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479" r:id="rId3"/>
    <p:sldId id="259" r:id="rId4"/>
    <p:sldId id="280" r:id="rId5"/>
    <p:sldId id="300" r:id="rId6"/>
    <p:sldId id="266" r:id="rId7"/>
    <p:sldId id="565" r:id="rId8"/>
    <p:sldId id="498" r:id="rId9"/>
    <p:sldId id="517" r:id="rId10"/>
    <p:sldId id="264" r:id="rId11"/>
    <p:sldId id="566" r:id="rId12"/>
    <p:sldId id="492" r:id="rId13"/>
    <p:sldId id="567" r:id="rId14"/>
    <p:sldId id="501" r:id="rId15"/>
    <p:sldId id="386" r:id="rId16"/>
    <p:sldId id="568" r:id="rId17"/>
    <p:sldId id="487" r:id="rId18"/>
    <p:sldId id="503" r:id="rId19"/>
    <p:sldId id="569" r:id="rId20"/>
    <p:sldId id="484" r:id="rId2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4EE580D3-834D-460B-8AAC-F2EDB472B0D8}" type="datetimeFigureOut">
              <a:rPr lang="en-US" smtClean="0"/>
              <a:t>11/9/2016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84A1C170-83E9-48BC-BB7F-9DAA67CBF7C2}" type="slidenum">
              <a:rPr lang="en-US" smtClean="0"/>
              <a:t>‹#›</a:t>
            </a:fld>
            <a:endParaRPr lang="en-US"/>
          </a:p>
        </p:txBody>
      </p:sp>
    </p:spTree>
    <p:extLst>
      <p:ext uri="{BB962C8B-B14F-4D97-AF65-F5344CB8AC3E}">
        <p14:creationId xmlns:p14="http://schemas.microsoft.com/office/powerpoint/2010/main" val="4098703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6E2D8F7-47F9-4352-9451-43376F3D97C1}" type="datetimeFigureOut">
              <a:rPr lang="en-US" smtClean="0"/>
              <a:t>11/9/2016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0E5522B-0861-45C2-9F6C-C8B4BEC49E77}" type="slidenum">
              <a:rPr lang="en-US" smtClean="0"/>
              <a:t>‹#›</a:t>
            </a:fld>
            <a:endParaRPr lang="en-US"/>
          </a:p>
        </p:txBody>
      </p:sp>
    </p:spTree>
    <p:extLst>
      <p:ext uri="{BB962C8B-B14F-4D97-AF65-F5344CB8AC3E}">
        <p14:creationId xmlns:p14="http://schemas.microsoft.com/office/powerpoint/2010/main" val="1062220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85AC9-7F4F-4DD1-B194-B9DAC649778D}"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240342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9BBC3-F2F8-401B-9FCE-6E975481F2F6}"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215464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F0260-60E0-4DD2-8D44-FE467FED5D4E}"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13425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B457C-B6C4-4198-A3FA-81DD220A0E63}"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206753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BFE2D-396A-41A6-A550-545FD7283867}"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414399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2BB480-3DD8-4E52-9F8D-83426F653C8A}"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125241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86CCC8-2629-4EA4-9404-7BEBC12CA2A1}" type="datetime1">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371977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39200C-77B4-4691-A4DD-A6BA9572BC21}" type="datetime1">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220119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7F1AE-64ED-4800-953E-AC9EE3D6E8F4}" type="datetime1">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103260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49AB4-7CDA-4D4D-896A-34723766EB56}"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357111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9254A-C0E7-4340-9BAB-FF156F4B26C3}"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85062-4662-4D6B-BB38-DB7C890070DF}" type="slidenum">
              <a:rPr lang="en-US" smtClean="0"/>
              <a:t>‹#›</a:t>
            </a:fld>
            <a:endParaRPr lang="en-US"/>
          </a:p>
        </p:txBody>
      </p:sp>
    </p:spTree>
    <p:extLst>
      <p:ext uri="{BB962C8B-B14F-4D97-AF65-F5344CB8AC3E}">
        <p14:creationId xmlns:p14="http://schemas.microsoft.com/office/powerpoint/2010/main" val="384646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6CBB5-69DC-4E8E-911A-DD031435269E}" type="datetime1">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85062-4662-4D6B-BB38-DB7C890070DF}" type="slidenum">
              <a:rPr lang="en-US" smtClean="0"/>
              <a:t>‹#›</a:t>
            </a:fld>
            <a:endParaRPr lang="en-US"/>
          </a:p>
        </p:txBody>
      </p:sp>
    </p:spTree>
    <p:extLst>
      <p:ext uri="{BB962C8B-B14F-4D97-AF65-F5344CB8AC3E}">
        <p14:creationId xmlns:p14="http://schemas.microsoft.com/office/powerpoint/2010/main" val="2519873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153" y="1066800"/>
            <a:ext cx="7772400" cy="1752600"/>
          </a:xfrm>
        </p:spPr>
        <p:txBody>
          <a:bodyPr>
            <a:normAutofit fontScale="90000"/>
          </a:bodyPr>
          <a:lstStyle/>
          <a:p>
            <a:r>
              <a:rPr lang="en-US" dirty="0" err="1" smtClean="0"/>
              <a:t>Producto</a:t>
            </a:r>
            <a:r>
              <a:rPr lang="en-US" dirty="0" smtClean="0"/>
              <a:t> de </a:t>
            </a:r>
            <a:r>
              <a:rPr lang="en-US" dirty="0" err="1" smtClean="0"/>
              <a:t>Inteligencia</a:t>
            </a:r>
            <a:r>
              <a:rPr lang="en-US" dirty="0" smtClean="0"/>
              <a:t/>
            </a:r>
            <a:br>
              <a:rPr lang="en-US" dirty="0" smtClean="0"/>
            </a:br>
            <a:r>
              <a:rPr lang="en-US" dirty="0" smtClean="0"/>
              <a:t/>
            </a:r>
            <a:br>
              <a:rPr lang="en-US" dirty="0" smtClean="0"/>
            </a:br>
            <a:r>
              <a:rPr lang="en-US" sz="2800" i="1" dirty="0" smtClean="0"/>
              <a:t>Delivering Quality Analysis to </a:t>
            </a:r>
            <a:r>
              <a:rPr lang="en-US" sz="2800" i="1" dirty="0" err="1" smtClean="0"/>
              <a:t>Decisionmakers</a:t>
            </a:r>
            <a:endParaRPr lang="en-US" i="1" dirty="0"/>
          </a:p>
        </p:txBody>
      </p:sp>
      <p:sp>
        <p:nvSpPr>
          <p:cNvPr id="3" name="Subtitle 2"/>
          <p:cNvSpPr>
            <a:spLocks noGrp="1"/>
          </p:cNvSpPr>
          <p:nvPr>
            <p:ph type="subTitle" idx="1"/>
          </p:nvPr>
        </p:nvSpPr>
        <p:spPr>
          <a:xfrm>
            <a:off x="1600200" y="2743200"/>
            <a:ext cx="6400800" cy="2362200"/>
          </a:xfrm>
        </p:spPr>
        <p:txBody>
          <a:bodyPr>
            <a:normAutofit fontScale="92500" lnSpcReduction="10000"/>
          </a:bodyPr>
          <a:lstStyle/>
          <a:p>
            <a:endParaRPr lang="en-US" sz="2400" dirty="0" smtClean="0"/>
          </a:p>
          <a:p>
            <a:r>
              <a:rPr lang="en-US" sz="2400" dirty="0" smtClean="0"/>
              <a:t>11-12 November 2016</a:t>
            </a:r>
            <a:br>
              <a:rPr lang="en-US" sz="2400" dirty="0" smtClean="0"/>
            </a:br>
            <a:r>
              <a:rPr lang="en-US" sz="2400" dirty="0" smtClean="0"/>
              <a:t>Guanajuato</a:t>
            </a:r>
          </a:p>
          <a:p>
            <a:r>
              <a:rPr lang="en-US" sz="2400" i="1" dirty="0" smtClean="0"/>
              <a:t/>
            </a:r>
            <a:br>
              <a:rPr lang="en-US" sz="2400" i="1" dirty="0" smtClean="0"/>
            </a:br>
            <a:r>
              <a:rPr lang="en-US" sz="2200" i="1" smtClean="0">
                <a:solidFill>
                  <a:schemeClr val="tx1">
                    <a:lumMod val="85000"/>
                    <a:lumOff val="15000"/>
                  </a:schemeClr>
                </a:solidFill>
              </a:rPr>
              <a:t>Fulton T. Armstrong</a:t>
            </a:r>
            <a:r>
              <a:rPr lang="en-US" sz="2200" i="1" dirty="0" smtClean="0">
                <a:solidFill>
                  <a:schemeClr val="tx1">
                    <a:lumMod val="85000"/>
                    <a:lumOff val="15000"/>
                  </a:schemeClr>
                </a:solidFill>
              </a:rPr>
              <a:t/>
            </a:r>
            <a:br>
              <a:rPr lang="en-US" sz="2200" i="1" dirty="0" smtClean="0">
                <a:solidFill>
                  <a:schemeClr val="tx1">
                    <a:lumMod val="85000"/>
                    <a:lumOff val="15000"/>
                  </a:schemeClr>
                </a:solidFill>
              </a:rPr>
            </a:br>
            <a:r>
              <a:rPr lang="en-US" sz="2200" i="1" dirty="0" smtClean="0">
                <a:solidFill>
                  <a:schemeClr val="tx1">
                    <a:lumMod val="85000"/>
                    <a:lumOff val="15000"/>
                  </a:schemeClr>
                </a:solidFill>
              </a:rPr>
              <a:t>American University</a:t>
            </a:r>
            <a:br>
              <a:rPr lang="en-US" sz="2200" i="1" dirty="0" smtClean="0">
                <a:solidFill>
                  <a:schemeClr val="tx1">
                    <a:lumMod val="85000"/>
                    <a:lumOff val="15000"/>
                  </a:schemeClr>
                </a:solidFill>
              </a:rPr>
            </a:br>
            <a:r>
              <a:rPr lang="en-US" sz="2200" i="1" dirty="0" smtClean="0">
                <a:solidFill>
                  <a:schemeClr val="tx1">
                    <a:lumMod val="85000"/>
                    <a:lumOff val="15000"/>
                  </a:schemeClr>
                </a:solidFill>
              </a:rPr>
              <a:t>Washington, DC</a:t>
            </a:r>
            <a:endParaRPr lang="en-US" sz="1700" i="1" dirty="0">
              <a:solidFill>
                <a:schemeClr val="tx1">
                  <a:lumMod val="85000"/>
                  <a:lumOff val="15000"/>
                </a:schemeClr>
              </a:solidFill>
            </a:endParaRPr>
          </a:p>
        </p:txBody>
      </p:sp>
      <p:grpSp>
        <p:nvGrpSpPr>
          <p:cNvPr id="9" name="Group 8"/>
          <p:cNvGrpSpPr/>
          <p:nvPr/>
        </p:nvGrpSpPr>
        <p:grpSpPr>
          <a:xfrm>
            <a:off x="3505200" y="5405211"/>
            <a:ext cx="2660652" cy="838200"/>
            <a:chOff x="3130548" y="5105400"/>
            <a:chExt cx="2895600" cy="1066800"/>
          </a:xfrm>
        </p:grpSpPr>
        <p:sp>
          <p:nvSpPr>
            <p:cNvPr id="8" name="Rectangle 7"/>
            <p:cNvSpPr/>
            <p:nvPr/>
          </p:nvSpPr>
          <p:spPr>
            <a:xfrm>
              <a:off x="3130548" y="5105400"/>
              <a:ext cx="2895600" cy="1066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618" y="5168900"/>
              <a:ext cx="2743459" cy="927100"/>
            </a:xfrm>
            <a:prstGeom prst="rect">
              <a:avLst/>
            </a:prstGeom>
          </p:spPr>
        </p:pic>
      </p:grpSp>
    </p:spTree>
    <p:extLst>
      <p:ext uri="{BB962C8B-B14F-4D97-AF65-F5344CB8AC3E}">
        <p14:creationId xmlns:p14="http://schemas.microsoft.com/office/powerpoint/2010/main" val="3737419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32720"/>
            <a:ext cx="6248400" cy="1143000"/>
          </a:xfrm>
        </p:spPr>
        <p:txBody>
          <a:bodyPr>
            <a:normAutofit/>
          </a:bodyPr>
          <a:lstStyle/>
          <a:p>
            <a:pPr algn="l"/>
            <a:r>
              <a:rPr lang="en-US" sz="2400" dirty="0"/>
              <a:t>What is </a:t>
            </a:r>
            <a:r>
              <a:rPr lang="en-US" sz="2400" dirty="0" smtClean="0"/>
              <a:t>Analytical Tradecraft?</a:t>
            </a:r>
            <a:endParaRPr lang="en-US" sz="2400" dirty="0"/>
          </a:p>
        </p:txBody>
      </p:sp>
      <p:sp>
        <p:nvSpPr>
          <p:cNvPr id="4" name="Rectangle 3"/>
          <p:cNvSpPr/>
          <p:nvPr/>
        </p:nvSpPr>
        <p:spPr>
          <a:xfrm>
            <a:off x="457200" y="1219200"/>
            <a:ext cx="8001000" cy="523220"/>
          </a:xfrm>
          <a:prstGeom prst="rect">
            <a:avLst/>
          </a:prstGeom>
        </p:spPr>
        <p:txBody>
          <a:bodyPr wrap="square">
            <a:spAutoFit/>
          </a:bodyPr>
          <a:lstStyle/>
          <a:p>
            <a:r>
              <a:rPr lang="en-US" sz="1400" dirty="0" smtClean="0"/>
              <a:t>How does good tradecraft help us serve the policymaker?  How does it help us as analysts protect our own equities?  How does it make our lives as analysts easier and more fun?</a:t>
            </a:r>
            <a:endParaRPr lang="en-US" sz="1400" dirty="0"/>
          </a:p>
        </p:txBody>
      </p:sp>
      <p:sp>
        <p:nvSpPr>
          <p:cNvPr id="6" name="Rectangle 5"/>
          <p:cNvSpPr/>
          <p:nvPr/>
        </p:nvSpPr>
        <p:spPr>
          <a:xfrm>
            <a:off x="485775" y="2133600"/>
            <a:ext cx="3933825" cy="2123658"/>
          </a:xfrm>
          <a:prstGeom prst="rect">
            <a:avLst/>
          </a:prstGeom>
        </p:spPr>
        <p:txBody>
          <a:bodyPr wrap="square">
            <a:spAutoFit/>
          </a:bodyPr>
          <a:lstStyle/>
          <a:p>
            <a:r>
              <a:rPr lang="en-US" sz="2000" dirty="0" smtClean="0"/>
              <a:t>1.</a:t>
            </a:r>
            <a:r>
              <a:rPr lang="en-US" sz="1400" dirty="0" smtClean="0"/>
              <a:t>  It is the CONSCIOUS and DELIBERATE process of evaluating and transforming raw data into descriptions, explanations, and conclusions for intelligence consumers – </a:t>
            </a:r>
          </a:p>
          <a:p>
            <a:pPr marL="342900" indent="-182880">
              <a:buFont typeface="Arial" panose="020B0604020202020204" pitchFamily="34" charset="0"/>
              <a:buChar char="•"/>
            </a:pPr>
            <a:r>
              <a:rPr lang="en-US" sz="1400" dirty="0" smtClean="0"/>
              <a:t>free from bias (ours or policymaker’s)</a:t>
            </a:r>
          </a:p>
          <a:p>
            <a:pPr marL="342900" indent="-182880">
              <a:buFont typeface="Arial" panose="020B0604020202020204" pitchFamily="34" charset="0"/>
              <a:buChar char="•"/>
            </a:pPr>
            <a:r>
              <a:rPr lang="en-US" sz="1400" dirty="0" smtClean="0"/>
              <a:t>free from manipulation (the reporting agency’s, source’s or sub-source’s)</a:t>
            </a:r>
          </a:p>
          <a:p>
            <a:pPr marL="342900" indent="-182880">
              <a:buFont typeface="Arial" panose="020B0604020202020204" pitchFamily="34" charset="0"/>
              <a:buChar char="•"/>
            </a:pPr>
            <a:r>
              <a:rPr lang="en-US" sz="1400" dirty="0" smtClean="0"/>
              <a:t>free from intellectual limitations (linear thinking) </a:t>
            </a:r>
            <a:endParaRPr lang="en-US" sz="1400" dirty="0"/>
          </a:p>
        </p:txBody>
      </p:sp>
      <p:sp>
        <p:nvSpPr>
          <p:cNvPr id="7" name="Rectangle 6"/>
          <p:cNvSpPr/>
          <p:nvPr/>
        </p:nvSpPr>
        <p:spPr>
          <a:xfrm>
            <a:off x="4648200" y="2130086"/>
            <a:ext cx="4343400" cy="2123658"/>
          </a:xfrm>
          <a:prstGeom prst="rect">
            <a:avLst/>
          </a:prstGeom>
        </p:spPr>
        <p:txBody>
          <a:bodyPr wrap="square">
            <a:spAutoFit/>
          </a:bodyPr>
          <a:lstStyle/>
          <a:p>
            <a:r>
              <a:rPr lang="en-US" sz="2000" dirty="0" smtClean="0"/>
              <a:t>2.  </a:t>
            </a:r>
            <a:r>
              <a:rPr lang="en-US" sz="1400" dirty="0" smtClean="0"/>
              <a:t>Tradecraft is what enables us to look the policymaker in the eye and say:</a:t>
            </a:r>
          </a:p>
          <a:p>
            <a:endParaRPr lang="en-US" sz="1400" dirty="0"/>
          </a:p>
          <a:p>
            <a:r>
              <a:rPr lang="en-US" sz="1400" dirty="0" smtClean="0"/>
              <a:t>We have examined the information and evidence we have, and we believe that ___ is occurring; it is being driven by ____; it appears likely to ___; and it has ___ implications.  We also believe that, although less likely, the situation could evolve in ___ manner if ___ occurs, which would have ___ implications.</a:t>
            </a:r>
          </a:p>
        </p:txBody>
      </p:sp>
      <p:sp>
        <p:nvSpPr>
          <p:cNvPr id="8" name="Rectangle 7"/>
          <p:cNvSpPr/>
          <p:nvPr/>
        </p:nvSpPr>
        <p:spPr>
          <a:xfrm>
            <a:off x="2209800" y="4429125"/>
            <a:ext cx="4691063" cy="1908215"/>
          </a:xfrm>
          <a:prstGeom prst="rect">
            <a:avLst/>
          </a:prstGeom>
        </p:spPr>
        <p:txBody>
          <a:bodyPr wrap="square">
            <a:spAutoFit/>
          </a:bodyPr>
          <a:lstStyle/>
          <a:p>
            <a:r>
              <a:rPr lang="en-US" sz="2000" dirty="0" smtClean="0"/>
              <a:t>3.  </a:t>
            </a:r>
            <a:r>
              <a:rPr lang="en-US" sz="1400" dirty="0" smtClean="0"/>
              <a:t>Tradecraft is also structured humility – the willingness to concede that</a:t>
            </a:r>
          </a:p>
          <a:p>
            <a:pPr marL="342900" indent="-182880">
              <a:buFont typeface="Arial" panose="020B0604020202020204" pitchFamily="34" charset="0"/>
              <a:buChar char="•"/>
            </a:pPr>
            <a:r>
              <a:rPr lang="en-US" sz="1400" dirty="0"/>
              <a:t>any issue worth analysis is difficult</a:t>
            </a:r>
          </a:p>
          <a:p>
            <a:pPr marL="342900" indent="-182880">
              <a:buFont typeface="Arial" panose="020B0604020202020204" pitchFamily="34" charset="0"/>
              <a:buChar char="•"/>
            </a:pPr>
            <a:r>
              <a:rPr lang="en-US" sz="1400" dirty="0"/>
              <a:t>our information rarely (or never) is good enough</a:t>
            </a:r>
          </a:p>
          <a:p>
            <a:pPr marL="342900" indent="-182880">
              <a:buFont typeface="Arial" panose="020B0604020202020204" pitchFamily="34" charset="0"/>
              <a:buChar char="•"/>
            </a:pPr>
            <a:r>
              <a:rPr lang="en-US" sz="1400" dirty="0"/>
              <a:t>our speculation is “informed” by our expertise, but we don’t know as much as we think</a:t>
            </a:r>
          </a:p>
          <a:p>
            <a:pPr marL="342900" indent="-182880">
              <a:buFont typeface="Arial" panose="020B0604020202020204" pitchFamily="34" charset="0"/>
              <a:buChar char="•"/>
            </a:pPr>
            <a:r>
              <a:rPr lang="en-US" sz="1400" dirty="0"/>
              <a:t>if our “probable” scenario doesn’t materialize, we also offer alternative scenarios</a:t>
            </a:r>
          </a:p>
        </p:txBody>
      </p:sp>
      <p:sp>
        <p:nvSpPr>
          <p:cNvPr id="3" name="Slide Number Placeholder 2"/>
          <p:cNvSpPr>
            <a:spLocks noGrp="1"/>
          </p:cNvSpPr>
          <p:nvPr>
            <p:ph type="sldNum" sz="quarter" idx="12"/>
          </p:nvPr>
        </p:nvSpPr>
        <p:spPr/>
        <p:txBody>
          <a:bodyPr/>
          <a:lstStyle/>
          <a:p>
            <a:fld id="{C4F85062-4662-4D6B-BB38-DB7C890070DF}" type="slidenum">
              <a:rPr lang="en-US" smtClean="0"/>
              <a:t>10</a:t>
            </a:fld>
            <a:endParaRPr lang="en-US"/>
          </a:p>
        </p:txBody>
      </p:sp>
    </p:spTree>
    <p:extLst>
      <p:ext uri="{BB962C8B-B14F-4D97-AF65-F5344CB8AC3E}">
        <p14:creationId xmlns:p14="http://schemas.microsoft.com/office/powerpoint/2010/main" val="89557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What is the process?</a:t>
            </a:r>
            <a:endParaRPr lang="en-US" sz="2400" dirty="0"/>
          </a:p>
        </p:txBody>
      </p:sp>
      <p:sp>
        <p:nvSpPr>
          <p:cNvPr id="2" name="Rectangle 1"/>
          <p:cNvSpPr/>
          <p:nvPr/>
        </p:nvSpPr>
        <p:spPr>
          <a:xfrm>
            <a:off x="838200" y="1447800"/>
            <a:ext cx="7620000" cy="4970591"/>
          </a:xfrm>
          <a:prstGeom prst="rect">
            <a:avLst/>
          </a:prstGeom>
        </p:spPr>
        <p:txBody>
          <a:bodyPr wrap="square">
            <a:spAutoFit/>
          </a:bodyPr>
          <a:lstStyle/>
          <a:p>
            <a:pPr>
              <a:spcAft>
                <a:spcPts val="600"/>
              </a:spcAft>
            </a:pPr>
            <a:r>
              <a:rPr lang="en-US" sz="1600" b="1" u="sng" dirty="0"/>
              <a:t>Assumption</a:t>
            </a:r>
            <a:r>
              <a:rPr lang="en-US" sz="1600" dirty="0"/>
              <a:t> - </a:t>
            </a:r>
            <a:r>
              <a:rPr lang="en-US" sz="1600" dirty="0">
                <a:cs typeface="Times New Roman" pitchFamily="18" charset="0"/>
              </a:rPr>
              <a:t>a proposition whose truth is </a:t>
            </a:r>
            <a:r>
              <a:rPr lang="en-US" sz="1600" dirty="0" smtClean="0">
                <a:cs typeface="Times New Roman" pitchFamily="18" charset="0"/>
              </a:rPr>
              <a:t>established or otherwise accepted that we make CONSCIOUS as we enter the analytical process, usually in the formation of our hypothesis and first round of questions.</a:t>
            </a:r>
            <a:endParaRPr lang="en-US" sz="1600" b="1" u="sng" dirty="0">
              <a:cs typeface="Times New Roman" pitchFamily="18" charset="0"/>
            </a:endParaRPr>
          </a:p>
          <a:p>
            <a:r>
              <a:rPr lang="en-US" sz="1600" b="1" u="sng" dirty="0" smtClean="0"/>
              <a:t>Hypothesis</a:t>
            </a:r>
            <a:r>
              <a:rPr lang="en-US" sz="1600" dirty="0" smtClean="0"/>
              <a:t> </a:t>
            </a:r>
            <a:r>
              <a:rPr lang="en-US" sz="1600" dirty="0"/>
              <a:t>- </a:t>
            </a:r>
            <a:r>
              <a:rPr lang="en-US" sz="1600" dirty="0" smtClean="0"/>
              <a:t>a</a:t>
            </a:r>
            <a:r>
              <a:rPr lang="en-US" sz="1600" dirty="0" smtClean="0">
                <a:cs typeface="Times New Roman" pitchFamily="18" charset="0"/>
              </a:rPr>
              <a:t> </a:t>
            </a:r>
            <a:r>
              <a:rPr lang="en-US" sz="1600" dirty="0">
                <a:cs typeface="Times New Roman" pitchFamily="18" charset="0"/>
              </a:rPr>
              <a:t>tentative assertion linking two or more phenomena, subject to testing and proof. </a:t>
            </a:r>
          </a:p>
          <a:p>
            <a:pPr lvl="1">
              <a:buFontTx/>
              <a:buChar char="•"/>
            </a:pPr>
            <a:r>
              <a:rPr lang="en-US" sz="1600" dirty="0"/>
              <a:t> Usually states a relationship between two or more things</a:t>
            </a:r>
          </a:p>
          <a:p>
            <a:pPr lvl="1">
              <a:buFontTx/>
              <a:buChar char="•"/>
            </a:pPr>
            <a:r>
              <a:rPr lang="en-US" sz="1600" dirty="0"/>
              <a:t> Is stated affirmatively</a:t>
            </a:r>
          </a:p>
          <a:p>
            <a:pPr lvl="1">
              <a:buFontTx/>
              <a:buChar char="•"/>
            </a:pPr>
            <a:r>
              <a:rPr lang="en-US" sz="1600" dirty="0"/>
              <a:t> Can be tested with empirical evidence</a:t>
            </a:r>
          </a:p>
          <a:p>
            <a:pPr lvl="1">
              <a:spcAft>
                <a:spcPts val="600"/>
              </a:spcAft>
              <a:buFontTx/>
              <a:buChar char="•"/>
            </a:pPr>
            <a:r>
              <a:rPr lang="en-US" sz="1600" dirty="0" smtClean="0">
                <a:cs typeface="Times New Roman" pitchFamily="18" charset="0"/>
              </a:rPr>
              <a:t>The </a:t>
            </a:r>
            <a:r>
              <a:rPr lang="en-US" sz="1600" dirty="0">
                <a:cs typeface="Times New Roman" pitchFamily="18" charset="0"/>
              </a:rPr>
              <a:t>theory/underlying logic of the relationship makes sense</a:t>
            </a:r>
            <a:r>
              <a:rPr lang="en-US" sz="1600" dirty="0"/>
              <a:t> </a:t>
            </a:r>
            <a:endParaRPr lang="en-US" sz="1600" dirty="0" smtClean="0"/>
          </a:p>
          <a:p>
            <a:pPr>
              <a:spcAft>
                <a:spcPts val="600"/>
              </a:spcAft>
            </a:pPr>
            <a:r>
              <a:rPr lang="en-US" sz="1600" b="1" u="sng" dirty="0"/>
              <a:t>Main Elements</a:t>
            </a:r>
          </a:p>
          <a:p>
            <a:pPr lvl="1"/>
            <a:r>
              <a:rPr lang="en-US" sz="1600" dirty="0"/>
              <a:t>Drivers – factors influencing events</a:t>
            </a:r>
          </a:p>
          <a:p>
            <a:pPr lvl="1"/>
            <a:r>
              <a:rPr lang="en-US" sz="1600" dirty="0"/>
              <a:t>Trends – flows of events</a:t>
            </a:r>
          </a:p>
          <a:p>
            <a:pPr lvl="1"/>
            <a:r>
              <a:rPr lang="en-US" sz="1600" dirty="0"/>
              <a:t>Outcomes – where events will be at a certain point in time</a:t>
            </a:r>
          </a:p>
          <a:p>
            <a:pPr lvl="1">
              <a:spcAft>
                <a:spcPts val="600"/>
              </a:spcAft>
            </a:pPr>
            <a:r>
              <a:rPr lang="en-US" sz="1600" dirty="0"/>
              <a:t>Implications – what the events, drivers, trends and outcomes </a:t>
            </a:r>
            <a:r>
              <a:rPr lang="en-US" sz="1600" dirty="0" smtClean="0"/>
              <a:t>mean</a:t>
            </a:r>
            <a:endParaRPr lang="en-US" sz="1600" dirty="0"/>
          </a:p>
          <a:p>
            <a:pPr>
              <a:spcAft>
                <a:spcPts val="600"/>
              </a:spcAft>
            </a:pPr>
            <a:r>
              <a:rPr lang="en-US" sz="1600" b="1" u="sng" dirty="0"/>
              <a:t>Judgment</a:t>
            </a:r>
            <a:r>
              <a:rPr lang="en-US" sz="1600" dirty="0"/>
              <a:t> – a statement that goes </a:t>
            </a:r>
            <a:r>
              <a:rPr lang="en-US" sz="1600" dirty="0">
                <a:cs typeface="Times New Roman" pitchFamily="18" charset="0"/>
              </a:rPr>
              <a:t>beyond available information to reach a conclusion on the basis of probabilities – an analytic leap from the known to the uncertain – and an honest assessment of our information.</a:t>
            </a:r>
            <a:endParaRPr lang="en-US" sz="1600" dirty="0"/>
          </a:p>
          <a:p>
            <a:pPr>
              <a:buFontTx/>
              <a:buChar char="•"/>
            </a:pPr>
            <a:endParaRPr lang="en-US" sz="2000" dirty="0"/>
          </a:p>
        </p:txBody>
      </p:sp>
      <p:sp>
        <p:nvSpPr>
          <p:cNvPr id="10" name="TextBox 9"/>
          <p:cNvSpPr txBox="1"/>
          <p:nvPr/>
        </p:nvSpPr>
        <p:spPr>
          <a:xfrm>
            <a:off x="655291" y="6296799"/>
            <a:ext cx="1467453" cy="276999"/>
          </a:xfrm>
          <a:prstGeom prst="rect">
            <a:avLst/>
          </a:prstGeom>
          <a:noFill/>
        </p:spPr>
        <p:txBody>
          <a:bodyPr wrap="none" rtlCol="0">
            <a:spAutoFit/>
          </a:bodyPr>
          <a:lstStyle/>
          <a:p>
            <a:r>
              <a:rPr lang="en-US" sz="1200" i="1" dirty="0" smtClean="0"/>
              <a:t>Courtesy Bill Ortman</a:t>
            </a:r>
            <a:endParaRPr lang="en-US" sz="1200" i="1" dirty="0"/>
          </a:p>
        </p:txBody>
      </p:sp>
      <p:sp>
        <p:nvSpPr>
          <p:cNvPr id="3" name="Slide Number Placeholder 2"/>
          <p:cNvSpPr>
            <a:spLocks noGrp="1"/>
          </p:cNvSpPr>
          <p:nvPr>
            <p:ph type="sldNum" sz="quarter" idx="12"/>
          </p:nvPr>
        </p:nvSpPr>
        <p:spPr/>
        <p:txBody>
          <a:bodyPr/>
          <a:lstStyle/>
          <a:p>
            <a:fld id="{C4F85062-4662-4D6B-BB38-DB7C890070DF}" type="slidenum">
              <a:rPr lang="en-US" smtClean="0"/>
              <a:t>11</a:t>
            </a:fld>
            <a:endParaRPr lang="en-US"/>
          </a:p>
        </p:txBody>
      </p:sp>
    </p:spTree>
    <p:extLst>
      <p:ext uri="{BB962C8B-B14F-4D97-AF65-F5344CB8AC3E}">
        <p14:creationId xmlns:p14="http://schemas.microsoft.com/office/powerpoint/2010/main" val="2271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500"/>
                                        <p:tgtEl>
                                          <p:spTgt spid="2">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565665"/>
            <a:ext cx="8229600" cy="400110"/>
          </a:xfrm>
        </p:spPr>
        <p:txBody>
          <a:bodyPr wrap="square">
            <a:spAutoFit/>
          </a:bodyPr>
          <a:lstStyle/>
          <a:p>
            <a:pPr algn="l"/>
            <a:r>
              <a:rPr lang="en-US" sz="2000" dirty="0" smtClean="0"/>
              <a:t>Avoid Politicization		</a:t>
            </a:r>
            <a:r>
              <a:rPr lang="en-US" sz="2000" dirty="0"/>
              <a:t> </a:t>
            </a:r>
            <a:r>
              <a:rPr lang="en-US" sz="2000" dirty="0" smtClean="0"/>
              <a:t>          Focus on Value-Added</a:t>
            </a:r>
            <a:endParaRPr lang="en-US" sz="2000" dirty="0"/>
          </a:p>
        </p:txBody>
      </p:sp>
      <p:sp>
        <p:nvSpPr>
          <p:cNvPr id="2" name="TextBox 1"/>
          <p:cNvSpPr txBox="1"/>
          <p:nvPr/>
        </p:nvSpPr>
        <p:spPr>
          <a:xfrm>
            <a:off x="762000" y="1219200"/>
            <a:ext cx="3352800" cy="4770537"/>
          </a:xfrm>
          <a:prstGeom prst="rect">
            <a:avLst/>
          </a:prstGeom>
          <a:noFill/>
        </p:spPr>
        <p:txBody>
          <a:bodyPr wrap="square" rtlCol="0">
            <a:spAutoFit/>
          </a:bodyPr>
          <a:lstStyle/>
          <a:p>
            <a:pPr>
              <a:spcAft>
                <a:spcPts val="1200"/>
              </a:spcAft>
            </a:pPr>
            <a:r>
              <a:rPr lang="en-US" sz="1600" dirty="0" smtClean="0"/>
              <a:t>How do we prevent either variety of politicization?</a:t>
            </a:r>
          </a:p>
          <a:p>
            <a:pPr marL="285750" indent="-285750">
              <a:spcAft>
                <a:spcPts val="1200"/>
              </a:spcAft>
              <a:buFont typeface="Arial" panose="020B0604020202020204" pitchFamily="34" charset="0"/>
              <a:buChar char="•"/>
            </a:pPr>
            <a:r>
              <a:rPr lang="en-US" sz="1600" dirty="0" smtClean="0"/>
              <a:t>Good tradecraft and transparency</a:t>
            </a:r>
          </a:p>
          <a:p>
            <a:pPr marL="285750" indent="-285750">
              <a:spcAft>
                <a:spcPts val="1200"/>
              </a:spcAft>
              <a:buFont typeface="Arial" panose="020B0604020202020204" pitchFamily="34" charset="0"/>
              <a:buChar char="•"/>
            </a:pPr>
            <a:r>
              <a:rPr lang="en-US" sz="1600" dirty="0" smtClean="0"/>
              <a:t>Be honest about reporting</a:t>
            </a:r>
          </a:p>
          <a:p>
            <a:pPr marL="285750" indent="-285750">
              <a:spcAft>
                <a:spcPts val="1200"/>
              </a:spcAft>
              <a:buFont typeface="Arial" panose="020B0604020202020204" pitchFamily="34" charset="0"/>
              <a:buChar char="•"/>
            </a:pPr>
            <a:r>
              <a:rPr lang="en-US" sz="1600" dirty="0" smtClean="0"/>
              <a:t>Set aside institutional preferences</a:t>
            </a:r>
          </a:p>
          <a:p>
            <a:pPr marL="285750" indent="-285750">
              <a:spcAft>
                <a:spcPts val="1200"/>
              </a:spcAft>
              <a:buFont typeface="Arial" panose="020B0604020202020204" pitchFamily="34" charset="0"/>
              <a:buChar char="•"/>
            </a:pPr>
            <a:r>
              <a:rPr lang="en-US" sz="1600" dirty="0" smtClean="0"/>
              <a:t>Don’t be influenced by access</a:t>
            </a:r>
          </a:p>
          <a:p>
            <a:pPr marL="285750" indent="-285750">
              <a:spcAft>
                <a:spcPts val="1200"/>
              </a:spcAft>
              <a:buFont typeface="Arial" panose="020B0604020202020204" pitchFamily="34" charset="0"/>
              <a:buChar char="•"/>
            </a:pPr>
            <a:r>
              <a:rPr lang="en-US" sz="1600" dirty="0" smtClean="0"/>
              <a:t>Stay up on policy and political developments</a:t>
            </a:r>
          </a:p>
          <a:p>
            <a:pPr marL="285750" indent="-285750">
              <a:spcAft>
                <a:spcPts val="1200"/>
              </a:spcAft>
              <a:buFont typeface="Arial" panose="020B0604020202020204" pitchFamily="34" charset="0"/>
              <a:buChar char="•"/>
            </a:pPr>
            <a:r>
              <a:rPr lang="en-US" sz="1600" dirty="0" smtClean="0"/>
              <a:t>Think like a policymaker</a:t>
            </a:r>
          </a:p>
          <a:p>
            <a:pPr marL="285750" indent="-285750">
              <a:spcAft>
                <a:spcPts val="1200"/>
              </a:spcAft>
              <a:buFont typeface="Arial" panose="020B0604020202020204" pitchFamily="34" charset="0"/>
              <a:buChar char="•"/>
            </a:pPr>
            <a:r>
              <a:rPr lang="en-US" sz="1600" dirty="0" smtClean="0"/>
              <a:t>Remember how “national interests” are determined</a:t>
            </a:r>
          </a:p>
          <a:p>
            <a:pPr marL="285750" indent="-285750">
              <a:spcAft>
                <a:spcPts val="1200"/>
              </a:spcAft>
              <a:buFont typeface="Arial" panose="020B0604020202020204" pitchFamily="34" charset="0"/>
              <a:buChar char="•"/>
            </a:pPr>
            <a:r>
              <a:rPr lang="en-US" sz="1600" dirty="0" smtClean="0"/>
              <a:t>Respect people’s views.  Respect processes.  Respect institutional roles.  Respect democracy</a:t>
            </a:r>
            <a:endParaRPr lang="en-US" sz="1600" dirty="0"/>
          </a:p>
        </p:txBody>
      </p:sp>
      <p:sp>
        <p:nvSpPr>
          <p:cNvPr id="4" name="Slide Number Placeholder 3"/>
          <p:cNvSpPr>
            <a:spLocks noGrp="1"/>
          </p:cNvSpPr>
          <p:nvPr>
            <p:ph type="sldNum" sz="quarter" idx="12"/>
          </p:nvPr>
        </p:nvSpPr>
        <p:spPr/>
        <p:txBody>
          <a:bodyPr/>
          <a:lstStyle/>
          <a:p>
            <a:fld id="{C4F85062-4662-4D6B-BB38-DB7C890070DF}" type="slidenum">
              <a:rPr lang="en-US" smtClean="0"/>
              <a:t>12</a:t>
            </a:fld>
            <a:endParaRPr lang="en-US"/>
          </a:p>
        </p:txBody>
      </p:sp>
      <p:sp>
        <p:nvSpPr>
          <p:cNvPr id="3" name="Rectangle 2"/>
          <p:cNvSpPr/>
          <p:nvPr/>
        </p:nvSpPr>
        <p:spPr>
          <a:xfrm>
            <a:off x="4724400" y="1253341"/>
            <a:ext cx="3886200" cy="3539430"/>
          </a:xfrm>
          <a:prstGeom prst="rect">
            <a:avLst/>
          </a:prstGeom>
        </p:spPr>
        <p:txBody>
          <a:bodyPr wrap="square">
            <a:spAutoFit/>
          </a:bodyPr>
          <a:lstStyle/>
          <a:p>
            <a:pPr>
              <a:spcAft>
                <a:spcPts val="1200"/>
              </a:spcAft>
            </a:pPr>
            <a:r>
              <a:rPr lang="en-US" sz="1600" dirty="0" smtClean="0"/>
              <a:t>What’s </a:t>
            </a:r>
            <a:r>
              <a:rPr lang="en-US" sz="1600" dirty="0"/>
              <a:t>our unique contribution?</a:t>
            </a:r>
          </a:p>
          <a:p>
            <a:pPr marL="742950" lvl="1" indent="-285750">
              <a:spcAft>
                <a:spcPts val="1200"/>
              </a:spcAft>
              <a:buFont typeface="Arial" panose="020B0604020202020204" pitchFamily="34" charset="0"/>
              <a:buChar char="•"/>
            </a:pPr>
            <a:r>
              <a:rPr lang="en-US" sz="1600" dirty="0"/>
              <a:t>Clandestine or special info? </a:t>
            </a:r>
          </a:p>
          <a:p>
            <a:pPr marL="742950" lvl="1" indent="-285750">
              <a:spcAft>
                <a:spcPts val="1200"/>
              </a:spcAft>
              <a:buFont typeface="Arial" panose="020B0604020202020204" pitchFamily="34" charset="0"/>
              <a:buChar char="•"/>
            </a:pPr>
            <a:r>
              <a:rPr lang="en-US" sz="1600" dirty="0"/>
              <a:t>Subject expertise?</a:t>
            </a:r>
          </a:p>
          <a:p>
            <a:pPr marL="742950" lvl="1" indent="-285750">
              <a:spcAft>
                <a:spcPts val="1200"/>
              </a:spcAft>
              <a:buFont typeface="Arial" panose="020B0604020202020204" pitchFamily="34" charset="0"/>
              <a:buChar char="•"/>
            </a:pPr>
            <a:r>
              <a:rPr lang="en-US" sz="1600" dirty="0"/>
              <a:t>Timeliness?</a:t>
            </a:r>
          </a:p>
          <a:p>
            <a:pPr marL="742950" lvl="1" indent="-285750">
              <a:spcAft>
                <a:spcPts val="1200"/>
              </a:spcAft>
              <a:buFont typeface="Arial" panose="020B0604020202020204" pitchFamily="34" charset="0"/>
              <a:buChar char="•"/>
            </a:pPr>
            <a:r>
              <a:rPr lang="en-US" sz="1600" dirty="0"/>
              <a:t>Tradecraft?</a:t>
            </a:r>
          </a:p>
          <a:p>
            <a:pPr marL="742950" lvl="1" indent="-285750">
              <a:spcAft>
                <a:spcPts val="1200"/>
              </a:spcAft>
              <a:buFont typeface="Arial" panose="020B0604020202020204" pitchFamily="34" charset="0"/>
              <a:buChar char="•"/>
            </a:pPr>
            <a:r>
              <a:rPr lang="en-US" sz="1600" dirty="0"/>
              <a:t>Lack of agenda?</a:t>
            </a:r>
          </a:p>
          <a:p>
            <a:pPr marL="742950" lvl="1" indent="-285750">
              <a:spcAft>
                <a:spcPts val="1200"/>
              </a:spcAft>
              <a:buFont typeface="Arial" panose="020B0604020202020204" pitchFamily="34" charset="0"/>
              <a:buChar char="•"/>
            </a:pPr>
            <a:r>
              <a:rPr lang="en-US" sz="1600" dirty="0"/>
              <a:t>Warning or opportunity analysis</a:t>
            </a:r>
            <a:r>
              <a:rPr lang="en-US" sz="1600" dirty="0" smtClean="0"/>
              <a:t>?</a:t>
            </a:r>
          </a:p>
          <a:p>
            <a:pPr marL="742950" lvl="1" indent="-285750">
              <a:spcAft>
                <a:spcPts val="1200"/>
              </a:spcAft>
              <a:buFont typeface="Arial" panose="020B0604020202020204" pitchFamily="34" charset="0"/>
              <a:buChar char="•"/>
            </a:pPr>
            <a:endParaRPr lang="en-US" sz="1600" dirty="0"/>
          </a:p>
          <a:p>
            <a:pPr>
              <a:spcAft>
                <a:spcPts val="1200"/>
              </a:spcAft>
            </a:pPr>
            <a:r>
              <a:rPr lang="en-US" sz="1600" dirty="0" smtClean="0"/>
              <a:t>Identify your value-added – and build on it!</a:t>
            </a:r>
            <a:endParaRPr lang="en-US" sz="1600" dirty="0"/>
          </a:p>
        </p:txBody>
      </p:sp>
    </p:spTree>
    <p:extLst>
      <p:ext uri="{BB962C8B-B14F-4D97-AF65-F5344CB8AC3E}">
        <p14:creationId xmlns:p14="http://schemas.microsoft.com/office/powerpoint/2010/main" val="36233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533400"/>
            <a:ext cx="2819400" cy="400110"/>
          </a:xfrm>
        </p:spPr>
        <p:txBody>
          <a:bodyPr wrap="square">
            <a:spAutoFit/>
          </a:bodyPr>
          <a:lstStyle/>
          <a:p>
            <a:r>
              <a:rPr lang="en-US" sz="2000" dirty="0" smtClean="0"/>
              <a:t>A good briefing …</a:t>
            </a:r>
            <a:endParaRPr lang="en-US" sz="2000" dirty="0"/>
          </a:p>
        </p:txBody>
      </p:sp>
      <p:sp>
        <p:nvSpPr>
          <p:cNvPr id="3" name="Title 1"/>
          <p:cNvSpPr txBox="1">
            <a:spLocks/>
          </p:cNvSpPr>
          <p:nvPr/>
        </p:nvSpPr>
        <p:spPr>
          <a:xfrm>
            <a:off x="793454" y="1447800"/>
            <a:ext cx="3321345" cy="3810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1200"/>
              </a:spcAft>
            </a:pPr>
            <a:r>
              <a:rPr lang="en-US" sz="1600" dirty="0" smtClean="0"/>
              <a:t>… is brief, focused, based on the policymaker’s needs, flexible, transparent, and analytically solid.</a:t>
            </a:r>
          </a:p>
          <a:p>
            <a:pPr algn="l">
              <a:spcAft>
                <a:spcPts val="1200"/>
              </a:spcAft>
            </a:pPr>
            <a:r>
              <a:rPr lang="en-US" sz="1600" i="1" dirty="0" smtClean="0"/>
              <a:t>You want to have the persuasive force of a business presentation but without the manipulation and personal incentive.  </a:t>
            </a:r>
            <a:endParaRPr lang="en-US" sz="1600" dirty="0" smtClean="0"/>
          </a:p>
          <a:p>
            <a:pPr algn="l">
              <a:spcAft>
                <a:spcPts val="1200"/>
              </a:spcAft>
            </a:pPr>
            <a:r>
              <a:rPr lang="en-US" sz="1600" dirty="0" smtClean="0"/>
              <a:t>And a good INTELLIGENCE briefing  … </a:t>
            </a:r>
            <a:r>
              <a:rPr lang="en-US" sz="1600" dirty="0"/>
              <a:t>never … </a:t>
            </a:r>
            <a:r>
              <a:rPr lang="en-US" sz="1600" dirty="0" smtClean="0"/>
              <a:t>never </a:t>
            </a:r>
            <a:r>
              <a:rPr lang="en-US" sz="1600" dirty="0"/>
              <a:t>… </a:t>
            </a:r>
            <a:r>
              <a:rPr lang="en-US" sz="1600" dirty="0" smtClean="0"/>
              <a:t>never </a:t>
            </a:r>
            <a:r>
              <a:rPr lang="en-US" sz="1600" dirty="0"/>
              <a:t>… </a:t>
            </a:r>
            <a:r>
              <a:rPr lang="en-US" sz="1600" dirty="0" smtClean="0"/>
              <a:t>never </a:t>
            </a:r>
            <a:r>
              <a:rPr lang="en-US" sz="1600" dirty="0"/>
              <a:t>… crosses the line into policy!</a:t>
            </a:r>
          </a:p>
          <a:p>
            <a:pPr algn="l">
              <a:spcAft>
                <a:spcPts val="1200"/>
              </a:spcAft>
            </a:pPr>
            <a:endParaRPr lang="en-US" sz="2400" dirty="0" smtClean="0"/>
          </a:p>
        </p:txBody>
      </p:sp>
      <p:sp>
        <p:nvSpPr>
          <p:cNvPr id="7" name="Slide Number Placeholder 6"/>
          <p:cNvSpPr>
            <a:spLocks noGrp="1"/>
          </p:cNvSpPr>
          <p:nvPr>
            <p:ph type="sldNum" sz="quarter" idx="12"/>
          </p:nvPr>
        </p:nvSpPr>
        <p:spPr/>
        <p:txBody>
          <a:bodyPr/>
          <a:lstStyle/>
          <a:p>
            <a:fld id="{C4F85062-4662-4D6B-BB38-DB7C890070DF}" type="slidenum">
              <a:rPr lang="en-US" smtClean="0"/>
              <a:t>13</a:t>
            </a:fld>
            <a:endParaRPr lang="en-US"/>
          </a:p>
        </p:txBody>
      </p:sp>
      <p:sp>
        <p:nvSpPr>
          <p:cNvPr id="6" name="Rectangle 5"/>
          <p:cNvSpPr/>
          <p:nvPr/>
        </p:nvSpPr>
        <p:spPr>
          <a:xfrm>
            <a:off x="6934200" y="1076324"/>
            <a:ext cx="1188720" cy="1097280"/>
          </a:xfrm>
          <a:prstGeom prst="rect">
            <a:avLst/>
          </a:prstGeom>
          <a:noFill/>
          <a:ln>
            <a:solidFill>
              <a:schemeClr val="accent1"/>
            </a:solidFill>
          </a:ln>
        </p:spPr>
        <p:txBody>
          <a:bodyPr wrap="square" lIns="91440" tIns="45720" rIns="91440" bIns="45720">
            <a:spAutoFit/>
          </a:bodyPr>
          <a:lstStyle/>
          <a:p>
            <a:pPr algn="ctr"/>
            <a:r>
              <a:rPr lang="en-US" sz="2000" b="1" cap="none" spc="0" dirty="0" smtClean="0">
                <a:ln w="12700">
                  <a:solidFill>
                    <a:schemeClr val="tx2">
                      <a:satMod val="155000"/>
                    </a:schemeClr>
                  </a:solidFill>
                  <a:prstDash val="solid"/>
                </a:ln>
                <a:solidFill>
                  <a:schemeClr val="bg2">
                    <a:tint val="85000"/>
                    <a:satMod val="155000"/>
                  </a:schemeClr>
                </a:solidFill>
              </a:rPr>
              <a:t>Time</a:t>
            </a:r>
            <a:r>
              <a:rPr lang="en-US" dirty="0"/>
              <a:t/>
            </a:r>
            <a:br>
              <a:rPr lang="en-US" dirty="0"/>
            </a:br>
            <a:r>
              <a:rPr lang="en-US" sz="1400" dirty="0" smtClean="0"/>
              <a:t>Increase Attention &amp; Retention</a:t>
            </a:r>
            <a:endParaRPr lang="en-US" sz="1400" dirty="0"/>
          </a:p>
        </p:txBody>
      </p:sp>
      <p:sp>
        <p:nvSpPr>
          <p:cNvPr id="9" name="Rectangle 8"/>
          <p:cNvSpPr/>
          <p:nvPr/>
        </p:nvSpPr>
        <p:spPr>
          <a:xfrm>
            <a:off x="6934200" y="2362200"/>
            <a:ext cx="1188720" cy="1097280"/>
          </a:xfrm>
          <a:prstGeom prst="rect">
            <a:avLst/>
          </a:prstGeom>
          <a:noFill/>
          <a:ln>
            <a:solidFill>
              <a:schemeClr val="accent1"/>
            </a:solidFill>
          </a:ln>
        </p:spPr>
        <p:txBody>
          <a:bodyPr wrap="square" lIns="91440" tIns="45720" rIns="91440" bIns="45720">
            <a:spAutoFit/>
          </a:bodyPr>
          <a:lstStyle/>
          <a:p>
            <a:pPr algn="ctr"/>
            <a:r>
              <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Audience</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400" dirty="0" smtClean="0"/>
              <a:t>Know who you’re talking to</a:t>
            </a:r>
            <a:endParaRPr lang="en-US" sz="1400" dirty="0"/>
          </a:p>
        </p:txBody>
      </p:sp>
      <p:sp>
        <p:nvSpPr>
          <p:cNvPr id="10" name="Rectangle 9"/>
          <p:cNvSpPr/>
          <p:nvPr/>
        </p:nvSpPr>
        <p:spPr>
          <a:xfrm>
            <a:off x="6943725" y="3657600"/>
            <a:ext cx="1188720" cy="1097280"/>
          </a:xfrm>
          <a:prstGeom prst="rect">
            <a:avLst/>
          </a:prstGeom>
          <a:noFill/>
          <a:ln>
            <a:solidFill>
              <a:schemeClr val="accent1"/>
            </a:solidFill>
          </a:ln>
        </p:spPr>
        <p:txBody>
          <a:bodyPr wrap="square" lIns="91440" tIns="45720" rIns="91440" bIns="45720">
            <a:spAutoFit/>
          </a:bodyPr>
          <a:lstStyle/>
          <a:p>
            <a:pPr algn="ctr"/>
            <a:r>
              <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Message</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400" dirty="0" smtClean="0"/>
              <a:t>Know what you say</a:t>
            </a:r>
            <a:endParaRPr lang="en-US" sz="1400" dirty="0"/>
          </a:p>
        </p:txBody>
      </p:sp>
      <p:sp>
        <p:nvSpPr>
          <p:cNvPr id="11" name="Rectangle 10"/>
          <p:cNvSpPr/>
          <p:nvPr/>
        </p:nvSpPr>
        <p:spPr>
          <a:xfrm>
            <a:off x="6943725" y="4953000"/>
            <a:ext cx="1188720" cy="1097280"/>
          </a:xfrm>
          <a:prstGeom prst="rect">
            <a:avLst/>
          </a:prstGeom>
          <a:noFill/>
          <a:ln>
            <a:solidFill>
              <a:schemeClr val="accent1"/>
            </a:solidFill>
          </a:ln>
        </p:spPr>
        <p:txBody>
          <a:bodyPr wrap="square" lIns="91440" tIns="45720" rIns="91440" bIns="45720">
            <a:spAutoFit/>
          </a:bodyPr>
          <a:lstStyle/>
          <a:p>
            <a:pPr algn="ctr"/>
            <a:r>
              <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Style</a:t>
            </a: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400" dirty="0" smtClean="0"/>
              <a:t>Know how you say it</a:t>
            </a:r>
            <a:endParaRPr lang="en-US" sz="1400" dirty="0"/>
          </a:p>
        </p:txBody>
      </p:sp>
      <p:sp>
        <p:nvSpPr>
          <p:cNvPr id="4" name="Rectangle 3"/>
          <p:cNvSpPr/>
          <p:nvPr/>
        </p:nvSpPr>
        <p:spPr>
          <a:xfrm>
            <a:off x="4800600" y="1657140"/>
            <a:ext cx="1905000" cy="584775"/>
          </a:xfrm>
          <a:prstGeom prst="rect">
            <a:avLst/>
          </a:prstGeom>
        </p:spPr>
        <p:txBody>
          <a:bodyPr wrap="square">
            <a:spAutoFit/>
          </a:bodyPr>
          <a:lstStyle/>
          <a:p>
            <a:r>
              <a:rPr lang="en-US" sz="1600" dirty="0" smtClean="0"/>
              <a:t>… and is conscious of these factors: </a:t>
            </a:r>
            <a:endParaRPr lang="en-US" sz="1600" dirty="0"/>
          </a:p>
        </p:txBody>
      </p:sp>
    </p:spTree>
    <p:extLst>
      <p:ext uri="{BB962C8B-B14F-4D97-AF65-F5344CB8AC3E}">
        <p14:creationId xmlns:p14="http://schemas.microsoft.com/office/powerpoint/2010/main" val="648773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Fulton\AppData\Local\Microsoft\Windows\Temporary Internet Files\Content.IE5\IMT22A44\MC9002391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2896" y="790239"/>
            <a:ext cx="1103904" cy="99464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2000" y="1219200"/>
            <a:ext cx="2012410" cy="461665"/>
          </a:xfrm>
          <a:prstGeom prst="rect">
            <a:avLst/>
          </a:prstGeom>
          <a:noFill/>
          <a:ln>
            <a:solidFill>
              <a:schemeClr val="tx1"/>
            </a:solidFill>
          </a:ln>
        </p:spPr>
        <p:txBody>
          <a:bodyPr wrap="none" rtlCol="0">
            <a:spAutoFit/>
          </a:bodyPr>
          <a:lstStyle/>
          <a:p>
            <a:r>
              <a:rPr lang="en-US" sz="2400" dirty="0" smtClean="0"/>
              <a:t>Mini-</a:t>
            </a:r>
            <a:r>
              <a:rPr lang="en-US" sz="2400" dirty="0" err="1" smtClean="0"/>
              <a:t>ejercicios</a:t>
            </a:r>
            <a:endParaRPr lang="en-US" sz="2400" dirty="0" smtClean="0"/>
          </a:p>
        </p:txBody>
      </p:sp>
      <p:sp>
        <p:nvSpPr>
          <p:cNvPr id="6" name="TextBox 5"/>
          <p:cNvSpPr txBox="1"/>
          <p:nvPr/>
        </p:nvSpPr>
        <p:spPr>
          <a:xfrm>
            <a:off x="8336021" y="325402"/>
            <a:ext cx="533400" cy="523220"/>
          </a:xfrm>
          <a:prstGeom prst="rect">
            <a:avLst/>
          </a:prstGeom>
          <a:solidFill>
            <a:schemeClr val="tx1">
              <a:lumMod val="50000"/>
              <a:lumOff val="50000"/>
            </a:schemeClr>
          </a:solidFill>
        </p:spPr>
        <p:txBody>
          <a:bodyPr wrap="square" rtlCol="0">
            <a:spAutoFit/>
          </a:bodyPr>
          <a:lstStyle/>
          <a:p>
            <a:pPr algn="ctr"/>
            <a:r>
              <a:rPr lang="en-US" sz="2800" dirty="0">
                <a:solidFill>
                  <a:schemeClr val="bg1"/>
                </a:solidFill>
              </a:rPr>
              <a:t>C</a:t>
            </a:r>
          </a:p>
        </p:txBody>
      </p:sp>
      <p:graphicFrame>
        <p:nvGraphicFramePr>
          <p:cNvPr id="5" name="Table 4"/>
          <p:cNvGraphicFramePr>
            <a:graphicFrameLocks noGrp="1"/>
          </p:cNvGraphicFramePr>
          <p:nvPr>
            <p:extLst>
              <p:ext uri="{D42A27DB-BD31-4B8C-83A1-F6EECF244321}">
                <p14:modId xmlns:p14="http://schemas.microsoft.com/office/powerpoint/2010/main" val="4021649827"/>
              </p:ext>
            </p:extLst>
          </p:nvPr>
        </p:nvGraphicFramePr>
        <p:xfrm>
          <a:off x="762000" y="2133600"/>
          <a:ext cx="8001000" cy="4391567"/>
        </p:xfrm>
        <a:graphic>
          <a:graphicData uri="http://schemas.openxmlformats.org/drawingml/2006/table">
            <a:tbl>
              <a:tblPr firstRow="1" bandRow="1">
                <a:tableStyleId>{5C22544A-7EE6-4342-B048-85BDC9FD1C3A}</a:tableStyleId>
              </a:tblPr>
              <a:tblGrid>
                <a:gridCol w="475307"/>
                <a:gridCol w="7525693"/>
              </a:tblGrid>
              <a:tr h="349296">
                <a:tc>
                  <a:txBody>
                    <a:bodyPr/>
                    <a:lstStyle/>
                    <a:p>
                      <a:r>
                        <a:rPr lang="en-US" sz="1600" b="0" dirty="0" smtClean="0">
                          <a:solidFill>
                            <a:schemeClr val="tx1"/>
                          </a:solidFill>
                        </a:rPr>
                        <a:t>1.</a:t>
                      </a:r>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err="1" smtClean="0">
                          <a:solidFill>
                            <a:schemeClr val="tx1"/>
                          </a:solidFill>
                        </a:rPr>
                        <a:t>En</a:t>
                      </a:r>
                      <a:r>
                        <a:rPr lang="en-US" sz="1400" b="0" dirty="0" smtClean="0">
                          <a:solidFill>
                            <a:schemeClr val="tx1"/>
                          </a:solidFill>
                        </a:rPr>
                        <a:t> 40 palabras o </a:t>
                      </a:r>
                      <a:r>
                        <a:rPr lang="en-US" sz="1400" b="0" dirty="0" err="1" smtClean="0">
                          <a:solidFill>
                            <a:schemeClr val="tx1"/>
                          </a:solidFill>
                        </a:rPr>
                        <a:t>menos</a:t>
                      </a:r>
                      <a:r>
                        <a:rPr lang="en-US" sz="1400" b="0" dirty="0" smtClean="0">
                          <a:solidFill>
                            <a:schemeClr val="tx1"/>
                          </a:solidFill>
                        </a:rPr>
                        <a:t>, </a:t>
                      </a:r>
                      <a:r>
                        <a:rPr lang="en-US" sz="1400" b="0" dirty="0" err="1" smtClean="0">
                          <a:solidFill>
                            <a:schemeClr val="tx1"/>
                          </a:solidFill>
                        </a:rPr>
                        <a:t>dinos</a:t>
                      </a:r>
                      <a:r>
                        <a:rPr lang="en-US" sz="1400" b="0" dirty="0" smtClean="0">
                          <a:solidFill>
                            <a:schemeClr val="tx1"/>
                          </a:solidFill>
                        </a:rPr>
                        <a:t> </a:t>
                      </a:r>
                      <a:r>
                        <a:rPr lang="en-US" sz="1400" b="0" dirty="0" err="1" smtClean="0">
                          <a:solidFill>
                            <a:schemeClr val="tx1"/>
                          </a:solidFill>
                        </a:rPr>
                        <a:t>qué</a:t>
                      </a:r>
                      <a:r>
                        <a:rPr lang="en-US" sz="1400" b="0" dirty="0" smtClean="0">
                          <a:solidFill>
                            <a:schemeClr val="tx1"/>
                          </a:solidFill>
                        </a:rPr>
                        <a:t> </a:t>
                      </a:r>
                      <a:r>
                        <a:rPr lang="es-ES" sz="1400" b="0" dirty="0" smtClean="0">
                          <a:solidFill>
                            <a:schemeClr val="tx1"/>
                          </a:solidFill>
                        </a:rPr>
                        <a:t>necesitamos saber</a:t>
                      </a:r>
                      <a:r>
                        <a:rPr lang="es-ES" sz="1400" b="0" baseline="0" dirty="0" smtClean="0">
                          <a:solidFill>
                            <a:schemeClr val="tx1"/>
                          </a:solidFill>
                        </a:rPr>
                        <a:t> sobre el tema que has escogido.</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29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29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29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921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3329">
                <a:tc>
                  <a:txBody>
                    <a:bodyPr/>
                    <a:lstStyle/>
                    <a:p>
                      <a:r>
                        <a:rPr lang="en-US" sz="1600" b="0" dirty="0" smtClean="0">
                          <a:solidFill>
                            <a:schemeClr val="tx1"/>
                          </a:solidFill>
                        </a:rPr>
                        <a:t>2.</a:t>
                      </a:r>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0" noProof="0" dirty="0" smtClean="0">
                          <a:solidFill>
                            <a:schemeClr val="tx1"/>
                          </a:solidFill>
                        </a:rPr>
                        <a:t>Explica</a:t>
                      </a:r>
                      <a:r>
                        <a:rPr lang="es-ES" sz="1400" b="0" baseline="0" noProof="0" dirty="0" smtClean="0">
                          <a:solidFill>
                            <a:schemeClr val="tx1"/>
                          </a:solidFill>
                        </a:rPr>
                        <a:t> cómo cambiarías tu presentación en situaciones diferentes – como el contexto profesional, vida personal, o conversación con personas de cultura ajena. </a:t>
                      </a:r>
                      <a:endParaRPr lang="es-ES" sz="1400" b="0" noProof="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5007">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5235">
                <a:tc>
                  <a:txBody>
                    <a:bodyPr/>
                    <a:lstStyle/>
                    <a:p>
                      <a:r>
                        <a:rPr lang="en-US" sz="1600" b="0" dirty="0" smtClean="0">
                          <a:solidFill>
                            <a:schemeClr val="tx1"/>
                          </a:solidFill>
                        </a:rPr>
                        <a:t>3.</a:t>
                      </a:r>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0" noProof="0" dirty="0" smtClean="0">
                          <a:solidFill>
                            <a:schemeClr val="tx1"/>
                          </a:solidFill>
                        </a:rPr>
                        <a:t>¿Cómo ajustarías</a:t>
                      </a:r>
                      <a:r>
                        <a:rPr lang="es-ES" sz="1400" b="0" baseline="0" noProof="0" dirty="0" smtClean="0">
                          <a:solidFill>
                            <a:schemeClr val="tx1"/>
                          </a:solidFill>
                        </a:rPr>
                        <a:t> el nivel de transparencia en tus comentarios según tus interlocutores?</a:t>
                      </a:r>
                      <a:endParaRPr lang="es-ES" sz="1400" b="0" noProof="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929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96667">
                <a:tc>
                  <a:txBody>
                    <a:bodyPr/>
                    <a:lstStyle/>
                    <a:p>
                      <a:r>
                        <a:rPr lang="en-US" sz="1600" b="0" dirty="0" smtClean="0">
                          <a:solidFill>
                            <a:schemeClr val="tx1"/>
                          </a:solidFill>
                        </a:rPr>
                        <a:t>4.</a:t>
                      </a:r>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noProof="0" dirty="0" smtClean="0">
                          <a:solidFill>
                            <a:schemeClr val="tx1"/>
                          </a:solidFill>
                        </a:rPr>
                        <a:t>Mientras</a:t>
                      </a:r>
                      <a:r>
                        <a:rPr lang="es-ES" sz="1400" b="0" baseline="0" noProof="0" dirty="0" smtClean="0">
                          <a:solidFill>
                            <a:schemeClr val="tx1"/>
                          </a:solidFill>
                        </a:rPr>
                        <a:t> avanza la conversación, ¿cómo ajustarás el contenido y estilo de tus  comentarios?</a:t>
                      </a:r>
                      <a:endParaRPr lang="es-ES" sz="1400" b="0" noProof="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296">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Rectangle 8"/>
          <p:cNvSpPr/>
          <p:nvPr/>
        </p:nvSpPr>
        <p:spPr>
          <a:xfrm>
            <a:off x="5029200" y="273278"/>
            <a:ext cx="3315523" cy="369332"/>
          </a:xfrm>
          <a:prstGeom prst="rect">
            <a:avLst/>
          </a:prstGeom>
        </p:spPr>
        <p:txBody>
          <a:bodyPr wrap="none">
            <a:spAutoFit/>
          </a:bodyPr>
          <a:lstStyle/>
          <a:p>
            <a:r>
              <a:rPr lang="en-US" dirty="0" err="1" smtClean="0"/>
              <a:t>Nombre</a:t>
            </a:r>
            <a:r>
              <a:rPr lang="en-US" dirty="0" smtClean="0"/>
              <a:t>:  ___________________</a:t>
            </a:r>
            <a:endParaRPr lang="en-US" dirty="0"/>
          </a:p>
        </p:txBody>
      </p:sp>
      <p:sp>
        <p:nvSpPr>
          <p:cNvPr id="10" name="TextBox 9"/>
          <p:cNvSpPr txBox="1"/>
          <p:nvPr/>
        </p:nvSpPr>
        <p:spPr>
          <a:xfrm>
            <a:off x="457200" y="307007"/>
            <a:ext cx="3166764" cy="461665"/>
          </a:xfrm>
          <a:prstGeom prst="rect">
            <a:avLst/>
          </a:prstGeom>
          <a:noFill/>
        </p:spPr>
        <p:txBody>
          <a:bodyPr wrap="none" rtlCol="0">
            <a:spAutoFit/>
          </a:bodyPr>
          <a:lstStyle/>
          <a:p>
            <a:r>
              <a:rPr lang="en-US" sz="2400" dirty="0" err="1" smtClean="0"/>
              <a:t>Presentaci</a:t>
            </a:r>
            <a:r>
              <a:rPr lang="es-ES" sz="2400" dirty="0" err="1" smtClean="0"/>
              <a:t>ón</a:t>
            </a:r>
            <a:r>
              <a:rPr lang="es-ES" sz="2400" dirty="0" smtClean="0"/>
              <a:t> de análisis</a:t>
            </a:r>
            <a:endParaRPr lang="en-US" sz="2400" dirty="0"/>
          </a:p>
        </p:txBody>
      </p:sp>
      <p:sp>
        <p:nvSpPr>
          <p:cNvPr id="4" name="Slide Number Placeholder 3"/>
          <p:cNvSpPr>
            <a:spLocks noGrp="1"/>
          </p:cNvSpPr>
          <p:nvPr>
            <p:ph type="sldNum" sz="quarter" idx="12"/>
          </p:nvPr>
        </p:nvSpPr>
        <p:spPr/>
        <p:txBody>
          <a:bodyPr/>
          <a:lstStyle/>
          <a:p>
            <a:fld id="{C4F85062-4662-4D6B-BB38-DB7C890070DF}" type="slidenum">
              <a:rPr lang="en-US" smtClean="0"/>
              <a:t>14</a:t>
            </a:fld>
            <a:endParaRPr lang="en-US"/>
          </a:p>
        </p:txBody>
      </p:sp>
    </p:spTree>
    <p:extLst>
      <p:ext uri="{BB962C8B-B14F-4D97-AF65-F5344CB8AC3E}">
        <p14:creationId xmlns:p14="http://schemas.microsoft.com/office/powerpoint/2010/main" val="2333769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77948" y="1143000"/>
            <a:ext cx="3489251" cy="32004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1600" b="1" i="1" dirty="0" smtClean="0"/>
              <a:t>Is appropriate to policymaker’s culture (while protecting ours)</a:t>
            </a:r>
          </a:p>
          <a:p>
            <a:pPr marL="274320" algn="l">
              <a:spcAft>
                <a:spcPts val="600"/>
              </a:spcAft>
            </a:pPr>
            <a:r>
              <a:rPr lang="en-US" sz="1600" dirty="0" smtClean="0"/>
              <a:t>Professional language – e.g., not slang</a:t>
            </a:r>
          </a:p>
          <a:p>
            <a:pPr marL="274320" algn="l">
              <a:spcAft>
                <a:spcPts val="600"/>
              </a:spcAft>
            </a:pPr>
            <a:r>
              <a:rPr lang="en-US" sz="1600" dirty="0" smtClean="0"/>
              <a:t>Precise language – e.g., on probability</a:t>
            </a:r>
          </a:p>
          <a:p>
            <a:pPr marL="274320" algn="l">
              <a:spcAft>
                <a:spcPts val="600"/>
              </a:spcAft>
            </a:pPr>
            <a:r>
              <a:rPr lang="en-US" sz="1600" dirty="0" smtClean="0"/>
              <a:t>Understand his/her needs, including level of detail</a:t>
            </a:r>
          </a:p>
          <a:p>
            <a:pPr marL="274320" algn="l">
              <a:spcAft>
                <a:spcPts val="600"/>
              </a:spcAft>
            </a:pPr>
            <a:r>
              <a:rPr lang="en-US" sz="1600" dirty="0" smtClean="0"/>
              <a:t>Respect his/her prerogatives</a:t>
            </a:r>
          </a:p>
          <a:p>
            <a:pPr algn="l">
              <a:spcAft>
                <a:spcPts val="1200"/>
              </a:spcAft>
            </a:pPr>
            <a:r>
              <a:rPr lang="en-US" sz="2400" dirty="0"/>
              <a:t>	</a:t>
            </a:r>
            <a:endParaRPr lang="en-US" sz="2400" dirty="0" smtClean="0"/>
          </a:p>
          <a:p>
            <a:pPr algn="l">
              <a:spcAft>
                <a:spcPts val="1200"/>
              </a:spcAft>
            </a:pPr>
            <a:endParaRPr lang="en-US" sz="2400" dirty="0" smtClean="0"/>
          </a:p>
        </p:txBody>
      </p:sp>
      <p:sp>
        <p:nvSpPr>
          <p:cNvPr id="4" name="Slide Number Placeholder 3"/>
          <p:cNvSpPr>
            <a:spLocks noGrp="1"/>
          </p:cNvSpPr>
          <p:nvPr>
            <p:ph type="sldNum" sz="quarter" idx="12"/>
          </p:nvPr>
        </p:nvSpPr>
        <p:spPr/>
        <p:txBody>
          <a:bodyPr/>
          <a:lstStyle/>
          <a:p>
            <a:fld id="{C4F85062-4662-4D6B-BB38-DB7C890070DF}" type="slidenum">
              <a:rPr lang="en-US" smtClean="0"/>
              <a:t>15</a:t>
            </a:fld>
            <a:endParaRPr lang="en-US"/>
          </a:p>
        </p:txBody>
      </p:sp>
      <p:sp>
        <p:nvSpPr>
          <p:cNvPr id="5" name="Title 1"/>
          <p:cNvSpPr txBox="1">
            <a:spLocks/>
          </p:cNvSpPr>
          <p:nvPr/>
        </p:nvSpPr>
        <p:spPr>
          <a:xfrm>
            <a:off x="457200" y="533400"/>
            <a:ext cx="2819400" cy="400110"/>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A good briefing …</a:t>
            </a:r>
            <a:endParaRPr lang="en-US" sz="2000" dirty="0"/>
          </a:p>
        </p:txBody>
      </p:sp>
      <p:sp>
        <p:nvSpPr>
          <p:cNvPr id="6" name="Rectangle 5"/>
          <p:cNvSpPr/>
          <p:nvPr/>
        </p:nvSpPr>
        <p:spPr>
          <a:xfrm>
            <a:off x="777949" y="4114800"/>
            <a:ext cx="3641651" cy="2031325"/>
          </a:xfrm>
          <a:prstGeom prst="rect">
            <a:avLst/>
          </a:prstGeom>
        </p:spPr>
        <p:txBody>
          <a:bodyPr wrap="square">
            <a:spAutoFit/>
          </a:bodyPr>
          <a:lstStyle/>
          <a:p>
            <a:pPr>
              <a:spcAft>
                <a:spcPts val="1200"/>
              </a:spcAft>
            </a:pPr>
            <a:r>
              <a:rPr lang="en-US" sz="1600" b="1" i="1" dirty="0" smtClean="0"/>
              <a:t>Is transparent </a:t>
            </a:r>
          </a:p>
          <a:p>
            <a:pPr marL="274320">
              <a:spcBef>
                <a:spcPct val="0"/>
              </a:spcBef>
              <a:spcAft>
                <a:spcPts val="600"/>
              </a:spcAft>
            </a:pPr>
            <a:r>
              <a:rPr lang="en-US" sz="1600" dirty="0">
                <a:latin typeface="+mj-lt"/>
                <a:ea typeface="+mj-ea"/>
                <a:cs typeface="+mj-cs"/>
              </a:rPr>
              <a:t>Appropriate level of honesty</a:t>
            </a:r>
          </a:p>
          <a:p>
            <a:pPr marL="274320">
              <a:spcBef>
                <a:spcPct val="0"/>
              </a:spcBef>
              <a:spcAft>
                <a:spcPts val="600"/>
              </a:spcAft>
            </a:pPr>
            <a:r>
              <a:rPr lang="en-US" sz="1600" dirty="0" smtClean="0">
                <a:latin typeface="+mj-lt"/>
                <a:ea typeface="+mj-ea"/>
                <a:cs typeface="+mj-cs"/>
              </a:rPr>
              <a:t>Make </a:t>
            </a:r>
            <a:r>
              <a:rPr lang="en-US" sz="1600" dirty="0">
                <a:latin typeface="+mj-lt"/>
                <a:ea typeface="+mj-ea"/>
                <a:cs typeface="+mj-cs"/>
              </a:rPr>
              <a:t>logic clear</a:t>
            </a:r>
          </a:p>
          <a:p>
            <a:pPr marL="274320">
              <a:spcBef>
                <a:spcPct val="0"/>
              </a:spcBef>
              <a:spcAft>
                <a:spcPts val="600"/>
              </a:spcAft>
            </a:pPr>
            <a:r>
              <a:rPr lang="en-US" sz="1600" dirty="0">
                <a:latin typeface="+mj-lt"/>
                <a:ea typeface="+mj-ea"/>
                <a:cs typeface="+mj-cs"/>
              </a:rPr>
              <a:t>Don’t exaggerate the quality of data or judgments</a:t>
            </a:r>
          </a:p>
          <a:p>
            <a:pPr marL="274320">
              <a:spcBef>
                <a:spcPct val="0"/>
              </a:spcBef>
              <a:spcAft>
                <a:spcPts val="600"/>
              </a:spcAft>
            </a:pPr>
            <a:r>
              <a:rPr lang="en-US" sz="1600" dirty="0">
                <a:latin typeface="+mj-lt"/>
                <a:ea typeface="+mj-ea"/>
                <a:cs typeface="+mj-cs"/>
              </a:rPr>
              <a:t>Don’t exaggerate your confidence</a:t>
            </a:r>
          </a:p>
        </p:txBody>
      </p:sp>
      <p:sp>
        <p:nvSpPr>
          <p:cNvPr id="9" name="Rectangle 8"/>
          <p:cNvSpPr/>
          <p:nvPr/>
        </p:nvSpPr>
        <p:spPr>
          <a:xfrm>
            <a:off x="4686300" y="2438400"/>
            <a:ext cx="4038600" cy="2354491"/>
          </a:xfrm>
          <a:prstGeom prst="rect">
            <a:avLst/>
          </a:prstGeom>
          <a:ln>
            <a:solidFill>
              <a:schemeClr val="bg2">
                <a:lumMod val="60000"/>
                <a:lumOff val="40000"/>
              </a:schemeClr>
            </a:solidFill>
          </a:ln>
        </p:spPr>
        <p:txBody>
          <a:bodyPr wrap="square">
            <a:spAutoFit/>
          </a:bodyPr>
          <a:lstStyle/>
          <a:p>
            <a:pPr>
              <a:spcAft>
                <a:spcPts val="1200"/>
              </a:spcAft>
            </a:pPr>
            <a:r>
              <a:rPr lang="en-US" sz="1600" b="1" i="1" dirty="0"/>
              <a:t>Uses good </a:t>
            </a:r>
            <a:r>
              <a:rPr lang="en-US" sz="1600" b="1" i="1" dirty="0" smtClean="0"/>
              <a:t>tradecraft, with combination of</a:t>
            </a:r>
            <a:endParaRPr lang="en-US" sz="1600" b="1" i="1" dirty="0"/>
          </a:p>
          <a:p>
            <a:pPr marL="274320">
              <a:spcBef>
                <a:spcPct val="0"/>
              </a:spcBef>
              <a:spcAft>
                <a:spcPts val="600"/>
              </a:spcAft>
            </a:pPr>
            <a:r>
              <a:rPr lang="en-US" sz="1600" dirty="0" smtClean="0">
                <a:latin typeface="+mj-lt"/>
                <a:ea typeface="+mj-ea"/>
                <a:cs typeface="+mj-cs"/>
              </a:rPr>
              <a:t>Transparency </a:t>
            </a:r>
            <a:r>
              <a:rPr lang="en-US" sz="1600" dirty="0">
                <a:latin typeface="+mj-lt"/>
                <a:ea typeface="+mj-ea"/>
                <a:cs typeface="+mj-cs"/>
              </a:rPr>
              <a:t>(on info, logic, etc</a:t>
            </a:r>
            <a:r>
              <a:rPr lang="en-US" sz="1600" dirty="0" smtClean="0">
                <a:latin typeface="+mj-lt"/>
                <a:ea typeface="+mj-ea"/>
                <a:cs typeface="+mj-cs"/>
              </a:rPr>
              <a:t>.)</a:t>
            </a:r>
          </a:p>
          <a:p>
            <a:pPr marL="274320">
              <a:spcBef>
                <a:spcPct val="0"/>
              </a:spcBef>
              <a:spcAft>
                <a:spcPts val="600"/>
              </a:spcAft>
            </a:pPr>
            <a:r>
              <a:rPr lang="en-US" sz="1600" dirty="0" smtClean="0">
                <a:latin typeface="+mj-lt"/>
                <a:ea typeface="+mj-ea"/>
                <a:cs typeface="+mj-cs"/>
              </a:rPr>
              <a:t>Agreed-upon </a:t>
            </a:r>
            <a:r>
              <a:rPr lang="en-US" sz="1600" dirty="0">
                <a:latin typeface="+mj-lt"/>
                <a:ea typeface="+mj-ea"/>
                <a:cs typeface="+mj-cs"/>
              </a:rPr>
              <a:t>logic and </a:t>
            </a:r>
            <a:r>
              <a:rPr lang="en-US" sz="1600" dirty="0" smtClean="0">
                <a:latin typeface="+mj-lt"/>
                <a:ea typeface="+mj-ea"/>
                <a:cs typeface="+mj-cs"/>
              </a:rPr>
              <a:t>models</a:t>
            </a:r>
          </a:p>
          <a:p>
            <a:pPr marL="274320">
              <a:spcBef>
                <a:spcPct val="0"/>
              </a:spcBef>
              <a:spcAft>
                <a:spcPts val="600"/>
              </a:spcAft>
            </a:pPr>
            <a:r>
              <a:rPr lang="en-US" sz="1600" dirty="0" smtClean="0">
                <a:latin typeface="+mj-lt"/>
                <a:ea typeface="+mj-ea"/>
                <a:cs typeface="+mj-cs"/>
              </a:rPr>
              <a:t>Careful </a:t>
            </a:r>
            <a:r>
              <a:rPr lang="en-US" sz="1600" dirty="0">
                <a:latin typeface="+mj-lt"/>
                <a:ea typeface="+mj-ea"/>
                <a:cs typeface="+mj-cs"/>
              </a:rPr>
              <a:t>selection of </a:t>
            </a:r>
            <a:r>
              <a:rPr lang="en-US" sz="1600" dirty="0" smtClean="0">
                <a:latin typeface="+mj-lt"/>
                <a:ea typeface="+mj-ea"/>
                <a:cs typeface="+mj-cs"/>
              </a:rPr>
              <a:t>words</a:t>
            </a:r>
          </a:p>
          <a:p>
            <a:pPr marL="274320">
              <a:spcBef>
                <a:spcPct val="0"/>
              </a:spcBef>
              <a:spcAft>
                <a:spcPts val="600"/>
              </a:spcAft>
            </a:pPr>
            <a:r>
              <a:rPr lang="en-US" sz="1600" dirty="0" smtClean="0">
                <a:latin typeface="+mj-lt"/>
                <a:ea typeface="+mj-ea"/>
                <a:cs typeface="+mj-cs"/>
              </a:rPr>
              <a:t>Examination </a:t>
            </a:r>
            <a:r>
              <a:rPr lang="en-US" sz="1600" dirty="0">
                <a:latin typeface="+mj-lt"/>
                <a:ea typeface="+mj-ea"/>
                <a:cs typeface="+mj-cs"/>
              </a:rPr>
              <a:t>of alternative </a:t>
            </a:r>
            <a:r>
              <a:rPr lang="en-US" sz="1600" dirty="0" smtClean="0">
                <a:latin typeface="+mj-lt"/>
                <a:ea typeface="+mj-ea"/>
                <a:cs typeface="+mj-cs"/>
              </a:rPr>
              <a:t>interpretations</a:t>
            </a:r>
          </a:p>
          <a:p>
            <a:pPr marL="274320">
              <a:spcBef>
                <a:spcPct val="0"/>
              </a:spcBef>
              <a:spcAft>
                <a:spcPts val="600"/>
              </a:spcAft>
            </a:pPr>
            <a:r>
              <a:rPr lang="en-US" sz="1600" dirty="0" smtClean="0">
                <a:latin typeface="+mj-lt"/>
                <a:ea typeface="+mj-ea"/>
                <a:cs typeface="+mj-cs"/>
              </a:rPr>
              <a:t>Knowledge </a:t>
            </a:r>
            <a:r>
              <a:rPr lang="en-US" sz="1600" dirty="0">
                <a:latin typeface="+mj-lt"/>
                <a:ea typeface="+mj-ea"/>
                <a:cs typeface="+mj-cs"/>
              </a:rPr>
              <a:t>of </a:t>
            </a:r>
            <a:r>
              <a:rPr lang="en-US" sz="1600" dirty="0" smtClean="0">
                <a:latin typeface="+mj-lt"/>
                <a:ea typeface="+mj-ea"/>
                <a:cs typeface="+mj-cs"/>
              </a:rPr>
              <a:t>implications</a:t>
            </a:r>
          </a:p>
          <a:p>
            <a:pPr marL="274320">
              <a:spcBef>
                <a:spcPct val="0"/>
              </a:spcBef>
              <a:spcAft>
                <a:spcPts val="600"/>
              </a:spcAft>
            </a:pPr>
            <a:r>
              <a:rPr lang="en-US" sz="1600" dirty="0" smtClean="0">
                <a:latin typeface="+mj-lt"/>
                <a:ea typeface="+mj-ea"/>
                <a:cs typeface="+mj-cs"/>
              </a:rPr>
              <a:t>Neutrality/objectivity/value-free</a:t>
            </a:r>
            <a:endParaRPr lang="en-US" sz="1600" dirty="0">
              <a:latin typeface="+mj-lt"/>
              <a:ea typeface="+mj-ea"/>
              <a:cs typeface="+mj-cs"/>
            </a:endParaRPr>
          </a:p>
        </p:txBody>
      </p:sp>
      <p:sp>
        <p:nvSpPr>
          <p:cNvPr id="10" name="Rectangle 9"/>
          <p:cNvSpPr/>
          <p:nvPr/>
        </p:nvSpPr>
        <p:spPr>
          <a:xfrm>
            <a:off x="4581525" y="733455"/>
            <a:ext cx="4572000" cy="1554272"/>
          </a:xfrm>
          <a:prstGeom prst="rect">
            <a:avLst/>
          </a:prstGeom>
        </p:spPr>
        <p:txBody>
          <a:bodyPr>
            <a:spAutoFit/>
          </a:bodyPr>
          <a:lstStyle/>
          <a:p>
            <a:pPr>
              <a:spcAft>
                <a:spcPts val="1200"/>
              </a:spcAft>
            </a:pPr>
            <a:r>
              <a:rPr lang="en-US" sz="1600" b="1" i="1" dirty="0"/>
              <a:t>Adapts </a:t>
            </a:r>
            <a:r>
              <a:rPr lang="en-US" sz="1600" b="1" i="1" dirty="0" smtClean="0"/>
              <a:t>to </a:t>
            </a:r>
            <a:r>
              <a:rPr lang="en-US" sz="1600" b="1" i="1" dirty="0"/>
              <a:t>policymaker’s needs</a:t>
            </a:r>
          </a:p>
          <a:p>
            <a:pPr marL="274320">
              <a:spcBef>
                <a:spcPct val="0"/>
              </a:spcBef>
              <a:spcAft>
                <a:spcPts val="600"/>
              </a:spcAft>
            </a:pPr>
            <a:r>
              <a:rPr lang="en-US" sz="1600" dirty="0">
                <a:latin typeface="+mj-lt"/>
                <a:ea typeface="+mj-ea"/>
                <a:cs typeface="+mj-cs"/>
              </a:rPr>
              <a:t>Aware of policy options and their evolution</a:t>
            </a:r>
            <a:br>
              <a:rPr lang="en-US" sz="1600" dirty="0">
                <a:latin typeface="+mj-lt"/>
                <a:ea typeface="+mj-ea"/>
                <a:cs typeface="+mj-cs"/>
              </a:rPr>
            </a:br>
            <a:r>
              <a:rPr lang="en-US" sz="1600" dirty="0">
                <a:latin typeface="+mj-lt"/>
                <a:ea typeface="+mj-ea"/>
                <a:cs typeface="+mj-cs"/>
              </a:rPr>
              <a:t>Aware of policy actions already taken</a:t>
            </a:r>
            <a:br>
              <a:rPr lang="en-US" sz="1600" dirty="0">
                <a:latin typeface="+mj-lt"/>
                <a:ea typeface="+mj-ea"/>
                <a:cs typeface="+mj-cs"/>
              </a:rPr>
            </a:br>
            <a:r>
              <a:rPr lang="en-US" sz="1600" dirty="0">
                <a:latin typeface="+mj-lt"/>
                <a:ea typeface="+mj-ea"/>
                <a:cs typeface="+mj-cs"/>
              </a:rPr>
              <a:t>Respond to questions</a:t>
            </a:r>
          </a:p>
          <a:p>
            <a:pPr marL="274320">
              <a:spcBef>
                <a:spcPct val="0"/>
              </a:spcBef>
              <a:spcAft>
                <a:spcPts val="600"/>
              </a:spcAft>
            </a:pPr>
            <a:r>
              <a:rPr lang="en-US" sz="1600" dirty="0">
                <a:latin typeface="+mj-lt"/>
                <a:ea typeface="+mj-ea"/>
                <a:cs typeface="+mj-cs"/>
              </a:rPr>
              <a:t>Adjust to customer’s style</a:t>
            </a:r>
          </a:p>
        </p:txBody>
      </p:sp>
      <p:sp>
        <p:nvSpPr>
          <p:cNvPr id="11" name="Rectangle 10"/>
          <p:cNvSpPr/>
          <p:nvPr/>
        </p:nvSpPr>
        <p:spPr>
          <a:xfrm>
            <a:off x="4686300" y="5130462"/>
            <a:ext cx="4229100" cy="923330"/>
          </a:xfrm>
          <a:prstGeom prst="rect">
            <a:avLst/>
          </a:prstGeom>
        </p:spPr>
        <p:txBody>
          <a:bodyPr wrap="square">
            <a:spAutoFit/>
          </a:bodyPr>
          <a:lstStyle/>
          <a:p>
            <a:pPr>
              <a:spcAft>
                <a:spcPts val="1200"/>
              </a:spcAft>
            </a:pPr>
            <a:r>
              <a:rPr lang="en-US" i="1" dirty="0" smtClean="0"/>
              <a:t>You </a:t>
            </a:r>
            <a:r>
              <a:rPr lang="en-US" i="1" dirty="0"/>
              <a:t>want to have the persuasive force of a business presentation but without the manipulation and personal incentive.  </a:t>
            </a:r>
          </a:p>
        </p:txBody>
      </p:sp>
    </p:spTree>
    <p:extLst>
      <p:ext uri="{BB962C8B-B14F-4D97-AF65-F5344CB8AC3E}">
        <p14:creationId xmlns:p14="http://schemas.microsoft.com/office/powerpoint/2010/main" val="113920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4F85062-4662-4D6B-BB38-DB7C890070DF}" type="slidenum">
              <a:rPr lang="en-US" smtClean="0"/>
              <a:t>16</a:t>
            </a:fld>
            <a:endParaRPr lang="en-US"/>
          </a:p>
        </p:txBody>
      </p:sp>
      <p:sp>
        <p:nvSpPr>
          <p:cNvPr id="4" name="TextBox 3"/>
          <p:cNvSpPr txBox="1"/>
          <p:nvPr/>
        </p:nvSpPr>
        <p:spPr>
          <a:xfrm>
            <a:off x="5410200" y="1143000"/>
            <a:ext cx="3352800" cy="4585871"/>
          </a:xfrm>
          <a:prstGeom prst="rect">
            <a:avLst/>
          </a:prstGeom>
          <a:noFill/>
        </p:spPr>
        <p:txBody>
          <a:bodyPr wrap="square" rtlCol="0">
            <a:spAutoFit/>
          </a:bodyPr>
          <a:lstStyle/>
          <a:p>
            <a:pPr>
              <a:spcAft>
                <a:spcPts val="600"/>
              </a:spcAft>
            </a:pPr>
            <a:r>
              <a:rPr lang="es-ES" dirty="0" err="1" smtClean="0"/>
              <a:t>Guidelines</a:t>
            </a:r>
            <a:r>
              <a:rPr lang="en-US" dirty="0" smtClean="0"/>
              <a:t>:</a:t>
            </a:r>
          </a:p>
          <a:p>
            <a:pPr marL="285750" indent="-285750">
              <a:spcAft>
                <a:spcPts val="600"/>
              </a:spcAft>
              <a:buFont typeface="Arial" panose="020B0604020202020204" pitchFamily="34" charset="0"/>
              <a:buChar char="•"/>
            </a:pPr>
            <a:r>
              <a:rPr lang="en-US" dirty="0" smtClean="0"/>
              <a:t>Don’t waste time (but don’t </a:t>
            </a:r>
            <a:r>
              <a:rPr lang="en-US" i="1" dirty="0" smtClean="0"/>
              <a:t>speak</a:t>
            </a:r>
            <a:r>
              <a:rPr lang="en-US" dirty="0" smtClean="0"/>
              <a:t> too fast)</a:t>
            </a:r>
          </a:p>
          <a:p>
            <a:pPr marL="285750" indent="-285750">
              <a:spcAft>
                <a:spcPts val="600"/>
              </a:spcAft>
              <a:buFont typeface="Arial" panose="020B0604020202020204" pitchFamily="34" charset="0"/>
              <a:buChar char="•"/>
            </a:pPr>
            <a:r>
              <a:rPr lang="en-US" dirty="0" smtClean="0"/>
              <a:t>Know your audience</a:t>
            </a:r>
          </a:p>
          <a:p>
            <a:pPr marL="285750" indent="-285750">
              <a:spcAft>
                <a:spcPts val="600"/>
              </a:spcAft>
              <a:buFont typeface="Arial" panose="020B0604020202020204" pitchFamily="34" charset="0"/>
              <a:buChar char="•"/>
            </a:pPr>
            <a:r>
              <a:rPr lang="en-US" dirty="0" smtClean="0"/>
              <a:t>Make an “emotional” connection</a:t>
            </a:r>
          </a:p>
          <a:p>
            <a:pPr marL="285750" indent="-285750">
              <a:spcAft>
                <a:spcPts val="600"/>
              </a:spcAft>
              <a:buFont typeface="Arial" panose="020B0604020202020204" pitchFamily="34" charset="0"/>
              <a:buChar char="•"/>
            </a:pPr>
            <a:r>
              <a:rPr lang="en-US" dirty="0" smtClean="0"/>
              <a:t>KISS, KISS, KISS</a:t>
            </a:r>
          </a:p>
          <a:p>
            <a:pPr marL="285750" indent="-285750">
              <a:spcAft>
                <a:spcPts val="600"/>
              </a:spcAft>
              <a:buFont typeface="Arial" panose="020B0604020202020204" pitchFamily="34" charset="0"/>
              <a:buChar char="•"/>
            </a:pPr>
            <a:r>
              <a:rPr lang="en-US" dirty="0" smtClean="0"/>
              <a:t>Know where you want to go … and go there</a:t>
            </a:r>
          </a:p>
          <a:p>
            <a:pPr marL="285750" indent="-285750">
              <a:spcAft>
                <a:spcPts val="600"/>
              </a:spcAft>
              <a:buFont typeface="Arial" panose="020B0604020202020204" pitchFamily="34" charset="0"/>
              <a:buChar char="•"/>
            </a:pPr>
            <a:r>
              <a:rPr lang="en-US" dirty="0" smtClean="0"/>
              <a:t>Show; don’t just tell</a:t>
            </a:r>
          </a:p>
          <a:p>
            <a:pPr marL="285750" indent="-285750">
              <a:spcAft>
                <a:spcPts val="600"/>
              </a:spcAft>
              <a:buFont typeface="Arial" panose="020B0604020202020204" pitchFamily="34" charset="0"/>
              <a:buChar char="•"/>
            </a:pPr>
            <a:r>
              <a:rPr lang="en-US" dirty="0" smtClean="0"/>
              <a:t>Use the right voice, body language, and eye contact; be natural</a:t>
            </a:r>
          </a:p>
          <a:p>
            <a:pPr marL="285750" indent="-285750">
              <a:buFont typeface="Arial" panose="020B0604020202020204" pitchFamily="34" charset="0"/>
              <a:buChar char="•"/>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78142">
            <a:off x="336782" y="670996"/>
            <a:ext cx="4740351" cy="35552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951210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46370" y="2496441"/>
            <a:ext cx="990600" cy="41791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headline</a:t>
            </a:r>
            <a:endParaRPr lang="en-US" sz="1400" dirty="0"/>
          </a:p>
        </p:txBody>
      </p:sp>
      <p:sp>
        <p:nvSpPr>
          <p:cNvPr id="4" name="Rectangle 3"/>
          <p:cNvSpPr/>
          <p:nvPr/>
        </p:nvSpPr>
        <p:spPr>
          <a:xfrm>
            <a:off x="2329898" y="3028684"/>
            <a:ext cx="990600" cy="4196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context </a:t>
            </a:r>
            <a:endParaRPr lang="en-US" sz="1400" dirty="0"/>
          </a:p>
        </p:txBody>
      </p:sp>
      <p:sp>
        <p:nvSpPr>
          <p:cNvPr id="5" name="Rectangle 4"/>
          <p:cNvSpPr/>
          <p:nvPr/>
        </p:nvSpPr>
        <p:spPr>
          <a:xfrm>
            <a:off x="2339201" y="3530024"/>
            <a:ext cx="990600" cy="41549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points </a:t>
            </a:r>
            <a:endParaRPr lang="en-US" sz="1400" dirty="0"/>
          </a:p>
        </p:txBody>
      </p:sp>
      <p:sp>
        <p:nvSpPr>
          <p:cNvPr id="6" name="Rectangle 5"/>
          <p:cNvSpPr/>
          <p:nvPr/>
        </p:nvSpPr>
        <p:spPr>
          <a:xfrm>
            <a:off x="2346417" y="4063424"/>
            <a:ext cx="999983" cy="4161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proofs</a:t>
            </a:r>
            <a:endParaRPr lang="en-US" sz="1400" dirty="0"/>
          </a:p>
        </p:txBody>
      </p:sp>
      <p:sp>
        <p:nvSpPr>
          <p:cNvPr id="7" name="Rectangle 6"/>
          <p:cNvSpPr/>
          <p:nvPr/>
        </p:nvSpPr>
        <p:spPr>
          <a:xfrm>
            <a:off x="2356480" y="4596824"/>
            <a:ext cx="985282" cy="39950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indicators </a:t>
            </a:r>
            <a:endParaRPr lang="en-US" sz="1400" dirty="0"/>
          </a:p>
        </p:txBody>
      </p:sp>
      <p:sp>
        <p:nvSpPr>
          <p:cNvPr id="8" name="Rectangle 7"/>
          <p:cNvSpPr/>
          <p:nvPr/>
        </p:nvSpPr>
        <p:spPr>
          <a:xfrm>
            <a:off x="2348505" y="5091764"/>
            <a:ext cx="971993" cy="37280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summary</a:t>
            </a:r>
            <a:endParaRPr lang="en-US" sz="1400" dirty="0"/>
          </a:p>
        </p:txBody>
      </p:sp>
      <p:sp>
        <p:nvSpPr>
          <p:cNvPr id="9" name="Rectangle 8"/>
          <p:cNvSpPr/>
          <p:nvPr/>
        </p:nvSpPr>
        <p:spPr>
          <a:xfrm>
            <a:off x="2348506" y="5538010"/>
            <a:ext cx="988464" cy="3813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“action” </a:t>
            </a:r>
            <a:endParaRPr lang="en-US" sz="1400" dirty="0"/>
          </a:p>
        </p:txBody>
      </p:sp>
      <p:sp>
        <p:nvSpPr>
          <p:cNvPr id="10" name="Rectangle 9"/>
          <p:cNvSpPr/>
          <p:nvPr/>
        </p:nvSpPr>
        <p:spPr>
          <a:xfrm>
            <a:off x="5801833" y="5513280"/>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implications</a:t>
            </a:r>
            <a:endParaRPr lang="en-US" sz="1400" dirty="0"/>
          </a:p>
        </p:txBody>
      </p:sp>
      <p:sp>
        <p:nvSpPr>
          <p:cNvPr id="11" name="Rectangle 10"/>
          <p:cNvSpPr/>
          <p:nvPr/>
        </p:nvSpPr>
        <p:spPr>
          <a:xfrm>
            <a:off x="5815584" y="2699499"/>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key judgments</a:t>
            </a:r>
            <a:endParaRPr lang="en-US" sz="1400" dirty="0"/>
          </a:p>
        </p:txBody>
      </p:sp>
      <p:sp>
        <p:nvSpPr>
          <p:cNvPr id="12" name="Rectangle 11"/>
          <p:cNvSpPr/>
          <p:nvPr/>
        </p:nvSpPr>
        <p:spPr>
          <a:xfrm>
            <a:off x="5815584" y="4862001"/>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outcomes</a:t>
            </a:r>
            <a:endParaRPr lang="en-US" sz="1400" dirty="0"/>
          </a:p>
        </p:txBody>
      </p:sp>
      <p:sp>
        <p:nvSpPr>
          <p:cNvPr id="13" name="Rectangle 12"/>
          <p:cNvSpPr/>
          <p:nvPr/>
        </p:nvSpPr>
        <p:spPr>
          <a:xfrm>
            <a:off x="5818599" y="4077286"/>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trends</a:t>
            </a:r>
            <a:endParaRPr lang="en-US" sz="1400" dirty="0"/>
          </a:p>
        </p:txBody>
      </p:sp>
      <p:sp>
        <p:nvSpPr>
          <p:cNvPr id="14" name="Rectangle 13"/>
          <p:cNvSpPr/>
          <p:nvPr/>
        </p:nvSpPr>
        <p:spPr>
          <a:xfrm>
            <a:off x="5815584" y="3360179"/>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drivers</a:t>
            </a:r>
            <a:endParaRPr lang="en-US" sz="1400" dirty="0"/>
          </a:p>
        </p:txBody>
      </p:sp>
      <p:sp>
        <p:nvSpPr>
          <p:cNvPr id="15" name="Rectangle 14"/>
          <p:cNvSpPr/>
          <p:nvPr/>
        </p:nvSpPr>
        <p:spPr>
          <a:xfrm>
            <a:off x="2359769" y="1821358"/>
            <a:ext cx="832087" cy="584775"/>
          </a:xfrm>
          <a:prstGeom prst="rect">
            <a:avLst/>
          </a:prstGeom>
        </p:spPr>
        <p:txBody>
          <a:bodyPr wrap="none">
            <a:spAutoFit/>
          </a:bodyPr>
          <a:lstStyle/>
          <a:p>
            <a:r>
              <a:rPr lang="en-US" sz="1600" i="1" dirty="0" smtClean="0">
                <a:cs typeface="Times New Roman"/>
              </a:rPr>
              <a:t>Briefing</a:t>
            </a:r>
            <a:br>
              <a:rPr lang="en-US" sz="1600" i="1" dirty="0" smtClean="0">
                <a:cs typeface="Times New Roman"/>
              </a:rPr>
            </a:br>
            <a:r>
              <a:rPr lang="en-US" sz="1600" i="1" dirty="0" smtClean="0">
                <a:cs typeface="Times New Roman"/>
              </a:rPr>
              <a:t>format</a:t>
            </a:r>
            <a:endParaRPr lang="en-US" sz="1600" i="1" dirty="0"/>
          </a:p>
        </p:txBody>
      </p:sp>
      <p:sp>
        <p:nvSpPr>
          <p:cNvPr id="16" name="Rectangle 15"/>
          <p:cNvSpPr/>
          <p:nvPr/>
        </p:nvSpPr>
        <p:spPr>
          <a:xfrm>
            <a:off x="5818599" y="1894349"/>
            <a:ext cx="1005147" cy="584775"/>
          </a:xfrm>
          <a:prstGeom prst="rect">
            <a:avLst/>
          </a:prstGeom>
        </p:spPr>
        <p:txBody>
          <a:bodyPr wrap="none">
            <a:spAutoFit/>
          </a:bodyPr>
          <a:lstStyle/>
          <a:p>
            <a:r>
              <a:rPr lang="en-US" sz="1600" i="1" dirty="0" smtClean="0">
                <a:cs typeface="Times New Roman"/>
              </a:rPr>
              <a:t>Analytical</a:t>
            </a:r>
            <a:br>
              <a:rPr lang="en-US" sz="1600" i="1" dirty="0" smtClean="0">
                <a:cs typeface="Times New Roman"/>
              </a:rPr>
            </a:br>
            <a:r>
              <a:rPr lang="en-US" sz="1600" i="1" dirty="0" smtClean="0">
                <a:cs typeface="Times New Roman"/>
              </a:rPr>
              <a:t>elements</a:t>
            </a:r>
            <a:endParaRPr lang="en-US" sz="1600" i="1" dirty="0"/>
          </a:p>
        </p:txBody>
      </p:sp>
      <p:sp>
        <p:nvSpPr>
          <p:cNvPr id="19" name="TextBox 18"/>
          <p:cNvSpPr txBox="1"/>
          <p:nvPr/>
        </p:nvSpPr>
        <p:spPr>
          <a:xfrm>
            <a:off x="878543" y="685800"/>
            <a:ext cx="5715000" cy="523220"/>
          </a:xfrm>
          <a:prstGeom prst="rect">
            <a:avLst/>
          </a:prstGeom>
          <a:noFill/>
        </p:spPr>
        <p:txBody>
          <a:bodyPr wrap="square" rtlCol="0">
            <a:spAutoFit/>
          </a:bodyPr>
          <a:lstStyle/>
          <a:p>
            <a:r>
              <a:rPr lang="en-US" sz="2800" dirty="0" smtClean="0">
                <a:latin typeface="+mj-lt"/>
              </a:rPr>
              <a:t>HOW TO BUILD A BRIEFING</a:t>
            </a:r>
            <a:endParaRPr lang="en-US" sz="2800" dirty="0">
              <a:latin typeface="+mj-lt"/>
            </a:endParaRPr>
          </a:p>
        </p:txBody>
      </p:sp>
      <p:sp>
        <p:nvSpPr>
          <p:cNvPr id="20" name="TextBox 19"/>
          <p:cNvSpPr txBox="1"/>
          <p:nvPr/>
        </p:nvSpPr>
        <p:spPr>
          <a:xfrm>
            <a:off x="1590699" y="1470102"/>
            <a:ext cx="3018647" cy="369332"/>
          </a:xfrm>
          <a:prstGeom prst="rect">
            <a:avLst/>
          </a:prstGeom>
          <a:noFill/>
        </p:spPr>
        <p:txBody>
          <a:bodyPr wrap="none" rtlCol="0">
            <a:spAutoFit/>
          </a:bodyPr>
          <a:lstStyle/>
          <a:p>
            <a:r>
              <a:rPr lang="en-US" dirty="0" smtClean="0"/>
              <a:t>The seven traditional modules</a:t>
            </a:r>
            <a:endParaRPr lang="en-US" dirty="0"/>
          </a:p>
        </p:txBody>
      </p:sp>
      <p:sp>
        <p:nvSpPr>
          <p:cNvPr id="21" name="TextBox 20"/>
          <p:cNvSpPr txBox="1"/>
          <p:nvPr/>
        </p:nvSpPr>
        <p:spPr>
          <a:xfrm>
            <a:off x="5212928" y="1437836"/>
            <a:ext cx="2732030" cy="369332"/>
          </a:xfrm>
          <a:prstGeom prst="rect">
            <a:avLst/>
          </a:prstGeom>
          <a:noFill/>
        </p:spPr>
        <p:txBody>
          <a:bodyPr wrap="none" rtlCol="0">
            <a:spAutoFit/>
          </a:bodyPr>
          <a:lstStyle/>
          <a:p>
            <a:r>
              <a:rPr lang="en-US" dirty="0" smtClean="0"/>
              <a:t>The five analytical modules</a:t>
            </a:r>
            <a:endParaRPr lang="en-US" dirty="0"/>
          </a:p>
        </p:txBody>
      </p:sp>
      <p:sp>
        <p:nvSpPr>
          <p:cNvPr id="18" name="Oval 17"/>
          <p:cNvSpPr/>
          <p:nvPr/>
        </p:nvSpPr>
        <p:spPr>
          <a:xfrm>
            <a:off x="5105400" y="1295400"/>
            <a:ext cx="2971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C4F85062-4662-4D6B-BB38-DB7C890070DF}" type="slidenum">
              <a:rPr lang="en-US" smtClean="0"/>
              <a:t>17</a:t>
            </a:fld>
            <a:endParaRPr lang="en-US"/>
          </a:p>
        </p:txBody>
      </p:sp>
      <p:grpSp>
        <p:nvGrpSpPr>
          <p:cNvPr id="27" name="Group 26"/>
          <p:cNvGrpSpPr/>
          <p:nvPr/>
        </p:nvGrpSpPr>
        <p:grpSpPr>
          <a:xfrm>
            <a:off x="7225248" y="2706272"/>
            <a:ext cx="1251207" cy="3229947"/>
            <a:chOff x="7225248" y="2706272"/>
            <a:chExt cx="1251207" cy="3229947"/>
          </a:xfrm>
        </p:grpSpPr>
        <p:sp>
          <p:nvSpPr>
            <p:cNvPr id="24" name="Rectangle 23"/>
            <p:cNvSpPr/>
            <p:nvPr/>
          </p:nvSpPr>
          <p:spPr>
            <a:xfrm>
              <a:off x="7239000" y="4868774"/>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escenarios</a:t>
              </a:r>
              <a:endParaRPr lang="en-US" sz="1400" dirty="0"/>
            </a:p>
          </p:txBody>
        </p:sp>
        <p:grpSp>
          <p:nvGrpSpPr>
            <p:cNvPr id="17" name="Group 16"/>
            <p:cNvGrpSpPr/>
            <p:nvPr/>
          </p:nvGrpSpPr>
          <p:grpSpPr>
            <a:xfrm>
              <a:off x="7225248" y="2706272"/>
              <a:ext cx="1251207" cy="3229947"/>
              <a:chOff x="7225248" y="2706272"/>
              <a:chExt cx="1251207" cy="3229947"/>
            </a:xfrm>
          </p:grpSpPr>
          <p:sp>
            <p:nvSpPr>
              <p:cNvPr id="22" name="Rectangle 21"/>
              <p:cNvSpPr/>
              <p:nvPr/>
            </p:nvSpPr>
            <p:spPr>
              <a:xfrm>
                <a:off x="7225248" y="5520053"/>
                <a:ext cx="1232952"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implicaciones</a:t>
                </a:r>
                <a:endParaRPr lang="en-US" sz="1400" dirty="0"/>
              </a:p>
            </p:txBody>
          </p:sp>
          <p:sp>
            <p:nvSpPr>
              <p:cNvPr id="23" name="Rectangle 22"/>
              <p:cNvSpPr/>
              <p:nvPr/>
            </p:nvSpPr>
            <p:spPr>
              <a:xfrm>
                <a:off x="7239000" y="270627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juicios</a:t>
                </a:r>
                <a:r>
                  <a:rPr lang="en-US" sz="1400" dirty="0" smtClean="0"/>
                  <a:t> </a:t>
                </a:r>
                <a:r>
                  <a:rPr lang="en-US" sz="1400" dirty="0" err="1" smtClean="0"/>
                  <a:t>principales</a:t>
                </a:r>
                <a:endParaRPr lang="en-US" sz="1400" dirty="0"/>
              </a:p>
            </p:txBody>
          </p:sp>
          <p:sp>
            <p:nvSpPr>
              <p:cNvPr id="25" name="Rectangle 24"/>
              <p:cNvSpPr/>
              <p:nvPr/>
            </p:nvSpPr>
            <p:spPr>
              <a:xfrm>
                <a:off x="7242015" y="4084059"/>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corrientes</a:t>
                </a:r>
                <a:r>
                  <a:rPr lang="en-US" sz="1400" dirty="0" smtClean="0"/>
                  <a:t>/ </a:t>
                </a:r>
                <a:r>
                  <a:rPr lang="en-US" sz="1400" dirty="0" err="1" smtClean="0"/>
                  <a:t>tendencias</a:t>
                </a:r>
                <a:endParaRPr lang="en-US" sz="1400" dirty="0"/>
              </a:p>
            </p:txBody>
          </p:sp>
          <p:sp>
            <p:nvSpPr>
              <p:cNvPr id="26" name="Rectangle 25"/>
              <p:cNvSpPr/>
              <p:nvPr/>
            </p:nvSpPr>
            <p:spPr>
              <a:xfrm>
                <a:off x="7239000" y="336695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impulsores</a:t>
                </a:r>
                <a:endParaRPr lang="en-US" sz="1400" dirty="0"/>
              </a:p>
            </p:txBody>
          </p:sp>
        </p:grpSp>
      </p:grpSp>
    </p:spTree>
    <p:extLst>
      <p:ext uri="{BB962C8B-B14F-4D97-AF65-F5344CB8AC3E}">
        <p14:creationId xmlns:p14="http://schemas.microsoft.com/office/powerpoint/2010/main" val="328939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63199" y="1055693"/>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juicios</a:t>
            </a:r>
            <a:r>
              <a:rPr lang="en-US" sz="1400" dirty="0" smtClean="0"/>
              <a:t> </a:t>
            </a:r>
            <a:r>
              <a:rPr lang="en-US" sz="1400" dirty="0" err="1" smtClean="0"/>
              <a:t>principales</a:t>
            </a:r>
            <a:endParaRPr lang="en-US" sz="1400" dirty="0"/>
          </a:p>
        </p:txBody>
      </p:sp>
      <p:sp>
        <p:nvSpPr>
          <p:cNvPr id="13" name="Rectangle 12"/>
          <p:cNvSpPr/>
          <p:nvPr/>
        </p:nvSpPr>
        <p:spPr>
          <a:xfrm>
            <a:off x="639399" y="3649888"/>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corrientes</a:t>
            </a:r>
            <a:r>
              <a:rPr lang="en-US" sz="1400" dirty="0" smtClean="0"/>
              <a:t> / </a:t>
            </a:r>
            <a:r>
              <a:rPr lang="en-US" sz="1400" dirty="0" err="1" smtClean="0"/>
              <a:t>tendencias</a:t>
            </a:r>
            <a:endParaRPr lang="en-US" sz="1400" dirty="0"/>
          </a:p>
        </p:txBody>
      </p:sp>
      <p:sp>
        <p:nvSpPr>
          <p:cNvPr id="14" name="Rectangle 13"/>
          <p:cNvSpPr/>
          <p:nvPr/>
        </p:nvSpPr>
        <p:spPr>
          <a:xfrm>
            <a:off x="563199" y="2143010"/>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impulsores</a:t>
            </a:r>
            <a:endParaRPr lang="en-US" sz="1400" dirty="0"/>
          </a:p>
        </p:txBody>
      </p:sp>
      <p:sp>
        <p:nvSpPr>
          <p:cNvPr id="19" name="TextBox 18"/>
          <p:cNvSpPr txBox="1"/>
          <p:nvPr/>
        </p:nvSpPr>
        <p:spPr>
          <a:xfrm>
            <a:off x="562587" y="285690"/>
            <a:ext cx="5715000" cy="400110"/>
          </a:xfrm>
          <a:prstGeom prst="rect">
            <a:avLst/>
          </a:prstGeom>
          <a:noFill/>
        </p:spPr>
        <p:txBody>
          <a:bodyPr wrap="square" rtlCol="0">
            <a:spAutoFit/>
          </a:bodyPr>
          <a:lstStyle/>
          <a:p>
            <a:r>
              <a:rPr lang="en-US" sz="2000" dirty="0" smtClean="0">
                <a:latin typeface="+mj-lt"/>
              </a:rPr>
              <a:t>SAMPLE BRIEFING: Cuba</a:t>
            </a:r>
            <a:endParaRPr lang="en-US" sz="2000" dirty="0">
              <a:latin typeface="+mj-lt"/>
            </a:endParaRPr>
          </a:p>
        </p:txBody>
      </p:sp>
      <p:sp>
        <p:nvSpPr>
          <p:cNvPr id="23" name="TextBox 22"/>
          <p:cNvSpPr txBox="1"/>
          <p:nvPr/>
        </p:nvSpPr>
        <p:spPr>
          <a:xfrm>
            <a:off x="1858600" y="1067785"/>
            <a:ext cx="2438400" cy="738664"/>
          </a:xfrm>
          <a:prstGeom prst="rect">
            <a:avLst/>
          </a:prstGeom>
          <a:noFill/>
        </p:spPr>
        <p:txBody>
          <a:bodyPr wrap="square" rtlCol="0">
            <a:spAutoFit/>
          </a:bodyPr>
          <a:lstStyle/>
          <a:p>
            <a:r>
              <a:rPr lang="en-US" sz="1400" dirty="0" smtClean="0"/>
              <a:t>Cuba is</a:t>
            </a:r>
            <a:r>
              <a:rPr lang="en-US" sz="1400" dirty="0"/>
              <a:t> </a:t>
            </a:r>
            <a:r>
              <a:rPr lang="en-US" sz="1400" dirty="0" smtClean="0"/>
              <a:t>making changes in its economy and, ultimately, its political system.</a:t>
            </a:r>
          </a:p>
        </p:txBody>
      </p:sp>
      <p:sp>
        <p:nvSpPr>
          <p:cNvPr id="24" name="TextBox 23"/>
          <p:cNvSpPr txBox="1"/>
          <p:nvPr/>
        </p:nvSpPr>
        <p:spPr>
          <a:xfrm>
            <a:off x="1934799" y="3660719"/>
            <a:ext cx="2410437" cy="1723549"/>
          </a:xfrm>
          <a:prstGeom prst="rect">
            <a:avLst/>
          </a:prstGeom>
          <a:noFill/>
        </p:spPr>
        <p:txBody>
          <a:bodyPr wrap="square" rtlCol="0">
            <a:spAutoFit/>
          </a:bodyPr>
          <a:lstStyle/>
          <a:p>
            <a:r>
              <a:rPr lang="en-US" sz="1400" dirty="0" smtClean="0"/>
              <a:t>Castro </a:t>
            </a:r>
            <a:r>
              <a:rPr lang="en-US" sz="1400" dirty="0"/>
              <a:t>brothers </a:t>
            </a:r>
            <a:r>
              <a:rPr lang="en-US" sz="1400" dirty="0" smtClean="0"/>
              <a:t>are </a:t>
            </a:r>
            <a:r>
              <a:rPr lang="en-US" sz="1400" dirty="0"/>
              <a:t>still </a:t>
            </a:r>
            <a:r>
              <a:rPr lang="en-US" sz="1400" dirty="0" smtClean="0"/>
              <a:t>alive</a:t>
            </a:r>
            <a:r>
              <a:rPr lang="en-US" sz="1400" dirty="0"/>
              <a:t> </a:t>
            </a:r>
            <a:r>
              <a:rPr lang="en-US" sz="1400" dirty="0" smtClean="0"/>
              <a:t>and, even though their rhetoric suggested “die with boots on,” they’re allowing change.</a:t>
            </a:r>
          </a:p>
          <a:p>
            <a:endParaRPr lang="en-US" dirty="0" smtClean="0"/>
          </a:p>
          <a:p>
            <a:endParaRPr lang="en-US" dirty="0"/>
          </a:p>
        </p:txBody>
      </p:sp>
      <p:sp>
        <p:nvSpPr>
          <p:cNvPr id="26" name="TextBox 25"/>
          <p:cNvSpPr txBox="1"/>
          <p:nvPr/>
        </p:nvSpPr>
        <p:spPr>
          <a:xfrm>
            <a:off x="1934799" y="2143010"/>
            <a:ext cx="2410437" cy="1384995"/>
          </a:xfrm>
          <a:prstGeom prst="rect">
            <a:avLst/>
          </a:prstGeom>
          <a:noFill/>
        </p:spPr>
        <p:txBody>
          <a:bodyPr wrap="square" rtlCol="0">
            <a:spAutoFit/>
          </a:bodyPr>
          <a:lstStyle/>
          <a:p>
            <a:r>
              <a:rPr lang="en-US" sz="1400" dirty="0" smtClean="0"/>
              <a:t>Biological reality</a:t>
            </a:r>
            <a:br>
              <a:rPr lang="en-US" sz="1400" dirty="0" smtClean="0"/>
            </a:br>
            <a:r>
              <a:rPr lang="en-US" sz="1400" dirty="0" smtClean="0"/>
              <a:t>Economic necessity.  </a:t>
            </a:r>
            <a:br>
              <a:rPr lang="en-US" sz="1400" dirty="0" smtClean="0"/>
            </a:br>
            <a:r>
              <a:rPr lang="en-US" sz="1400" dirty="0" smtClean="0"/>
              <a:t>Popular expectations.</a:t>
            </a:r>
          </a:p>
          <a:p>
            <a:r>
              <a:rPr lang="en-US" sz="1400" dirty="0"/>
              <a:t>Regional change.  </a:t>
            </a:r>
            <a:br>
              <a:rPr lang="en-US" sz="1400" dirty="0"/>
            </a:br>
            <a:r>
              <a:rPr lang="en-US" sz="1400" dirty="0"/>
              <a:t>National pride.</a:t>
            </a:r>
          </a:p>
          <a:p>
            <a:r>
              <a:rPr lang="en-US" sz="1400" dirty="0"/>
              <a:t>U.S. </a:t>
            </a:r>
            <a:r>
              <a:rPr lang="en-US" sz="1400" dirty="0" smtClean="0"/>
              <a:t>normalization</a:t>
            </a:r>
            <a:endParaRPr lang="en-US" sz="1400" dirty="0"/>
          </a:p>
        </p:txBody>
      </p:sp>
      <p:sp>
        <p:nvSpPr>
          <p:cNvPr id="28" name="TextBox 27"/>
          <p:cNvSpPr txBox="1"/>
          <p:nvPr/>
        </p:nvSpPr>
        <p:spPr>
          <a:xfrm>
            <a:off x="639399" y="4960258"/>
            <a:ext cx="1792943" cy="738664"/>
          </a:xfrm>
          <a:prstGeom prst="rect">
            <a:avLst/>
          </a:prstGeom>
          <a:noFill/>
        </p:spPr>
        <p:txBody>
          <a:bodyPr wrap="square" rtlCol="0">
            <a:spAutoFit/>
          </a:bodyPr>
          <a:lstStyle/>
          <a:p>
            <a:r>
              <a:rPr lang="en-US" sz="1400" dirty="0"/>
              <a:t>New laws on taxation, </a:t>
            </a:r>
            <a:r>
              <a:rPr lang="en-US" sz="1400" dirty="0" smtClean="0"/>
              <a:t>property</a:t>
            </a:r>
            <a:r>
              <a:rPr lang="en-US" sz="1400" dirty="0"/>
              <a:t> </a:t>
            </a:r>
            <a:r>
              <a:rPr lang="en-US" sz="1400" dirty="0" smtClean="0"/>
              <a:t>-- stimulating growth.</a:t>
            </a:r>
            <a:endParaRPr lang="en-US" sz="1400" dirty="0"/>
          </a:p>
        </p:txBody>
      </p:sp>
      <p:sp>
        <p:nvSpPr>
          <p:cNvPr id="17" name="Rectangle 16"/>
          <p:cNvSpPr/>
          <p:nvPr/>
        </p:nvSpPr>
        <p:spPr>
          <a:xfrm>
            <a:off x="2573586" y="4960258"/>
            <a:ext cx="1752600" cy="738664"/>
          </a:xfrm>
          <a:prstGeom prst="rect">
            <a:avLst/>
          </a:prstGeom>
        </p:spPr>
        <p:txBody>
          <a:bodyPr wrap="square">
            <a:spAutoFit/>
          </a:bodyPr>
          <a:lstStyle/>
          <a:p>
            <a:r>
              <a:rPr lang="en-US" sz="1400" dirty="0"/>
              <a:t>Laying off state workers,  creating new job categories. </a:t>
            </a:r>
          </a:p>
        </p:txBody>
      </p:sp>
      <p:sp>
        <p:nvSpPr>
          <p:cNvPr id="18" name="Rectangle 17"/>
          <p:cNvSpPr/>
          <p:nvPr/>
        </p:nvSpPr>
        <p:spPr>
          <a:xfrm>
            <a:off x="730840" y="5828939"/>
            <a:ext cx="3566160" cy="523220"/>
          </a:xfrm>
          <a:prstGeom prst="rect">
            <a:avLst/>
          </a:prstGeom>
        </p:spPr>
        <p:txBody>
          <a:bodyPr wrap="square">
            <a:spAutoFit/>
          </a:bodyPr>
          <a:lstStyle/>
          <a:p>
            <a:r>
              <a:rPr lang="en-US" sz="1400" dirty="0"/>
              <a:t>Allowing greater debate, even if dissidents still face arrest</a:t>
            </a:r>
            <a:r>
              <a:rPr lang="en-US" sz="1400" dirty="0" smtClean="0"/>
              <a:t>.  “</a:t>
            </a:r>
            <a:r>
              <a:rPr lang="en-US" sz="1400" dirty="0" err="1" smtClean="0"/>
              <a:t>Dentro</a:t>
            </a:r>
            <a:r>
              <a:rPr lang="en-US" sz="1400" dirty="0" smtClean="0"/>
              <a:t> del </a:t>
            </a:r>
            <a:r>
              <a:rPr lang="en-US" sz="1400" dirty="0" err="1" smtClean="0"/>
              <a:t>partido</a:t>
            </a:r>
            <a:r>
              <a:rPr lang="en-US" sz="1400" dirty="0" smtClean="0"/>
              <a:t>.”</a:t>
            </a:r>
            <a:endParaRPr lang="en-US" sz="1400" dirty="0"/>
          </a:p>
        </p:txBody>
      </p:sp>
      <p:sp>
        <p:nvSpPr>
          <p:cNvPr id="2" name="Slide Number Placeholder 1"/>
          <p:cNvSpPr>
            <a:spLocks noGrp="1"/>
          </p:cNvSpPr>
          <p:nvPr>
            <p:ph type="sldNum" sz="quarter" idx="12"/>
          </p:nvPr>
        </p:nvSpPr>
        <p:spPr/>
        <p:txBody>
          <a:bodyPr/>
          <a:lstStyle/>
          <a:p>
            <a:fld id="{C4F85062-4662-4D6B-BB38-DB7C890070DF}" type="slidenum">
              <a:rPr lang="en-US" smtClean="0"/>
              <a:t>18</a:t>
            </a:fld>
            <a:endParaRPr lang="en-US"/>
          </a:p>
        </p:txBody>
      </p:sp>
      <p:sp>
        <p:nvSpPr>
          <p:cNvPr id="15" name="Rectangle 14"/>
          <p:cNvSpPr/>
          <p:nvPr/>
        </p:nvSpPr>
        <p:spPr>
          <a:xfrm>
            <a:off x="5890260" y="4858491"/>
            <a:ext cx="121920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implicaciones</a:t>
            </a:r>
            <a:endParaRPr lang="en-US" sz="1400" dirty="0"/>
          </a:p>
        </p:txBody>
      </p:sp>
      <p:sp>
        <p:nvSpPr>
          <p:cNvPr id="16" name="Rectangle 15"/>
          <p:cNvSpPr/>
          <p:nvPr/>
        </p:nvSpPr>
        <p:spPr>
          <a:xfrm>
            <a:off x="5951220" y="1056551"/>
            <a:ext cx="109728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escenarios</a:t>
            </a:r>
            <a:endParaRPr lang="en-US" sz="1400" dirty="0"/>
          </a:p>
        </p:txBody>
      </p:sp>
      <p:sp>
        <p:nvSpPr>
          <p:cNvPr id="3" name="Rectangle 2"/>
          <p:cNvSpPr/>
          <p:nvPr/>
        </p:nvSpPr>
        <p:spPr>
          <a:xfrm>
            <a:off x="4800600" y="1723668"/>
            <a:ext cx="3756660" cy="2893100"/>
          </a:xfrm>
          <a:prstGeom prst="rect">
            <a:avLst/>
          </a:prstGeom>
        </p:spPr>
        <p:txBody>
          <a:bodyPr wrap="square">
            <a:spAutoFit/>
          </a:bodyPr>
          <a:lstStyle/>
          <a:p>
            <a:r>
              <a:rPr lang="en-US" sz="1400" b="1" dirty="0"/>
              <a:t>More likely</a:t>
            </a:r>
            <a:r>
              <a:rPr lang="en-US" sz="1400" dirty="0"/>
              <a:t>:  Stable, evolutionary change -</a:t>
            </a:r>
          </a:p>
          <a:p>
            <a:pPr lvl="1"/>
            <a:r>
              <a:rPr lang="en-US" sz="1400" dirty="0"/>
              <a:t>Continued growth in non-government sectors, better diet, etc.  </a:t>
            </a:r>
            <a:br>
              <a:rPr lang="en-US" sz="1400" dirty="0"/>
            </a:br>
            <a:r>
              <a:rPr lang="en-US" sz="1400" dirty="0"/>
              <a:t>Some relaxation of state media.</a:t>
            </a:r>
          </a:p>
          <a:p>
            <a:pPr lvl="1"/>
            <a:r>
              <a:rPr lang="en-US" sz="1400" dirty="0"/>
              <a:t>Some greater confidence in future.</a:t>
            </a:r>
          </a:p>
          <a:p>
            <a:pPr lvl="1"/>
            <a:r>
              <a:rPr lang="en-US" sz="1400" dirty="0"/>
              <a:t>Rather than cling to a failed political-economic model, Cubans are developing their own eclectic model.</a:t>
            </a:r>
            <a:br>
              <a:rPr lang="en-US" sz="1400" dirty="0"/>
            </a:br>
            <a:endParaRPr lang="en-US" sz="1400" dirty="0"/>
          </a:p>
          <a:p>
            <a:r>
              <a:rPr lang="en-US" sz="1400" b="1" dirty="0"/>
              <a:t>Alternative</a:t>
            </a:r>
            <a:r>
              <a:rPr lang="en-US" sz="1400" dirty="0"/>
              <a:t>:  Continued deterioration if not breakdown</a:t>
            </a:r>
          </a:p>
          <a:p>
            <a:pPr lvl="1"/>
            <a:r>
              <a:rPr lang="en-US" sz="1400" dirty="0"/>
              <a:t>New policies fail to produce results.</a:t>
            </a:r>
          </a:p>
          <a:p>
            <a:pPr lvl="1"/>
            <a:r>
              <a:rPr lang="en-US" sz="1400" dirty="0"/>
              <a:t>Popular impatience mounts, etc.</a:t>
            </a:r>
          </a:p>
        </p:txBody>
      </p:sp>
      <p:sp>
        <p:nvSpPr>
          <p:cNvPr id="4" name="Rectangle 3"/>
          <p:cNvSpPr/>
          <p:nvPr/>
        </p:nvSpPr>
        <p:spPr>
          <a:xfrm>
            <a:off x="4964430" y="5310990"/>
            <a:ext cx="3428999" cy="738664"/>
          </a:xfrm>
          <a:prstGeom prst="rect">
            <a:avLst/>
          </a:prstGeom>
        </p:spPr>
        <p:txBody>
          <a:bodyPr wrap="square">
            <a:spAutoFit/>
          </a:bodyPr>
          <a:lstStyle/>
          <a:p>
            <a:r>
              <a:rPr lang="en-US" sz="1400" dirty="0"/>
              <a:t>The implications are potentially big … new opportunities … new relationship … new regional role for Cuba … etc., etc.</a:t>
            </a:r>
          </a:p>
        </p:txBody>
      </p:sp>
    </p:spTree>
    <p:extLst>
      <p:ext uri="{BB962C8B-B14F-4D97-AF65-F5344CB8AC3E}">
        <p14:creationId xmlns:p14="http://schemas.microsoft.com/office/powerpoint/2010/main" val="830933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le 31"/>
          <p:cNvGraphicFramePr>
            <a:graphicFrameLocks noGrp="1"/>
          </p:cNvGraphicFramePr>
          <p:nvPr>
            <p:extLst>
              <p:ext uri="{D42A27DB-BD31-4B8C-83A1-F6EECF244321}">
                <p14:modId xmlns:p14="http://schemas.microsoft.com/office/powerpoint/2010/main" val="1372621956"/>
              </p:ext>
            </p:extLst>
          </p:nvPr>
        </p:nvGraphicFramePr>
        <p:xfrm>
          <a:off x="3048001" y="818112"/>
          <a:ext cx="5706574" cy="5835980"/>
        </p:xfrm>
        <a:graphic>
          <a:graphicData uri="http://schemas.openxmlformats.org/drawingml/2006/table">
            <a:tbl>
              <a:tblPr firstRow="1" bandRow="1">
                <a:tableStyleId>{5C22544A-7EE6-4342-B048-85BDC9FD1C3A}</a:tableStyleId>
              </a:tblPr>
              <a:tblGrid>
                <a:gridCol w="5706574"/>
              </a:tblGrid>
              <a:tr h="291799">
                <a:tc>
                  <a:txBody>
                    <a:bodyPr/>
                    <a:lstStyle/>
                    <a:p>
                      <a:endParaRPr lang="en-US"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799">
                <a:tc>
                  <a:txBody>
                    <a:bodyPr/>
                    <a:lstStyle/>
                    <a:p>
                      <a:endParaRPr lang="en-US"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bl>
          </a:graphicData>
        </a:graphic>
      </p:graphicFrame>
      <p:sp>
        <p:nvSpPr>
          <p:cNvPr id="33" name="TextBox 32"/>
          <p:cNvSpPr txBox="1"/>
          <p:nvPr/>
        </p:nvSpPr>
        <p:spPr>
          <a:xfrm>
            <a:off x="561212" y="296284"/>
            <a:ext cx="2330301" cy="830997"/>
          </a:xfrm>
          <a:prstGeom prst="rect">
            <a:avLst/>
          </a:prstGeom>
          <a:noFill/>
          <a:ln>
            <a:solidFill>
              <a:srgbClr val="0070C0"/>
            </a:solidFill>
          </a:ln>
        </p:spPr>
        <p:txBody>
          <a:bodyPr wrap="square" rtlCol="0">
            <a:spAutoFit/>
          </a:bodyPr>
          <a:lstStyle/>
          <a:p>
            <a:pPr algn="ctr"/>
            <a:r>
              <a:rPr lang="en-US" sz="2400" b="1" dirty="0" smtClean="0"/>
              <a:t>Intelligence Briefing</a:t>
            </a:r>
            <a:endParaRPr lang="en-US" sz="2400" b="1" dirty="0"/>
          </a:p>
        </p:txBody>
      </p:sp>
      <p:sp>
        <p:nvSpPr>
          <p:cNvPr id="2" name="Rectangle 1"/>
          <p:cNvSpPr/>
          <p:nvPr/>
        </p:nvSpPr>
        <p:spPr>
          <a:xfrm>
            <a:off x="3048000" y="309125"/>
            <a:ext cx="5532220" cy="338554"/>
          </a:xfrm>
          <a:prstGeom prst="rect">
            <a:avLst/>
          </a:prstGeom>
        </p:spPr>
        <p:txBody>
          <a:bodyPr wrap="none">
            <a:spAutoFit/>
          </a:bodyPr>
          <a:lstStyle/>
          <a:p>
            <a:r>
              <a:rPr lang="en-US" sz="1600" dirty="0" err="1" smtClean="0"/>
              <a:t>Tema</a:t>
            </a:r>
            <a:r>
              <a:rPr lang="en-US" sz="1600" dirty="0" smtClean="0"/>
              <a:t>: _______________________   </a:t>
            </a:r>
            <a:r>
              <a:rPr lang="en-US" sz="1600" dirty="0" err="1" smtClean="0"/>
              <a:t>Nombres</a:t>
            </a:r>
            <a:r>
              <a:rPr lang="en-US" sz="1600" dirty="0" smtClean="0"/>
              <a:t>: ______________</a:t>
            </a:r>
            <a:endParaRPr lang="en-US" sz="1600" dirty="0"/>
          </a:p>
        </p:txBody>
      </p:sp>
      <p:sp>
        <p:nvSpPr>
          <p:cNvPr id="40" name="Rectangle 39"/>
          <p:cNvSpPr/>
          <p:nvPr/>
        </p:nvSpPr>
        <p:spPr>
          <a:xfrm>
            <a:off x="745397" y="1735206"/>
            <a:ext cx="1045799" cy="584775"/>
          </a:xfrm>
          <a:prstGeom prst="rect">
            <a:avLst/>
          </a:prstGeom>
        </p:spPr>
        <p:txBody>
          <a:bodyPr wrap="none">
            <a:spAutoFit/>
          </a:bodyPr>
          <a:lstStyle/>
          <a:p>
            <a:r>
              <a:rPr lang="es-ES" sz="1600" i="1" dirty="0" smtClean="0">
                <a:cs typeface="Times New Roman"/>
              </a:rPr>
              <a:t>Elementos</a:t>
            </a:r>
            <a:br>
              <a:rPr lang="es-ES" sz="1600" i="1" dirty="0" smtClean="0">
                <a:cs typeface="Times New Roman"/>
              </a:rPr>
            </a:br>
            <a:r>
              <a:rPr lang="es-ES" sz="1600" i="1" dirty="0" smtClean="0">
                <a:cs typeface="Times New Roman"/>
              </a:rPr>
              <a:t>analíticos</a:t>
            </a:r>
            <a:endParaRPr lang="en-US" sz="1600" i="1" dirty="0"/>
          </a:p>
        </p:txBody>
      </p:sp>
      <p:sp>
        <p:nvSpPr>
          <p:cNvPr id="27" name="TextBox 26"/>
          <p:cNvSpPr txBox="1"/>
          <p:nvPr/>
        </p:nvSpPr>
        <p:spPr>
          <a:xfrm>
            <a:off x="8450096" y="216792"/>
            <a:ext cx="457200" cy="523220"/>
          </a:xfrm>
          <a:prstGeom prst="rect">
            <a:avLst/>
          </a:prstGeom>
          <a:solidFill>
            <a:schemeClr val="tx1">
              <a:lumMod val="50000"/>
              <a:lumOff val="50000"/>
            </a:schemeClr>
          </a:solidFill>
        </p:spPr>
        <p:txBody>
          <a:bodyPr wrap="square" rtlCol="0">
            <a:spAutoFit/>
          </a:bodyPr>
          <a:lstStyle/>
          <a:p>
            <a:pPr algn="ctr"/>
            <a:r>
              <a:rPr lang="en-US" sz="2800" dirty="0" smtClean="0">
                <a:solidFill>
                  <a:schemeClr val="bg1"/>
                </a:solidFill>
              </a:rPr>
              <a:t>D</a:t>
            </a: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C4F85062-4662-4D6B-BB38-DB7C890070DF}" type="slidenum">
              <a:rPr lang="en-US" smtClean="0"/>
              <a:t>19</a:t>
            </a:fld>
            <a:endParaRPr lang="en-US"/>
          </a:p>
        </p:txBody>
      </p:sp>
      <p:grpSp>
        <p:nvGrpSpPr>
          <p:cNvPr id="15" name="Group 14"/>
          <p:cNvGrpSpPr/>
          <p:nvPr/>
        </p:nvGrpSpPr>
        <p:grpSpPr>
          <a:xfrm>
            <a:off x="745397" y="2403380"/>
            <a:ext cx="1251207" cy="3229947"/>
            <a:chOff x="7225248" y="2706272"/>
            <a:chExt cx="1251207" cy="3229947"/>
          </a:xfrm>
        </p:grpSpPr>
        <p:sp>
          <p:nvSpPr>
            <p:cNvPr id="16" name="Rectangle 15"/>
            <p:cNvSpPr/>
            <p:nvPr/>
          </p:nvSpPr>
          <p:spPr>
            <a:xfrm>
              <a:off x="7239000" y="4868774"/>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escenarios</a:t>
              </a:r>
              <a:endParaRPr lang="en-US" sz="1400" dirty="0"/>
            </a:p>
          </p:txBody>
        </p:sp>
        <p:grpSp>
          <p:nvGrpSpPr>
            <p:cNvPr id="17" name="Group 16"/>
            <p:cNvGrpSpPr/>
            <p:nvPr/>
          </p:nvGrpSpPr>
          <p:grpSpPr>
            <a:xfrm>
              <a:off x="7225248" y="2706272"/>
              <a:ext cx="1251207" cy="3229947"/>
              <a:chOff x="7225248" y="2706272"/>
              <a:chExt cx="1251207" cy="3229947"/>
            </a:xfrm>
          </p:grpSpPr>
          <p:sp>
            <p:nvSpPr>
              <p:cNvPr id="18" name="Rectangle 17"/>
              <p:cNvSpPr/>
              <p:nvPr/>
            </p:nvSpPr>
            <p:spPr>
              <a:xfrm>
                <a:off x="7225248" y="5520053"/>
                <a:ext cx="1232952"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implicaciones</a:t>
                </a:r>
                <a:endParaRPr lang="en-US" sz="1400" dirty="0"/>
              </a:p>
            </p:txBody>
          </p:sp>
          <p:sp>
            <p:nvSpPr>
              <p:cNvPr id="19" name="Rectangle 18"/>
              <p:cNvSpPr/>
              <p:nvPr/>
            </p:nvSpPr>
            <p:spPr>
              <a:xfrm>
                <a:off x="7239000" y="270627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juicios</a:t>
                </a:r>
                <a:r>
                  <a:rPr lang="en-US" sz="1400" dirty="0" smtClean="0"/>
                  <a:t> </a:t>
                </a:r>
                <a:r>
                  <a:rPr lang="en-US" sz="1400" dirty="0" err="1" smtClean="0"/>
                  <a:t>principales</a:t>
                </a:r>
                <a:endParaRPr lang="en-US" sz="1400" dirty="0"/>
              </a:p>
            </p:txBody>
          </p:sp>
          <p:sp>
            <p:nvSpPr>
              <p:cNvPr id="20" name="Rectangle 19"/>
              <p:cNvSpPr/>
              <p:nvPr/>
            </p:nvSpPr>
            <p:spPr>
              <a:xfrm>
                <a:off x="7242015" y="4084059"/>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corrientes</a:t>
                </a:r>
                <a:r>
                  <a:rPr lang="en-US" sz="1400" dirty="0" smtClean="0"/>
                  <a:t>/ </a:t>
                </a:r>
                <a:r>
                  <a:rPr lang="en-US" sz="1400" dirty="0" err="1" smtClean="0"/>
                  <a:t>tendencias</a:t>
                </a:r>
                <a:endParaRPr lang="en-US" sz="1400" dirty="0"/>
              </a:p>
            </p:txBody>
          </p:sp>
          <p:sp>
            <p:nvSpPr>
              <p:cNvPr id="21" name="Rectangle 20"/>
              <p:cNvSpPr/>
              <p:nvPr/>
            </p:nvSpPr>
            <p:spPr>
              <a:xfrm>
                <a:off x="7239000" y="336695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impulsores</a:t>
                </a:r>
                <a:endParaRPr lang="en-US" sz="1400" dirty="0"/>
              </a:p>
            </p:txBody>
          </p:sp>
        </p:grpSp>
      </p:grpSp>
    </p:spTree>
    <p:extLst>
      <p:ext uri="{BB962C8B-B14F-4D97-AF65-F5344CB8AC3E}">
        <p14:creationId xmlns:p14="http://schemas.microsoft.com/office/powerpoint/2010/main" val="2890034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05800" y="381000"/>
            <a:ext cx="457200" cy="523220"/>
          </a:xfrm>
          <a:prstGeom prst="rect">
            <a:avLst/>
          </a:prstGeom>
          <a:solidFill>
            <a:schemeClr val="tx1">
              <a:lumMod val="50000"/>
              <a:lumOff val="50000"/>
            </a:schemeClr>
          </a:solidFill>
        </p:spPr>
        <p:txBody>
          <a:bodyPr wrap="square" rtlCol="0">
            <a:spAutoFit/>
          </a:bodyPr>
          <a:lstStyle/>
          <a:p>
            <a:pPr algn="ctr"/>
            <a:r>
              <a:rPr lang="en-US" sz="2800" dirty="0" smtClean="0">
                <a:solidFill>
                  <a:schemeClr val="bg1"/>
                </a:solidFill>
              </a:rPr>
              <a:t>A</a:t>
            </a:r>
            <a:endParaRPr lang="en-US" sz="2800" dirty="0">
              <a:solidFill>
                <a:schemeClr val="bg1"/>
              </a:solidFill>
            </a:endParaRPr>
          </a:p>
        </p:txBody>
      </p:sp>
      <p:sp>
        <p:nvSpPr>
          <p:cNvPr id="4" name="TextBox 3"/>
          <p:cNvSpPr txBox="1"/>
          <p:nvPr/>
        </p:nvSpPr>
        <p:spPr>
          <a:xfrm>
            <a:off x="510844" y="1600200"/>
            <a:ext cx="7718755" cy="5047536"/>
          </a:xfrm>
          <a:prstGeom prst="rect">
            <a:avLst/>
          </a:prstGeom>
          <a:noFill/>
        </p:spPr>
        <p:txBody>
          <a:bodyPr wrap="square" rtlCol="0">
            <a:spAutoFit/>
          </a:bodyPr>
          <a:lstStyle/>
          <a:p>
            <a:r>
              <a:rPr lang="en-US" sz="1400" dirty="0" err="1" smtClean="0"/>
              <a:t>Preparación</a:t>
            </a:r>
            <a:r>
              <a:rPr lang="en-US" sz="1400" dirty="0" smtClean="0"/>
              <a:t>:</a:t>
            </a:r>
          </a:p>
          <a:p>
            <a:pPr algn="ctr"/>
            <a:endParaRPr lang="en-US" sz="1400" dirty="0"/>
          </a:p>
          <a:p>
            <a:pPr marL="457200" indent="-457200">
              <a:buFontTx/>
              <a:buAutoNum type="alphaLcParenR"/>
            </a:pPr>
            <a:r>
              <a:rPr lang="en-US" sz="1400" dirty="0"/>
              <a:t>¿</a:t>
            </a:r>
            <a:r>
              <a:rPr lang="en-US" sz="1400" dirty="0" err="1"/>
              <a:t>Quién</a:t>
            </a:r>
            <a:r>
              <a:rPr lang="en-US" sz="1400" dirty="0"/>
              <a:t> </a:t>
            </a:r>
            <a:r>
              <a:rPr lang="en-US" sz="1400" dirty="0" err="1" smtClean="0"/>
              <a:t>eres</a:t>
            </a:r>
            <a:r>
              <a:rPr lang="en-US" sz="1400" dirty="0" smtClean="0"/>
              <a:t>?  </a:t>
            </a:r>
            <a:r>
              <a:rPr lang="en-US" sz="1400" dirty="0" err="1" smtClean="0"/>
              <a:t>Notas</a:t>
            </a:r>
            <a:r>
              <a:rPr lang="en-US" sz="1400" dirty="0" smtClean="0"/>
              <a:t> para auto-</a:t>
            </a:r>
            <a:r>
              <a:rPr lang="en-US" sz="1400" dirty="0" err="1" smtClean="0"/>
              <a:t>presentación</a:t>
            </a:r>
            <a:r>
              <a:rPr lang="en-US" sz="1400" dirty="0" smtClean="0"/>
              <a:t> oral de 30 </a:t>
            </a:r>
            <a:r>
              <a:rPr lang="en-US" sz="1400" dirty="0" err="1" smtClean="0"/>
              <a:t>segundos</a:t>
            </a:r>
            <a:r>
              <a:rPr lang="en-US" sz="1400" dirty="0" smtClean="0"/>
              <a:t>.  </a:t>
            </a:r>
            <a:br>
              <a:rPr lang="en-US" sz="1400" dirty="0" smtClean="0"/>
            </a:br>
            <a:r>
              <a:rPr lang="en-US" sz="1400" dirty="0" smtClean="0"/>
              <a:t>_______________________________________________________________________________</a:t>
            </a:r>
            <a:br>
              <a:rPr lang="en-US" sz="1400" dirty="0" smtClean="0"/>
            </a:br>
            <a:r>
              <a:rPr lang="en-US" sz="1400" dirty="0"/>
              <a:t>_______________________________________________________________________________</a:t>
            </a:r>
            <a:br>
              <a:rPr lang="en-US" sz="1400" dirty="0"/>
            </a:br>
            <a:r>
              <a:rPr lang="en-US" sz="1400" dirty="0" smtClean="0"/>
              <a:t>_______________________________________________________________________________</a:t>
            </a:r>
            <a:r>
              <a:rPr lang="en-US" sz="1400" dirty="0"/>
              <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smtClean="0"/>
              <a:t/>
            </a:r>
            <a:br>
              <a:rPr lang="en-US" sz="1400" dirty="0" smtClean="0"/>
            </a:br>
            <a:endParaRPr lang="en-US" sz="1400" dirty="0" smtClean="0"/>
          </a:p>
          <a:p>
            <a:pPr marL="457200" indent="-457200">
              <a:buFontTx/>
              <a:buAutoNum type="alphaLcParenR"/>
            </a:pPr>
            <a:r>
              <a:rPr lang="en-US" sz="1400" dirty="0" smtClean="0"/>
              <a:t>¿</a:t>
            </a:r>
            <a:r>
              <a:rPr lang="en-US" sz="1400" dirty="0" err="1" smtClean="0"/>
              <a:t>Qué</a:t>
            </a:r>
            <a:r>
              <a:rPr lang="en-US" sz="1400" dirty="0" smtClean="0"/>
              <a:t> </a:t>
            </a:r>
            <a:r>
              <a:rPr lang="en-US" sz="1400" dirty="0" err="1" smtClean="0"/>
              <a:t>decisión</a:t>
            </a:r>
            <a:r>
              <a:rPr lang="en-US" sz="1400" dirty="0" smtClean="0"/>
              <a:t> </a:t>
            </a:r>
            <a:r>
              <a:rPr lang="en-US" sz="1400" dirty="0" err="1" smtClean="0"/>
              <a:t>hiciste</a:t>
            </a:r>
            <a:r>
              <a:rPr lang="en-US" sz="1400" dirty="0" smtClean="0"/>
              <a:t> </a:t>
            </a:r>
            <a:r>
              <a:rPr lang="en-US" sz="1400" dirty="0" err="1" smtClean="0"/>
              <a:t>recientemente</a:t>
            </a:r>
            <a:r>
              <a:rPr lang="en-US" sz="1400" dirty="0" smtClean="0"/>
              <a:t>?  ¿</a:t>
            </a:r>
            <a:r>
              <a:rPr lang="en-US" sz="1400" dirty="0" err="1" smtClean="0"/>
              <a:t>Cómo</a:t>
            </a:r>
            <a:r>
              <a:rPr lang="en-US" sz="1400" dirty="0" smtClean="0"/>
              <a:t> la </a:t>
            </a:r>
            <a:r>
              <a:rPr lang="en-US" sz="1400" dirty="0" err="1" smtClean="0"/>
              <a:t>hiciste</a:t>
            </a:r>
            <a:r>
              <a:rPr lang="en-US" sz="1400" dirty="0" smtClean="0"/>
              <a:t>?</a:t>
            </a:r>
            <a:r>
              <a:rPr lang="en-US" sz="1400" dirty="0"/>
              <a:t/>
            </a:r>
            <a:br>
              <a:rPr lang="en-US" sz="1400" dirty="0"/>
            </a:br>
            <a:r>
              <a:rPr lang="en-US" sz="1400" dirty="0"/>
              <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_______________________________________________________________________________</a:t>
            </a:r>
            <a:br>
              <a:rPr lang="en-US" sz="1400" dirty="0"/>
            </a:br>
            <a:r>
              <a:rPr lang="en-US" sz="1400" dirty="0"/>
              <a:t/>
            </a:r>
            <a:br>
              <a:rPr lang="en-US" sz="1400" dirty="0"/>
            </a:br>
            <a:endParaRPr lang="en-US" sz="1400" dirty="0" smtClean="0"/>
          </a:p>
        </p:txBody>
      </p:sp>
      <p:sp>
        <p:nvSpPr>
          <p:cNvPr id="6" name="Rectangle 5"/>
          <p:cNvSpPr/>
          <p:nvPr/>
        </p:nvSpPr>
        <p:spPr>
          <a:xfrm>
            <a:off x="5334000" y="905624"/>
            <a:ext cx="3315523" cy="369332"/>
          </a:xfrm>
          <a:prstGeom prst="rect">
            <a:avLst/>
          </a:prstGeom>
        </p:spPr>
        <p:txBody>
          <a:bodyPr wrap="none">
            <a:spAutoFit/>
          </a:bodyPr>
          <a:lstStyle/>
          <a:p>
            <a:r>
              <a:rPr lang="en-US" dirty="0" err="1" smtClean="0"/>
              <a:t>Nombre</a:t>
            </a:r>
            <a:r>
              <a:rPr lang="en-US" dirty="0" smtClean="0"/>
              <a:t>:  ___________________</a:t>
            </a:r>
            <a:endParaRPr lang="en-US" dirty="0"/>
          </a:p>
        </p:txBody>
      </p:sp>
      <p:sp>
        <p:nvSpPr>
          <p:cNvPr id="2" name="TextBox 1"/>
          <p:cNvSpPr txBox="1"/>
          <p:nvPr/>
        </p:nvSpPr>
        <p:spPr>
          <a:xfrm>
            <a:off x="609600" y="452829"/>
            <a:ext cx="3166764" cy="461665"/>
          </a:xfrm>
          <a:prstGeom prst="rect">
            <a:avLst/>
          </a:prstGeom>
          <a:noFill/>
        </p:spPr>
        <p:txBody>
          <a:bodyPr wrap="none" rtlCol="0">
            <a:spAutoFit/>
          </a:bodyPr>
          <a:lstStyle/>
          <a:p>
            <a:r>
              <a:rPr lang="en-US" sz="2400" dirty="0" err="1" smtClean="0"/>
              <a:t>Presentaci</a:t>
            </a:r>
            <a:r>
              <a:rPr lang="es-ES" sz="2400" dirty="0" err="1" smtClean="0"/>
              <a:t>ón</a:t>
            </a:r>
            <a:r>
              <a:rPr lang="es-ES" sz="2400" dirty="0" smtClean="0"/>
              <a:t> de análisis</a:t>
            </a:r>
            <a:endParaRPr lang="en-US" sz="2400" dirty="0"/>
          </a:p>
        </p:txBody>
      </p:sp>
      <p:sp>
        <p:nvSpPr>
          <p:cNvPr id="7" name="Slide Number Placeholder 6"/>
          <p:cNvSpPr>
            <a:spLocks noGrp="1"/>
          </p:cNvSpPr>
          <p:nvPr>
            <p:ph type="sldNum" sz="quarter" idx="12"/>
          </p:nvPr>
        </p:nvSpPr>
        <p:spPr/>
        <p:txBody>
          <a:bodyPr/>
          <a:lstStyle/>
          <a:p>
            <a:fld id="{C4F85062-4662-4D6B-BB38-DB7C890070DF}" type="slidenum">
              <a:rPr lang="en-US" smtClean="0"/>
              <a:t>2</a:t>
            </a:fld>
            <a:endParaRPr lang="en-US"/>
          </a:p>
        </p:txBody>
      </p:sp>
    </p:spTree>
    <p:extLst>
      <p:ext uri="{BB962C8B-B14F-4D97-AF65-F5344CB8AC3E}">
        <p14:creationId xmlns:p14="http://schemas.microsoft.com/office/powerpoint/2010/main" val="130940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61212" y="296284"/>
            <a:ext cx="2330301" cy="830997"/>
          </a:xfrm>
          <a:prstGeom prst="rect">
            <a:avLst/>
          </a:prstGeom>
          <a:noFill/>
          <a:ln>
            <a:solidFill>
              <a:srgbClr val="0070C0"/>
            </a:solidFill>
          </a:ln>
        </p:spPr>
        <p:txBody>
          <a:bodyPr wrap="square" rtlCol="0">
            <a:spAutoFit/>
          </a:bodyPr>
          <a:lstStyle/>
          <a:p>
            <a:pPr algn="ctr"/>
            <a:r>
              <a:rPr lang="en-US" sz="2400" b="1" dirty="0" smtClean="0"/>
              <a:t>Intelligence Briefing</a:t>
            </a:r>
            <a:endParaRPr lang="en-US" sz="2400" b="1" dirty="0"/>
          </a:p>
        </p:txBody>
      </p:sp>
      <p:sp>
        <p:nvSpPr>
          <p:cNvPr id="23" name="TextBox 22"/>
          <p:cNvSpPr txBox="1"/>
          <p:nvPr/>
        </p:nvSpPr>
        <p:spPr>
          <a:xfrm>
            <a:off x="561213" y="1447800"/>
            <a:ext cx="1496188" cy="1092607"/>
          </a:xfrm>
          <a:prstGeom prst="rect">
            <a:avLst/>
          </a:prstGeom>
          <a:noFill/>
        </p:spPr>
        <p:txBody>
          <a:bodyPr wrap="square" rtlCol="0">
            <a:spAutoFit/>
          </a:bodyPr>
          <a:lstStyle/>
          <a:p>
            <a:r>
              <a:rPr lang="es-ES" i="1" dirty="0" smtClean="0"/>
              <a:t>Notas</a:t>
            </a:r>
            <a:br>
              <a:rPr lang="es-ES" i="1" dirty="0" smtClean="0"/>
            </a:br>
            <a:r>
              <a:rPr lang="es-ES" i="1" dirty="0" smtClean="0"/>
              <a:t>de</a:t>
            </a:r>
            <a:br>
              <a:rPr lang="es-ES" i="1" dirty="0" smtClean="0"/>
            </a:br>
            <a:r>
              <a:rPr lang="es-ES" i="1" dirty="0" err="1" smtClean="0"/>
              <a:t>evaloración</a:t>
            </a:r>
            <a:r>
              <a:rPr lang="es-ES" i="1" dirty="0" smtClean="0"/>
              <a:t/>
            </a:r>
            <a:br>
              <a:rPr lang="es-ES" i="1" dirty="0" smtClean="0"/>
            </a:br>
            <a:endParaRPr lang="en-US" sz="1100" i="1" dirty="0"/>
          </a:p>
        </p:txBody>
      </p:sp>
      <p:graphicFrame>
        <p:nvGraphicFramePr>
          <p:cNvPr id="2" name="Table 1"/>
          <p:cNvGraphicFramePr>
            <a:graphicFrameLocks noGrp="1"/>
          </p:cNvGraphicFramePr>
          <p:nvPr>
            <p:extLst>
              <p:ext uri="{D42A27DB-BD31-4B8C-83A1-F6EECF244321}">
                <p14:modId xmlns:p14="http://schemas.microsoft.com/office/powerpoint/2010/main" val="1743653382"/>
              </p:ext>
            </p:extLst>
          </p:nvPr>
        </p:nvGraphicFramePr>
        <p:xfrm>
          <a:off x="2590799" y="1828800"/>
          <a:ext cx="6024697" cy="4331970"/>
        </p:xfrm>
        <a:graphic>
          <a:graphicData uri="http://schemas.openxmlformats.org/drawingml/2006/table">
            <a:tbl>
              <a:tblPr firstRow="1" bandRow="1">
                <a:tableStyleId>{2D5ABB26-0587-4C30-8999-92F81FD0307C}</a:tableStyleId>
              </a:tblPr>
              <a:tblGrid>
                <a:gridCol w="6024697"/>
              </a:tblGrid>
              <a:tr h="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71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2590800" y="1524000"/>
            <a:ext cx="5396622" cy="276999"/>
          </a:xfrm>
          <a:prstGeom prst="rect">
            <a:avLst/>
          </a:prstGeom>
        </p:spPr>
        <p:txBody>
          <a:bodyPr wrap="square">
            <a:spAutoFit/>
          </a:bodyPr>
          <a:lstStyle/>
          <a:p>
            <a:r>
              <a:rPr lang="en-US" sz="1200" dirty="0" smtClean="0"/>
              <a:t>¿</a:t>
            </a:r>
            <a:r>
              <a:rPr lang="en-US" sz="1200" dirty="0" err="1" smtClean="0"/>
              <a:t>Cómo</a:t>
            </a:r>
            <a:r>
              <a:rPr lang="en-US" sz="1200" dirty="0" smtClean="0"/>
              <a:t> </a:t>
            </a:r>
            <a:r>
              <a:rPr lang="en-US" sz="1200" dirty="0" err="1" smtClean="0"/>
              <a:t>salió</a:t>
            </a:r>
            <a:r>
              <a:rPr lang="en-US" sz="1200" dirty="0" smtClean="0"/>
              <a:t> el briefing? ¿</a:t>
            </a:r>
            <a:r>
              <a:rPr lang="en-US" sz="1200" dirty="0" err="1" smtClean="0"/>
              <a:t>Incluyeron</a:t>
            </a:r>
            <a:r>
              <a:rPr lang="en-US" sz="1200" dirty="0" smtClean="0"/>
              <a:t> </a:t>
            </a:r>
            <a:r>
              <a:rPr lang="en-US" sz="1200" dirty="0" err="1" smtClean="0"/>
              <a:t>todos</a:t>
            </a:r>
            <a:r>
              <a:rPr lang="en-US" sz="1200" dirty="0" smtClean="0"/>
              <a:t> </a:t>
            </a:r>
            <a:r>
              <a:rPr lang="en-US" sz="1200" dirty="0" err="1" smtClean="0"/>
              <a:t>los</a:t>
            </a:r>
            <a:r>
              <a:rPr lang="en-US" sz="1200" dirty="0" smtClean="0"/>
              <a:t> </a:t>
            </a:r>
            <a:r>
              <a:rPr lang="en-US" sz="1200" dirty="0" err="1" smtClean="0"/>
              <a:t>elementos</a:t>
            </a:r>
            <a:r>
              <a:rPr lang="en-US" sz="1200" dirty="0" smtClean="0"/>
              <a:t> </a:t>
            </a:r>
            <a:r>
              <a:rPr lang="en-US" sz="1200" dirty="0" err="1" smtClean="0"/>
              <a:t>analíticos</a:t>
            </a:r>
            <a:r>
              <a:rPr lang="en-US" sz="1200" dirty="0" smtClean="0"/>
              <a:t> </a:t>
            </a:r>
            <a:r>
              <a:rPr lang="en-US" sz="1200" dirty="0" err="1" smtClean="0"/>
              <a:t>básicos</a:t>
            </a:r>
            <a:r>
              <a:rPr lang="en-US" sz="1200" dirty="0" smtClean="0"/>
              <a:t>?</a:t>
            </a:r>
            <a:endParaRPr lang="en-US" sz="1200" dirty="0"/>
          </a:p>
        </p:txBody>
      </p:sp>
      <p:sp>
        <p:nvSpPr>
          <p:cNvPr id="16" name="Rectangle 15"/>
          <p:cNvSpPr/>
          <p:nvPr/>
        </p:nvSpPr>
        <p:spPr>
          <a:xfrm>
            <a:off x="3048000" y="309125"/>
            <a:ext cx="4666086" cy="830997"/>
          </a:xfrm>
          <a:prstGeom prst="rect">
            <a:avLst/>
          </a:prstGeom>
        </p:spPr>
        <p:txBody>
          <a:bodyPr wrap="none">
            <a:spAutoFit/>
          </a:bodyPr>
          <a:lstStyle/>
          <a:p>
            <a:r>
              <a:rPr lang="en-US" sz="1600" dirty="0" err="1" smtClean="0"/>
              <a:t>Tema</a:t>
            </a:r>
            <a:r>
              <a:rPr lang="en-US" sz="1600" dirty="0" smtClean="0"/>
              <a:t>: _____________________________________   </a:t>
            </a:r>
            <a:br>
              <a:rPr lang="en-US" sz="1600" dirty="0" smtClean="0"/>
            </a:br>
            <a:r>
              <a:rPr lang="en-US" sz="1600" dirty="0" err="1" smtClean="0"/>
              <a:t>Decisores</a:t>
            </a:r>
            <a:r>
              <a:rPr lang="en-US" sz="1600" dirty="0" smtClean="0"/>
              <a:t>: _________________________________</a:t>
            </a:r>
            <a:r>
              <a:rPr lang="en-US" sz="1600" dirty="0"/>
              <a:t/>
            </a:r>
            <a:br>
              <a:rPr lang="en-US" sz="1600" dirty="0"/>
            </a:br>
            <a:r>
              <a:rPr lang="en-US" sz="1600" dirty="0" err="1" smtClean="0"/>
              <a:t>Analistas</a:t>
            </a:r>
            <a:r>
              <a:rPr lang="en-US" sz="1600" dirty="0" smtClean="0"/>
              <a:t>/briefers: ___________________________</a:t>
            </a:r>
            <a:endParaRPr lang="en-US" sz="1600" dirty="0"/>
          </a:p>
        </p:txBody>
      </p:sp>
      <p:sp>
        <p:nvSpPr>
          <p:cNvPr id="17" name="TextBox 16"/>
          <p:cNvSpPr txBox="1"/>
          <p:nvPr/>
        </p:nvSpPr>
        <p:spPr>
          <a:xfrm>
            <a:off x="8305800" y="251982"/>
            <a:ext cx="457200" cy="523220"/>
          </a:xfrm>
          <a:prstGeom prst="rect">
            <a:avLst/>
          </a:prstGeom>
          <a:solidFill>
            <a:schemeClr val="tx1">
              <a:lumMod val="50000"/>
              <a:lumOff val="50000"/>
            </a:schemeClr>
          </a:solidFill>
        </p:spPr>
        <p:txBody>
          <a:bodyPr wrap="square" rtlCol="0">
            <a:spAutoFit/>
          </a:bodyPr>
          <a:lstStyle/>
          <a:p>
            <a:pPr algn="ctr"/>
            <a:r>
              <a:rPr lang="en-US" sz="2800" dirty="0" smtClean="0">
                <a:solidFill>
                  <a:schemeClr val="bg1"/>
                </a:solidFill>
              </a:rPr>
              <a:t>E</a:t>
            </a:r>
            <a:endParaRPr lang="en-US" sz="2800" dirty="0">
              <a:solidFill>
                <a:schemeClr val="bg1"/>
              </a:solidFill>
            </a:endParaRPr>
          </a:p>
        </p:txBody>
      </p:sp>
      <p:sp>
        <p:nvSpPr>
          <p:cNvPr id="5" name="Slide Number Placeholder 4"/>
          <p:cNvSpPr>
            <a:spLocks noGrp="1"/>
          </p:cNvSpPr>
          <p:nvPr>
            <p:ph type="sldNum" sz="quarter" idx="12"/>
          </p:nvPr>
        </p:nvSpPr>
        <p:spPr/>
        <p:txBody>
          <a:bodyPr/>
          <a:lstStyle/>
          <a:p>
            <a:fld id="{C4F85062-4662-4D6B-BB38-DB7C890070DF}" type="slidenum">
              <a:rPr lang="en-US" smtClean="0"/>
              <a:t>20</a:t>
            </a:fld>
            <a:endParaRPr lang="en-US"/>
          </a:p>
        </p:txBody>
      </p:sp>
      <p:grpSp>
        <p:nvGrpSpPr>
          <p:cNvPr id="11" name="Group 10"/>
          <p:cNvGrpSpPr/>
          <p:nvPr/>
        </p:nvGrpSpPr>
        <p:grpSpPr>
          <a:xfrm>
            <a:off x="563550" y="2832072"/>
            <a:ext cx="1251207" cy="3229947"/>
            <a:chOff x="7225248" y="2706272"/>
            <a:chExt cx="1251207" cy="3229947"/>
          </a:xfrm>
        </p:grpSpPr>
        <p:sp>
          <p:nvSpPr>
            <p:cNvPr id="12" name="Rectangle 11"/>
            <p:cNvSpPr/>
            <p:nvPr/>
          </p:nvSpPr>
          <p:spPr>
            <a:xfrm>
              <a:off x="7239000" y="4868774"/>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escenarios</a:t>
              </a:r>
              <a:endParaRPr lang="en-US" sz="1400" dirty="0"/>
            </a:p>
          </p:txBody>
        </p:sp>
        <p:grpSp>
          <p:nvGrpSpPr>
            <p:cNvPr id="13" name="Group 12"/>
            <p:cNvGrpSpPr/>
            <p:nvPr/>
          </p:nvGrpSpPr>
          <p:grpSpPr>
            <a:xfrm>
              <a:off x="7225248" y="2706272"/>
              <a:ext cx="1251207" cy="3229947"/>
              <a:chOff x="7225248" y="2706272"/>
              <a:chExt cx="1251207" cy="3229947"/>
            </a:xfrm>
          </p:grpSpPr>
          <p:sp>
            <p:nvSpPr>
              <p:cNvPr id="15" name="Rectangle 14"/>
              <p:cNvSpPr/>
              <p:nvPr/>
            </p:nvSpPr>
            <p:spPr>
              <a:xfrm>
                <a:off x="7225248" y="5520053"/>
                <a:ext cx="1232952"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implicaciones</a:t>
                </a:r>
                <a:endParaRPr lang="en-US" sz="1400" dirty="0"/>
              </a:p>
            </p:txBody>
          </p:sp>
          <p:sp>
            <p:nvSpPr>
              <p:cNvPr id="18" name="Rectangle 17"/>
              <p:cNvSpPr/>
              <p:nvPr/>
            </p:nvSpPr>
            <p:spPr>
              <a:xfrm>
                <a:off x="7239000" y="270627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juicios</a:t>
                </a:r>
                <a:r>
                  <a:rPr lang="en-US" sz="1400" dirty="0" smtClean="0"/>
                  <a:t> </a:t>
                </a:r>
                <a:r>
                  <a:rPr lang="en-US" sz="1400" dirty="0" err="1" smtClean="0"/>
                  <a:t>principales</a:t>
                </a:r>
                <a:endParaRPr lang="en-US" sz="1400" dirty="0"/>
              </a:p>
            </p:txBody>
          </p:sp>
          <p:sp>
            <p:nvSpPr>
              <p:cNvPr id="21" name="Rectangle 20"/>
              <p:cNvSpPr/>
              <p:nvPr/>
            </p:nvSpPr>
            <p:spPr>
              <a:xfrm>
                <a:off x="7242015" y="4084059"/>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corrientes</a:t>
                </a:r>
                <a:r>
                  <a:rPr lang="en-US" sz="1400" dirty="0" smtClean="0"/>
                  <a:t>/ </a:t>
                </a:r>
                <a:r>
                  <a:rPr lang="en-US" sz="1400" dirty="0" err="1" smtClean="0"/>
                  <a:t>tendencias</a:t>
                </a:r>
                <a:endParaRPr lang="en-US" sz="1400" dirty="0"/>
              </a:p>
            </p:txBody>
          </p:sp>
          <p:sp>
            <p:nvSpPr>
              <p:cNvPr id="22" name="Rectangle 21"/>
              <p:cNvSpPr/>
              <p:nvPr/>
            </p:nvSpPr>
            <p:spPr>
              <a:xfrm>
                <a:off x="7239000" y="3366952"/>
                <a:ext cx="1234440" cy="4161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err="1" smtClean="0"/>
                  <a:t>impulsores</a:t>
                </a:r>
                <a:endParaRPr lang="en-US" sz="1400" dirty="0"/>
              </a:p>
            </p:txBody>
          </p:sp>
        </p:grpSp>
      </p:grpSp>
      <p:sp>
        <p:nvSpPr>
          <p:cNvPr id="24" name="Rectangle 23"/>
          <p:cNvSpPr/>
          <p:nvPr/>
        </p:nvSpPr>
        <p:spPr>
          <a:xfrm>
            <a:off x="2590800" y="3144874"/>
            <a:ext cx="5396622" cy="276999"/>
          </a:xfrm>
          <a:prstGeom prst="rect">
            <a:avLst/>
          </a:prstGeom>
        </p:spPr>
        <p:txBody>
          <a:bodyPr wrap="square">
            <a:spAutoFit/>
          </a:bodyPr>
          <a:lstStyle/>
          <a:p>
            <a:r>
              <a:rPr lang="en-US" sz="1200" dirty="0" smtClean="0"/>
              <a:t>¿</a:t>
            </a:r>
            <a:r>
              <a:rPr lang="en-US" sz="1200" dirty="0" err="1" smtClean="0"/>
              <a:t>Entendieron</a:t>
            </a:r>
            <a:r>
              <a:rPr lang="en-US" sz="1200" dirty="0" smtClean="0"/>
              <a:t> </a:t>
            </a:r>
            <a:r>
              <a:rPr lang="en-US" sz="1200" dirty="0" err="1" smtClean="0"/>
              <a:t>bien</a:t>
            </a:r>
            <a:r>
              <a:rPr lang="en-US" sz="1200" dirty="0" smtClean="0"/>
              <a:t> </a:t>
            </a:r>
            <a:r>
              <a:rPr lang="en-US" sz="1200" dirty="0" err="1" smtClean="0"/>
              <a:t>los</a:t>
            </a:r>
            <a:r>
              <a:rPr lang="en-US" sz="1200" dirty="0" smtClean="0"/>
              <a:t> briefers las </a:t>
            </a:r>
            <a:r>
              <a:rPr lang="en-US" sz="1200" dirty="0" err="1" smtClean="0"/>
              <a:t>necesidades</a:t>
            </a:r>
            <a:r>
              <a:rPr lang="en-US" sz="1200" dirty="0" smtClean="0"/>
              <a:t> de </a:t>
            </a:r>
            <a:r>
              <a:rPr lang="en-US" sz="1200" dirty="0" err="1" smtClean="0"/>
              <a:t>los</a:t>
            </a:r>
            <a:r>
              <a:rPr lang="en-US" sz="1200" dirty="0" smtClean="0"/>
              <a:t> </a:t>
            </a:r>
            <a:r>
              <a:rPr lang="en-US" sz="1200" dirty="0" err="1" smtClean="0"/>
              <a:t>decisores</a:t>
            </a:r>
            <a:r>
              <a:rPr lang="en-US" sz="1200" dirty="0" smtClean="0"/>
              <a:t>?  ¿Las </a:t>
            </a:r>
            <a:r>
              <a:rPr lang="en-US" sz="1200" dirty="0" err="1" smtClean="0"/>
              <a:t>satisficieron</a:t>
            </a:r>
            <a:r>
              <a:rPr lang="en-US" sz="1200" dirty="0" smtClean="0"/>
              <a:t>?</a:t>
            </a:r>
            <a:endParaRPr lang="en-US" sz="1200" dirty="0"/>
          </a:p>
        </p:txBody>
      </p:sp>
      <p:sp>
        <p:nvSpPr>
          <p:cNvPr id="25" name="Rectangle 24"/>
          <p:cNvSpPr/>
          <p:nvPr/>
        </p:nvSpPr>
        <p:spPr>
          <a:xfrm>
            <a:off x="2613767" y="4617733"/>
            <a:ext cx="5396622" cy="276999"/>
          </a:xfrm>
          <a:prstGeom prst="rect">
            <a:avLst/>
          </a:prstGeom>
        </p:spPr>
        <p:txBody>
          <a:bodyPr wrap="square">
            <a:spAutoFit/>
          </a:bodyPr>
          <a:lstStyle/>
          <a:p>
            <a:r>
              <a:rPr lang="en-US" sz="1200" dirty="0" smtClean="0"/>
              <a:t>¿Se </a:t>
            </a:r>
            <a:r>
              <a:rPr lang="en-US" sz="1200" dirty="0" err="1" smtClean="0"/>
              <a:t>mantuvieron</a:t>
            </a:r>
            <a:r>
              <a:rPr lang="en-US" sz="1200" dirty="0" smtClean="0"/>
              <a:t> </a:t>
            </a:r>
            <a:r>
              <a:rPr lang="en-US" sz="1200" dirty="0" err="1" smtClean="0"/>
              <a:t>desinteresados</a:t>
            </a:r>
            <a:r>
              <a:rPr lang="en-US" sz="1200" dirty="0" smtClean="0"/>
              <a:t> </a:t>
            </a:r>
            <a:r>
              <a:rPr lang="en-US" sz="1200" dirty="0" err="1" smtClean="0"/>
              <a:t>los</a:t>
            </a:r>
            <a:r>
              <a:rPr lang="en-US" sz="1200" dirty="0" smtClean="0"/>
              <a:t> </a:t>
            </a:r>
            <a:r>
              <a:rPr lang="en-US" sz="1200" dirty="0" err="1" smtClean="0"/>
              <a:t>analistas</a:t>
            </a:r>
            <a:r>
              <a:rPr lang="en-US" sz="1200" dirty="0" smtClean="0"/>
              <a:t>, o se </a:t>
            </a:r>
            <a:r>
              <a:rPr lang="en-US" sz="1200" dirty="0" err="1" smtClean="0"/>
              <a:t>metieron</a:t>
            </a:r>
            <a:r>
              <a:rPr lang="en-US" sz="1200" dirty="0" smtClean="0"/>
              <a:t> con </a:t>
            </a:r>
            <a:r>
              <a:rPr lang="en-US" sz="1200" dirty="0" err="1" smtClean="0"/>
              <a:t>recomendaciones</a:t>
            </a:r>
            <a:r>
              <a:rPr lang="en-US" sz="1200" dirty="0" smtClean="0"/>
              <a:t>?</a:t>
            </a:r>
            <a:endParaRPr lang="en-US" sz="1200" dirty="0"/>
          </a:p>
        </p:txBody>
      </p:sp>
      <p:sp>
        <p:nvSpPr>
          <p:cNvPr id="26" name="Rectangle 25"/>
          <p:cNvSpPr/>
          <p:nvPr/>
        </p:nvSpPr>
        <p:spPr>
          <a:xfrm>
            <a:off x="2653388" y="5576937"/>
            <a:ext cx="5396622" cy="276999"/>
          </a:xfrm>
          <a:prstGeom prst="rect">
            <a:avLst/>
          </a:prstGeom>
        </p:spPr>
        <p:txBody>
          <a:bodyPr wrap="square">
            <a:spAutoFit/>
          </a:bodyPr>
          <a:lstStyle/>
          <a:p>
            <a:r>
              <a:rPr lang="en-US" sz="1200" dirty="0" smtClean="0"/>
              <a:t>¿</a:t>
            </a:r>
            <a:r>
              <a:rPr lang="en-US" sz="1200" dirty="0" err="1" smtClean="0"/>
              <a:t>Había</a:t>
            </a:r>
            <a:r>
              <a:rPr lang="en-US" sz="1200" dirty="0" smtClean="0"/>
              <a:t> </a:t>
            </a:r>
            <a:r>
              <a:rPr lang="en-US" sz="1200" dirty="0" err="1" smtClean="0"/>
              <a:t>algo</a:t>
            </a:r>
            <a:r>
              <a:rPr lang="en-US" sz="1200" dirty="0" smtClean="0"/>
              <a:t> que </a:t>
            </a:r>
            <a:r>
              <a:rPr lang="en-US" sz="1200" dirty="0" err="1" smtClean="0"/>
              <a:t>los</a:t>
            </a:r>
            <a:r>
              <a:rPr lang="en-US" sz="1200" dirty="0" smtClean="0"/>
              <a:t> </a:t>
            </a:r>
            <a:r>
              <a:rPr lang="en-US" sz="1200" dirty="0" err="1" smtClean="0"/>
              <a:t>analistas</a:t>
            </a:r>
            <a:r>
              <a:rPr lang="en-US" sz="1200" dirty="0" smtClean="0"/>
              <a:t> </a:t>
            </a:r>
            <a:r>
              <a:rPr lang="en-US" sz="1200" dirty="0" err="1" smtClean="0"/>
              <a:t>podrían</a:t>
            </a:r>
            <a:r>
              <a:rPr lang="en-US" sz="1200" dirty="0" smtClean="0"/>
              <a:t> </a:t>
            </a:r>
            <a:r>
              <a:rPr lang="en-US" sz="1200" dirty="0" err="1" smtClean="0"/>
              <a:t>haber</a:t>
            </a:r>
            <a:r>
              <a:rPr lang="en-US" sz="1200" dirty="0" smtClean="0"/>
              <a:t> </a:t>
            </a:r>
            <a:r>
              <a:rPr lang="en-US" sz="1200" dirty="0" err="1" smtClean="0"/>
              <a:t>hecho</a:t>
            </a:r>
            <a:r>
              <a:rPr lang="en-US" sz="1200" dirty="0" smtClean="0"/>
              <a:t> </a:t>
            </a:r>
            <a:r>
              <a:rPr lang="en-US" sz="1200" dirty="0" err="1" smtClean="0"/>
              <a:t>mejor</a:t>
            </a:r>
            <a:r>
              <a:rPr lang="en-US" sz="1200" dirty="0" smtClean="0"/>
              <a:t>?</a:t>
            </a:r>
            <a:endParaRPr lang="en-US" sz="1200" dirty="0"/>
          </a:p>
        </p:txBody>
      </p:sp>
    </p:spTree>
    <p:extLst>
      <p:ext uri="{BB962C8B-B14F-4D97-AF65-F5344CB8AC3E}">
        <p14:creationId xmlns:p14="http://schemas.microsoft.com/office/powerpoint/2010/main" val="106904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Our Agenda</a:t>
            </a:r>
            <a:endParaRPr lang="en-US" sz="2000" dirty="0"/>
          </a:p>
        </p:txBody>
      </p:sp>
      <p:sp>
        <p:nvSpPr>
          <p:cNvPr id="3" name="Content Placeholder 2"/>
          <p:cNvSpPr>
            <a:spLocks noGrp="1"/>
          </p:cNvSpPr>
          <p:nvPr>
            <p:ph sz="half" idx="1"/>
          </p:nvPr>
        </p:nvSpPr>
        <p:spPr>
          <a:xfrm>
            <a:off x="685800" y="1828800"/>
            <a:ext cx="3733800" cy="4267200"/>
          </a:xfrm>
        </p:spPr>
        <p:txBody>
          <a:bodyPr>
            <a:normAutofit fontScale="92500" lnSpcReduction="20000"/>
          </a:bodyPr>
          <a:lstStyle/>
          <a:p>
            <a:pPr>
              <a:spcBef>
                <a:spcPts val="0"/>
              </a:spcBef>
              <a:spcAft>
                <a:spcPts val="600"/>
              </a:spcAft>
            </a:pPr>
            <a:r>
              <a:rPr lang="en-US" sz="1600" dirty="0" smtClean="0"/>
              <a:t>What does the policymaker want and need?</a:t>
            </a:r>
          </a:p>
          <a:p>
            <a:pPr>
              <a:spcBef>
                <a:spcPts val="0"/>
              </a:spcBef>
              <a:spcAft>
                <a:spcPts val="600"/>
              </a:spcAft>
            </a:pPr>
            <a:r>
              <a:rPr lang="en-US" sz="1600" dirty="0" smtClean="0"/>
              <a:t>How do we (and policymakers) make decisions?</a:t>
            </a:r>
          </a:p>
          <a:p>
            <a:pPr>
              <a:spcBef>
                <a:spcPts val="0"/>
              </a:spcBef>
              <a:spcAft>
                <a:spcPts val="600"/>
              </a:spcAft>
            </a:pPr>
            <a:r>
              <a:rPr lang="en-US" sz="1600" dirty="0" smtClean="0"/>
              <a:t>What do we need to make decisions?</a:t>
            </a:r>
          </a:p>
          <a:p>
            <a:pPr>
              <a:spcBef>
                <a:spcPts val="0"/>
              </a:spcBef>
              <a:spcAft>
                <a:spcPts val="600"/>
              </a:spcAft>
            </a:pPr>
            <a:r>
              <a:rPr lang="en-US" sz="1600" dirty="0" smtClean="0"/>
              <a:t>In what ways are “we” and “they” different?</a:t>
            </a:r>
          </a:p>
          <a:p>
            <a:pPr>
              <a:spcBef>
                <a:spcPts val="0"/>
              </a:spcBef>
              <a:spcAft>
                <a:spcPts val="600"/>
              </a:spcAft>
            </a:pPr>
            <a:r>
              <a:rPr lang="en-US" sz="1600" dirty="0" smtClean="0"/>
              <a:t>What is the role of analysis in policymaking?</a:t>
            </a:r>
          </a:p>
          <a:p>
            <a:pPr>
              <a:spcBef>
                <a:spcPts val="0"/>
              </a:spcBef>
              <a:spcAft>
                <a:spcPts val="600"/>
              </a:spcAft>
            </a:pPr>
            <a:r>
              <a:rPr lang="en-US" sz="1600" dirty="0" smtClean="0"/>
              <a:t>What makes good analysis </a:t>
            </a:r>
            <a:r>
              <a:rPr lang="en-US" sz="1600" i="1" dirty="0" smtClean="0"/>
              <a:t>good</a:t>
            </a:r>
            <a:r>
              <a:rPr lang="en-US" sz="1600" dirty="0" smtClean="0"/>
              <a:t>?  (Examples.)</a:t>
            </a:r>
          </a:p>
          <a:p>
            <a:pPr>
              <a:spcBef>
                <a:spcPts val="0"/>
              </a:spcBef>
              <a:spcAft>
                <a:spcPts val="600"/>
              </a:spcAft>
            </a:pPr>
            <a:r>
              <a:rPr lang="en-US" sz="1600" dirty="0" smtClean="0"/>
              <a:t>What is analytical tradecraft, and what does it do for me?</a:t>
            </a:r>
          </a:p>
          <a:p>
            <a:pPr>
              <a:spcBef>
                <a:spcPts val="0"/>
              </a:spcBef>
              <a:spcAft>
                <a:spcPts val="600"/>
              </a:spcAft>
            </a:pPr>
            <a:r>
              <a:rPr lang="en-US" sz="1700" dirty="0"/>
              <a:t>How can I present my information and analysis in the most effective way possible?</a:t>
            </a:r>
          </a:p>
          <a:p>
            <a:pPr>
              <a:spcBef>
                <a:spcPts val="0"/>
              </a:spcBef>
              <a:spcAft>
                <a:spcPts val="600"/>
              </a:spcAft>
            </a:pPr>
            <a:r>
              <a:rPr lang="en-US" sz="1700" dirty="0"/>
              <a:t>What makes for a good briefing?</a:t>
            </a:r>
          </a:p>
          <a:p>
            <a:endParaRPr lang="en-US" dirty="0" smtClean="0"/>
          </a:p>
          <a:p>
            <a:endParaRPr lang="en-US" dirty="0"/>
          </a:p>
        </p:txBody>
      </p:sp>
      <p:sp>
        <p:nvSpPr>
          <p:cNvPr id="5" name="TextBox 4"/>
          <p:cNvSpPr txBox="1"/>
          <p:nvPr/>
        </p:nvSpPr>
        <p:spPr>
          <a:xfrm>
            <a:off x="1828800" y="1295400"/>
            <a:ext cx="769378" cy="338554"/>
          </a:xfrm>
          <a:prstGeom prst="rect">
            <a:avLst/>
          </a:prstGeom>
          <a:noFill/>
        </p:spPr>
        <p:txBody>
          <a:bodyPr wrap="none" rtlCol="0">
            <a:spAutoFit/>
          </a:bodyPr>
          <a:lstStyle/>
          <a:p>
            <a:r>
              <a:rPr lang="en-US" sz="1600" dirty="0" smtClean="0"/>
              <a:t>FRIDAY</a:t>
            </a:r>
            <a:endParaRPr lang="en-US" sz="1600" dirty="0"/>
          </a:p>
        </p:txBody>
      </p:sp>
      <p:sp>
        <p:nvSpPr>
          <p:cNvPr id="4" name="Slide Number Placeholder 3"/>
          <p:cNvSpPr>
            <a:spLocks noGrp="1"/>
          </p:cNvSpPr>
          <p:nvPr>
            <p:ph type="sldNum" sz="quarter" idx="12"/>
          </p:nvPr>
        </p:nvSpPr>
        <p:spPr/>
        <p:txBody>
          <a:bodyPr/>
          <a:lstStyle/>
          <a:p>
            <a:fld id="{C4F85062-4662-4D6B-BB38-DB7C890070DF}" type="slidenum">
              <a:rPr lang="en-US" smtClean="0"/>
              <a:t>3</a:t>
            </a:fld>
            <a:endParaRPr lang="en-US"/>
          </a:p>
        </p:txBody>
      </p:sp>
      <p:sp>
        <p:nvSpPr>
          <p:cNvPr id="6" name="Content Placeholder 2"/>
          <p:cNvSpPr>
            <a:spLocks noGrp="1"/>
          </p:cNvSpPr>
          <p:nvPr>
            <p:ph sz="half" idx="1"/>
          </p:nvPr>
        </p:nvSpPr>
        <p:spPr>
          <a:xfrm>
            <a:off x="4953000" y="2590800"/>
            <a:ext cx="3200400" cy="1905000"/>
          </a:xfrm>
        </p:spPr>
        <p:txBody>
          <a:bodyPr>
            <a:normAutofit/>
          </a:bodyPr>
          <a:lstStyle/>
          <a:p>
            <a:pPr>
              <a:spcBef>
                <a:spcPts val="0"/>
              </a:spcBef>
              <a:spcAft>
                <a:spcPts val="600"/>
              </a:spcAft>
            </a:pPr>
            <a:r>
              <a:rPr lang="en-US" sz="1600" dirty="0" smtClean="0"/>
              <a:t>Practice briefing a policymaker</a:t>
            </a:r>
          </a:p>
          <a:p>
            <a:pPr>
              <a:spcBef>
                <a:spcPts val="0"/>
              </a:spcBef>
              <a:spcAft>
                <a:spcPts val="600"/>
              </a:spcAft>
            </a:pPr>
            <a:r>
              <a:rPr lang="en-US" sz="1600" dirty="0" smtClean="0"/>
              <a:t>Practice answering questions; building rapport</a:t>
            </a:r>
          </a:p>
          <a:p>
            <a:pPr>
              <a:spcBef>
                <a:spcPts val="0"/>
              </a:spcBef>
              <a:spcAft>
                <a:spcPts val="600"/>
              </a:spcAft>
            </a:pPr>
            <a:r>
              <a:rPr lang="en-US" sz="1600" dirty="0" smtClean="0"/>
              <a:t>Discuss how to evaluate your analysis and briefing</a:t>
            </a:r>
            <a:endParaRPr lang="en-US" sz="1600" dirty="0"/>
          </a:p>
          <a:p>
            <a:endParaRPr lang="en-US" dirty="0"/>
          </a:p>
        </p:txBody>
      </p:sp>
      <p:sp>
        <p:nvSpPr>
          <p:cNvPr id="7" name="TextBox 6"/>
          <p:cNvSpPr txBox="1"/>
          <p:nvPr/>
        </p:nvSpPr>
        <p:spPr>
          <a:xfrm>
            <a:off x="5867400" y="1943100"/>
            <a:ext cx="1050031" cy="338554"/>
          </a:xfrm>
          <a:prstGeom prst="rect">
            <a:avLst/>
          </a:prstGeom>
          <a:noFill/>
        </p:spPr>
        <p:txBody>
          <a:bodyPr wrap="none" rtlCol="0">
            <a:spAutoFit/>
          </a:bodyPr>
          <a:lstStyle/>
          <a:p>
            <a:r>
              <a:rPr lang="en-US" sz="1600" dirty="0" smtClean="0"/>
              <a:t>SATURDAY</a:t>
            </a:r>
            <a:endParaRPr lang="en-US" sz="1600" dirty="0"/>
          </a:p>
        </p:txBody>
      </p:sp>
    </p:spTree>
    <p:extLst>
      <p:ext uri="{BB962C8B-B14F-4D97-AF65-F5344CB8AC3E}">
        <p14:creationId xmlns:p14="http://schemas.microsoft.com/office/powerpoint/2010/main" val="292235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500"/>
                                        <p:tgtEl>
                                          <p:spTgt spid="6">
                                            <p:txEl>
                                              <p:pRg st="0" end="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fade">
                                      <p:cBhvr>
                                        <p:cTn id="5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7086600" cy="1200329"/>
          </a:xfrm>
          <a:prstGeom prst="rect">
            <a:avLst/>
          </a:prstGeom>
          <a:noFill/>
        </p:spPr>
        <p:txBody>
          <a:bodyPr wrap="square" rtlCol="0">
            <a:spAutoFit/>
          </a:bodyPr>
          <a:lstStyle/>
          <a:p>
            <a:pPr algn="ctr"/>
            <a:r>
              <a:rPr lang="en-US" sz="2400" b="1" dirty="0" smtClean="0"/>
              <a:t>So what do policymakers need to make GOOD decisions?</a:t>
            </a:r>
            <a:br>
              <a:rPr lang="en-US" sz="2400" b="1" dirty="0" smtClean="0"/>
            </a:br>
            <a:endParaRPr lang="en-US" sz="2400" b="1" dirty="0"/>
          </a:p>
        </p:txBody>
      </p:sp>
      <p:sp>
        <p:nvSpPr>
          <p:cNvPr id="3" name="TextBox 2"/>
          <p:cNvSpPr txBox="1"/>
          <p:nvPr/>
        </p:nvSpPr>
        <p:spPr>
          <a:xfrm>
            <a:off x="838200" y="1473254"/>
            <a:ext cx="7696200" cy="4524315"/>
          </a:xfrm>
          <a:prstGeom prst="rect">
            <a:avLst/>
          </a:prstGeom>
          <a:noFill/>
        </p:spPr>
        <p:txBody>
          <a:bodyPr wrap="square" rtlCol="0">
            <a:spAutoFit/>
          </a:bodyPr>
          <a:lstStyle/>
          <a:p>
            <a:pPr algn="ctr"/>
            <a:endParaRPr lang="es-ES" sz="2400" b="1" dirty="0" smtClean="0">
              <a:solidFill>
                <a:srgbClr val="FF0000"/>
              </a:solidFill>
            </a:endParaRPr>
          </a:p>
          <a:p>
            <a:pPr algn="ctr"/>
            <a:r>
              <a:rPr lang="es-ES" sz="2400" b="1" dirty="0" smtClean="0">
                <a:solidFill>
                  <a:srgbClr val="FF0000"/>
                </a:solidFill>
              </a:rPr>
              <a:t>GOOD QUALITY INFORMATION</a:t>
            </a:r>
            <a:endParaRPr lang="en-US" sz="2400" b="1" dirty="0" smtClean="0">
              <a:solidFill>
                <a:srgbClr val="FF0000"/>
              </a:solidFill>
            </a:endParaRPr>
          </a:p>
          <a:p>
            <a:pPr marL="320040" indent="-320040">
              <a:buFont typeface="Arial" panose="020B0604020202020204" pitchFamily="34" charset="0"/>
              <a:buChar char="•"/>
            </a:pPr>
            <a:r>
              <a:rPr lang="en-US" sz="2400" dirty="0" smtClean="0"/>
              <a:t>timely, objective, independent, without agenda</a:t>
            </a:r>
          </a:p>
          <a:p>
            <a:pPr marL="320040" indent="-320040">
              <a:buFont typeface="Arial" panose="020B0604020202020204" pitchFamily="34" charset="0"/>
              <a:buChar char="•"/>
            </a:pPr>
            <a:r>
              <a:rPr lang="en-US" sz="2400" dirty="0" smtClean="0"/>
              <a:t>transparent, honest (what’s known, thought, speculated)</a:t>
            </a:r>
            <a:br>
              <a:rPr lang="en-US" sz="2400" dirty="0" smtClean="0"/>
            </a:br>
            <a:endParaRPr lang="en-US" sz="2400" dirty="0" smtClean="0"/>
          </a:p>
          <a:p>
            <a:pPr algn="ctr"/>
            <a:r>
              <a:rPr lang="es-ES" sz="2400" b="1" dirty="0" smtClean="0">
                <a:solidFill>
                  <a:srgbClr val="FF0000"/>
                </a:solidFill>
              </a:rPr>
              <a:t>USEFUL AND RELEVANT</a:t>
            </a:r>
            <a:endParaRPr lang="en-US" sz="2400" b="1" dirty="0" smtClean="0">
              <a:solidFill>
                <a:srgbClr val="FF0000"/>
              </a:solidFill>
            </a:endParaRPr>
          </a:p>
          <a:p>
            <a:pPr marL="320040" lvl="1" indent="-320040">
              <a:buFont typeface="Arial" panose="020B0604020202020204" pitchFamily="34" charset="0"/>
              <a:buChar char="•"/>
            </a:pPr>
            <a:r>
              <a:rPr lang="en-US" sz="2400" dirty="0" smtClean="0"/>
              <a:t>focusing </a:t>
            </a:r>
            <a:r>
              <a:rPr lang="en-US" sz="2400" dirty="0"/>
              <a:t>on </a:t>
            </a:r>
            <a:r>
              <a:rPr lang="en-US" sz="2400" i="1" dirty="0" smtClean="0"/>
              <a:t>drivers</a:t>
            </a:r>
            <a:r>
              <a:rPr lang="en-US" sz="2400" dirty="0" smtClean="0"/>
              <a:t> (differentiating causes/results, symptoms/illnesses)</a:t>
            </a:r>
          </a:p>
          <a:p>
            <a:pPr marL="320040" lvl="1" indent="-320040">
              <a:buFont typeface="Arial" panose="020B0604020202020204" pitchFamily="34" charset="0"/>
              <a:buChar char="•"/>
            </a:pPr>
            <a:r>
              <a:rPr lang="es-ES" sz="2400" dirty="0" err="1" smtClean="0"/>
              <a:t>identifying</a:t>
            </a:r>
            <a:r>
              <a:rPr lang="es-ES" sz="2400" dirty="0" smtClean="0"/>
              <a:t> </a:t>
            </a:r>
            <a:r>
              <a:rPr lang="es-ES" sz="2400" i="1" dirty="0" err="1" smtClean="0"/>
              <a:t>trends</a:t>
            </a:r>
            <a:endParaRPr lang="en-US" sz="2400" i="1" dirty="0" smtClean="0"/>
          </a:p>
          <a:p>
            <a:pPr marL="320040" lvl="1" indent="-320040">
              <a:buFont typeface="Arial" panose="020B0604020202020204" pitchFamily="34" charset="0"/>
              <a:buChar char="•"/>
            </a:pPr>
            <a:r>
              <a:rPr lang="en-US" sz="2400" dirty="0" smtClean="0"/>
              <a:t>producing realistic </a:t>
            </a:r>
            <a:r>
              <a:rPr lang="en-US" sz="2400" i="1" dirty="0" smtClean="0"/>
              <a:t>scenarios</a:t>
            </a:r>
            <a:r>
              <a:rPr lang="en-US" sz="2400" dirty="0" smtClean="0"/>
              <a:t> (with realistic </a:t>
            </a:r>
            <a:r>
              <a:rPr lang="en-US" sz="2400" i="1" dirty="0" smtClean="0"/>
              <a:t>probabilities</a:t>
            </a:r>
            <a:r>
              <a:rPr lang="en-US" sz="2400" dirty="0" smtClean="0"/>
              <a:t>) as well as </a:t>
            </a:r>
            <a:r>
              <a:rPr lang="en-US" sz="2400" i="1" dirty="0" smtClean="0"/>
              <a:t>alternatives </a:t>
            </a:r>
            <a:r>
              <a:rPr lang="en-US" sz="2400" dirty="0" smtClean="0"/>
              <a:t>and </a:t>
            </a:r>
            <a:r>
              <a:rPr lang="en-US" sz="2400" i="1" dirty="0" smtClean="0"/>
              <a:t>wildcards.</a:t>
            </a:r>
            <a:endParaRPr lang="en-US" sz="2400" dirty="0" smtClean="0"/>
          </a:p>
          <a:p>
            <a:pPr marL="320040" indent="-320040">
              <a:buFont typeface="Arial" pitchFamily="34" charset="0"/>
              <a:buChar char="•"/>
            </a:pPr>
            <a:r>
              <a:rPr lang="en-US" sz="2400" i="1" dirty="0" smtClean="0"/>
              <a:t>confidential</a:t>
            </a:r>
          </a:p>
        </p:txBody>
      </p:sp>
      <p:sp>
        <p:nvSpPr>
          <p:cNvPr id="5" name="Rectangle 4"/>
          <p:cNvSpPr/>
          <p:nvPr/>
        </p:nvSpPr>
        <p:spPr>
          <a:xfrm>
            <a:off x="5334000" y="5994469"/>
            <a:ext cx="1871025" cy="369332"/>
          </a:xfrm>
          <a:prstGeom prst="rect">
            <a:avLst/>
          </a:prstGeom>
        </p:spPr>
        <p:txBody>
          <a:bodyPr wrap="none">
            <a:spAutoFit/>
          </a:bodyPr>
          <a:lstStyle/>
          <a:p>
            <a:r>
              <a:rPr lang="en-US" b="1" dirty="0" smtClean="0"/>
              <a:t>This is our model.</a:t>
            </a:r>
            <a:endParaRPr lang="en-US" b="1" dirty="0"/>
          </a:p>
        </p:txBody>
      </p:sp>
      <p:sp>
        <p:nvSpPr>
          <p:cNvPr id="4" name="Slide Number Placeholder 3"/>
          <p:cNvSpPr>
            <a:spLocks noGrp="1"/>
          </p:cNvSpPr>
          <p:nvPr>
            <p:ph type="sldNum" sz="quarter" idx="12"/>
          </p:nvPr>
        </p:nvSpPr>
        <p:spPr/>
        <p:txBody>
          <a:bodyPr/>
          <a:lstStyle/>
          <a:p>
            <a:fld id="{C4F85062-4662-4D6B-BB38-DB7C890070DF}" type="slidenum">
              <a:rPr lang="en-US" smtClean="0"/>
              <a:t>4</a:t>
            </a:fld>
            <a:endParaRPr lang="en-US"/>
          </a:p>
        </p:txBody>
      </p:sp>
    </p:spTree>
    <p:extLst>
      <p:ext uri="{BB962C8B-B14F-4D97-AF65-F5344CB8AC3E}">
        <p14:creationId xmlns:p14="http://schemas.microsoft.com/office/powerpoint/2010/main" val="380447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5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50"/>
                                        <p:tgtEl>
                                          <p:spTgt spid="3">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2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50"/>
                                        <p:tgtEl>
                                          <p:spTgt spid="3">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25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50"/>
                                        <p:tgtEl>
                                          <p:spTgt spid="3">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25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50"/>
                                        <p:tgtEl>
                                          <p:spTgt spid="3">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25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50"/>
                                        <p:tgtEl>
                                          <p:spTgt spid="3">
                                            <p:txEl>
                                              <p:pRg st="8" end="8"/>
                                            </p:txEl>
                                          </p:spTgt>
                                        </p:tgtEl>
                                      </p:cBhvr>
                                    </p:animEffect>
                                  </p:childTnLst>
                                </p:cTn>
                              </p:par>
                            </p:childTnLst>
                          </p:cTn>
                        </p:par>
                        <p:par>
                          <p:cTn id="36" fill="hold">
                            <p:stCondLst>
                              <p:cond delay="4000"/>
                            </p:stCondLst>
                            <p:childTnLst>
                              <p:par>
                                <p:cTn id="37" presetID="10" presetClass="entr" presetSubtype="0" fill="hold" grpId="0" nodeType="afterEffect">
                                  <p:stCondLst>
                                    <p:cond delay="675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6119" y="2057400"/>
            <a:ext cx="3645381" cy="3908762"/>
          </a:xfrm>
          <a:prstGeom prst="rect">
            <a:avLst/>
          </a:prstGeom>
        </p:spPr>
        <p:txBody>
          <a:bodyPr wrap="square">
            <a:spAutoFit/>
          </a:bodyPr>
          <a:lstStyle/>
          <a:p>
            <a:pPr>
              <a:spcAft>
                <a:spcPts val="600"/>
              </a:spcAft>
            </a:pPr>
            <a:r>
              <a:rPr lang="en-US" sz="1600" dirty="0"/>
              <a:t>Do you think that </a:t>
            </a:r>
            <a:r>
              <a:rPr lang="en-US" sz="1600" dirty="0" smtClean="0"/>
              <a:t>we have the …</a:t>
            </a:r>
            <a:endParaRPr lang="en-US" sz="1600" dirty="0"/>
          </a:p>
          <a:p>
            <a:pPr marL="285750" indent="-285750">
              <a:spcAft>
                <a:spcPts val="600"/>
              </a:spcAft>
              <a:buFont typeface="Arial" panose="020B0604020202020204" pitchFamily="34" charset="0"/>
              <a:buChar char="•"/>
            </a:pPr>
            <a:r>
              <a:rPr lang="en-US" sz="1600" dirty="0" smtClean="0"/>
              <a:t>Same role in government, company, and society?</a:t>
            </a:r>
          </a:p>
          <a:p>
            <a:pPr marL="285750" indent="-285750">
              <a:spcAft>
                <a:spcPts val="600"/>
              </a:spcAft>
              <a:buFont typeface="Arial" panose="020B0604020202020204" pitchFamily="34" charset="0"/>
              <a:buChar char="•"/>
            </a:pPr>
            <a:r>
              <a:rPr lang="en-US" sz="1600" dirty="0"/>
              <a:t>Same objectives</a:t>
            </a:r>
            <a:r>
              <a:rPr lang="en-US" sz="1600" dirty="0" smtClean="0"/>
              <a:t>? </a:t>
            </a:r>
            <a:r>
              <a:rPr lang="en-US" sz="1600" dirty="0"/>
              <a:t>Same timelines for results?</a:t>
            </a:r>
          </a:p>
          <a:p>
            <a:pPr marL="285750" indent="-285750">
              <a:spcAft>
                <a:spcPts val="600"/>
              </a:spcAft>
              <a:buFont typeface="Arial" panose="020B0604020202020204" pitchFamily="34" charset="0"/>
              <a:buChar char="•"/>
            </a:pPr>
            <a:r>
              <a:rPr lang="en-US" sz="1600" dirty="0" smtClean="0"/>
              <a:t>Same definitions of interests?</a:t>
            </a:r>
          </a:p>
          <a:p>
            <a:pPr marL="285750" indent="-285750">
              <a:spcAft>
                <a:spcPts val="600"/>
              </a:spcAft>
              <a:buFont typeface="Arial" panose="020B0604020202020204" pitchFamily="34" charset="0"/>
              <a:buChar char="•"/>
            </a:pPr>
            <a:r>
              <a:rPr lang="en-US" sz="1600" dirty="0" smtClean="0"/>
              <a:t>Same skills and experience? Same expertise on issues?</a:t>
            </a:r>
          </a:p>
          <a:p>
            <a:pPr marL="285750" indent="-285750">
              <a:spcAft>
                <a:spcPts val="600"/>
              </a:spcAft>
              <a:buFont typeface="Arial" panose="020B0604020202020204" pitchFamily="34" charset="0"/>
              <a:buChar char="•"/>
            </a:pPr>
            <a:r>
              <a:rPr lang="en-US" sz="1600" dirty="0" smtClean="0"/>
              <a:t>Same accountability? </a:t>
            </a:r>
          </a:p>
          <a:p>
            <a:pPr marL="285750" indent="-285750">
              <a:spcAft>
                <a:spcPts val="600"/>
              </a:spcAft>
              <a:buFont typeface="Arial" panose="020B0604020202020204" pitchFamily="34" charset="0"/>
              <a:buChar char="•"/>
            </a:pPr>
            <a:r>
              <a:rPr lang="en-US" sz="1600" dirty="0" smtClean="0"/>
              <a:t>Same information?</a:t>
            </a:r>
          </a:p>
          <a:p>
            <a:pPr marL="285750" indent="-285750">
              <a:spcAft>
                <a:spcPts val="600"/>
              </a:spcAft>
              <a:buFont typeface="Arial" panose="020B0604020202020204" pitchFamily="34" charset="0"/>
              <a:buChar char="•"/>
            </a:pPr>
            <a:r>
              <a:rPr lang="en-US" sz="1600" dirty="0" smtClean="0"/>
              <a:t>Same work environment?  Same office support?</a:t>
            </a:r>
          </a:p>
          <a:p>
            <a:pPr marL="285750" indent="-285750">
              <a:spcAft>
                <a:spcPts val="600"/>
              </a:spcAft>
              <a:buFont typeface="Arial" panose="020B0604020202020204" pitchFamily="34" charset="0"/>
              <a:buChar char="•"/>
            </a:pPr>
            <a:r>
              <a:rPr lang="en-US" sz="1600" dirty="0" smtClean="0"/>
              <a:t>Same </a:t>
            </a:r>
            <a:r>
              <a:rPr lang="en-US" sz="1600" dirty="0"/>
              <a:t>personality</a:t>
            </a:r>
            <a:r>
              <a:rPr lang="en-US" sz="1600" dirty="0" smtClean="0"/>
              <a:t>?</a:t>
            </a:r>
          </a:p>
        </p:txBody>
      </p:sp>
      <p:sp>
        <p:nvSpPr>
          <p:cNvPr id="4" name="Rectangle 3"/>
          <p:cNvSpPr/>
          <p:nvPr/>
        </p:nvSpPr>
        <p:spPr>
          <a:xfrm>
            <a:off x="533400" y="685800"/>
            <a:ext cx="7696200" cy="677108"/>
          </a:xfrm>
          <a:prstGeom prst="rect">
            <a:avLst/>
          </a:prstGeom>
        </p:spPr>
        <p:txBody>
          <a:bodyPr wrap="square">
            <a:spAutoFit/>
          </a:bodyPr>
          <a:lstStyle/>
          <a:p>
            <a:pPr algn="ctr"/>
            <a:r>
              <a:rPr lang="en-US" sz="2000" dirty="0" smtClean="0"/>
              <a:t>Differences between “them” and “us”</a:t>
            </a:r>
            <a:r>
              <a:rPr lang="en-US" sz="3600" dirty="0" smtClean="0"/>
              <a:t/>
            </a:r>
            <a:br>
              <a:rPr lang="en-US" sz="3600" dirty="0" smtClean="0"/>
            </a:br>
            <a:r>
              <a:rPr lang="en-US" i="1" dirty="0" smtClean="0"/>
              <a:t>(policymakers and analysts)</a:t>
            </a:r>
            <a:endParaRPr lang="en-US" i="1" dirty="0"/>
          </a:p>
        </p:txBody>
      </p:sp>
      <p:sp>
        <p:nvSpPr>
          <p:cNvPr id="2" name="Slide Number Placeholder 1"/>
          <p:cNvSpPr>
            <a:spLocks noGrp="1"/>
          </p:cNvSpPr>
          <p:nvPr>
            <p:ph type="sldNum" sz="quarter" idx="12"/>
          </p:nvPr>
        </p:nvSpPr>
        <p:spPr/>
        <p:txBody>
          <a:bodyPr/>
          <a:lstStyle/>
          <a:p>
            <a:fld id="{C4F85062-4662-4D6B-BB38-DB7C890070DF}" type="slidenum">
              <a:rPr lang="en-US" smtClean="0"/>
              <a:t>5</a:t>
            </a:fld>
            <a:endParaRPr lang="en-US"/>
          </a:p>
        </p:txBody>
      </p:sp>
      <p:sp>
        <p:nvSpPr>
          <p:cNvPr id="5" name="Rectangle 4"/>
          <p:cNvSpPr/>
          <p:nvPr/>
        </p:nvSpPr>
        <p:spPr>
          <a:xfrm>
            <a:off x="4648200" y="2047875"/>
            <a:ext cx="3822940" cy="4062651"/>
          </a:xfrm>
          <a:prstGeom prst="rect">
            <a:avLst/>
          </a:prstGeom>
        </p:spPr>
        <p:txBody>
          <a:bodyPr wrap="square">
            <a:spAutoFit/>
          </a:bodyPr>
          <a:lstStyle/>
          <a:p>
            <a:pPr>
              <a:spcAft>
                <a:spcPts val="1200"/>
              </a:spcAft>
            </a:pPr>
            <a:r>
              <a:rPr lang="en-US" sz="1600" dirty="0" smtClean="0"/>
              <a:t>Do you think that …</a:t>
            </a:r>
          </a:p>
          <a:p>
            <a:pPr marL="742950" lvl="1" indent="-285750">
              <a:spcAft>
                <a:spcPts val="1200"/>
              </a:spcAft>
              <a:buFont typeface="Arial" panose="020B0604020202020204" pitchFamily="34" charset="0"/>
              <a:buChar char="•"/>
            </a:pPr>
            <a:r>
              <a:rPr lang="en-US" sz="1600" dirty="0" smtClean="0"/>
              <a:t>We’re on the same team, with most objectives in common?</a:t>
            </a:r>
          </a:p>
          <a:p>
            <a:pPr marL="742950" lvl="1" indent="-285750">
              <a:spcAft>
                <a:spcPts val="1200"/>
              </a:spcAft>
              <a:buFont typeface="Arial" panose="020B0604020202020204" pitchFamily="34" charset="0"/>
              <a:buChar char="•"/>
            </a:pPr>
            <a:r>
              <a:rPr lang="en-US" sz="1600" dirty="0" smtClean="0"/>
              <a:t>Different emphasis on objectives can usually be explained?</a:t>
            </a:r>
          </a:p>
          <a:p>
            <a:pPr marL="742950" lvl="1" indent="-285750">
              <a:spcAft>
                <a:spcPts val="1200"/>
              </a:spcAft>
              <a:buFont typeface="Arial" panose="020B0604020202020204" pitchFamily="34" charset="0"/>
              <a:buChar char="•"/>
            </a:pPr>
            <a:r>
              <a:rPr lang="en-US" sz="1600" dirty="0" smtClean="0"/>
              <a:t>Differences are resolved differently in public and private sector?</a:t>
            </a:r>
          </a:p>
          <a:p>
            <a:pPr marL="742950" lvl="1" indent="-285750">
              <a:spcAft>
                <a:spcPts val="1200"/>
              </a:spcAft>
              <a:buFont typeface="Arial" panose="020B0604020202020204" pitchFamily="34" charset="0"/>
              <a:buChar char="•"/>
            </a:pPr>
            <a:r>
              <a:rPr lang="en-US" sz="1600" dirty="0" smtClean="0"/>
              <a:t>In the end, the policymaker/ </a:t>
            </a:r>
            <a:r>
              <a:rPr lang="en-US" sz="1600" dirty="0" err="1" smtClean="0"/>
              <a:t>decisionmaker</a:t>
            </a:r>
            <a:r>
              <a:rPr lang="en-US" sz="1600" dirty="0" smtClean="0"/>
              <a:t> is the boss and is ultimately more accountable than the analyst?</a:t>
            </a:r>
          </a:p>
          <a:p>
            <a:pPr marL="742950" lvl="1" indent="-285750">
              <a:spcAft>
                <a:spcPts val="1200"/>
              </a:spcAft>
              <a:buFont typeface="Arial" panose="020B0604020202020204" pitchFamily="34" charset="0"/>
              <a:buChar char="•"/>
            </a:pPr>
            <a:r>
              <a:rPr lang="en-US" sz="1600" dirty="0" smtClean="0"/>
              <a:t>Respect is essential, and should be strong institutional ethic?</a:t>
            </a:r>
          </a:p>
        </p:txBody>
      </p:sp>
    </p:spTree>
    <p:extLst>
      <p:ext uri="{BB962C8B-B14F-4D97-AF65-F5344CB8AC3E}">
        <p14:creationId xmlns:p14="http://schemas.microsoft.com/office/powerpoint/2010/main" val="136662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fade">
                                      <p:cBhvr>
                                        <p:cTn id="43" dur="500"/>
                                        <p:tgtEl>
                                          <p:spTgt spid="5">
                                            <p:txEl>
                                              <p:pRg st="0" end="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fade">
                                      <p:cBhvr>
                                        <p:cTn id="47" dur="500"/>
                                        <p:tgtEl>
                                          <p:spTgt spid="5">
                                            <p:txEl>
                                              <p:pRg st="1" end="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fade">
                                      <p:cBhvr>
                                        <p:cTn id="51" dur="500"/>
                                        <p:tgtEl>
                                          <p:spTgt spid="5">
                                            <p:txEl>
                                              <p:pRg st="2" end="2"/>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Effect transition="in" filter="fade">
                                      <p:cBhvr>
                                        <p:cTn id="55" dur="500"/>
                                        <p:tgtEl>
                                          <p:spTgt spid="5">
                                            <p:txEl>
                                              <p:pRg st="3" end="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animEffect transition="in" filter="fade">
                                      <p:cBhvr>
                                        <p:cTn id="59" dur="500"/>
                                        <p:tgtEl>
                                          <p:spTgt spid="5">
                                            <p:txEl>
                                              <p:pRg st="4" end="4"/>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5" end="5"/>
                                            </p:txEl>
                                          </p:spTgt>
                                        </p:tgtEl>
                                        <p:attrNameLst>
                                          <p:attrName>style.visibility</p:attrName>
                                        </p:attrNameLst>
                                      </p:cBhvr>
                                      <p:to>
                                        <p:strVal val="visible"/>
                                      </p:to>
                                    </p:set>
                                    <p:animEffect transition="in" filter="fade">
                                      <p:cBhvr>
                                        <p:cTn id="6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9714" y="609600"/>
            <a:ext cx="7391399" cy="4893647"/>
          </a:xfrm>
          <a:prstGeom prst="rect">
            <a:avLst/>
          </a:prstGeom>
          <a:noFill/>
        </p:spPr>
        <p:txBody>
          <a:bodyPr wrap="square" rtlCol="0">
            <a:spAutoFit/>
          </a:bodyPr>
          <a:lstStyle/>
          <a:p>
            <a:r>
              <a:rPr lang="en-US" sz="2000" b="1" dirty="0" smtClean="0"/>
              <a:t>In its simplest form … good </a:t>
            </a:r>
            <a:r>
              <a:rPr lang="en-US" sz="2000" b="1" dirty="0"/>
              <a:t>a</a:t>
            </a:r>
            <a:r>
              <a:rPr lang="en-US" sz="2000" b="1" dirty="0" smtClean="0"/>
              <a:t>nalysis:</a:t>
            </a:r>
            <a:br>
              <a:rPr lang="en-US" sz="2000" b="1" dirty="0" smtClean="0"/>
            </a:br>
            <a:endParaRPr lang="en-US" sz="2000" b="1" dirty="0" smtClean="0"/>
          </a:p>
          <a:p>
            <a:endParaRPr lang="en-US" sz="2000" dirty="0"/>
          </a:p>
          <a:p>
            <a:pPr marL="285750" indent="-285750">
              <a:buFont typeface="Arial" pitchFamily="34" charset="0"/>
              <a:buChar char="•"/>
            </a:pPr>
            <a:r>
              <a:rPr lang="en-US" sz="1600" dirty="0" smtClean="0"/>
              <a:t>Provides an accurate snapshot of what we </a:t>
            </a:r>
            <a:r>
              <a:rPr lang="en-US" sz="1600" i="1" dirty="0" smtClean="0"/>
              <a:t>know</a:t>
            </a:r>
            <a:r>
              <a:rPr lang="en-US" sz="1600" dirty="0" smtClean="0"/>
              <a:t> and what we </a:t>
            </a:r>
            <a:r>
              <a:rPr lang="en-US" sz="1600" i="1" dirty="0" smtClean="0"/>
              <a:t>think</a:t>
            </a:r>
            <a:r>
              <a:rPr lang="en-US" sz="1600" dirty="0" smtClean="0"/>
              <a:t> about a current situation</a:t>
            </a:r>
            <a:br>
              <a:rPr lang="en-US" sz="1600" dirty="0" smtClean="0"/>
            </a:br>
            <a:endParaRPr lang="en-US" sz="1600" dirty="0" smtClean="0"/>
          </a:p>
          <a:p>
            <a:pPr marL="1200150" lvl="2" indent="-285750">
              <a:buFont typeface="Arial" pitchFamily="34" charset="0"/>
              <a:buChar char="•"/>
            </a:pPr>
            <a:r>
              <a:rPr lang="en-US" sz="1600" dirty="0" smtClean="0"/>
              <a:t>who, what, when, where, how, why</a:t>
            </a:r>
          </a:p>
          <a:p>
            <a:pPr marL="1200150" lvl="2" indent="-285750">
              <a:buFont typeface="Arial" pitchFamily="34" charset="0"/>
              <a:buChar char="•"/>
            </a:pPr>
            <a:r>
              <a:rPr lang="en-US" sz="1600" dirty="0" smtClean="0"/>
              <a:t>what’s driving it – the “drivers”</a:t>
            </a:r>
          </a:p>
          <a:p>
            <a:pPr marL="1200150" lvl="2" indent="-285750">
              <a:buFont typeface="Arial" pitchFamily="34" charset="0"/>
              <a:buChar char="•"/>
            </a:pPr>
            <a:endParaRPr lang="en-US" sz="1600" dirty="0"/>
          </a:p>
          <a:p>
            <a:pPr marL="285750" indent="-285750">
              <a:buFont typeface="Arial" pitchFamily="34" charset="0"/>
              <a:buChar char="•"/>
            </a:pPr>
            <a:r>
              <a:rPr lang="en-US" sz="1600" dirty="0" smtClean="0"/>
              <a:t>Identifies the </a:t>
            </a:r>
            <a:r>
              <a:rPr lang="en-US" sz="1600" i="1" dirty="0" smtClean="0"/>
              <a:t>trends</a:t>
            </a:r>
            <a:br>
              <a:rPr lang="en-US" sz="1600" i="1" dirty="0" smtClean="0"/>
            </a:br>
            <a:endParaRPr lang="en-US" sz="1600" i="1" dirty="0" smtClean="0"/>
          </a:p>
          <a:p>
            <a:pPr marL="1200150" lvl="2" indent="-285750">
              <a:buFont typeface="Arial" pitchFamily="34" charset="0"/>
              <a:buChar char="•"/>
            </a:pPr>
            <a:r>
              <a:rPr lang="en-US" sz="1600" dirty="0" smtClean="0"/>
              <a:t>what’s happening with each key driver</a:t>
            </a:r>
          </a:p>
          <a:p>
            <a:pPr marL="1200150" lvl="2" indent="-285750">
              <a:buFont typeface="Arial" pitchFamily="34" charset="0"/>
              <a:buChar char="•"/>
            </a:pPr>
            <a:endParaRPr lang="en-US" sz="1600" dirty="0"/>
          </a:p>
          <a:p>
            <a:pPr marL="285750" indent="-285750">
              <a:buFont typeface="Arial" pitchFamily="34" charset="0"/>
              <a:buChar char="•"/>
            </a:pPr>
            <a:r>
              <a:rPr lang="en-US" sz="1600" dirty="0" smtClean="0"/>
              <a:t>Identifies potential </a:t>
            </a:r>
            <a:r>
              <a:rPr lang="en-US" sz="1600" i="1" dirty="0" smtClean="0"/>
              <a:t>outcomes</a:t>
            </a:r>
            <a:r>
              <a:rPr lang="en-US" sz="1600" dirty="0" smtClean="0"/>
              <a:t>, with some estimation of </a:t>
            </a:r>
            <a:r>
              <a:rPr lang="en-US" sz="1600" i="1" dirty="0" smtClean="0"/>
              <a:t>probability</a:t>
            </a:r>
          </a:p>
          <a:p>
            <a:pPr marL="285750" indent="-285750">
              <a:buFont typeface="Arial" pitchFamily="34" charset="0"/>
              <a:buChar char="•"/>
            </a:pPr>
            <a:endParaRPr lang="en-US" sz="1600" dirty="0" smtClean="0"/>
          </a:p>
          <a:p>
            <a:r>
              <a:rPr lang="en-US" sz="1600" dirty="0" smtClean="0"/>
              <a:t>These amount to the key judgments.</a:t>
            </a:r>
          </a:p>
          <a:p>
            <a:endParaRPr lang="en-US" sz="2400" dirty="0" smtClean="0"/>
          </a:p>
          <a:p>
            <a:r>
              <a:rPr lang="en-US" sz="2000" i="1" dirty="0" smtClean="0"/>
              <a:t>Good analysis educates … is transparent … policy-relevant … dynamic.</a:t>
            </a:r>
            <a:endParaRPr lang="en-US" sz="2000" i="1" dirty="0"/>
          </a:p>
        </p:txBody>
      </p:sp>
      <p:sp>
        <p:nvSpPr>
          <p:cNvPr id="4" name="Slide Number Placeholder 3"/>
          <p:cNvSpPr>
            <a:spLocks noGrp="1"/>
          </p:cNvSpPr>
          <p:nvPr>
            <p:ph type="sldNum" sz="quarter" idx="12"/>
          </p:nvPr>
        </p:nvSpPr>
        <p:spPr/>
        <p:txBody>
          <a:bodyPr/>
          <a:lstStyle/>
          <a:p>
            <a:fld id="{C4F85062-4662-4D6B-BB38-DB7C890070DF}" type="slidenum">
              <a:rPr lang="en-US" smtClean="0"/>
              <a:t>6</a:t>
            </a:fld>
            <a:endParaRPr lang="en-US"/>
          </a:p>
        </p:txBody>
      </p:sp>
    </p:spTree>
    <p:extLst>
      <p:ext uri="{BB962C8B-B14F-4D97-AF65-F5344CB8AC3E}">
        <p14:creationId xmlns:p14="http://schemas.microsoft.com/office/powerpoint/2010/main" val="41679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50"/>
                                        <p:tgtEl>
                                          <p:spTgt spid="2">
                                            <p:txEl>
                                              <p:pRg st="2" end="2"/>
                                            </p:txEl>
                                          </p:spTgt>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250"/>
                                        <p:tgtEl>
                                          <p:spTgt spid="2">
                                            <p:txEl>
                                              <p:pRg st="3" end="3"/>
                                            </p:txEl>
                                          </p:spTgt>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50"/>
                                        <p:tgtEl>
                                          <p:spTgt spid="2">
                                            <p:txEl>
                                              <p:pRg st="4" end="4"/>
                                            </p:txEl>
                                          </p:spTgt>
                                        </p:tgtEl>
                                      </p:cBhvr>
                                    </p:animEffect>
                                  </p:childTnLst>
                                </p:cTn>
                              </p:par>
                            </p:childTnLst>
                          </p:cTn>
                        </p:par>
                        <p:par>
                          <p:cTn id="16" fill="hold">
                            <p:stCondLst>
                              <p:cond delay="750"/>
                            </p:stCondLst>
                            <p:childTnLst>
                              <p:par>
                                <p:cTn id="17" presetID="10" presetClass="entr" presetSubtype="0" fill="hold" nodeType="after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1000"/>
                                        <p:tgtEl>
                                          <p:spTgt spid="2">
                                            <p:txEl>
                                              <p:pRg st="6" end="6"/>
                                            </p:txEl>
                                          </p:spTgt>
                                        </p:tgtEl>
                                      </p:cBhvr>
                                    </p:animEffect>
                                  </p:childTnLst>
                                </p:cTn>
                              </p:par>
                            </p:childTnLst>
                          </p:cTn>
                        </p:par>
                        <p:par>
                          <p:cTn id="20" fill="hold">
                            <p:stCondLst>
                              <p:cond delay="1750"/>
                            </p:stCondLst>
                            <p:childTnLst>
                              <p:par>
                                <p:cTn id="21" presetID="10" presetClass="entr" presetSubtype="0" fill="hold" nodeType="after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fade">
                                      <p:cBhvr>
                                        <p:cTn id="23" dur="250"/>
                                        <p:tgtEl>
                                          <p:spTgt spid="2">
                                            <p:txEl>
                                              <p:pRg st="7" end="7"/>
                                            </p:txEl>
                                          </p:spTgt>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1000"/>
                                        <p:tgtEl>
                                          <p:spTgt spid="2">
                                            <p:txEl>
                                              <p:pRg st="9" end="9"/>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fade">
                                      <p:cBhvr>
                                        <p:cTn id="31" dur="2500"/>
                                        <p:tgtEl>
                                          <p:spTgt spid="2">
                                            <p:txEl>
                                              <p:pRg st="11" end="11"/>
                                            </p:txEl>
                                          </p:spTgt>
                                        </p:tgtEl>
                                      </p:cBhvr>
                                    </p:animEffect>
                                  </p:childTnLst>
                                </p:cTn>
                              </p:par>
                            </p:childTnLst>
                          </p:cTn>
                        </p:par>
                        <p:par>
                          <p:cTn id="32" fill="hold">
                            <p:stCondLst>
                              <p:cond delay="5500"/>
                            </p:stCondLst>
                            <p:childTnLst>
                              <p:par>
                                <p:cTn id="33" presetID="10" presetClass="entr" presetSubtype="0" fill="hold" nodeType="after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3775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4F85062-4662-4D6B-BB38-DB7C890070DF}" type="slidenum">
              <a:rPr lang="en-US" smtClean="0"/>
              <a:t>7</a:t>
            </a:fld>
            <a:endParaRPr lang="en-US"/>
          </a:p>
        </p:txBody>
      </p:sp>
      <p:sp>
        <p:nvSpPr>
          <p:cNvPr id="3" name="TextBox 2"/>
          <p:cNvSpPr txBox="1"/>
          <p:nvPr/>
        </p:nvSpPr>
        <p:spPr>
          <a:xfrm>
            <a:off x="1118191" y="928577"/>
            <a:ext cx="3124200" cy="5109091"/>
          </a:xfrm>
          <a:prstGeom prst="rect">
            <a:avLst/>
          </a:prstGeom>
          <a:noFill/>
        </p:spPr>
        <p:txBody>
          <a:bodyPr wrap="square" rtlCol="0">
            <a:spAutoFit/>
          </a:bodyPr>
          <a:lstStyle/>
          <a:p>
            <a:r>
              <a:rPr lang="en-US" sz="2800" b="1" dirty="0" smtClean="0"/>
              <a:t>Success is …  </a:t>
            </a:r>
          </a:p>
          <a:p>
            <a:endParaRPr lang="en-US" sz="2000" dirty="0"/>
          </a:p>
          <a:p>
            <a:pPr>
              <a:spcAft>
                <a:spcPts val="1200"/>
              </a:spcAft>
            </a:pPr>
            <a:r>
              <a:rPr lang="en-US" dirty="0"/>
              <a:t>We succeed as analysts when our information and analysis enable policymakers to adopt policies </a:t>
            </a:r>
            <a:r>
              <a:rPr lang="en-US" dirty="0" smtClean="0"/>
              <a:t>that </a:t>
            </a:r>
          </a:p>
          <a:p>
            <a:pPr marL="342900" indent="-342900">
              <a:spcAft>
                <a:spcPts val="1200"/>
              </a:spcAft>
              <a:buFont typeface="Arial" panose="020B0604020202020204" pitchFamily="34" charset="0"/>
              <a:buChar char="•"/>
            </a:pPr>
            <a:r>
              <a:rPr lang="en-US" dirty="0" smtClean="0"/>
              <a:t>meet </a:t>
            </a:r>
            <a:r>
              <a:rPr lang="en-US" dirty="0"/>
              <a:t>their short- and mid-term political </a:t>
            </a:r>
            <a:r>
              <a:rPr lang="en-US" dirty="0" smtClean="0"/>
              <a:t>needs, </a:t>
            </a:r>
            <a:r>
              <a:rPr lang="en-US" dirty="0"/>
              <a:t>and </a:t>
            </a:r>
            <a:endParaRPr lang="en-US" dirty="0" smtClean="0"/>
          </a:p>
          <a:p>
            <a:pPr marL="342900" indent="-342900">
              <a:spcAft>
                <a:spcPts val="1200"/>
              </a:spcAft>
              <a:buFont typeface="Arial" panose="020B0604020202020204" pitchFamily="34" charset="0"/>
              <a:buChar char="•"/>
            </a:pPr>
            <a:r>
              <a:rPr lang="en-US" dirty="0" smtClean="0"/>
              <a:t>serve </a:t>
            </a:r>
            <a:r>
              <a:rPr lang="en-US" dirty="0"/>
              <a:t>the country’s </a:t>
            </a:r>
            <a:r>
              <a:rPr lang="en-US" dirty="0" smtClean="0"/>
              <a:t>(or company’s) short-, mid-, and long-term </a:t>
            </a:r>
            <a:r>
              <a:rPr lang="en-US" dirty="0"/>
              <a:t>security, economic and social needs</a:t>
            </a:r>
            <a:r>
              <a:rPr lang="en-US"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endParaRPr lang="en-US" sz="2000" i="1" dirty="0"/>
          </a:p>
        </p:txBody>
      </p:sp>
      <p:sp>
        <p:nvSpPr>
          <p:cNvPr id="4" name="TextBox 3"/>
          <p:cNvSpPr txBox="1"/>
          <p:nvPr/>
        </p:nvSpPr>
        <p:spPr>
          <a:xfrm>
            <a:off x="4800600" y="914400"/>
            <a:ext cx="3124200" cy="5601533"/>
          </a:xfrm>
          <a:prstGeom prst="rect">
            <a:avLst/>
          </a:prstGeom>
          <a:noFill/>
        </p:spPr>
        <p:txBody>
          <a:bodyPr wrap="square" rtlCol="0">
            <a:spAutoFit/>
          </a:bodyPr>
          <a:lstStyle/>
          <a:p>
            <a:r>
              <a:rPr lang="en-US" sz="2800" b="1" dirty="0" smtClean="0"/>
              <a:t>Failure is …  </a:t>
            </a:r>
          </a:p>
          <a:p>
            <a:endParaRPr lang="en-US" sz="2000" dirty="0"/>
          </a:p>
          <a:p>
            <a:pPr>
              <a:spcAft>
                <a:spcPts val="1200"/>
              </a:spcAft>
            </a:pPr>
            <a:r>
              <a:rPr lang="en-US" dirty="0"/>
              <a:t>We </a:t>
            </a:r>
            <a:r>
              <a:rPr lang="en-US" dirty="0" smtClean="0"/>
              <a:t>fail as </a:t>
            </a:r>
            <a:r>
              <a:rPr lang="en-US" dirty="0"/>
              <a:t>analysts when our information and analysis </a:t>
            </a:r>
            <a:r>
              <a:rPr lang="en-US" dirty="0" smtClean="0"/>
              <a:t>leads policymakers </a:t>
            </a:r>
            <a:r>
              <a:rPr lang="en-US" dirty="0"/>
              <a:t>to adopt policies </a:t>
            </a:r>
            <a:r>
              <a:rPr lang="en-US" dirty="0" smtClean="0"/>
              <a:t>that </a:t>
            </a:r>
          </a:p>
          <a:p>
            <a:pPr marL="342900" indent="-342900">
              <a:spcAft>
                <a:spcPts val="1200"/>
              </a:spcAft>
              <a:buFont typeface="Arial" panose="020B0604020202020204" pitchFamily="34" charset="0"/>
              <a:buChar char="•"/>
            </a:pPr>
            <a:r>
              <a:rPr lang="en-US" dirty="0" smtClean="0"/>
              <a:t>might or might not meet </a:t>
            </a:r>
            <a:r>
              <a:rPr lang="en-US" dirty="0"/>
              <a:t>their short- and mid-term political </a:t>
            </a:r>
            <a:r>
              <a:rPr lang="en-US" dirty="0" smtClean="0"/>
              <a:t>needs, </a:t>
            </a:r>
          </a:p>
          <a:p>
            <a:pPr marL="342900" indent="-342900">
              <a:spcAft>
                <a:spcPts val="1200"/>
              </a:spcAft>
              <a:buFont typeface="Arial" panose="020B0604020202020204" pitchFamily="34" charset="0"/>
              <a:buChar char="•"/>
            </a:pPr>
            <a:r>
              <a:rPr lang="en-US" dirty="0" smtClean="0"/>
              <a:t>don’t warn meaningfully of challenges,</a:t>
            </a:r>
          </a:p>
          <a:p>
            <a:pPr marL="342900" indent="-342900">
              <a:spcAft>
                <a:spcPts val="1200"/>
              </a:spcAft>
              <a:buFont typeface="Arial" panose="020B0604020202020204" pitchFamily="34" charset="0"/>
              <a:buChar char="•"/>
            </a:pPr>
            <a:r>
              <a:rPr lang="en-US" dirty="0" smtClean="0"/>
              <a:t>don’t identify opportunities to move interests, and</a:t>
            </a:r>
          </a:p>
          <a:p>
            <a:pPr marL="342900" indent="-342900">
              <a:spcAft>
                <a:spcPts val="1200"/>
              </a:spcAft>
              <a:buFont typeface="Arial" panose="020B0604020202020204" pitchFamily="34" charset="0"/>
              <a:buChar char="•"/>
            </a:pPr>
            <a:r>
              <a:rPr lang="en-US" dirty="0" smtClean="0"/>
              <a:t>do not serve </a:t>
            </a:r>
            <a:r>
              <a:rPr lang="en-US" dirty="0"/>
              <a:t>the country’s </a:t>
            </a:r>
            <a:r>
              <a:rPr lang="en-US" dirty="0" smtClean="0"/>
              <a:t>short-, medium- or long-term </a:t>
            </a:r>
            <a:r>
              <a:rPr lang="en-US" dirty="0"/>
              <a:t>security, economic and social needs</a:t>
            </a:r>
            <a:r>
              <a:rPr lang="en-US" dirty="0" smtClean="0"/>
              <a:t>.</a:t>
            </a:r>
            <a:endParaRPr lang="en-US" sz="1600" i="1" dirty="0"/>
          </a:p>
        </p:txBody>
      </p:sp>
    </p:spTree>
    <p:extLst>
      <p:ext uri="{BB962C8B-B14F-4D97-AF65-F5344CB8AC3E}">
        <p14:creationId xmlns:p14="http://schemas.microsoft.com/office/powerpoint/2010/main" val="361625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56768793"/>
              </p:ext>
            </p:extLst>
          </p:nvPr>
        </p:nvGraphicFramePr>
        <p:xfrm>
          <a:off x="843516" y="2286000"/>
          <a:ext cx="7462284" cy="3953541"/>
        </p:xfrm>
        <a:graphic>
          <a:graphicData uri="http://schemas.openxmlformats.org/drawingml/2006/table">
            <a:tbl>
              <a:tblPr firstRow="1" firstCol="1" bandRow="1">
                <a:tableStyleId>{5C22544A-7EE6-4342-B048-85BDC9FD1C3A}</a:tableStyleId>
              </a:tblPr>
              <a:tblGrid>
                <a:gridCol w="2273664"/>
                <a:gridCol w="5188620"/>
              </a:tblGrid>
              <a:tr h="578644">
                <a:tc>
                  <a:txBody>
                    <a:bodyPr/>
                    <a:lstStyle/>
                    <a:p>
                      <a:pPr marL="0" marR="0">
                        <a:spcBef>
                          <a:spcPts val="0"/>
                        </a:spcBef>
                        <a:spcAft>
                          <a:spcPts val="0"/>
                        </a:spcAft>
                      </a:pPr>
                      <a:r>
                        <a:rPr lang="es-US" sz="1600" b="1" dirty="0">
                          <a:solidFill>
                            <a:schemeClr val="tx1"/>
                          </a:solidFill>
                          <a:effectLst/>
                        </a:rPr>
                        <a:t>El tema</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s-US" sz="1600" b="0" dirty="0">
                          <a:solidFill>
                            <a:schemeClr val="tx1"/>
                          </a:solidFill>
                          <a:effectLst/>
                        </a:rPr>
                        <a:t>¿A qué asunto quiero yo llamar la atención de los </a:t>
                      </a:r>
                      <a:r>
                        <a:rPr lang="es-US" sz="1600" b="0" dirty="0" smtClean="0">
                          <a:solidFill>
                            <a:schemeClr val="tx1"/>
                          </a:solidFill>
                          <a:effectLst/>
                        </a:rPr>
                        <a:t>decisores?  </a:t>
                      </a:r>
                      <a:endParaRPr lang="en-US" sz="1600" b="0" dirty="0">
                        <a:solidFill>
                          <a:schemeClr val="tx1"/>
                        </a:solidFill>
                        <a:effectLst/>
                        <a:latin typeface="Times New Roman"/>
                        <a:ea typeface="SimSun"/>
                      </a:endParaRPr>
                    </a:p>
                  </a:txBody>
                  <a:tcPr marL="73025" marR="73025" marT="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78644">
                <a:tc>
                  <a:txBody>
                    <a:bodyPr/>
                    <a:lstStyle/>
                    <a:p>
                      <a:pPr marL="0" marR="0" algn="l" defTabSz="914400" rtl="0" eaLnBrk="1" latinLnBrk="0" hangingPunct="1">
                        <a:spcBef>
                          <a:spcPts val="0"/>
                        </a:spcBef>
                        <a:spcAft>
                          <a:spcPts val="0"/>
                        </a:spcAft>
                      </a:pPr>
                      <a:r>
                        <a:rPr lang="en-US" sz="1600" b="1" kern="1200" dirty="0" err="1" smtClean="0">
                          <a:solidFill>
                            <a:schemeClr val="tx1"/>
                          </a:solidFill>
                          <a:effectLst/>
                          <a:latin typeface="+mn-lt"/>
                          <a:ea typeface="+mn-ea"/>
                          <a:cs typeface="+mn-cs"/>
                        </a:rPr>
                        <a:t>Informaci</a:t>
                      </a:r>
                      <a:r>
                        <a:rPr lang="es-ES" sz="1600" b="1" kern="1200" dirty="0" err="1" smtClean="0">
                          <a:solidFill>
                            <a:schemeClr val="tx1"/>
                          </a:solidFill>
                          <a:effectLst/>
                          <a:latin typeface="+mn-lt"/>
                          <a:ea typeface="+mn-ea"/>
                          <a:cs typeface="+mn-cs"/>
                        </a:rPr>
                        <a:t>ón</a:t>
                      </a:r>
                      <a:r>
                        <a:rPr lang="es-ES" sz="1600" b="1" kern="1200" dirty="0" smtClean="0">
                          <a:solidFill>
                            <a:schemeClr val="tx1"/>
                          </a:solidFill>
                          <a:effectLst/>
                          <a:latin typeface="+mn-lt"/>
                          <a:ea typeface="+mn-ea"/>
                          <a:cs typeface="+mn-cs"/>
                        </a:rPr>
                        <a:t>/análisis</a:t>
                      </a:r>
                      <a:endParaRPr lang="en-US" sz="1600" b="1" kern="1200" dirty="0">
                        <a:solidFill>
                          <a:schemeClr val="tx1"/>
                        </a:solidFill>
                        <a:effectLst/>
                        <a:latin typeface="+mn-lt"/>
                        <a:ea typeface="+mn-ea"/>
                        <a:cs typeface="+mn-cs"/>
                      </a:endParaRPr>
                    </a:p>
                  </a:txBody>
                  <a:tcPr marL="73025" marR="73025" marT="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s-ES" sz="1600" b="0" kern="1200" dirty="0" smtClean="0">
                          <a:solidFill>
                            <a:schemeClr val="tx1"/>
                          </a:solidFill>
                          <a:effectLst/>
                          <a:latin typeface="+mn-lt"/>
                          <a:ea typeface="+mn-ea"/>
                          <a:cs typeface="+mn-cs"/>
                        </a:rPr>
                        <a:t>¿Qué pasa, y por qué?  ¿Cuáles son los impulsores, las tendencias actuales, los escenarios, los variables?</a:t>
                      </a:r>
                      <a:endParaRPr lang="en-US" sz="1600" b="0" kern="1200" dirty="0">
                        <a:solidFill>
                          <a:schemeClr val="tx1"/>
                        </a:solidFill>
                        <a:effectLst/>
                        <a:latin typeface="+mn-lt"/>
                        <a:ea typeface="+mn-ea"/>
                        <a:cs typeface="+mn-cs"/>
                      </a:endParaRPr>
                    </a:p>
                  </a:txBody>
                  <a:tcPr marL="73025" marR="73025" marT="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78644">
                <a:tc>
                  <a:txBody>
                    <a:bodyPr/>
                    <a:lstStyle/>
                    <a:p>
                      <a:pPr marL="0" marR="0">
                        <a:spcBef>
                          <a:spcPts val="0"/>
                        </a:spcBef>
                        <a:spcAft>
                          <a:spcPts val="0"/>
                        </a:spcAft>
                      </a:pPr>
                      <a:r>
                        <a:rPr lang="es-US" sz="1600" b="1" dirty="0">
                          <a:solidFill>
                            <a:schemeClr val="tx1"/>
                          </a:solidFill>
                          <a:effectLst/>
                        </a:rPr>
                        <a:t>Los </a:t>
                      </a:r>
                      <a:r>
                        <a:rPr lang="es-US" sz="1600" b="1" dirty="0" smtClean="0">
                          <a:solidFill>
                            <a:schemeClr val="tx1"/>
                          </a:solidFill>
                          <a:effectLst/>
                        </a:rPr>
                        <a:t>intereses</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s-US" sz="1600" b="0" dirty="0">
                          <a:solidFill>
                            <a:schemeClr val="tx1"/>
                          </a:solidFill>
                          <a:effectLst/>
                        </a:rPr>
                        <a:t>¿Por qué es este tema importante para </a:t>
                      </a:r>
                      <a:r>
                        <a:rPr lang="es-US" sz="1600" b="0" dirty="0" smtClean="0">
                          <a:solidFill>
                            <a:schemeClr val="tx1"/>
                          </a:solidFill>
                          <a:effectLst/>
                        </a:rPr>
                        <a:t>los decisores?  </a:t>
                      </a:r>
                      <a:r>
                        <a:rPr lang="es-US" sz="1600" b="0" dirty="0">
                          <a:solidFill>
                            <a:schemeClr val="tx1"/>
                          </a:solidFill>
                          <a:effectLst/>
                        </a:rPr>
                        <a:t>¿Cómo aumenta (o disminuye) </a:t>
                      </a:r>
                      <a:r>
                        <a:rPr lang="es-US" sz="1600" b="0" dirty="0" smtClean="0">
                          <a:solidFill>
                            <a:schemeClr val="tx1"/>
                          </a:solidFill>
                          <a:effectLst/>
                        </a:rPr>
                        <a:t>la</a:t>
                      </a:r>
                      <a:r>
                        <a:rPr lang="es-US" sz="1600" b="0" baseline="0" dirty="0" smtClean="0">
                          <a:solidFill>
                            <a:schemeClr val="tx1"/>
                          </a:solidFill>
                          <a:effectLst/>
                        </a:rPr>
                        <a:t> </a:t>
                      </a:r>
                      <a:r>
                        <a:rPr lang="es-US" sz="1600" b="0" dirty="0" smtClean="0">
                          <a:solidFill>
                            <a:schemeClr val="tx1"/>
                          </a:solidFill>
                          <a:effectLst/>
                        </a:rPr>
                        <a:t>ventaja </a:t>
                      </a:r>
                      <a:r>
                        <a:rPr lang="es-US" sz="1600" b="0" dirty="0">
                          <a:solidFill>
                            <a:schemeClr val="tx1"/>
                          </a:solidFill>
                          <a:effectLst/>
                        </a:rPr>
                        <a:t>del </a:t>
                      </a:r>
                      <a:r>
                        <a:rPr lang="es-US" sz="1600" b="0" dirty="0" smtClean="0">
                          <a:solidFill>
                            <a:schemeClr val="tx1"/>
                          </a:solidFill>
                          <a:effectLst/>
                        </a:rPr>
                        <a:t>país/empresa? ¿Cuáles son las probabilidades de los escenarios beneficiosos, y de los escenarios dañinos?</a:t>
                      </a:r>
                      <a:endParaRPr lang="en-US" sz="1600" b="0"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41032">
                <a:tc>
                  <a:txBody>
                    <a:bodyPr/>
                    <a:lstStyle/>
                    <a:p>
                      <a:pPr marL="0" marR="0">
                        <a:spcBef>
                          <a:spcPts val="0"/>
                        </a:spcBef>
                        <a:spcAft>
                          <a:spcPts val="0"/>
                        </a:spcAft>
                      </a:pPr>
                      <a:r>
                        <a:rPr lang="es-US" sz="1600" b="1" dirty="0">
                          <a:solidFill>
                            <a:schemeClr val="tx1"/>
                          </a:solidFill>
                          <a:effectLst/>
                        </a:rPr>
                        <a:t>Las opciones</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s-US" sz="1600" b="0" dirty="0" smtClean="0">
                          <a:solidFill>
                            <a:schemeClr val="tx1"/>
                          </a:solidFill>
                          <a:effectLst/>
                        </a:rPr>
                        <a:t>¿Qué </a:t>
                      </a:r>
                      <a:r>
                        <a:rPr lang="es-US" sz="1600" b="0" dirty="0">
                          <a:solidFill>
                            <a:schemeClr val="tx1"/>
                          </a:solidFill>
                          <a:effectLst/>
                        </a:rPr>
                        <a:t>puede hacer el </a:t>
                      </a:r>
                      <a:r>
                        <a:rPr lang="es-US" sz="1600" b="0" dirty="0" smtClean="0">
                          <a:solidFill>
                            <a:schemeClr val="tx1"/>
                          </a:solidFill>
                          <a:effectLst/>
                        </a:rPr>
                        <a:t>decisor para </a:t>
                      </a:r>
                      <a:r>
                        <a:rPr lang="es-US" sz="1600" b="0" dirty="0">
                          <a:solidFill>
                            <a:schemeClr val="tx1"/>
                          </a:solidFill>
                          <a:effectLst/>
                        </a:rPr>
                        <a:t>influir la situación y prepararse para las consecuencias?  </a:t>
                      </a:r>
                      <a:endParaRPr lang="en-US" sz="1600" b="0"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134141">
                <a:tc>
                  <a:txBody>
                    <a:bodyPr/>
                    <a:lstStyle/>
                    <a:p>
                      <a:pPr marL="0" marR="0">
                        <a:spcBef>
                          <a:spcPts val="0"/>
                        </a:spcBef>
                        <a:spcAft>
                          <a:spcPts val="0"/>
                        </a:spcAft>
                      </a:pPr>
                      <a:r>
                        <a:rPr lang="es-US" sz="1600" b="1" dirty="0">
                          <a:solidFill>
                            <a:schemeClr val="tx1"/>
                          </a:solidFill>
                          <a:effectLst/>
                        </a:rPr>
                        <a:t>La inteligencia</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s-US" sz="1600" b="0" dirty="0">
                          <a:solidFill>
                            <a:schemeClr val="tx1"/>
                          </a:solidFill>
                          <a:effectLst/>
                        </a:rPr>
                        <a:t>¿Qué información tenemos ahora, y qué información tenemos que recoger o desarrollar, para ayudar al </a:t>
                      </a:r>
                      <a:r>
                        <a:rPr lang="es-US" sz="1600" b="0" dirty="0" smtClean="0">
                          <a:solidFill>
                            <a:schemeClr val="tx1"/>
                          </a:solidFill>
                          <a:effectLst/>
                        </a:rPr>
                        <a:t>decisor entender </a:t>
                      </a:r>
                      <a:r>
                        <a:rPr lang="es-US" sz="1600" b="0" dirty="0">
                          <a:solidFill>
                            <a:schemeClr val="tx1"/>
                          </a:solidFill>
                          <a:effectLst/>
                        </a:rPr>
                        <a:t>la situación, tener alguna influencia sobre ella, y por lo menos reaccionar a ella?  </a:t>
                      </a:r>
                      <a:endParaRPr lang="en-US" sz="1600" b="0"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7" name="Rectangle 6"/>
          <p:cNvSpPr/>
          <p:nvPr/>
        </p:nvSpPr>
        <p:spPr>
          <a:xfrm>
            <a:off x="843516" y="1523999"/>
            <a:ext cx="5356979" cy="461665"/>
          </a:xfrm>
          <a:prstGeom prst="rect">
            <a:avLst/>
          </a:prstGeom>
        </p:spPr>
        <p:txBody>
          <a:bodyPr wrap="none">
            <a:spAutoFit/>
          </a:bodyPr>
          <a:lstStyle/>
          <a:p>
            <a:r>
              <a:rPr lang="en-US" sz="2400" dirty="0" smtClean="0"/>
              <a:t>¿</a:t>
            </a:r>
            <a:r>
              <a:rPr lang="en-US" sz="2400" dirty="0" err="1" smtClean="0"/>
              <a:t>Qué</a:t>
            </a:r>
            <a:r>
              <a:rPr lang="en-US" sz="2400" dirty="0" smtClean="0"/>
              <a:t> </a:t>
            </a:r>
            <a:r>
              <a:rPr lang="en-US" sz="2400" dirty="0" err="1" smtClean="0"/>
              <a:t>es</a:t>
            </a:r>
            <a:r>
              <a:rPr lang="en-US" sz="2400" dirty="0" smtClean="0"/>
              <a:t> lo que </a:t>
            </a:r>
            <a:r>
              <a:rPr lang="en-US" sz="2400" dirty="0" err="1" smtClean="0"/>
              <a:t>tu</a:t>
            </a:r>
            <a:r>
              <a:rPr lang="en-US" sz="2400" dirty="0" smtClean="0"/>
              <a:t> </a:t>
            </a:r>
            <a:r>
              <a:rPr lang="en-US" sz="2400" dirty="0" err="1" smtClean="0"/>
              <a:t>decisor</a:t>
            </a:r>
            <a:r>
              <a:rPr lang="en-US" sz="2400" dirty="0" smtClean="0"/>
              <a:t> </a:t>
            </a:r>
            <a:r>
              <a:rPr lang="en-US" sz="2400" dirty="0" err="1" smtClean="0"/>
              <a:t>necesita</a:t>
            </a:r>
            <a:r>
              <a:rPr lang="en-US" sz="2400" dirty="0" smtClean="0"/>
              <a:t> saber?</a:t>
            </a:r>
            <a:endParaRPr lang="en-US" sz="2400" dirty="0"/>
          </a:p>
        </p:txBody>
      </p:sp>
      <p:sp>
        <p:nvSpPr>
          <p:cNvPr id="8" name="TextBox 7"/>
          <p:cNvSpPr txBox="1"/>
          <p:nvPr/>
        </p:nvSpPr>
        <p:spPr>
          <a:xfrm>
            <a:off x="609600" y="452829"/>
            <a:ext cx="3166764" cy="461665"/>
          </a:xfrm>
          <a:prstGeom prst="rect">
            <a:avLst/>
          </a:prstGeom>
          <a:noFill/>
        </p:spPr>
        <p:txBody>
          <a:bodyPr wrap="none" rtlCol="0">
            <a:spAutoFit/>
          </a:bodyPr>
          <a:lstStyle/>
          <a:p>
            <a:r>
              <a:rPr lang="en-US" sz="2400" dirty="0" err="1" smtClean="0"/>
              <a:t>Presentaci</a:t>
            </a:r>
            <a:r>
              <a:rPr lang="es-ES" sz="2400" dirty="0" err="1" smtClean="0"/>
              <a:t>ón</a:t>
            </a:r>
            <a:r>
              <a:rPr lang="es-ES" sz="2400" dirty="0" smtClean="0"/>
              <a:t> de análisis</a:t>
            </a:r>
            <a:endParaRPr lang="en-US" sz="2400" dirty="0"/>
          </a:p>
        </p:txBody>
      </p:sp>
      <p:sp>
        <p:nvSpPr>
          <p:cNvPr id="2" name="Slide Number Placeholder 1"/>
          <p:cNvSpPr>
            <a:spLocks noGrp="1"/>
          </p:cNvSpPr>
          <p:nvPr>
            <p:ph type="sldNum" sz="quarter" idx="12"/>
          </p:nvPr>
        </p:nvSpPr>
        <p:spPr/>
        <p:txBody>
          <a:bodyPr/>
          <a:lstStyle/>
          <a:p>
            <a:fld id="{C4F85062-4662-4D6B-BB38-DB7C890070DF}" type="slidenum">
              <a:rPr lang="en-US" smtClean="0"/>
              <a:t>8</a:t>
            </a:fld>
            <a:endParaRPr lang="en-US"/>
          </a:p>
        </p:txBody>
      </p:sp>
    </p:spTree>
    <p:extLst>
      <p:ext uri="{BB962C8B-B14F-4D97-AF65-F5344CB8AC3E}">
        <p14:creationId xmlns:p14="http://schemas.microsoft.com/office/powerpoint/2010/main" val="3289871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71230864"/>
              </p:ext>
            </p:extLst>
          </p:nvPr>
        </p:nvGraphicFramePr>
        <p:xfrm>
          <a:off x="843516" y="2286000"/>
          <a:ext cx="7462284" cy="4267200"/>
        </p:xfrm>
        <a:graphic>
          <a:graphicData uri="http://schemas.openxmlformats.org/drawingml/2006/table">
            <a:tbl>
              <a:tblPr firstRow="1" firstCol="1" bandRow="1">
                <a:tableStyleId>{5C22544A-7EE6-4342-B048-85BDC9FD1C3A}</a:tableStyleId>
              </a:tblPr>
              <a:tblGrid>
                <a:gridCol w="2273664"/>
                <a:gridCol w="5188620"/>
              </a:tblGrid>
              <a:tr h="304800">
                <a:tc>
                  <a:txBody>
                    <a:bodyPr/>
                    <a:lstStyle/>
                    <a:p>
                      <a:pPr marL="0" marR="0">
                        <a:spcBef>
                          <a:spcPts val="0"/>
                        </a:spcBef>
                        <a:spcAft>
                          <a:spcPts val="0"/>
                        </a:spcAft>
                      </a:pPr>
                      <a:r>
                        <a:rPr lang="es-US" sz="1600" b="1" dirty="0">
                          <a:solidFill>
                            <a:schemeClr val="tx1"/>
                          </a:solidFill>
                          <a:effectLst/>
                        </a:rPr>
                        <a:t>El tema</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lgn="l" defTabSz="914400" rtl="0" eaLnBrk="1" latinLnBrk="0" hangingPunct="1">
                        <a:spcBef>
                          <a:spcPts val="0"/>
                        </a:spcBef>
                        <a:spcAft>
                          <a:spcPts val="0"/>
                        </a:spcAft>
                      </a:pPr>
                      <a:r>
                        <a:rPr lang="en-US" sz="1600" b="1" kern="1200" dirty="0" err="1" smtClean="0">
                          <a:solidFill>
                            <a:schemeClr val="tx1"/>
                          </a:solidFill>
                          <a:effectLst/>
                          <a:latin typeface="+mn-lt"/>
                          <a:ea typeface="+mn-ea"/>
                          <a:cs typeface="+mn-cs"/>
                        </a:rPr>
                        <a:t>Informaci</a:t>
                      </a:r>
                      <a:r>
                        <a:rPr lang="es-ES" sz="1600" b="1" kern="1200" dirty="0" err="1" smtClean="0">
                          <a:solidFill>
                            <a:schemeClr val="tx1"/>
                          </a:solidFill>
                          <a:effectLst/>
                          <a:latin typeface="+mn-lt"/>
                          <a:ea typeface="+mn-ea"/>
                          <a:cs typeface="+mn-cs"/>
                        </a:rPr>
                        <a:t>ón</a:t>
                      </a:r>
                      <a:r>
                        <a:rPr lang="es-ES" sz="1600" b="1" kern="1200" dirty="0" smtClean="0">
                          <a:solidFill>
                            <a:schemeClr val="tx1"/>
                          </a:solidFill>
                          <a:effectLst/>
                          <a:latin typeface="+mn-lt"/>
                          <a:ea typeface="+mn-ea"/>
                          <a:cs typeface="+mn-cs"/>
                        </a:rPr>
                        <a:t>/análisis</a:t>
                      </a:r>
                      <a:endParaRPr lang="en-US" sz="1600" b="1" kern="1200" dirty="0">
                        <a:solidFill>
                          <a:schemeClr val="tx1"/>
                        </a:solidFill>
                        <a:effectLst/>
                        <a:latin typeface="+mn-lt"/>
                        <a:ea typeface="+mn-ea"/>
                        <a:cs typeface="+mn-cs"/>
                      </a:endParaRPr>
                    </a:p>
                  </a:txBody>
                  <a:tcPr marL="73025" marR="73025" marT="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kern="1200" dirty="0">
                        <a:solidFill>
                          <a:schemeClr val="tx1"/>
                        </a:solidFill>
                        <a:effectLst/>
                        <a:latin typeface="+mn-lt"/>
                        <a:ea typeface="+mn-ea"/>
                        <a:cs typeface="+mn-cs"/>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lgn="l" defTabSz="914400" rtl="0" eaLnBrk="1" latinLnBrk="0" hangingPunct="1">
                        <a:spcBef>
                          <a:spcPts val="0"/>
                        </a:spcBef>
                        <a:spcAft>
                          <a:spcPts val="0"/>
                        </a:spcAft>
                      </a:pPr>
                      <a:endParaRPr lang="en-US" sz="1600" b="1" kern="1200" dirty="0">
                        <a:solidFill>
                          <a:schemeClr val="tx1"/>
                        </a:solidFill>
                        <a:effectLst/>
                        <a:latin typeface="+mn-lt"/>
                        <a:ea typeface="+mn-ea"/>
                        <a:cs typeface="+mn-cs"/>
                      </a:endParaRPr>
                    </a:p>
                  </a:txBody>
                  <a:tcPr marL="73025" marR="73025" marT="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kern="1200" dirty="0">
                        <a:solidFill>
                          <a:schemeClr val="tx1"/>
                        </a:solidFill>
                        <a:effectLst/>
                        <a:latin typeface="+mn-lt"/>
                        <a:ea typeface="+mn-ea"/>
                        <a:cs typeface="+mn-cs"/>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lgn="l" defTabSz="914400" rtl="0" eaLnBrk="1" latinLnBrk="0" hangingPunct="1">
                        <a:spcBef>
                          <a:spcPts val="0"/>
                        </a:spcBef>
                        <a:spcAft>
                          <a:spcPts val="0"/>
                        </a:spcAft>
                      </a:pPr>
                      <a:endParaRPr lang="en-US" sz="1600" b="1" kern="1200" dirty="0">
                        <a:solidFill>
                          <a:schemeClr val="tx1"/>
                        </a:solidFill>
                        <a:effectLst/>
                        <a:latin typeface="+mn-lt"/>
                        <a:ea typeface="+mn-ea"/>
                        <a:cs typeface="+mn-cs"/>
                      </a:endParaRPr>
                    </a:p>
                  </a:txBody>
                  <a:tcPr marL="73025" marR="73025" marT="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kern="1200" dirty="0">
                        <a:solidFill>
                          <a:schemeClr val="tx1"/>
                        </a:solidFill>
                        <a:effectLst/>
                        <a:latin typeface="+mn-lt"/>
                        <a:ea typeface="+mn-ea"/>
                        <a:cs typeface="+mn-cs"/>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r>
                        <a:rPr lang="es-US" sz="1600" b="1" dirty="0">
                          <a:solidFill>
                            <a:schemeClr val="tx1"/>
                          </a:solidFill>
                          <a:effectLst/>
                        </a:rPr>
                        <a:t>Los </a:t>
                      </a:r>
                      <a:r>
                        <a:rPr lang="es-US" sz="1600" b="1" dirty="0" smtClean="0">
                          <a:solidFill>
                            <a:schemeClr val="tx1"/>
                          </a:solidFill>
                          <a:effectLst/>
                        </a:rPr>
                        <a:t>intereses</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r>
                        <a:rPr lang="es-US" sz="1600" b="1" dirty="0">
                          <a:solidFill>
                            <a:schemeClr val="tx1"/>
                          </a:solidFill>
                          <a:effectLst/>
                        </a:rPr>
                        <a:t>Las opciones</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r>
                        <a:rPr lang="es-US" sz="1600" b="1" dirty="0">
                          <a:solidFill>
                            <a:schemeClr val="tx1"/>
                          </a:solidFill>
                          <a:effectLst/>
                        </a:rPr>
                        <a:t>La inteligencia</a:t>
                      </a: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a:spcBef>
                          <a:spcPts val="0"/>
                        </a:spcBef>
                        <a:spcAft>
                          <a:spcPts val="0"/>
                        </a:spcAft>
                      </a:pPr>
                      <a:endParaRPr lang="en-US" sz="1600" b="1" dirty="0">
                        <a:solidFill>
                          <a:schemeClr val="tx1"/>
                        </a:solidFill>
                        <a:effectLst/>
                        <a:latin typeface="Times New Roman"/>
                        <a:ea typeface="SimSun"/>
                      </a:endParaRPr>
                    </a:p>
                  </a:txBody>
                  <a:tcPr marL="73025" marR="73025" marT="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600" b="0" dirty="0">
                        <a:solidFill>
                          <a:schemeClr val="tx1"/>
                        </a:solidFill>
                        <a:effectLst/>
                        <a:latin typeface="Times New Roman"/>
                        <a:ea typeface="SimSun"/>
                      </a:endParaRPr>
                    </a:p>
                  </a:txBody>
                  <a:tcPr marL="73025" marR="73025" marT="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843516" y="1523999"/>
            <a:ext cx="5356979" cy="461665"/>
          </a:xfrm>
          <a:prstGeom prst="rect">
            <a:avLst/>
          </a:prstGeom>
        </p:spPr>
        <p:txBody>
          <a:bodyPr wrap="none">
            <a:spAutoFit/>
          </a:bodyPr>
          <a:lstStyle/>
          <a:p>
            <a:r>
              <a:rPr lang="en-US" sz="2400" dirty="0" smtClean="0"/>
              <a:t>¿</a:t>
            </a:r>
            <a:r>
              <a:rPr lang="en-US" sz="2400" dirty="0" err="1" smtClean="0"/>
              <a:t>Qué</a:t>
            </a:r>
            <a:r>
              <a:rPr lang="en-US" sz="2400" dirty="0" smtClean="0"/>
              <a:t> </a:t>
            </a:r>
            <a:r>
              <a:rPr lang="en-US" sz="2400" dirty="0" err="1" smtClean="0"/>
              <a:t>es</a:t>
            </a:r>
            <a:r>
              <a:rPr lang="en-US" sz="2400" dirty="0" smtClean="0"/>
              <a:t> lo que </a:t>
            </a:r>
            <a:r>
              <a:rPr lang="en-US" sz="2400" dirty="0" err="1" smtClean="0"/>
              <a:t>tu</a:t>
            </a:r>
            <a:r>
              <a:rPr lang="en-US" sz="2400" dirty="0" smtClean="0"/>
              <a:t> </a:t>
            </a:r>
            <a:r>
              <a:rPr lang="en-US" sz="2400" dirty="0" err="1" smtClean="0"/>
              <a:t>decisor</a:t>
            </a:r>
            <a:r>
              <a:rPr lang="en-US" sz="2400" dirty="0" smtClean="0"/>
              <a:t> </a:t>
            </a:r>
            <a:r>
              <a:rPr lang="en-US" sz="2400" dirty="0" err="1" smtClean="0"/>
              <a:t>necesita</a:t>
            </a:r>
            <a:r>
              <a:rPr lang="en-US" sz="2400" dirty="0" smtClean="0"/>
              <a:t> saber?</a:t>
            </a:r>
            <a:endParaRPr lang="en-US" sz="2400" dirty="0"/>
          </a:p>
        </p:txBody>
      </p:sp>
      <p:sp>
        <p:nvSpPr>
          <p:cNvPr id="7" name="TextBox 6"/>
          <p:cNvSpPr txBox="1"/>
          <p:nvPr/>
        </p:nvSpPr>
        <p:spPr>
          <a:xfrm>
            <a:off x="8305800" y="381000"/>
            <a:ext cx="457200" cy="523220"/>
          </a:xfrm>
          <a:prstGeom prst="rect">
            <a:avLst/>
          </a:prstGeom>
          <a:solidFill>
            <a:schemeClr val="tx1">
              <a:lumMod val="50000"/>
              <a:lumOff val="50000"/>
            </a:schemeClr>
          </a:solidFill>
        </p:spPr>
        <p:txBody>
          <a:bodyPr wrap="square" rtlCol="0">
            <a:spAutoFit/>
          </a:bodyPr>
          <a:lstStyle/>
          <a:p>
            <a:pPr algn="ctr"/>
            <a:r>
              <a:rPr lang="en-US" sz="2800" dirty="0" smtClean="0">
                <a:solidFill>
                  <a:schemeClr val="bg1"/>
                </a:solidFill>
              </a:rPr>
              <a:t>B</a:t>
            </a:r>
            <a:endParaRPr lang="en-US" sz="2800" dirty="0">
              <a:solidFill>
                <a:schemeClr val="bg1"/>
              </a:solidFill>
            </a:endParaRPr>
          </a:p>
        </p:txBody>
      </p:sp>
      <p:sp>
        <p:nvSpPr>
          <p:cNvPr id="8" name="Rectangle 7"/>
          <p:cNvSpPr/>
          <p:nvPr/>
        </p:nvSpPr>
        <p:spPr>
          <a:xfrm>
            <a:off x="4690759" y="904220"/>
            <a:ext cx="3576941" cy="369332"/>
          </a:xfrm>
          <a:prstGeom prst="rect">
            <a:avLst/>
          </a:prstGeom>
        </p:spPr>
        <p:txBody>
          <a:bodyPr wrap="none">
            <a:spAutoFit/>
          </a:bodyPr>
          <a:lstStyle/>
          <a:p>
            <a:r>
              <a:rPr lang="en-US" dirty="0" err="1" smtClean="0"/>
              <a:t>Equipo</a:t>
            </a:r>
            <a:r>
              <a:rPr lang="en-US" dirty="0" smtClean="0"/>
              <a:t>:  ________  y ___________</a:t>
            </a:r>
            <a:endParaRPr lang="en-US" dirty="0"/>
          </a:p>
        </p:txBody>
      </p:sp>
      <p:sp>
        <p:nvSpPr>
          <p:cNvPr id="10" name="TextBox 9"/>
          <p:cNvSpPr txBox="1"/>
          <p:nvPr/>
        </p:nvSpPr>
        <p:spPr>
          <a:xfrm>
            <a:off x="609600" y="452829"/>
            <a:ext cx="3166764" cy="461665"/>
          </a:xfrm>
          <a:prstGeom prst="rect">
            <a:avLst/>
          </a:prstGeom>
          <a:noFill/>
        </p:spPr>
        <p:txBody>
          <a:bodyPr wrap="none" rtlCol="0">
            <a:spAutoFit/>
          </a:bodyPr>
          <a:lstStyle/>
          <a:p>
            <a:r>
              <a:rPr lang="en-US" sz="2400" dirty="0" err="1" smtClean="0"/>
              <a:t>Presentaci</a:t>
            </a:r>
            <a:r>
              <a:rPr lang="es-ES" sz="2400" dirty="0" err="1" smtClean="0"/>
              <a:t>ón</a:t>
            </a:r>
            <a:r>
              <a:rPr lang="es-ES" sz="2400" dirty="0" smtClean="0"/>
              <a:t> de análisis</a:t>
            </a:r>
            <a:endParaRPr lang="en-US" sz="2400" dirty="0"/>
          </a:p>
        </p:txBody>
      </p:sp>
      <p:sp>
        <p:nvSpPr>
          <p:cNvPr id="2" name="Slide Number Placeholder 1"/>
          <p:cNvSpPr>
            <a:spLocks noGrp="1"/>
          </p:cNvSpPr>
          <p:nvPr>
            <p:ph type="sldNum" sz="quarter" idx="12"/>
          </p:nvPr>
        </p:nvSpPr>
        <p:spPr/>
        <p:txBody>
          <a:bodyPr/>
          <a:lstStyle/>
          <a:p>
            <a:fld id="{C4F85062-4662-4D6B-BB38-DB7C890070DF}" type="slidenum">
              <a:rPr lang="en-US" smtClean="0"/>
              <a:t>9</a:t>
            </a:fld>
            <a:endParaRPr lang="en-US"/>
          </a:p>
        </p:txBody>
      </p:sp>
    </p:spTree>
    <p:extLst>
      <p:ext uri="{BB962C8B-B14F-4D97-AF65-F5344CB8AC3E}">
        <p14:creationId xmlns:p14="http://schemas.microsoft.com/office/powerpoint/2010/main" val="260317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4927</TotalTime>
  <Words>1715</Words>
  <Application>Microsoft Office PowerPoint</Application>
  <PresentationFormat>On-screen Show (4:3)</PresentationFormat>
  <Paragraphs>285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Producto de Inteligencia  Delivering Quality Analysis to Decisionmakers</vt:lpstr>
      <vt:lpstr>PowerPoint Presentation</vt:lpstr>
      <vt:lpstr>Our Agenda</vt:lpstr>
      <vt:lpstr>PowerPoint Presentation</vt:lpstr>
      <vt:lpstr>PowerPoint Presentation</vt:lpstr>
      <vt:lpstr>PowerPoint Presentation</vt:lpstr>
      <vt:lpstr>PowerPoint Presentation</vt:lpstr>
      <vt:lpstr>PowerPoint Presentation</vt:lpstr>
      <vt:lpstr>PowerPoint Presentation</vt:lpstr>
      <vt:lpstr>What is Analytical Tradecraft?</vt:lpstr>
      <vt:lpstr>What is the process?</vt:lpstr>
      <vt:lpstr>Avoid Politicization             Focus on Value-Added</vt:lpstr>
      <vt:lpstr>A good briefing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Analyst-Policymaker Relations</dc:title>
  <dc:creator>Fulton</dc:creator>
  <dc:description>based on version 2016-11 Gustavo handouts_version_2016-11-03 10h</dc:description>
  <cp:lastModifiedBy>fulton</cp:lastModifiedBy>
  <cp:revision>776</cp:revision>
  <cp:lastPrinted>2016-11-09T14:06:38Z</cp:lastPrinted>
  <dcterms:created xsi:type="dcterms:W3CDTF">2013-04-13T19:03:39Z</dcterms:created>
  <dcterms:modified xsi:type="dcterms:W3CDTF">2016-11-09T14:06:56Z</dcterms:modified>
</cp:coreProperties>
</file>