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791" r:id="rId3"/>
    <p:sldId id="768" r:id="rId4"/>
    <p:sldId id="776" r:id="rId5"/>
    <p:sldId id="777" r:id="rId6"/>
    <p:sldId id="778" r:id="rId7"/>
    <p:sldId id="767" r:id="rId8"/>
    <p:sldId id="769" r:id="rId9"/>
    <p:sldId id="787" r:id="rId10"/>
    <p:sldId id="788" r:id="rId11"/>
    <p:sldId id="772" r:id="rId12"/>
    <p:sldId id="774" r:id="rId13"/>
    <p:sldId id="783" r:id="rId14"/>
    <p:sldId id="775" r:id="rId15"/>
    <p:sldId id="784" r:id="rId16"/>
    <p:sldId id="770" r:id="rId17"/>
    <p:sldId id="782" r:id="rId18"/>
    <p:sldId id="771" r:id="rId19"/>
    <p:sldId id="773" r:id="rId20"/>
    <p:sldId id="792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F0B15-3970-434C-B5B9-01EEEAF32EEF}" v="1" dt="2024-02-12T16:05:40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16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3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1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80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3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9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7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8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8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8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4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3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2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1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1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453401" y="5676990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993322" y="567699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C25AB-EC5B-95DF-4D1E-D485B215E6BF}"/>
              </a:ext>
            </a:extLst>
          </p:cNvPr>
          <p:cNvSpPr txBox="1"/>
          <p:nvPr/>
        </p:nvSpPr>
        <p:spPr>
          <a:xfrm>
            <a:off x="4928642" y="5604734"/>
            <a:ext cx="28200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Marcie </a:t>
            </a:r>
            <a:r>
              <a:rPr lang="en-US" sz="2000" dirty="0"/>
              <a:t>Kirk Holland</a:t>
            </a:r>
            <a:br>
              <a:rPr lang="en-US" dirty="0"/>
            </a:br>
            <a:r>
              <a:rPr lang="en-US" sz="1600" dirty="0"/>
              <a:t>Executive Director</a:t>
            </a:r>
          </a:p>
          <a:p>
            <a:r>
              <a:rPr lang="en-US" sz="1600" dirty="0"/>
              <a:t>     Internship and Career Center</a:t>
            </a:r>
          </a:p>
          <a:p>
            <a:r>
              <a:rPr lang="en-US" sz="1600" dirty="0"/>
              <a:t>     UC Davis</a:t>
            </a:r>
          </a:p>
        </p:txBody>
      </p:sp>
      <p:pic>
        <p:nvPicPr>
          <p:cNvPr id="4" name="WP on interview">
            <a:hlinkClick r:id="" action="ppaction://media"/>
            <a:extLst>
              <a:ext uri="{FF2B5EF4-FFF2-40B4-BE49-F238E27FC236}">
                <a16:creationId xmlns:a16="http://schemas.microsoft.com/office/drawing/2014/main" id="{C7836D24-6303-E20A-9EE6-A2DB55EDE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446" y="1222356"/>
            <a:ext cx="7916702" cy="44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3DA2-D08F-47C5-BE18-4E87EE293242}"/>
              </a:ext>
            </a:extLst>
          </p:cNvPr>
          <p:cNvSpPr txBox="1"/>
          <p:nvPr/>
        </p:nvSpPr>
        <p:spPr>
          <a:xfrm>
            <a:off x="884851" y="806726"/>
            <a:ext cx="741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“Show, don’t tell”                        The “behavioral” interview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BBB49-2789-4BB1-A12C-D7CB3F666F4F}"/>
              </a:ext>
            </a:extLst>
          </p:cNvPr>
          <p:cNvSpPr txBox="1"/>
          <p:nvPr/>
        </p:nvSpPr>
        <p:spPr>
          <a:xfrm>
            <a:off x="574091" y="1626273"/>
            <a:ext cx="7039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just tell them you’re a problem-solver; give them examples.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05AEE-C181-4CCE-88B0-630A68D10341}"/>
              </a:ext>
            </a:extLst>
          </p:cNvPr>
          <p:cNvSpPr txBox="1"/>
          <p:nvPr/>
        </p:nvSpPr>
        <p:spPr>
          <a:xfrm>
            <a:off x="3334640" y="2480069"/>
            <a:ext cx="521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 “I” (not we).  This conversation is about </a:t>
            </a:r>
            <a:r>
              <a:rPr lang="en-US" sz="2000" i="1" dirty="0"/>
              <a:t>you.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C7511-CB0E-4626-9DAC-7657D737BE0F}"/>
              </a:ext>
            </a:extLst>
          </p:cNvPr>
          <p:cNvSpPr txBox="1"/>
          <p:nvPr/>
        </p:nvSpPr>
        <p:spPr>
          <a:xfrm>
            <a:off x="1275549" y="5701553"/>
            <a:ext cx="562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alert for – but don’t overreact to – off-limits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5AA33-9919-4F46-8292-656B090F507E}"/>
              </a:ext>
            </a:extLst>
          </p:cNvPr>
          <p:cNvSpPr txBox="1"/>
          <p:nvPr/>
        </p:nvSpPr>
        <p:spPr>
          <a:xfrm>
            <a:off x="2422852" y="3871215"/>
            <a:ext cx="613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let you be confident without being too cocky.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D6BD6-36B1-44D3-9C8F-346D33B83BD2}"/>
              </a:ext>
            </a:extLst>
          </p:cNvPr>
          <p:cNvSpPr txBox="1"/>
          <p:nvPr/>
        </p:nvSpPr>
        <p:spPr>
          <a:xfrm>
            <a:off x="2422853" y="4443019"/>
            <a:ext cx="674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from droning on; they keep you on point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50223-1C60-476F-9EAC-94D461F1373E}"/>
              </a:ext>
            </a:extLst>
          </p:cNvPr>
          <p:cNvSpPr txBox="1"/>
          <p:nvPr/>
        </p:nvSpPr>
        <p:spPr>
          <a:xfrm>
            <a:off x="2422852" y="5033446"/>
            <a:ext cx="512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honest; they’re verifiable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3EB3A-D6DE-41BD-A884-9C2C56473F17}"/>
              </a:ext>
            </a:extLst>
          </p:cNvPr>
          <p:cNvSpPr txBox="1"/>
          <p:nvPr/>
        </p:nvSpPr>
        <p:spPr>
          <a:xfrm>
            <a:off x="884851" y="3299411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a narrative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54AE0E-0691-51C8-98BD-EB3EDDBB7651}"/>
              </a:ext>
            </a:extLst>
          </p:cNvPr>
          <p:cNvSpPr/>
          <p:nvPr/>
        </p:nvSpPr>
        <p:spPr>
          <a:xfrm>
            <a:off x="3426080" y="921701"/>
            <a:ext cx="944880" cy="32351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5834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97563"/>
              </p:ext>
            </p:extLst>
          </p:nvPr>
        </p:nvGraphicFramePr>
        <p:xfrm>
          <a:off x="445707" y="2029896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6723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462937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yourself.”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See it as an ice-breaker, not a psychological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ramble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jump around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Breathe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96F2A1B-F4AC-4523-B4A0-75409EB13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03673"/>
              </p:ext>
            </p:extLst>
          </p:nvPr>
        </p:nvGraphicFramePr>
        <p:xfrm>
          <a:off x="275573" y="4131879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9830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329830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“Where do you see yourself in five years?”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flexible, knowing that average person changes jobs every four years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Tell anecdote underscoring adaptability, curiosity as life-long learner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ED25CF-171F-48BD-B67C-68E119403B06}"/>
              </a:ext>
            </a:extLst>
          </p:cNvPr>
          <p:cNvSpPr/>
          <p:nvPr/>
        </p:nvSpPr>
        <p:spPr>
          <a:xfrm>
            <a:off x="5150420" y="924482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Suggestions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11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/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Bad)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F4668C45-2577-4343-826E-EE2E0F99B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89992"/>
              </p:ext>
            </p:extLst>
          </p:nvPr>
        </p:nvGraphicFramePr>
        <p:xfrm>
          <a:off x="467638" y="2529840"/>
          <a:ext cx="8413315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0497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65281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“What is your greatest weakness?”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                </a:t>
                      </a:r>
                      <a:r>
                        <a:rPr lang="en-US" sz="2000" i="1" dirty="0"/>
                        <a:t>or variation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a time you failed.”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careful not to cast a strength as a weakness (e.g., “I work too hard”; “I’m too conscientious”); sounds insincere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Identify a small weakness and explain how you’re addressing it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Alternative: point out flaw unrelated to specific position or from outside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ED25CF-171F-48BD-B67C-68E119403B06}"/>
              </a:ext>
            </a:extLst>
          </p:cNvPr>
          <p:cNvSpPr/>
          <p:nvPr/>
        </p:nvSpPr>
        <p:spPr>
          <a:xfrm>
            <a:off x="5150420" y="924482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Suggestions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98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76909"/>
              </p:ext>
            </p:extLst>
          </p:nvPr>
        </p:nvGraphicFramePr>
        <p:xfrm>
          <a:off x="430060" y="2019193"/>
          <a:ext cx="8592856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6428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29642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“Do you have any questions for 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GREAT opportunity to turn interview into dialogue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AD6908-480A-4957-9DA7-B8534BF416B5}"/>
              </a:ext>
            </a:extLst>
          </p:cNvPr>
          <p:cNvSpPr txBox="1"/>
          <p:nvPr/>
        </p:nvSpPr>
        <p:spPr>
          <a:xfrm>
            <a:off x="1628384" y="3658079"/>
            <a:ext cx="66608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Show you </a:t>
            </a:r>
            <a:r>
              <a:rPr lang="en-US" sz="2000" i="1" dirty="0"/>
              <a:t>care</a:t>
            </a:r>
            <a:r>
              <a:rPr lang="en-US" sz="2000" dirty="0"/>
              <a:t> – that you’ve done your research on organization, job, people.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organization.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predecessor – e.g., why they left position.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see the workspace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meet future colleagues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timeline for hiring decision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C8A444-0698-459B-8560-9552DDBCC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73278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Bad)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2245FFB-AD54-41F3-ADB4-0FB057ABD165}"/>
              </a:ext>
            </a:extLst>
          </p:cNvPr>
          <p:cNvSpPr/>
          <p:nvPr/>
        </p:nvSpPr>
        <p:spPr>
          <a:xfrm>
            <a:off x="5150420" y="924482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Suggestions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1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DB859-F1CF-4213-8E65-70B439A734C6}"/>
              </a:ext>
            </a:extLst>
          </p:cNvPr>
          <p:cNvSpPr txBox="1"/>
          <p:nvPr/>
        </p:nvSpPr>
        <p:spPr>
          <a:xfrm>
            <a:off x="2279738" y="2447445"/>
            <a:ext cx="49915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An </a:t>
            </a:r>
            <a:r>
              <a:rPr lang="en-US" sz="2400" i="1" dirty="0"/>
              <a:t>appropriate </a:t>
            </a:r>
            <a:r>
              <a:rPr lang="en-US" sz="2400" dirty="0"/>
              <a:t>thank-you note is good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Adhere to interview protocol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answer to any pending issue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Look forward to hearing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45FFB-AD54-41F3-ADB4-0FB057ABD165}"/>
              </a:ext>
            </a:extLst>
          </p:cNvPr>
          <p:cNvSpPr/>
          <p:nvPr/>
        </p:nvSpPr>
        <p:spPr>
          <a:xfrm>
            <a:off x="3516564" y="1037216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Suggestions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59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4565DA4-452F-4A37-9189-54C508176B37}"/>
              </a:ext>
            </a:extLst>
          </p:cNvPr>
          <p:cNvSpPr txBox="1">
            <a:spLocks/>
          </p:cNvSpPr>
          <p:nvPr/>
        </p:nvSpPr>
        <p:spPr>
          <a:xfrm>
            <a:off x="860851" y="101167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Learning from 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77964-57F0-4886-B71A-35F328FC1383}"/>
              </a:ext>
            </a:extLst>
          </p:cNvPr>
          <p:cNvSpPr txBox="1"/>
          <p:nvPr/>
        </p:nvSpPr>
        <p:spPr>
          <a:xfrm>
            <a:off x="860853" y="1823852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8C948-2E1E-458D-9937-E41F1AF80246}"/>
              </a:ext>
            </a:extLst>
          </p:cNvPr>
          <p:cNvSpPr txBox="1"/>
          <p:nvPr/>
        </p:nvSpPr>
        <p:spPr>
          <a:xfrm>
            <a:off x="4986252" y="5246162"/>
            <a:ext cx="4157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 lot of times – perhaps majority of times – there are legitimate reasons other than your qualifications or fit.  In those cases, understand it’s reality.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DE7503-BCD7-4421-B199-AA41571B9494}"/>
              </a:ext>
            </a:extLst>
          </p:cNvPr>
          <p:cNvGrpSpPr/>
          <p:nvPr/>
        </p:nvGrpSpPr>
        <p:grpSpPr>
          <a:xfrm>
            <a:off x="3192087" y="1630194"/>
            <a:ext cx="4170244" cy="646331"/>
            <a:chOff x="3192087" y="1630194"/>
            <a:chExt cx="4170244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823AA-111A-40F9-B2E0-A1FE60CAB152}"/>
                </a:ext>
              </a:extLst>
            </p:cNvPr>
            <p:cNvSpPr txBox="1"/>
            <p:nvPr/>
          </p:nvSpPr>
          <p:spPr>
            <a:xfrm>
              <a:off x="4702629" y="1630194"/>
              <a:ext cx="2659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hired, can wait to ask</a:t>
              </a:r>
              <a:br>
                <a:rPr lang="en-US" dirty="0"/>
              </a:br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1CBBF7-8725-4EEF-8CAD-9108D6732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087" y="1865738"/>
              <a:ext cx="1249285" cy="137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80CF1E-BC7B-44D4-99E3-FF643F151BD1}"/>
              </a:ext>
            </a:extLst>
          </p:cNvPr>
          <p:cNvGrpSpPr/>
          <p:nvPr/>
        </p:nvGrpSpPr>
        <p:grpSpPr>
          <a:xfrm>
            <a:off x="3192087" y="2285519"/>
            <a:ext cx="5187350" cy="2086855"/>
            <a:chOff x="3192087" y="2285517"/>
            <a:chExt cx="5187350" cy="20868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0C1109-D886-41C5-9895-BC6E4683890D}"/>
                </a:ext>
              </a:extLst>
            </p:cNvPr>
            <p:cNvSpPr txBox="1"/>
            <p:nvPr/>
          </p:nvSpPr>
          <p:spPr>
            <a:xfrm>
              <a:off x="4644997" y="2895044"/>
              <a:ext cx="37344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not hired, find appropriate way to ask for </a:t>
              </a:r>
              <a:r>
                <a:rPr lang="en-US" dirty="0" err="1"/>
                <a:t>freedback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Don’t dispute, argue; be positive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Get over pain a.s.a.p.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Express willingness to re-engage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E3F5CC-D9D7-4146-8B99-818088355070}"/>
                </a:ext>
              </a:extLst>
            </p:cNvPr>
            <p:cNvCxnSpPr>
              <a:cxnSpLocks/>
            </p:cNvCxnSpPr>
            <p:nvPr/>
          </p:nvCxnSpPr>
          <p:spPr>
            <a:xfrm>
              <a:off x="3192087" y="2285517"/>
              <a:ext cx="1314284" cy="886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C1768-996B-463C-B139-5A6BF9C2E96D}"/>
              </a:ext>
            </a:extLst>
          </p:cNvPr>
          <p:cNvGrpSpPr/>
          <p:nvPr/>
        </p:nvGrpSpPr>
        <p:grpSpPr>
          <a:xfrm>
            <a:off x="764563" y="2815997"/>
            <a:ext cx="3377133" cy="3173716"/>
            <a:chOff x="764561" y="2815997"/>
            <a:chExt cx="3377133" cy="31737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65CCB-9379-4031-87D4-D8C7F46E1631}"/>
                </a:ext>
              </a:extLst>
            </p:cNvPr>
            <p:cNvSpPr/>
            <p:nvPr/>
          </p:nvSpPr>
          <p:spPr>
            <a:xfrm>
              <a:off x="764561" y="4235387"/>
              <a:ext cx="337713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with self but not too aggressively*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there was a flaw, figure out where; ask mentor, friend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Develop a plan to remedy – e.g., rewrite, rethink, retrain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0C901D-3F97-4CEE-A9B8-AE28B0719C72}"/>
                </a:ext>
              </a:extLst>
            </p:cNvPr>
            <p:cNvCxnSpPr>
              <a:cxnSpLocks/>
            </p:cNvCxnSpPr>
            <p:nvPr/>
          </p:nvCxnSpPr>
          <p:spPr>
            <a:xfrm>
              <a:off x="1626524" y="2815997"/>
              <a:ext cx="0" cy="11824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10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728663" y="686643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Accompanying Handouts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748E8BB-8E4A-47C9-8D50-3DE0ED18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4" y="2066104"/>
            <a:ext cx="3379873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728663" y="1511961"/>
            <a:ext cx="35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Strategic Plan for Your Job Search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9018BE8-190E-4C3B-95FD-686FA475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5" y="2066104"/>
            <a:ext cx="3478279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353A0-45FA-4CA6-B738-9F516532A370}"/>
              </a:ext>
            </a:extLst>
          </p:cNvPr>
          <p:cNvSpPr txBox="1"/>
          <p:nvPr/>
        </p:nvSpPr>
        <p:spPr>
          <a:xfrm>
            <a:off x="5227669" y="1050296"/>
            <a:ext cx="3187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Defining your Career Interests –</a:t>
            </a:r>
          </a:p>
          <a:p>
            <a:r>
              <a:rPr lang="en-US" dirty="0"/>
              <a:t>A Checklist of Likes, Dislikes, </a:t>
            </a:r>
            <a:br>
              <a:rPr lang="en-US" dirty="0"/>
            </a:br>
            <a:r>
              <a:rPr lang="en-US" dirty="0"/>
              <a:t>      Preferences and Priorities</a:t>
            </a: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1D734DD-D3B3-4810-AADD-935E443447EE}"/>
              </a:ext>
            </a:extLst>
          </p:cNvPr>
          <p:cNvSpPr txBox="1"/>
          <p:nvPr/>
        </p:nvSpPr>
        <p:spPr>
          <a:xfrm flipH="1">
            <a:off x="3239516" y="4401173"/>
            <a:ext cx="5073042" cy="1292662"/>
          </a:xfrm>
          <a:prstGeom prst="rect">
            <a:avLst/>
          </a:prstGeom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dirty="0"/>
              <a:t>On </a:t>
            </a:r>
            <a:r>
              <a:rPr lang="en-US" dirty="0" err="1"/>
              <a:t>BlackBoard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(along with a PDF of this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14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6E0EB-BF94-4BC5-B2F1-C3994FA6F388}"/>
              </a:ext>
            </a:extLst>
          </p:cNvPr>
          <p:cNvSpPr txBox="1"/>
          <p:nvPr/>
        </p:nvSpPr>
        <p:spPr>
          <a:xfrm>
            <a:off x="728045" y="1016291"/>
            <a:ext cx="510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gets your foot in the door.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4C0F6-A95D-4D24-BE54-2DB660B0B137}"/>
              </a:ext>
            </a:extLst>
          </p:cNvPr>
          <p:cNvSpPr txBox="1"/>
          <p:nvPr/>
        </p:nvSpPr>
        <p:spPr>
          <a:xfrm>
            <a:off x="728045" y="2926500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shows your skills and experience.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23F2B-8FF7-4CA5-8789-E9A847FF8949}"/>
              </a:ext>
            </a:extLst>
          </p:cNvPr>
          <p:cNvSpPr txBox="1"/>
          <p:nvPr/>
        </p:nvSpPr>
        <p:spPr>
          <a:xfrm>
            <a:off x="3279929" y="3766391"/>
            <a:ext cx="549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shows you’ll be a “good fit.”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8A9AD-84F3-4704-959E-EDFBFFF59BCD}"/>
              </a:ext>
            </a:extLst>
          </p:cNvPr>
          <p:cNvSpPr txBox="1"/>
          <p:nvPr/>
        </p:nvSpPr>
        <p:spPr>
          <a:xfrm>
            <a:off x="3185839" y="1624944"/>
            <a:ext cx="454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gets </a:t>
            </a:r>
            <a:r>
              <a:rPr lang="en-US" sz="2400" i="1" dirty="0"/>
              <a:t>you</a:t>
            </a:r>
            <a:r>
              <a:rPr lang="en-US" sz="2400" dirty="0"/>
              <a:t> in the door.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21903-5D9F-AB26-09A9-7DAD86F80B1C}"/>
              </a:ext>
            </a:extLst>
          </p:cNvPr>
          <p:cNvSpPr txBox="1"/>
          <p:nvPr/>
        </p:nvSpPr>
        <p:spPr>
          <a:xfrm>
            <a:off x="2209638" y="4702760"/>
            <a:ext cx="4004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focused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in “learning mode”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honest</a:t>
            </a:r>
          </a:p>
        </p:txBody>
      </p:sp>
    </p:spTree>
    <p:extLst>
      <p:ext uri="{BB962C8B-B14F-4D97-AF65-F5344CB8AC3E}">
        <p14:creationId xmlns:p14="http://schemas.microsoft.com/office/powerpoint/2010/main" val="638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CD1C9-A260-429C-A647-274484EA1389}"/>
              </a:ext>
            </a:extLst>
          </p:cNvPr>
          <p:cNvSpPr txBox="1"/>
          <p:nvPr/>
        </p:nvSpPr>
        <p:spPr>
          <a:xfrm>
            <a:off x="1657175" y="2967335"/>
            <a:ext cx="612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  Experiences to share?</a:t>
            </a:r>
          </a:p>
        </p:txBody>
      </p:sp>
    </p:spTree>
    <p:extLst>
      <p:ext uri="{BB962C8B-B14F-4D97-AF65-F5344CB8AC3E}">
        <p14:creationId xmlns:p14="http://schemas.microsoft.com/office/powerpoint/2010/main" val="382705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74AFC6-87E7-3430-3654-9F8ECBE0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9D3F-7D01-110E-3E06-B548AC99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30427-0E11-18CE-FF48-E97C2077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3FC0E-2899-1961-93FB-B61FBA2658E2}"/>
              </a:ext>
            </a:extLst>
          </p:cNvPr>
          <p:cNvSpPr txBox="1"/>
          <p:nvPr/>
        </p:nvSpPr>
        <p:spPr>
          <a:xfrm>
            <a:off x="5270006" y="4938327"/>
            <a:ext cx="2809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Andrew London</a:t>
            </a:r>
          </a:p>
          <a:p>
            <a:r>
              <a:rPr lang="en-US" sz="2400" dirty="0"/>
              <a:t>Samantha Clemence</a:t>
            </a:r>
          </a:p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ACB26-4283-C24B-C1C9-66D88806B973}"/>
              </a:ext>
            </a:extLst>
          </p:cNvPr>
          <p:cNvSpPr txBox="1"/>
          <p:nvPr/>
        </p:nvSpPr>
        <p:spPr>
          <a:xfrm>
            <a:off x="993322" y="5676991"/>
            <a:ext cx="2257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06 October </a:t>
            </a:r>
            <a:r>
              <a:rPr lang="en-US" sz="24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69867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1488-DAB0-8D71-5CC0-418DB9737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4CE0-2C94-4D41-64CE-20B9CFE12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6741C-1649-3883-94CE-7CD6B2AEE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CC796-86B1-FDCA-0E43-5D63569CE749}"/>
              </a:ext>
            </a:extLst>
          </p:cNvPr>
          <p:cNvSpPr txBox="1"/>
          <p:nvPr/>
        </p:nvSpPr>
        <p:spPr>
          <a:xfrm>
            <a:off x="5453401" y="5676990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347A3-FAB1-D070-7B2F-996D8573FD42}"/>
              </a:ext>
            </a:extLst>
          </p:cNvPr>
          <p:cNvSpPr txBox="1"/>
          <p:nvPr/>
        </p:nvSpPr>
        <p:spPr>
          <a:xfrm>
            <a:off x="993322" y="567699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February 2024</a:t>
            </a:r>
          </a:p>
        </p:txBody>
      </p:sp>
    </p:spTree>
    <p:extLst>
      <p:ext uri="{BB962C8B-B14F-4D97-AF65-F5344CB8AC3E}">
        <p14:creationId xmlns:p14="http://schemas.microsoft.com/office/powerpoint/2010/main" val="416782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006" y="2783731"/>
            <a:ext cx="7291040" cy="618523"/>
          </a:xfrm>
        </p:spPr>
        <p:txBody>
          <a:bodyPr/>
          <a:lstStyle/>
          <a:p>
            <a:pPr algn="l"/>
            <a:r>
              <a:rPr lang="en-US" dirty="0"/>
              <a:t>Getting one. 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5DB8E4-DD8D-44FA-8D87-93148B3E7FF7}"/>
              </a:ext>
            </a:extLst>
          </p:cNvPr>
          <p:cNvSpPr txBox="1">
            <a:spLocks/>
          </p:cNvSpPr>
          <p:nvPr/>
        </p:nvSpPr>
        <p:spPr>
          <a:xfrm>
            <a:off x="3784314" y="3232359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Acing one.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7CD5DE-053A-426F-8D2E-EC067034B14C}"/>
              </a:ext>
            </a:extLst>
          </p:cNvPr>
          <p:cNvSpPr txBox="1">
            <a:spLocks/>
          </p:cNvSpPr>
          <p:nvPr/>
        </p:nvSpPr>
        <p:spPr>
          <a:xfrm>
            <a:off x="6216622" y="3728747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Learning from 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9BD82-F825-4179-8417-D9A3CA042598}"/>
              </a:ext>
            </a:extLst>
          </p:cNvPr>
          <p:cNvSpPr txBox="1"/>
          <p:nvPr/>
        </p:nvSpPr>
        <p:spPr>
          <a:xfrm>
            <a:off x="1352008" y="4038006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85C65-E875-426C-8EC7-C76A7167CBF5}"/>
              </a:ext>
            </a:extLst>
          </p:cNvPr>
          <p:cNvSpPr txBox="1"/>
          <p:nvPr/>
        </p:nvSpPr>
        <p:spPr>
          <a:xfrm>
            <a:off x="3784314" y="459535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A3676-0A63-4043-A7F7-F3283CE7F4BE}"/>
              </a:ext>
            </a:extLst>
          </p:cNvPr>
          <p:cNvSpPr txBox="1"/>
          <p:nvPr/>
        </p:nvSpPr>
        <p:spPr>
          <a:xfrm>
            <a:off x="6216624" y="4915395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CD04DA-DF88-43E1-9910-AD4344B4B1D9}"/>
              </a:ext>
            </a:extLst>
          </p:cNvPr>
          <p:cNvSpPr txBox="1">
            <a:spLocks/>
          </p:cNvSpPr>
          <p:nvPr/>
        </p:nvSpPr>
        <p:spPr>
          <a:xfrm>
            <a:off x="742950" y="1781175"/>
            <a:ext cx="7686674" cy="119465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/>
              <a:t>The  Interview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397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5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387935" y="285810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Accompanying Handouts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524474-CFA1-452D-9721-7B1CE52972E4}"/>
              </a:ext>
            </a:extLst>
          </p:cNvPr>
          <p:cNvGrpSpPr/>
          <p:nvPr/>
        </p:nvGrpSpPr>
        <p:grpSpPr>
          <a:xfrm>
            <a:off x="728664" y="983345"/>
            <a:ext cx="8217282" cy="5455787"/>
            <a:chOff x="728663" y="983343"/>
            <a:chExt cx="8217282" cy="5455787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F748E8BB-8E4A-47C9-8D50-3DE0ED180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28" y="983343"/>
              <a:ext cx="4033217" cy="54557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7A84BB-EEEC-4336-B14A-F5D19AEF624E}"/>
                </a:ext>
              </a:extLst>
            </p:cNvPr>
            <p:cNvSpPr txBox="1"/>
            <p:nvPr/>
          </p:nvSpPr>
          <p:spPr>
            <a:xfrm>
              <a:off x="728663" y="2395788"/>
              <a:ext cx="3502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Strategic Plan for Your Job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541250" y="488516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Accompanying Handouts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D31EEAB-21A8-42F7-A583-E887A3FB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5" y="1213249"/>
            <a:ext cx="3920173" cy="5152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198056" y="2533576"/>
            <a:ext cx="4186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Defining your Career Interests –</a:t>
            </a:r>
          </a:p>
          <a:p>
            <a:r>
              <a:rPr lang="en-US" sz="2400" dirty="0"/>
              <a:t>A Checklist of Likes, Dislikes, </a:t>
            </a:r>
            <a:br>
              <a:rPr lang="en-US" sz="2400" dirty="0"/>
            </a:br>
            <a:r>
              <a:rPr lang="en-US" sz="2400" dirty="0"/>
              <a:t>      Preferences and Priorities</a:t>
            </a:r>
          </a:p>
        </p:txBody>
      </p:sp>
    </p:spTree>
    <p:extLst>
      <p:ext uri="{BB962C8B-B14F-4D97-AF65-F5344CB8AC3E}">
        <p14:creationId xmlns:p14="http://schemas.microsoft.com/office/powerpoint/2010/main" val="389856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Interview</a:t>
            </a:r>
          </a:p>
        </p:txBody>
      </p:sp>
    </p:spTree>
    <p:extLst>
      <p:ext uri="{BB962C8B-B14F-4D97-AF65-F5344CB8AC3E}">
        <p14:creationId xmlns:p14="http://schemas.microsoft.com/office/powerpoint/2010/main" val="357718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C8CEF8B-D348-4EF4-A4DC-5DB6636FBA7E}"/>
              </a:ext>
            </a:extLst>
          </p:cNvPr>
          <p:cNvSpPr txBox="1">
            <a:spLocks/>
          </p:cNvSpPr>
          <p:nvPr/>
        </p:nvSpPr>
        <p:spPr>
          <a:xfrm>
            <a:off x="864326" y="1251022"/>
            <a:ext cx="7291040" cy="6185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Getting one.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AE3A1-A043-465C-AFD4-2398FEC03168}"/>
              </a:ext>
            </a:extLst>
          </p:cNvPr>
          <p:cNvSpPr txBox="1"/>
          <p:nvPr/>
        </p:nvSpPr>
        <p:spPr>
          <a:xfrm>
            <a:off x="864328" y="1974558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FAC4C-0840-4A1D-8C51-C31546ABE4E5}"/>
              </a:ext>
            </a:extLst>
          </p:cNvPr>
          <p:cNvSpPr txBox="1"/>
          <p:nvPr/>
        </p:nvSpPr>
        <p:spPr>
          <a:xfrm>
            <a:off x="2086868" y="5606982"/>
            <a:ext cx="452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“Enthusiasm needs to be grounded in reality.”</a:t>
            </a:r>
          </a:p>
          <a:p>
            <a:pPr algn="r"/>
            <a:r>
              <a:rPr lang="en-US" i="1" dirty="0"/>
              <a:t>-Lorne Epstein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19E6CA-E39D-4340-B56A-7CFC84396479}"/>
              </a:ext>
            </a:extLst>
          </p:cNvPr>
          <p:cNvGrpSpPr/>
          <p:nvPr/>
        </p:nvGrpSpPr>
        <p:grpSpPr>
          <a:xfrm>
            <a:off x="3196560" y="682780"/>
            <a:ext cx="4915195" cy="1445699"/>
            <a:chOff x="3196558" y="682778"/>
            <a:chExt cx="4915195" cy="14456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6F30E3-A63B-4E8B-A1EA-D482C8BAFDCE}"/>
                </a:ext>
              </a:extLst>
            </p:cNvPr>
            <p:cNvSpPr txBox="1"/>
            <p:nvPr/>
          </p:nvSpPr>
          <p:spPr>
            <a:xfrm>
              <a:off x="5116253" y="682778"/>
              <a:ext cx="2995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yourself, needs, desires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Inventory skills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Consider other factors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your heart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754AF41-5C14-44FD-A6EC-01CC5650C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8" y="1454332"/>
              <a:ext cx="1513755" cy="6741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321F91-C12E-4379-9587-551873037A03}"/>
              </a:ext>
            </a:extLst>
          </p:cNvPr>
          <p:cNvGrpSpPr/>
          <p:nvPr/>
        </p:nvGrpSpPr>
        <p:grpSpPr>
          <a:xfrm>
            <a:off x="3196559" y="2228673"/>
            <a:ext cx="4144985" cy="1200329"/>
            <a:chOff x="3196557" y="2228671"/>
            <a:chExt cx="4144985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30340-8DF3-4FC9-AB3F-7D4B2D44857B}"/>
                </a:ext>
              </a:extLst>
            </p:cNvPr>
            <p:cNvSpPr txBox="1"/>
            <p:nvPr/>
          </p:nvSpPr>
          <p:spPr>
            <a:xfrm>
              <a:off x="5116253" y="2228671"/>
              <a:ext cx="22252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Social media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“Build your brand”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Track the business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Look for names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B27D8A-8112-42DE-AAF1-EF73A983B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7" y="2424901"/>
              <a:ext cx="151375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FC380-E2C8-4CB6-B12D-DE35CDF687C8}"/>
              </a:ext>
            </a:extLst>
          </p:cNvPr>
          <p:cNvGrpSpPr/>
          <p:nvPr/>
        </p:nvGrpSpPr>
        <p:grpSpPr>
          <a:xfrm>
            <a:off x="3196558" y="2802625"/>
            <a:ext cx="4662690" cy="2185835"/>
            <a:chOff x="3196558" y="2802623"/>
            <a:chExt cx="4662690" cy="21858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89322-9B23-4907-B4C6-F569DD0424AC}"/>
                </a:ext>
              </a:extLst>
            </p:cNvPr>
            <p:cNvSpPr txBox="1"/>
            <p:nvPr/>
          </p:nvSpPr>
          <p:spPr>
            <a:xfrm>
              <a:off x="5116253" y="3788129"/>
              <a:ext cx="27429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 our previous discussion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Attend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E-mail people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Find connections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6E26BD-D358-4F4A-8794-7971450E85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6558" y="2802623"/>
              <a:ext cx="1513755" cy="948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F3081-3285-4D69-B36B-70324E26E527}"/>
              </a:ext>
            </a:extLst>
          </p:cNvPr>
          <p:cNvGrpSpPr/>
          <p:nvPr/>
        </p:nvGrpSpPr>
        <p:grpSpPr>
          <a:xfrm>
            <a:off x="1080281" y="3079416"/>
            <a:ext cx="3437932" cy="2425918"/>
            <a:chOff x="1080281" y="3079416"/>
            <a:chExt cx="3437932" cy="24259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017E1-6678-4976-BE0A-B74A0D2F4F08}"/>
                </a:ext>
              </a:extLst>
            </p:cNvPr>
            <p:cNvSpPr txBox="1"/>
            <p:nvPr/>
          </p:nvSpPr>
          <p:spPr>
            <a:xfrm>
              <a:off x="1080281" y="3751008"/>
              <a:ext cx="34379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Submit application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Build strong, readable, grounded, plain-English CV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to them,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Begin the visualize</a:t>
              </a:r>
            </a:p>
            <a:p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9992A7-797F-4754-BE8B-5232004EFA3D}"/>
                </a:ext>
              </a:extLst>
            </p:cNvPr>
            <p:cNvCxnSpPr>
              <a:cxnSpLocks/>
            </p:cNvCxnSpPr>
            <p:nvPr/>
          </p:nvCxnSpPr>
          <p:spPr>
            <a:xfrm>
              <a:off x="1802458" y="3079416"/>
              <a:ext cx="0" cy="5429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66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9037F46-8695-4673-989F-F3CC42BE635B}"/>
              </a:ext>
            </a:extLst>
          </p:cNvPr>
          <p:cNvSpPr txBox="1">
            <a:spLocks/>
          </p:cNvSpPr>
          <p:nvPr/>
        </p:nvSpPr>
        <p:spPr>
          <a:xfrm>
            <a:off x="858234" y="109972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Acing one</a:t>
            </a:r>
            <a:r>
              <a:rPr lang="en-US" dirty="0"/>
              <a:t>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3B85D-E80B-4EEB-BD78-1A57EE6697E1}"/>
              </a:ext>
            </a:extLst>
          </p:cNvPr>
          <p:cNvSpPr txBox="1"/>
          <p:nvPr/>
        </p:nvSpPr>
        <p:spPr>
          <a:xfrm>
            <a:off x="936611" y="191311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FA22C95-15D0-4251-B3C1-D130F1CF4CA9}"/>
              </a:ext>
            </a:extLst>
          </p:cNvPr>
          <p:cNvCxnSpPr>
            <a:cxnSpLocks/>
          </p:cNvCxnSpPr>
          <p:nvPr/>
        </p:nvCxnSpPr>
        <p:spPr>
          <a:xfrm>
            <a:off x="5547424" y="5826587"/>
            <a:ext cx="1750423" cy="562154"/>
          </a:xfrm>
          <a:prstGeom prst="bentConnector3">
            <a:avLst>
              <a:gd name="adj1" fmla="val 124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348C099-78BF-45E2-8673-4C969269F797}"/>
              </a:ext>
            </a:extLst>
          </p:cNvPr>
          <p:cNvGrpSpPr/>
          <p:nvPr/>
        </p:nvGrpSpPr>
        <p:grpSpPr>
          <a:xfrm>
            <a:off x="2596018" y="1039652"/>
            <a:ext cx="5829211" cy="1111879"/>
            <a:chOff x="2596016" y="1039650"/>
            <a:chExt cx="5829211" cy="11118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0F999E-2E0F-4DDF-B3D2-F8883C7722B9}"/>
                </a:ext>
              </a:extLst>
            </p:cNvPr>
            <p:cNvSpPr txBox="1"/>
            <p:nvPr/>
          </p:nvSpPr>
          <p:spPr>
            <a:xfrm>
              <a:off x="4292044" y="1039650"/>
              <a:ext cx="41331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them, their business, their market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Research to know and show eagerness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FDBDBB-57C9-458D-9CBE-A61685CCB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6016" y="1616147"/>
              <a:ext cx="1420075" cy="5353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91F859-76E1-4315-A975-FB3D8C716962}"/>
              </a:ext>
            </a:extLst>
          </p:cNvPr>
          <p:cNvGrpSpPr/>
          <p:nvPr/>
        </p:nvGrpSpPr>
        <p:grpSpPr>
          <a:xfrm>
            <a:off x="2526860" y="2037808"/>
            <a:ext cx="5514928" cy="923330"/>
            <a:chOff x="2526860" y="2037808"/>
            <a:chExt cx="5514928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44882D-08DE-45EE-B22D-4107EC919123}"/>
                </a:ext>
              </a:extLst>
            </p:cNvPr>
            <p:cNvSpPr txBox="1"/>
            <p:nvPr/>
          </p:nvSpPr>
          <p:spPr>
            <a:xfrm>
              <a:off x="4292044" y="2037808"/>
              <a:ext cx="37497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“Murder board”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Prepare BLUF comments, answers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Anticipate tough questions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EDDADF-1EC5-47F3-B379-82279B4B3386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471006"/>
              <a:ext cx="14292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705BA-F836-46CC-821D-012A96B6BEBE}"/>
              </a:ext>
            </a:extLst>
          </p:cNvPr>
          <p:cNvGrpSpPr/>
          <p:nvPr/>
        </p:nvGrpSpPr>
        <p:grpSpPr>
          <a:xfrm>
            <a:off x="2526862" y="2867181"/>
            <a:ext cx="5911871" cy="2959406"/>
            <a:chOff x="2526860" y="2867181"/>
            <a:chExt cx="5911871" cy="2959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66086-7CF3-4BF4-869A-AF2261C4D469}"/>
                </a:ext>
              </a:extLst>
            </p:cNvPr>
            <p:cNvSpPr txBox="1"/>
            <p:nvPr/>
          </p:nvSpPr>
          <p:spPr>
            <a:xfrm>
              <a:off x="4406537" y="3518263"/>
              <a:ext cx="403219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Heed the usual advice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Appearance with message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Take deep breath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the question, look for hints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Tune your language to interviewer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Read and use posture, body language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brief, but look for green light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6DECDD-E732-456B-B37E-4DF20AD355E4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867181"/>
              <a:ext cx="1429230" cy="744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F388DC-6477-481E-B668-BB4431F1C809}"/>
              </a:ext>
            </a:extLst>
          </p:cNvPr>
          <p:cNvGrpSpPr/>
          <p:nvPr/>
        </p:nvGrpSpPr>
        <p:grpSpPr>
          <a:xfrm>
            <a:off x="858235" y="3110154"/>
            <a:ext cx="3252724" cy="3395703"/>
            <a:chOff x="858235" y="3110152"/>
            <a:chExt cx="3252724" cy="33957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0F03C-51BF-4CA0-BA0B-EA4FDCA04EE7}"/>
                </a:ext>
              </a:extLst>
            </p:cNvPr>
            <p:cNvSpPr txBox="1"/>
            <p:nvPr/>
          </p:nvSpPr>
          <p:spPr>
            <a:xfrm>
              <a:off x="858235" y="4197531"/>
              <a:ext cx="32527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You interview them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Responsibilities, expectations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Special requirements (e.g., clearances)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Salary, 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Work environment, flex-issues, location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Org’s substantive views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427054-C0AB-482B-A4DF-A82C26CA2962}"/>
                </a:ext>
              </a:extLst>
            </p:cNvPr>
            <p:cNvCxnSpPr>
              <a:cxnSpLocks/>
            </p:cNvCxnSpPr>
            <p:nvPr/>
          </p:nvCxnSpPr>
          <p:spPr>
            <a:xfrm>
              <a:off x="1678326" y="3110152"/>
              <a:ext cx="0" cy="7220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13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BF22C-219F-348B-C119-EDAAEE29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1" y="1942537"/>
            <a:ext cx="7030499" cy="31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882</Words>
  <Application>Microsoft Office PowerPoint</Application>
  <PresentationFormat>On-screen Show (4:3)</PresentationFormat>
  <Paragraphs>155</Paragraphs>
  <Slides>20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Corbel</vt:lpstr>
      <vt:lpstr>AU_analysis_class_theme</vt:lpstr>
      <vt:lpstr>The  Interview</vt:lpstr>
      <vt:lpstr>The  Interview</vt:lpstr>
      <vt:lpstr>PowerPoint Presentation</vt:lpstr>
      <vt:lpstr>PowerPoint Presentation</vt:lpstr>
      <vt:lpstr>PowerPoint Presentation</vt:lpstr>
      <vt:lpstr>The Interview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Interview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Policy Seminar and Practicum</dc:title>
  <dc:creator>Fulton Armstrong</dc:creator>
  <cp:lastModifiedBy>Fulton A</cp:lastModifiedBy>
  <cp:revision>153</cp:revision>
  <cp:lastPrinted>2022-02-09T17:31:09Z</cp:lastPrinted>
  <dcterms:created xsi:type="dcterms:W3CDTF">2020-02-05T17:02:05Z</dcterms:created>
  <dcterms:modified xsi:type="dcterms:W3CDTF">2024-02-12T16:08:50Z</dcterms:modified>
</cp:coreProperties>
</file>