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Georgia Pro" panose="02040502050405020303" pitchFamily="18" charset="0"/>
      <p:regular r:id="rId12"/>
      <p:bold r:id="rId13"/>
      <p:italic r:id="rId14"/>
      <p:boldItalic r:id="rId15"/>
    </p:embeddedFont>
    <p:embeddedFont>
      <p:font typeface="Georgia Pro Bold" panose="02040802050405020203" charset="0"/>
      <p:regular r:id="rId16"/>
      <p:bold r:id="rId17"/>
    </p:embeddedFont>
    <p:embeddedFont>
      <p:font typeface="Georgia Pro Cond" panose="02040506050405020303" pitchFamily="18" charset="0"/>
      <p:regular r:id="rId18"/>
      <p:bold r:id="rId19"/>
      <p:italic r:id="rId20"/>
      <p:boldItalic r:id="rId21"/>
    </p:embeddedFont>
    <p:embeddedFont>
      <p:font typeface="Georgia Pro Condensed" panose="020B0604020202020204" charset="0"/>
      <p:regular r:id="rId22"/>
    </p:embeddedFont>
    <p:embeddedFont>
      <p:font typeface="Georgia Pro Condensed Bold" panose="020B0604020202020204" charset="0"/>
      <p:regular r:id="rId23"/>
    </p:embeddedFont>
    <p:embeddedFont>
      <p:font typeface="Georgia Pro Condensed Bold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7992624"/>
            <a:ext cx="18288000" cy="2294376"/>
          </a:xfrm>
          <a:prstGeom prst="rect">
            <a:avLst/>
          </a:prstGeom>
          <a:solidFill>
            <a:srgbClr val="F76900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AutoShape 3"/>
          <p:cNvSpPr/>
          <p:nvPr/>
        </p:nvSpPr>
        <p:spPr>
          <a:xfrm>
            <a:off x="-10" y="7992624"/>
            <a:ext cx="18288010" cy="0"/>
          </a:xfrm>
          <a:prstGeom prst="line">
            <a:avLst/>
          </a:prstGeom>
          <a:ln w="9525" cap="rnd">
            <a:solidFill>
              <a:srgbClr val="000000">
                <a:alpha val="6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1028700" y="5363973"/>
            <a:ext cx="8435303" cy="644873"/>
            <a:chOff x="0" y="0"/>
            <a:chExt cx="11247071" cy="859831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247071" cy="859831"/>
              <a:chOff x="0" y="0"/>
              <a:chExt cx="8638403" cy="660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8638404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8638404" h="660400">
                    <a:moveTo>
                      <a:pt x="851394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513943" y="0"/>
                    </a:lnTo>
                    <a:cubicBezTo>
                      <a:pt x="8582523" y="0"/>
                      <a:pt x="8638404" y="55880"/>
                      <a:pt x="8638404" y="124460"/>
                    </a:cubicBezTo>
                    <a:lnTo>
                      <a:pt x="8638404" y="535940"/>
                    </a:lnTo>
                    <a:cubicBezTo>
                      <a:pt x="8638404" y="604520"/>
                      <a:pt x="8582523" y="660400"/>
                      <a:pt x="8513943" y="660400"/>
                    </a:cubicBezTo>
                  </a:path>
                </a:pathLst>
              </a:custGeom>
              <a:solidFill>
                <a:srgbClr val="000E5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363665" y="168931"/>
              <a:ext cx="10519738" cy="5457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r>
                <a:rPr lang="en-US" sz="2400" dirty="0">
                  <a:solidFill>
                    <a:srgbClr val="FFFFFF"/>
                  </a:solidFill>
                  <a:latin typeface="Georgia Pro"/>
                </a:rPr>
                <a:t>Spring Semester 2024 | Syracuse University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8431986" y="9193826"/>
            <a:ext cx="2411930" cy="0"/>
          </a:xfrm>
          <a:prstGeom prst="line">
            <a:avLst/>
          </a:prstGeom>
          <a:ln w="9525" cap="rnd">
            <a:solidFill>
              <a:srgbClr val="000000">
                <a:alpha val="6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sp>
        <p:nvSpPr>
          <p:cNvPr id="9" name="Freeform 9"/>
          <p:cNvSpPr/>
          <p:nvPr/>
        </p:nvSpPr>
        <p:spPr>
          <a:xfrm>
            <a:off x="1028700" y="1028700"/>
            <a:ext cx="4691194" cy="1225288"/>
          </a:xfrm>
          <a:custGeom>
            <a:avLst/>
            <a:gdLst/>
            <a:ahLst/>
            <a:cxnLst/>
            <a:rect l="l" t="t" r="r" b="b"/>
            <a:pathLst>
              <a:path w="4691194" h="1225288">
                <a:moveTo>
                  <a:pt x="0" y="0"/>
                </a:moveTo>
                <a:lnTo>
                  <a:pt x="4691194" y="0"/>
                </a:lnTo>
                <a:lnTo>
                  <a:pt x="4691194" y="1225288"/>
                </a:lnTo>
                <a:lnTo>
                  <a:pt x="0" y="1225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028700" y="8368555"/>
            <a:ext cx="1633897" cy="163389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12693" b="-27362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058954" y="8750272"/>
            <a:ext cx="5676014" cy="779081"/>
            <a:chOff x="0" y="0"/>
            <a:chExt cx="7568019" cy="1038774"/>
          </a:xfrm>
        </p:grpSpPr>
        <p:sp>
          <p:nvSpPr>
            <p:cNvPr id="13" name="TextBox 13"/>
            <p:cNvSpPr txBox="1"/>
            <p:nvPr/>
          </p:nvSpPr>
          <p:spPr>
            <a:xfrm>
              <a:off x="24453" y="-9525"/>
              <a:ext cx="7543566" cy="504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99"/>
                </a:lnSpc>
              </a:pPr>
              <a:r>
                <a:rPr lang="en-US" sz="2499">
                  <a:solidFill>
                    <a:srgbClr val="FFFFFF"/>
                  </a:solidFill>
                  <a:latin typeface="Georgia Pro Bold"/>
                </a:rPr>
                <a:t>NITYA CHAGTI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81574"/>
              <a:ext cx="7543566" cy="457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59"/>
                </a:lnSpc>
              </a:pPr>
              <a:r>
                <a:rPr lang="en-US" sz="2299">
                  <a:solidFill>
                    <a:srgbClr val="FFFFFF"/>
                  </a:solidFill>
                  <a:latin typeface="Georgia Pro"/>
                </a:rPr>
                <a:t>Writing Lab Consultant and PhD Student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3713114"/>
            <a:ext cx="9382388" cy="113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80"/>
              </a:lnSpc>
            </a:pPr>
            <a:r>
              <a:rPr lang="en-US" sz="7400">
                <a:solidFill>
                  <a:srgbClr val="000E54"/>
                </a:solidFill>
                <a:latin typeface="Georgia Pro Bold"/>
              </a:rPr>
              <a:t>Writing Lab in D.C.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538064" y="8567010"/>
            <a:ext cx="6931676" cy="796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19"/>
              </a:lnSpc>
            </a:pPr>
            <a:r>
              <a:rPr lang="en-US" sz="2299" dirty="0">
                <a:solidFill>
                  <a:srgbClr val="FFFFFF"/>
                </a:solidFill>
                <a:latin typeface="Georgia Pro Bold"/>
              </a:rPr>
              <a:t>February 2, 2024</a:t>
            </a:r>
            <a:r>
              <a:rPr lang="en-US" sz="2299" dirty="0">
                <a:solidFill>
                  <a:srgbClr val="FFFFFF"/>
                </a:solidFill>
                <a:latin typeface="Georgia Pro"/>
              </a:rPr>
              <a:t> @ 9 AM</a:t>
            </a:r>
          </a:p>
          <a:p>
            <a:pPr>
              <a:lnSpc>
                <a:spcPts val="3219"/>
              </a:lnSpc>
            </a:pPr>
            <a:r>
              <a:rPr lang="en-US" sz="2299" dirty="0">
                <a:solidFill>
                  <a:srgbClr val="FFFFFF"/>
                </a:solidFill>
                <a:latin typeface="Georgia Pro"/>
              </a:rPr>
              <a:t>C115 | Center for Strategic and International Studies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94134" y="2029925"/>
            <a:ext cx="5165166" cy="59722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98209" y="1900904"/>
            <a:ext cx="8761091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0"/>
              </a:lnSpc>
            </a:pPr>
            <a:r>
              <a:rPr lang="en-US" sz="7100" dirty="0">
                <a:solidFill>
                  <a:srgbClr val="000E54"/>
                </a:solidFill>
                <a:latin typeface="Georgia Pro Bold"/>
              </a:rPr>
              <a:t>Writing Lab</a:t>
            </a:r>
            <a:r>
              <a:rPr lang="en-US" sz="7100" dirty="0">
                <a:solidFill>
                  <a:srgbClr val="000000"/>
                </a:solidFill>
                <a:latin typeface="Georgia Pro Bold"/>
              </a:rPr>
              <a:t> </a:t>
            </a:r>
            <a:r>
              <a:rPr lang="en-US" sz="7100" dirty="0">
                <a:solidFill>
                  <a:srgbClr val="F76900"/>
                </a:solidFill>
                <a:latin typeface="Georgia Pro Bold"/>
              </a:rPr>
              <a:t>Hours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8498209" y="7301548"/>
            <a:ext cx="8761091" cy="1984140"/>
            <a:chOff x="0" y="0"/>
            <a:chExt cx="11681454" cy="26455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681454" cy="2645520"/>
              <a:chOff x="0" y="0"/>
              <a:chExt cx="8972035" cy="20319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972035" cy="2031913"/>
              </a:xfrm>
              <a:custGeom>
                <a:avLst/>
                <a:gdLst/>
                <a:ahLst/>
                <a:cxnLst/>
                <a:rect l="l" t="t" r="r" b="b"/>
                <a:pathLst>
                  <a:path w="8972035" h="2031913">
                    <a:moveTo>
                      <a:pt x="8847575" y="2031913"/>
                    </a:moveTo>
                    <a:lnTo>
                      <a:pt x="124460" y="2031913"/>
                    </a:lnTo>
                    <a:cubicBezTo>
                      <a:pt x="55880" y="2031913"/>
                      <a:pt x="0" y="1976033"/>
                      <a:pt x="0" y="1907453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847575" y="0"/>
                    </a:lnTo>
                    <a:cubicBezTo>
                      <a:pt x="8916155" y="0"/>
                      <a:pt x="8972035" y="55880"/>
                      <a:pt x="8972035" y="124460"/>
                    </a:cubicBezTo>
                    <a:lnTo>
                      <a:pt x="8972035" y="1907453"/>
                    </a:lnTo>
                    <a:cubicBezTo>
                      <a:pt x="8972035" y="1976033"/>
                      <a:pt x="8916155" y="2031913"/>
                      <a:pt x="8847575" y="2031913"/>
                    </a:cubicBezTo>
                  </a:path>
                </a:pathLst>
              </a:custGeom>
              <a:solidFill>
                <a:srgbClr val="F76900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523277" y="447095"/>
              <a:ext cx="10634901" cy="16656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039"/>
                </a:lnSpc>
              </a:pPr>
              <a:r>
                <a:rPr lang="en-US" sz="3599" dirty="0">
                  <a:solidFill>
                    <a:srgbClr val="FFFFFF"/>
                  </a:solidFill>
                  <a:latin typeface="Georgia Pro Condensed"/>
                </a:rPr>
                <a:t>Feel free to email at </a:t>
              </a:r>
              <a:r>
                <a:rPr lang="en-US" sz="3599" dirty="0">
                  <a:solidFill>
                    <a:srgbClr val="FFFFFF"/>
                  </a:solidFill>
                  <a:latin typeface="Georgia Pro Condensed Bold"/>
                </a:rPr>
                <a:t>nchagti@syr.edu </a:t>
              </a:r>
              <a:r>
                <a:rPr lang="en-US" sz="3599" dirty="0">
                  <a:solidFill>
                    <a:srgbClr val="FFFFFF"/>
                  </a:solidFill>
                  <a:latin typeface="Georgia Pro Condensed"/>
                </a:rPr>
                <a:t>for any questions or clarifications!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28700" y="1028700"/>
            <a:ext cx="6518008" cy="83579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802336" y="3996373"/>
            <a:ext cx="8456964" cy="23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00000"/>
                </a:solidFill>
                <a:latin typeface="Georgia Pro Condensed Bold"/>
              </a:rPr>
              <a:t>Mondays, Wednesdays, and Thursdays</a:t>
            </a:r>
          </a:p>
          <a:p>
            <a:pPr algn="ctr">
              <a:lnSpc>
                <a:spcPts val="3699"/>
              </a:lnSpc>
            </a:pPr>
            <a:endParaRPr lang="en-US" sz="3699" dirty="0">
              <a:solidFill>
                <a:srgbClr val="000000"/>
              </a:solidFill>
              <a:latin typeface="Georgia Pro Condensed Bold"/>
            </a:endParaRPr>
          </a:p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00000"/>
                </a:solidFill>
                <a:latin typeface="Georgia Pro Condensed Bold"/>
              </a:rPr>
              <a:t>3 to 5:30 PM</a:t>
            </a:r>
          </a:p>
          <a:p>
            <a:pPr algn="ctr">
              <a:lnSpc>
                <a:spcPts val="3699"/>
              </a:lnSpc>
            </a:pPr>
            <a:endParaRPr lang="en-US" sz="3699" dirty="0">
              <a:solidFill>
                <a:srgbClr val="000000"/>
              </a:solidFill>
              <a:latin typeface="Georgia Pro Condensed Bold"/>
            </a:endParaRPr>
          </a:p>
          <a:p>
            <a:pPr algn="ctr">
              <a:lnSpc>
                <a:spcPts val="3699"/>
              </a:lnSpc>
            </a:pPr>
            <a:r>
              <a:rPr lang="en-US" sz="3699" dirty="0">
                <a:solidFill>
                  <a:srgbClr val="000000"/>
                </a:solidFill>
                <a:latin typeface="Georgia Pro Condensed Bold"/>
              </a:rPr>
              <a:t>Fourth Floor of CSIS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22786" y="2691373"/>
            <a:ext cx="3903992" cy="5246370"/>
            <a:chOff x="0" y="0"/>
            <a:chExt cx="3663950" cy="4923790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3600450" cy="4859020"/>
            </a:xfrm>
            <a:custGeom>
              <a:avLst/>
              <a:gdLst/>
              <a:ahLst/>
              <a:cxnLst/>
              <a:rect l="l" t="t" r="r" b="b"/>
              <a:pathLst>
                <a:path w="3600450" h="4859020">
                  <a:moveTo>
                    <a:pt x="3600450" y="4499610"/>
                  </a:moveTo>
                  <a:cubicBezTo>
                    <a:pt x="3600450" y="4699000"/>
                    <a:pt x="3439160" y="4859020"/>
                    <a:pt x="3241040" y="4859020"/>
                  </a:cubicBezTo>
                  <a:lnTo>
                    <a:pt x="359410" y="4859020"/>
                  </a:lnTo>
                  <a:cubicBezTo>
                    <a:pt x="160020" y="4859020"/>
                    <a:pt x="0" y="4697730"/>
                    <a:pt x="0" y="4499610"/>
                  </a:cubicBezTo>
                  <a:lnTo>
                    <a:pt x="0" y="359410"/>
                  </a:lnTo>
                  <a:cubicBezTo>
                    <a:pt x="0" y="160020"/>
                    <a:pt x="161290" y="0"/>
                    <a:pt x="359410" y="0"/>
                  </a:cubicBezTo>
                  <a:lnTo>
                    <a:pt x="3239770" y="0"/>
                  </a:lnTo>
                  <a:cubicBezTo>
                    <a:pt x="3439160" y="0"/>
                    <a:pt x="3599180" y="161290"/>
                    <a:pt x="3599180" y="359410"/>
                  </a:cubicBezTo>
                  <a:lnTo>
                    <a:pt x="3600450" y="4499610"/>
                  </a:lnTo>
                  <a:close/>
                </a:path>
              </a:pathLst>
            </a:custGeom>
            <a:blipFill>
              <a:blip r:embed="rId2"/>
              <a:stretch>
                <a:fillRect t="-1889" b="-1889"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663950" cy="4923790"/>
            </a:xfrm>
            <a:custGeom>
              <a:avLst/>
              <a:gdLst/>
              <a:ahLst/>
              <a:cxnLst/>
              <a:rect l="l" t="t" r="r" b="b"/>
              <a:pathLst>
                <a:path w="3663950" h="4923790">
                  <a:moveTo>
                    <a:pt x="3271520" y="4923790"/>
                  </a:moveTo>
                  <a:lnTo>
                    <a:pt x="391160" y="4923790"/>
                  </a:lnTo>
                  <a:cubicBezTo>
                    <a:pt x="175260" y="4923790"/>
                    <a:pt x="0" y="4748530"/>
                    <a:pt x="0" y="4532630"/>
                  </a:cubicBezTo>
                  <a:lnTo>
                    <a:pt x="0" y="392430"/>
                  </a:lnTo>
                  <a:cubicBezTo>
                    <a:pt x="0" y="175260"/>
                    <a:pt x="175260" y="0"/>
                    <a:pt x="391160" y="0"/>
                  </a:cubicBezTo>
                  <a:lnTo>
                    <a:pt x="3271520" y="0"/>
                  </a:lnTo>
                  <a:cubicBezTo>
                    <a:pt x="3487420" y="0"/>
                    <a:pt x="3662680" y="175260"/>
                    <a:pt x="3662680" y="391160"/>
                  </a:cubicBezTo>
                  <a:lnTo>
                    <a:pt x="3662680" y="4531360"/>
                  </a:lnTo>
                  <a:cubicBezTo>
                    <a:pt x="3663950" y="4747260"/>
                    <a:pt x="3487420" y="4923790"/>
                    <a:pt x="3271520" y="4923790"/>
                  </a:cubicBezTo>
                  <a:close/>
                  <a:moveTo>
                    <a:pt x="391160" y="63500"/>
                  </a:moveTo>
                  <a:cubicBezTo>
                    <a:pt x="210820" y="63500"/>
                    <a:pt x="63500" y="210820"/>
                    <a:pt x="63500" y="391160"/>
                  </a:cubicBezTo>
                  <a:lnTo>
                    <a:pt x="63500" y="4531360"/>
                  </a:lnTo>
                  <a:cubicBezTo>
                    <a:pt x="63500" y="4712970"/>
                    <a:pt x="210820" y="4859020"/>
                    <a:pt x="391160" y="4859020"/>
                  </a:cubicBezTo>
                  <a:lnTo>
                    <a:pt x="3271520" y="4859020"/>
                  </a:lnTo>
                  <a:cubicBezTo>
                    <a:pt x="3453130" y="4859020"/>
                    <a:pt x="3599180" y="4711700"/>
                    <a:pt x="3599180" y="4531360"/>
                  </a:cubicBezTo>
                  <a:lnTo>
                    <a:pt x="3599180" y="391160"/>
                  </a:lnTo>
                  <a:cubicBezTo>
                    <a:pt x="3599180" y="209550"/>
                    <a:pt x="3451860" y="63500"/>
                    <a:pt x="3271520" y="63500"/>
                  </a:cubicBezTo>
                  <a:lnTo>
                    <a:pt x="391160" y="63500"/>
                  </a:lnTo>
                  <a:close/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533982" y="2624698"/>
            <a:ext cx="9725318" cy="923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Hi! </a:t>
            </a:r>
            <a:r>
              <a:rPr lang="en-US" sz="2999" dirty="0">
                <a:solidFill>
                  <a:srgbClr val="F76900"/>
                </a:solidFill>
                <a:latin typeface="Georgia Pro Condensed Bold"/>
              </a:rPr>
              <a:t>My name is Nitya "Nits" Chagti</a:t>
            </a:r>
            <a:r>
              <a:rPr lang="en-US" sz="2999" dirty="0">
                <a:solidFill>
                  <a:srgbClr val="F76900"/>
                </a:solidFill>
                <a:latin typeface="Georgia Pro Condensed"/>
              </a:rPr>
              <a:t>.</a:t>
            </a:r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 I'm a PhD student in the History Department at Syracuse University.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3982" y="6234797"/>
            <a:ext cx="9479803" cy="184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I am serving as the </a:t>
            </a:r>
            <a:r>
              <a:rPr lang="en-US" sz="2999" dirty="0">
                <a:solidFill>
                  <a:srgbClr val="F76900"/>
                </a:solidFill>
                <a:latin typeface="Georgia Pro Condensed Bold"/>
              </a:rPr>
              <a:t>Writing Consultant</a:t>
            </a:r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 for the </a:t>
            </a:r>
            <a:r>
              <a:rPr lang="en-US" sz="2999" dirty="0">
                <a:solidFill>
                  <a:srgbClr val="F76900"/>
                </a:solidFill>
                <a:latin typeface="Georgia Pro Condensed Bold"/>
              </a:rPr>
              <a:t>inaugural year of the Writing Lab</a:t>
            </a:r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 at the Syracuse University D.C. campus. I've been helping students polish their </a:t>
            </a:r>
            <a:r>
              <a:rPr lang="en-US" sz="2999" dirty="0">
                <a:solidFill>
                  <a:srgbClr val="F76900"/>
                </a:solidFill>
                <a:latin typeface="Georgia Pro Condensed Bold"/>
              </a:rPr>
              <a:t>academic and professional writing</a:t>
            </a:r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 for almost 7 years now.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19175"/>
            <a:ext cx="16230600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00E54"/>
                </a:solidFill>
                <a:latin typeface="Georgia Pro Bold"/>
              </a:rPr>
              <a:t>Meet your</a:t>
            </a:r>
            <a:r>
              <a:rPr lang="en-US" sz="7200" dirty="0">
                <a:solidFill>
                  <a:srgbClr val="000000"/>
                </a:solidFill>
                <a:latin typeface="Georgia Pro Bold"/>
              </a:rPr>
              <a:t> </a:t>
            </a:r>
            <a:r>
              <a:rPr lang="en-US" sz="7200" dirty="0">
                <a:solidFill>
                  <a:srgbClr val="F76900"/>
                </a:solidFill>
                <a:latin typeface="Georgia Pro Bold"/>
              </a:rPr>
              <a:t>Writing Consultant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3982" y="3979240"/>
            <a:ext cx="9479803" cy="184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en-US" sz="2999" dirty="0">
                <a:solidFill>
                  <a:srgbClr val="000000"/>
                </a:solidFill>
                <a:latin typeface="Georgia Pro Condensed"/>
              </a:rPr>
              <a:t>My research explores 14th century Padua, a university town in northern Italy, and its connections to the late Byzantine world to elucidate the pivotal role of the Eastern Mediterranean in the early Renaissance.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05359" y="3377288"/>
            <a:ext cx="11281405" cy="581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7" lvl="1" indent="-323848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Mondays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,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Wednesdays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, and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Thursdays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from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3 to 5:30 PM</a:t>
            </a:r>
          </a:p>
          <a:p>
            <a:pPr marL="647697" lvl="1" indent="-323848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Fourth floor of CSIS, </a:t>
            </a:r>
            <a:r>
              <a:rPr lang="en-US" sz="3200" dirty="0">
                <a:latin typeface="Georgia Pro Cond" panose="020F0502020204030204" pitchFamily="18" charset="0"/>
              </a:rPr>
              <a:t>across from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Room 423</a:t>
            </a:r>
          </a:p>
          <a:p>
            <a:pPr marL="647697" lvl="1" indent="-323848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Open to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all undergraduate and graduate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students in D.C.</a:t>
            </a:r>
          </a:p>
          <a:p>
            <a:pPr marL="647697" lvl="1" indent="-323848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Teaches students to</a:t>
            </a:r>
            <a:r>
              <a:rPr lang="en-US" sz="3200" dirty="0">
                <a:solidFill>
                  <a:srgbClr val="000000"/>
                </a:solidFill>
                <a:latin typeface="Georgia Pro Condensed Bold"/>
              </a:rPr>
              <a:t>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excel in academic and professional careers</a:t>
            </a:r>
          </a:p>
          <a:p>
            <a:pPr marL="647697" lvl="1" indent="-323848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Features</a:t>
            </a:r>
            <a:r>
              <a:rPr lang="en-US" sz="3200" dirty="0">
                <a:solidFill>
                  <a:srgbClr val="000000"/>
                </a:solidFill>
                <a:latin typeface="Georgia Pro Condensed Bold"/>
              </a:rPr>
              <a:t>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one-on-one sessions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to address students' individual concerns</a:t>
            </a:r>
          </a:p>
          <a:p>
            <a:pPr marL="647697" lvl="1" indent="-323848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Prioritizes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skill-transference</a:t>
            </a:r>
            <a:r>
              <a:rPr lang="en-US" sz="3200" dirty="0">
                <a:solidFill>
                  <a:srgbClr val="F76900"/>
                </a:solidFill>
                <a:latin typeface="Georgia Pro Condense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to develop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writing skills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716228" y="2090865"/>
            <a:ext cx="4009889" cy="656921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32825" y="1019175"/>
            <a:ext cx="11826475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 dirty="0">
                <a:solidFill>
                  <a:srgbClr val="000E54"/>
                </a:solidFill>
                <a:latin typeface="Georgia Pro Bold"/>
              </a:rPr>
              <a:t>What is the</a:t>
            </a:r>
            <a:r>
              <a:rPr lang="en-US" sz="7200" dirty="0">
                <a:solidFill>
                  <a:srgbClr val="000000"/>
                </a:solidFill>
                <a:latin typeface="Georgia Pro Bold"/>
              </a:rPr>
              <a:t> </a:t>
            </a:r>
            <a:r>
              <a:rPr lang="en-US" sz="7200" dirty="0">
                <a:solidFill>
                  <a:srgbClr val="F76900"/>
                </a:solidFill>
                <a:latin typeface="Georgia Pro Bold"/>
              </a:rPr>
              <a:t>Writing Lab</a:t>
            </a:r>
            <a:r>
              <a:rPr lang="en-US" sz="7200" dirty="0">
                <a:solidFill>
                  <a:srgbClr val="000E54"/>
                </a:solidFill>
                <a:latin typeface="Georgia Pro Bold"/>
              </a:rPr>
              <a:t>?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5641140" y="2298279"/>
            <a:ext cx="11281405" cy="726712"/>
            <a:chOff x="0" y="0"/>
            <a:chExt cx="11553031" cy="7442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53031" cy="744209"/>
            </a:xfrm>
            <a:custGeom>
              <a:avLst/>
              <a:gdLst/>
              <a:ahLst/>
              <a:cxnLst/>
              <a:rect l="l" t="t" r="r" b="b"/>
              <a:pathLst>
                <a:path w="11553031" h="744209">
                  <a:moveTo>
                    <a:pt x="11428571" y="744209"/>
                  </a:moveTo>
                  <a:lnTo>
                    <a:pt x="124460" y="744209"/>
                  </a:lnTo>
                  <a:cubicBezTo>
                    <a:pt x="55880" y="744209"/>
                    <a:pt x="0" y="688329"/>
                    <a:pt x="0" y="619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28571" y="0"/>
                  </a:lnTo>
                  <a:cubicBezTo>
                    <a:pt x="11497152" y="0"/>
                    <a:pt x="11553031" y="55880"/>
                    <a:pt x="11553031" y="124460"/>
                  </a:cubicBezTo>
                  <a:lnTo>
                    <a:pt x="11553031" y="619749"/>
                  </a:lnTo>
                  <a:cubicBezTo>
                    <a:pt x="11553031" y="688329"/>
                    <a:pt x="11497152" y="744209"/>
                    <a:pt x="11428571" y="744209"/>
                  </a:cubicBezTo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641140" y="2355321"/>
            <a:ext cx="11281405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Georgia Pro Condensed Bold"/>
              </a:rPr>
              <a:t>Purpose and Objectives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335000" y="1714500"/>
            <a:ext cx="4142446" cy="707417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76530" y="1772682"/>
            <a:ext cx="11805881" cy="855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5500" dirty="0">
                <a:solidFill>
                  <a:srgbClr val="000E54"/>
                </a:solidFill>
                <a:latin typeface="Georgia Pro Bold"/>
              </a:rPr>
              <a:t>Step 1: Starting your</a:t>
            </a:r>
            <a:r>
              <a:rPr lang="en-US" sz="5500" dirty="0">
                <a:solidFill>
                  <a:srgbClr val="000000"/>
                </a:solidFill>
                <a:latin typeface="Georgia Pro Bold"/>
              </a:rPr>
              <a:t> </a:t>
            </a:r>
            <a:r>
              <a:rPr lang="en-US" sz="5500" dirty="0">
                <a:solidFill>
                  <a:srgbClr val="F76900"/>
                </a:solidFill>
                <a:latin typeface="Georgia Pro Bold"/>
              </a:rPr>
              <a:t>assignment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810938"/>
            <a:ext cx="11853711" cy="726712"/>
            <a:chOff x="0" y="0"/>
            <a:chExt cx="11899031" cy="7442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899031" cy="744209"/>
            </a:xfrm>
            <a:custGeom>
              <a:avLst/>
              <a:gdLst/>
              <a:ahLst/>
              <a:cxnLst/>
              <a:rect l="l" t="t" r="r" b="b"/>
              <a:pathLst>
                <a:path w="11899031" h="744209">
                  <a:moveTo>
                    <a:pt x="11774570" y="744209"/>
                  </a:moveTo>
                  <a:lnTo>
                    <a:pt x="124460" y="744209"/>
                  </a:lnTo>
                  <a:cubicBezTo>
                    <a:pt x="55880" y="744209"/>
                    <a:pt x="0" y="688329"/>
                    <a:pt x="0" y="619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774571" y="0"/>
                  </a:lnTo>
                  <a:cubicBezTo>
                    <a:pt x="11843151" y="0"/>
                    <a:pt x="11899031" y="55880"/>
                    <a:pt x="11899031" y="124460"/>
                  </a:cubicBezTo>
                  <a:lnTo>
                    <a:pt x="11899031" y="619749"/>
                  </a:lnTo>
                  <a:cubicBezTo>
                    <a:pt x="11899031" y="688329"/>
                    <a:pt x="11843151" y="744209"/>
                    <a:pt x="11774571" y="744209"/>
                  </a:cubicBezTo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11478" y="2904092"/>
            <a:ext cx="11853711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Georgia Pro Condensed Bold"/>
              </a:rPr>
              <a:t>It's not supposed to be that hard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720094"/>
            <a:ext cx="11619269" cy="508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Visit the Writing Lab at </a:t>
            </a:r>
            <a:r>
              <a:rPr lang="en-US" sz="3200" dirty="0">
                <a:solidFill>
                  <a:srgbClr val="F76900"/>
                </a:solidFill>
                <a:latin typeface="Georgia Pro Condensed Bold Italics"/>
              </a:rPr>
              <a:t>any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stage of your assignment progression</a:t>
            </a:r>
          </a:p>
          <a:p>
            <a:pPr marL="647700" lvl="1" indent="-323850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Bring your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ideas, outlines, rough drafts, or completed assignments</a:t>
            </a:r>
          </a:p>
          <a:p>
            <a:pPr marL="647700" lvl="1" indent="-323850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Students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do not have to present a complete draft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at the time of the session to receive help</a:t>
            </a:r>
          </a:p>
          <a:p>
            <a:pPr marL="647700" lvl="1" indent="-323850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Make an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appointment in advance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or just</a:t>
            </a:r>
            <a:r>
              <a:rPr lang="en-US" sz="3200" dirty="0">
                <a:solidFill>
                  <a:srgbClr val="F76900"/>
                </a:solidFill>
                <a:latin typeface="Georgia Pro Condensed"/>
              </a:rPr>
              <a:t>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walk in!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795493" y="2486025"/>
            <a:ext cx="6957147" cy="639229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6356877" y="1994069"/>
            <a:ext cx="10179728" cy="921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dirty="0">
                <a:solidFill>
                  <a:srgbClr val="000E54"/>
                </a:solidFill>
                <a:latin typeface="Georgia Pro Bold"/>
              </a:rPr>
              <a:t>Step 2: At the</a:t>
            </a:r>
            <a:r>
              <a:rPr lang="en-US" sz="6000" dirty="0">
                <a:solidFill>
                  <a:srgbClr val="000000"/>
                </a:solidFill>
                <a:latin typeface="Georgia Pro Bold"/>
              </a:rPr>
              <a:t> </a:t>
            </a:r>
            <a:r>
              <a:rPr lang="en-US" sz="6000" dirty="0">
                <a:solidFill>
                  <a:srgbClr val="F76900"/>
                </a:solidFill>
                <a:latin typeface="Georgia Pro Bold"/>
              </a:rPr>
              <a:t>Writing Lab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6356877" y="3052821"/>
            <a:ext cx="10179728" cy="726712"/>
            <a:chOff x="0" y="0"/>
            <a:chExt cx="10424829" cy="7442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24830" cy="744209"/>
            </a:xfrm>
            <a:custGeom>
              <a:avLst/>
              <a:gdLst/>
              <a:ahLst/>
              <a:cxnLst/>
              <a:rect l="l" t="t" r="r" b="b"/>
              <a:pathLst>
                <a:path w="10424830" h="744209">
                  <a:moveTo>
                    <a:pt x="10300370" y="744209"/>
                  </a:moveTo>
                  <a:lnTo>
                    <a:pt x="124460" y="744209"/>
                  </a:lnTo>
                  <a:cubicBezTo>
                    <a:pt x="55880" y="744209"/>
                    <a:pt x="0" y="688329"/>
                    <a:pt x="0" y="619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300370" y="0"/>
                  </a:lnTo>
                  <a:cubicBezTo>
                    <a:pt x="10368949" y="0"/>
                    <a:pt x="10424830" y="55880"/>
                    <a:pt x="10424830" y="124460"/>
                  </a:cubicBezTo>
                  <a:lnTo>
                    <a:pt x="10424830" y="619749"/>
                  </a:lnTo>
                  <a:cubicBezTo>
                    <a:pt x="10424830" y="688329"/>
                    <a:pt x="10368949" y="744209"/>
                    <a:pt x="10300370" y="744209"/>
                  </a:cubicBezTo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356877" y="3118793"/>
            <a:ext cx="10179728" cy="54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Georgia Pro Condensed Bold"/>
              </a:rPr>
              <a:t>Structure and Expectations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6877" y="3885280"/>
            <a:ext cx="10342587" cy="4763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Georgia Pro Condensed"/>
              </a:rPr>
              <a:t>Bring a printed (or digital) </a:t>
            </a:r>
            <a:r>
              <a:rPr lang="en-US" sz="3000" dirty="0">
                <a:solidFill>
                  <a:srgbClr val="F76900"/>
                </a:solidFill>
                <a:latin typeface="Georgia Pro Condensed Bold"/>
              </a:rPr>
              <a:t>copy of your outline, structure, or draft to the session</a:t>
            </a:r>
            <a:r>
              <a:rPr lang="en-US" sz="3000" dirty="0">
                <a:solidFill>
                  <a:srgbClr val="000000"/>
                </a:solidFill>
                <a:latin typeface="Georgia Pro Condensed Bold"/>
              </a:rPr>
              <a:t> 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Georgia Pro Condensed"/>
              </a:rPr>
              <a:t>Bring a printed (or digital) </a:t>
            </a:r>
            <a:r>
              <a:rPr lang="en-US" sz="3000" dirty="0">
                <a:solidFill>
                  <a:srgbClr val="F76900"/>
                </a:solidFill>
                <a:latin typeface="Georgia Pro Condensed Bold"/>
              </a:rPr>
              <a:t>copy of the assignment prompt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F76900"/>
                </a:solidFill>
                <a:latin typeface="Georgia Pro Condensed Bold"/>
              </a:rPr>
              <a:t>Complete the intake survey</a:t>
            </a:r>
            <a:r>
              <a:rPr lang="en-US" sz="3000" dirty="0">
                <a:solidFill>
                  <a:srgbClr val="000000"/>
                </a:solidFill>
                <a:latin typeface="Georgia Pro Condensed"/>
              </a:rPr>
              <a:t> at the beginning of the session: What are your concerns? What do you want to work on?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Georgia Pro Condensed"/>
              </a:rPr>
              <a:t>Choose if you want to have an </a:t>
            </a:r>
            <a:r>
              <a:rPr lang="en-US" sz="3000" dirty="0">
                <a:solidFill>
                  <a:srgbClr val="F76900"/>
                </a:solidFill>
                <a:latin typeface="Georgia Pro Condensed Bold"/>
              </a:rPr>
              <a:t>email sent to your professor</a:t>
            </a:r>
            <a:r>
              <a:rPr lang="en-US" sz="3000" dirty="0">
                <a:solidFill>
                  <a:srgbClr val="000000"/>
                </a:solidFill>
                <a:latin typeface="Georgia Pro Condensed"/>
              </a:rPr>
              <a:t> regarding your visit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239994" y="8743028"/>
            <a:ext cx="6590097" cy="1030543"/>
            <a:chOff x="0" y="0"/>
            <a:chExt cx="8190800" cy="12808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90800" cy="1280858"/>
            </a:xfrm>
            <a:custGeom>
              <a:avLst/>
              <a:gdLst/>
              <a:ahLst/>
              <a:cxnLst/>
              <a:rect l="l" t="t" r="r" b="b"/>
              <a:pathLst>
                <a:path w="8190800" h="1280858">
                  <a:moveTo>
                    <a:pt x="8066340" y="1280857"/>
                  </a:moveTo>
                  <a:lnTo>
                    <a:pt x="124460" y="1280857"/>
                  </a:lnTo>
                  <a:cubicBezTo>
                    <a:pt x="55880" y="1280857"/>
                    <a:pt x="0" y="1224978"/>
                    <a:pt x="0" y="115639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066340" y="0"/>
                  </a:lnTo>
                  <a:cubicBezTo>
                    <a:pt x="8134920" y="0"/>
                    <a:pt x="8190800" y="55880"/>
                    <a:pt x="8190800" y="124460"/>
                  </a:cubicBezTo>
                  <a:lnTo>
                    <a:pt x="8190800" y="1156398"/>
                  </a:lnTo>
                  <a:cubicBezTo>
                    <a:pt x="8190800" y="1224978"/>
                    <a:pt x="8134920" y="1280858"/>
                    <a:pt x="8066340" y="1280858"/>
                  </a:cubicBezTo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100922" y="1407746"/>
            <a:ext cx="6700182" cy="6076869"/>
            <a:chOff x="0" y="-38100"/>
            <a:chExt cx="8933575" cy="8102493"/>
          </a:xfrm>
        </p:grpSpPr>
        <p:sp>
          <p:nvSpPr>
            <p:cNvPr id="5" name="TextBox 5"/>
            <p:cNvSpPr txBox="1"/>
            <p:nvPr/>
          </p:nvSpPr>
          <p:spPr>
            <a:xfrm>
              <a:off x="6701061" y="139513"/>
              <a:ext cx="1204271" cy="3552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Georgia Pro"/>
                </a:rPr>
                <a:t>Flow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128192" y="4749974"/>
              <a:ext cx="805383" cy="355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Georgia Pro"/>
                </a:rPr>
                <a:t>Clarity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3676720" y="7709166"/>
              <a:ext cx="1562370" cy="355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Georgia Pro"/>
                </a:rPr>
                <a:t>Organization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49974"/>
              <a:ext cx="769851" cy="355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Georgia Pro"/>
                </a:rPr>
                <a:t>Thesis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813715" y="-38100"/>
              <a:ext cx="1126951" cy="3552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en-US" sz="1599" dirty="0">
                  <a:solidFill>
                    <a:srgbClr val="000000"/>
                  </a:solidFill>
                  <a:latin typeface="Georgia Pro"/>
                </a:rPr>
                <a:t>Structure</a:t>
              </a:r>
            </a:p>
          </p:txBody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744281" y="99913"/>
              <a:ext cx="7427247" cy="7427247"/>
              <a:chOff x="0" y="0"/>
              <a:chExt cx="2540000" cy="254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270000" y="0"/>
                <a:ext cx="1225947" cy="1104203"/>
              </a:xfrm>
              <a:custGeom>
                <a:avLst/>
                <a:gdLst/>
                <a:ahLst/>
                <a:cxnLst/>
                <a:rect l="l" t="t" r="r" b="b"/>
                <a:pathLst>
                  <a:path w="1225947" h="1104203">
                    <a:moveTo>
                      <a:pt x="0" y="0"/>
                    </a:moveTo>
                    <a:cubicBezTo>
                      <a:pt x="573695" y="0"/>
                      <a:pt x="1076156" y="384611"/>
                      <a:pt x="1225947" y="938406"/>
                    </a:cubicBezTo>
                    <a:lnTo>
                      <a:pt x="612973" y="1104203"/>
                    </a:lnTo>
                    <a:cubicBezTo>
                      <a:pt x="538078" y="827305"/>
                      <a:pt x="286848" y="635000"/>
                      <a:pt x="0" y="635000"/>
                    </a:cubicBezTo>
                    <a:close/>
                  </a:path>
                </a:pathLst>
              </a:custGeom>
              <a:solidFill>
                <a:srgbClr val="FF8E00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617102" y="877548"/>
                <a:ext cx="1038022" cy="1455928"/>
              </a:xfrm>
              <a:custGeom>
                <a:avLst/>
                <a:gdLst/>
                <a:ahLst/>
                <a:cxnLst/>
                <a:rect l="l" t="t" r="r" b="b"/>
                <a:pathLst>
                  <a:path w="1038022" h="1455928">
                    <a:moveTo>
                      <a:pt x="860740" y="0"/>
                    </a:moveTo>
                    <a:cubicBezTo>
                      <a:pt x="1038021" y="545617"/>
                      <a:pt x="827504" y="1142337"/>
                      <a:pt x="347101" y="1455928"/>
                    </a:cubicBezTo>
                    <a:lnTo>
                      <a:pt x="0" y="924190"/>
                    </a:lnTo>
                    <a:cubicBezTo>
                      <a:pt x="240201" y="767394"/>
                      <a:pt x="345460" y="469035"/>
                      <a:pt x="256819" y="196226"/>
                    </a:cubicBezTo>
                    <a:close/>
                  </a:path>
                </a:pathLst>
              </a:custGeom>
              <a:solidFill>
                <a:srgbClr val="FF431B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473094" y="1764429"/>
                <a:ext cx="1543393" cy="870232"/>
              </a:xfrm>
              <a:custGeom>
                <a:avLst/>
                <a:gdLst/>
                <a:ahLst/>
                <a:cxnLst/>
                <a:rect l="l" t="t" r="r" b="b"/>
                <a:pathLst>
                  <a:path w="1543393" h="870232">
                    <a:moveTo>
                      <a:pt x="1543393" y="533023"/>
                    </a:moveTo>
                    <a:cubicBezTo>
                      <a:pt x="1079264" y="870232"/>
                      <a:pt x="446696" y="854415"/>
                      <a:pt x="0" y="494430"/>
                    </a:cubicBezTo>
                    <a:lnTo>
                      <a:pt x="398453" y="0"/>
                    </a:lnTo>
                    <a:cubicBezTo>
                      <a:pt x="621801" y="179993"/>
                      <a:pt x="938085" y="187902"/>
                      <a:pt x="1170150" y="19297"/>
                    </a:cubicBezTo>
                    <a:close/>
                  </a:path>
                </a:pathLst>
              </a:custGeom>
              <a:solidFill>
                <a:srgbClr val="203299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" name="Freeform 14"/>
              <p:cNvSpPr/>
              <p:nvPr/>
            </p:nvSpPr>
            <p:spPr>
              <a:xfrm>
                <a:off x="-121047" y="817672"/>
                <a:ext cx="1017804" cy="1479780"/>
              </a:xfrm>
              <a:custGeom>
                <a:avLst/>
                <a:gdLst/>
                <a:ahLst/>
                <a:cxnLst/>
                <a:rect l="l" t="t" r="r" b="b"/>
                <a:pathLst>
                  <a:path w="1017804" h="1479780">
                    <a:moveTo>
                      <a:pt x="644560" y="1479780"/>
                    </a:moveTo>
                    <a:cubicBezTo>
                      <a:pt x="180430" y="1142570"/>
                      <a:pt x="0" y="536074"/>
                      <a:pt x="204329" y="0"/>
                    </a:cubicBezTo>
                    <a:lnTo>
                      <a:pt x="797688" y="226164"/>
                    </a:lnTo>
                    <a:cubicBezTo>
                      <a:pt x="695523" y="494201"/>
                      <a:pt x="785739" y="797449"/>
                      <a:pt x="1017803" y="966054"/>
                    </a:cubicBezTo>
                    <a:close/>
                  </a:path>
                </a:pathLst>
              </a:custGeom>
              <a:solidFill>
                <a:srgbClr val="2B72D7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5" name="Freeform 15"/>
              <p:cNvSpPr/>
              <p:nvPr/>
            </p:nvSpPr>
            <p:spPr>
              <a:xfrm>
                <a:off x="62158" y="0"/>
                <a:ext cx="1207778" cy="1073774"/>
              </a:xfrm>
              <a:custGeom>
                <a:avLst/>
                <a:gdLst/>
                <a:ahLst/>
                <a:cxnLst/>
                <a:rect l="l" t="t" r="r" b="b"/>
                <a:pathLst>
                  <a:path w="1207778" h="1073774">
                    <a:moveTo>
                      <a:pt x="0" y="877548"/>
                    </a:moveTo>
                    <a:cubicBezTo>
                      <a:pt x="170006" y="354324"/>
                      <a:pt x="657564" y="55"/>
                      <a:pt x="1207715" y="0"/>
                    </a:cubicBezTo>
                    <a:lnTo>
                      <a:pt x="1207779" y="635000"/>
                    </a:lnTo>
                    <a:cubicBezTo>
                      <a:pt x="932703" y="635027"/>
                      <a:pt x="688924" y="812162"/>
                      <a:pt x="603921" y="1073774"/>
                    </a:cubicBezTo>
                    <a:close/>
                  </a:path>
                </a:pathLst>
              </a:custGeom>
              <a:solidFill>
                <a:srgbClr val="ADB3B8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1413185" y="8934450"/>
            <a:ext cx="6243716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100" dirty="0">
                <a:solidFill>
                  <a:srgbClr val="FFFFFF"/>
                </a:solidFill>
                <a:latin typeface="Georgia Pro Bold"/>
              </a:rPr>
              <a:t>Take A Look At Some Common Writing Concerns</a:t>
            </a:r>
          </a:p>
        </p:txBody>
      </p:sp>
      <p:sp>
        <p:nvSpPr>
          <p:cNvPr id="17" name="AutoShape 17"/>
          <p:cNvSpPr/>
          <p:nvPr/>
        </p:nvSpPr>
        <p:spPr>
          <a:xfrm flipV="1">
            <a:off x="10834611" y="0"/>
            <a:ext cx="0" cy="10287000"/>
          </a:xfrm>
          <a:prstGeom prst="line">
            <a:avLst/>
          </a:prstGeom>
          <a:ln w="9525" cap="rnd">
            <a:solidFill>
              <a:srgbClr val="000000">
                <a:alpha val="60000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N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6229752" y="5421187"/>
            <a:ext cx="1600339" cy="2967901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028700" y="979121"/>
            <a:ext cx="910459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 dirty="0">
                <a:solidFill>
                  <a:srgbClr val="000E54"/>
                </a:solidFill>
                <a:latin typeface="Georgia Pro Bold"/>
              </a:rPr>
              <a:t>Step 3: Asking for</a:t>
            </a:r>
            <a:r>
              <a:rPr lang="en-US" sz="5900" dirty="0">
                <a:solidFill>
                  <a:srgbClr val="F76900"/>
                </a:solidFill>
                <a:latin typeface="Georgia Pro Bold"/>
              </a:rPr>
              <a:t> help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028700" y="2021204"/>
            <a:ext cx="9104596" cy="726712"/>
            <a:chOff x="0" y="0"/>
            <a:chExt cx="9323811" cy="74420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323811" cy="744209"/>
            </a:xfrm>
            <a:custGeom>
              <a:avLst/>
              <a:gdLst/>
              <a:ahLst/>
              <a:cxnLst/>
              <a:rect l="l" t="t" r="r" b="b"/>
              <a:pathLst>
                <a:path w="9323811" h="744209">
                  <a:moveTo>
                    <a:pt x="9199351" y="744209"/>
                  </a:moveTo>
                  <a:lnTo>
                    <a:pt x="124460" y="744209"/>
                  </a:lnTo>
                  <a:cubicBezTo>
                    <a:pt x="55880" y="744209"/>
                    <a:pt x="0" y="688329"/>
                    <a:pt x="0" y="619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199351" y="0"/>
                  </a:lnTo>
                  <a:cubicBezTo>
                    <a:pt x="9267931" y="0"/>
                    <a:pt x="9323811" y="55880"/>
                    <a:pt x="9323811" y="124460"/>
                  </a:cubicBezTo>
                  <a:lnTo>
                    <a:pt x="9323811" y="619749"/>
                  </a:lnTo>
                  <a:cubicBezTo>
                    <a:pt x="9323811" y="688329"/>
                    <a:pt x="9267931" y="744209"/>
                    <a:pt x="9199351" y="744209"/>
                  </a:cubicBezTo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028700" y="2070507"/>
            <a:ext cx="8619548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>
                <a:solidFill>
                  <a:srgbClr val="FFFFFF"/>
                </a:solidFill>
                <a:latin typeface="Georgia Pro Condensed Bold"/>
              </a:rPr>
              <a:t>What do you want to work on?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70598" y="2983222"/>
            <a:ext cx="9062698" cy="581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Are you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feeling stuck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? Do you have ideas but you're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not sure how to get started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?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Is your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outline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reflective of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what you want to write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?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Do you have a completed draft and need to make sure it's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answering the prompt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?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Have you said what you needed to say in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clear, concise terms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without waffling?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3863573" y="1290223"/>
            <a:ext cx="10179728" cy="902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 dirty="0">
                <a:solidFill>
                  <a:srgbClr val="000E54"/>
                </a:solidFill>
                <a:latin typeface="Georgia Pro Bold"/>
              </a:rPr>
              <a:t>Step 4: During the </a:t>
            </a:r>
            <a:r>
              <a:rPr lang="en-US" sz="5900" dirty="0">
                <a:solidFill>
                  <a:srgbClr val="F76900"/>
                </a:solidFill>
                <a:latin typeface="Georgia Pro Bold"/>
              </a:rPr>
              <a:t>session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474107" y="1610764"/>
            <a:ext cx="4387433" cy="708129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8EF823-5D72-13E3-4BFB-B32EDDC98D28}"/>
              </a:ext>
            </a:extLst>
          </p:cNvPr>
          <p:cNvGrpSpPr/>
          <p:nvPr/>
        </p:nvGrpSpPr>
        <p:grpSpPr>
          <a:xfrm>
            <a:off x="3863573" y="2329925"/>
            <a:ext cx="10179728" cy="726712"/>
            <a:chOff x="3827477" y="2329925"/>
            <a:chExt cx="10179728" cy="726712"/>
          </a:xfrm>
        </p:grpSpPr>
        <p:grpSp>
          <p:nvGrpSpPr>
            <p:cNvPr id="6" name="Group 6"/>
            <p:cNvGrpSpPr/>
            <p:nvPr/>
          </p:nvGrpSpPr>
          <p:grpSpPr>
            <a:xfrm>
              <a:off x="3827477" y="2329925"/>
              <a:ext cx="10179728" cy="726712"/>
              <a:chOff x="0" y="0"/>
              <a:chExt cx="10424829" cy="7442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424830" cy="744209"/>
              </a:xfrm>
              <a:custGeom>
                <a:avLst/>
                <a:gdLst/>
                <a:ahLst/>
                <a:cxnLst/>
                <a:rect l="l" t="t" r="r" b="b"/>
                <a:pathLst>
                  <a:path w="10424830" h="744209">
                    <a:moveTo>
                      <a:pt x="10300370" y="744209"/>
                    </a:moveTo>
                    <a:lnTo>
                      <a:pt x="124460" y="744209"/>
                    </a:lnTo>
                    <a:cubicBezTo>
                      <a:pt x="55880" y="744209"/>
                      <a:pt x="0" y="688329"/>
                      <a:pt x="0" y="6197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0300370" y="0"/>
                    </a:lnTo>
                    <a:cubicBezTo>
                      <a:pt x="10368949" y="0"/>
                      <a:pt x="10424830" y="55880"/>
                      <a:pt x="10424830" y="124460"/>
                    </a:cubicBezTo>
                    <a:lnTo>
                      <a:pt x="10424830" y="619749"/>
                    </a:lnTo>
                    <a:cubicBezTo>
                      <a:pt x="10424830" y="688329"/>
                      <a:pt x="10368949" y="744209"/>
                      <a:pt x="10300370" y="744209"/>
                    </a:cubicBezTo>
                  </a:path>
                </a:pathLst>
              </a:custGeom>
              <a:solidFill>
                <a:srgbClr val="000E5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3827477" y="2395897"/>
              <a:ext cx="10179728" cy="54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dirty="0">
                  <a:solidFill>
                    <a:srgbClr val="FFFFFF"/>
                  </a:solidFill>
                  <a:latin typeface="Georgia Pro Condensed Bold"/>
                </a:rPr>
                <a:t>Working together on skill transference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2555" y="1631464"/>
            <a:ext cx="4071205" cy="7081298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733800" y="3249611"/>
            <a:ext cx="10179728" cy="5081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Students are provided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on-the-spot analysis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calibrated towards their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individual needs 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and concerns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Receive feedback based on addressing </a:t>
            </a:r>
            <a:r>
              <a:rPr lang="en-US" sz="3200" dirty="0">
                <a:latin typeface="Georgia Pro Cond" panose="02040506050405020303" pitchFamily="18" charset="0"/>
              </a:rPr>
              <a:t>assignment-specific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 requirements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,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improving writing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, and </a:t>
            </a:r>
            <a:r>
              <a:rPr lang="en-US" sz="3200" dirty="0">
                <a:latin typeface="Georgia Pro Cond" panose="02040506050405020303" pitchFamily="18" charset="0"/>
              </a:rPr>
              <a:t>meeting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 academic and professional standards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The Writing Lab is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not designed for spell-checking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(you can try Grammarly for that)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1424516" y="2976160"/>
            <a:ext cx="6050872" cy="661664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979121"/>
            <a:ext cx="1039581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80"/>
              </a:lnSpc>
            </a:pPr>
            <a:r>
              <a:rPr lang="en-US" sz="5900" dirty="0">
                <a:solidFill>
                  <a:srgbClr val="000E54"/>
                </a:solidFill>
                <a:latin typeface="Georgia Pro Bold"/>
              </a:rPr>
              <a:t>Step 5: After the </a:t>
            </a:r>
            <a:r>
              <a:rPr lang="en-US" sz="5900" dirty="0">
                <a:solidFill>
                  <a:srgbClr val="F76900"/>
                </a:solidFill>
                <a:latin typeface="Georgia Pro Bold"/>
              </a:rPr>
              <a:t>session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8700" y="2021204"/>
            <a:ext cx="10395816" cy="726712"/>
            <a:chOff x="0" y="0"/>
            <a:chExt cx="10646120" cy="74420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46120" cy="744209"/>
            </a:xfrm>
            <a:custGeom>
              <a:avLst/>
              <a:gdLst/>
              <a:ahLst/>
              <a:cxnLst/>
              <a:rect l="l" t="t" r="r" b="b"/>
              <a:pathLst>
                <a:path w="10646120" h="744209">
                  <a:moveTo>
                    <a:pt x="10521660" y="744209"/>
                  </a:moveTo>
                  <a:lnTo>
                    <a:pt x="124460" y="744209"/>
                  </a:lnTo>
                  <a:cubicBezTo>
                    <a:pt x="55880" y="744209"/>
                    <a:pt x="0" y="688329"/>
                    <a:pt x="0" y="6197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0521660" y="0"/>
                  </a:lnTo>
                  <a:cubicBezTo>
                    <a:pt x="10590240" y="0"/>
                    <a:pt x="10646120" y="55880"/>
                    <a:pt x="10646120" y="124460"/>
                  </a:cubicBezTo>
                  <a:lnTo>
                    <a:pt x="10646120" y="619749"/>
                  </a:lnTo>
                  <a:cubicBezTo>
                    <a:pt x="10646120" y="688329"/>
                    <a:pt x="10590240" y="744209"/>
                    <a:pt x="10521660" y="744209"/>
                  </a:cubicBezTo>
                </a:path>
              </a:pathLst>
            </a:custGeom>
            <a:solidFill>
              <a:srgbClr val="000E54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070507"/>
            <a:ext cx="10395816" cy="563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Georgia Pro Condensed Bold"/>
              </a:rPr>
              <a:t>Employing your newly-gained skills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18093"/>
            <a:ext cx="10395816" cy="5819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Complete the outtake survey:</a:t>
            </a:r>
            <a:r>
              <a:rPr lang="en-US" sz="3200" dirty="0">
                <a:solidFill>
                  <a:srgbClr val="F76900"/>
                </a:solidFill>
                <a:latin typeface="Georgia Pro Condensed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What did you like about the session? What could be improved? Did you get the help you needed?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Devote time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to the assignment after your appointment: What did you</a:t>
            </a:r>
            <a:r>
              <a:rPr lang="en-US" sz="3200" dirty="0">
                <a:solidFill>
                  <a:srgbClr val="F76900"/>
                </a:solidFill>
                <a:latin typeface="Georgia Pro Condensed"/>
              </a:rPr>
              <a:t>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learn to do better?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How can you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improve this submission?</a:t>
            </a:r>
          </a:p>
          <a:p>
            <a:pPr marL="647702" lvl="1" indent="-323851" algn="just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Make an appointment to </a:t>
            </a:r>
            <a:r>
              <a:rPr lang="en-US" sz="3200" dirty="0">
                <a:solidFill>
                  <a:srgbClr val="F76900"/>
                </a:solidFill>
                <a:latin typeface="Georgia Pro Condensed Bold"/>
              </a:rPr>
              <a:t>revisit the Writing Lab</a:t>
            </a:r>
            <a:r>
              <a:rPr lang="en-US" sz="3200" dirty="0">
                <a:solidFill>
                  <a:srgbClr val="000000"/>
                </a:solidFill>
                <a:latin typeface="Georgia Pro Condensed"/>
              </a:rPr>
              <a:t> if you need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82361" y="1493762"/>
            <a:ext cx="15923279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7000" dirty="0">
                <a:solidFill>
                  <a:srgbClr val="FFFFFF"/>
                </a:solidFill>
                <a:latin typeface="Georgia Pro Bold"/>
              </a:rPr>
              <a:t>Getting the Most Out of Your Visit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3AE8EA3-86D9-199C-8320-0CFF34BE6EA1}"/>
              </a:ext>
            </a:extLst>
          </p:cNvPr>
          <p:cNvGrpSpPr/>
          <p:nvPr/>
        </p:nvGrpSpPr>
        <p:grpSpPr>
          <a:xfrm>
            <a:off x="1028700" y="3890485"/>
            <a:ext cx="4817121" cy="5367815"/>
            <a:chOff x="1028700" y="3890485"/>
            <a:chExt cx="4817121" cy="5367815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3890485"/>
              <a:ext cx="4817121" cy="5367815"/>
              <a:chOff x="0" y="0"/>
              <a:chExt cx="4775745" cy="532170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75745" cy="5321709"/>
              </a:xfrm>
              <a:custGeom>
                <a:avLst/>
                <a:gdLst/>
                <a:ahLst/>
                <a:cxnLst/>
                <a:rect l="l" t="t" r="r" b="b"/>
                <a:pathLst>
                  <a:path w="4775745" h="5321709">
                    <a:moveTo>
                      <a:pt x="4651284" y="5321709"/>
                    </a:moveTo>
                    <a:lnTo>
                      <a:pt x="124460" y="5321709"/>
                    </a:lnTo>
                    <a:cubicBezTo>
                      <a:pt x="55880" y="5321709"/>
                      <a:pt x="0" y="5265829"/>
                      <a:pt x="0" y="519724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1285" y="0"/>
                    </a:lnTo>
                    <a:cubicBezTo>
                      <a:pt x="4719865" y="0"/>
                      <a:pt x="4775745" y="55880"/>
                      <a:pt x="4775745" y="124460"/>
                    </a:cubicBezTo>
                    <a:lnTo>
                      <a:pt x="4775745" y="5197249"/>
                    </a:lnTo>
                    <a:cubicBezTo>
                      <a:pt x="4775745" y="5265829"/>
                      <a:pt x="4719865" y="5321709"/>
                      <a:pt x="4651285" y="5321709"/>
                    </a:cubicBezTo>
                  </a:path>
                </a:pathLst>
              </a:custGeom>
              <a:solidFill>
                <a:srgbClr val="F4F4F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5" name="TextBox 5"/>
            <p:cNvSpPr txBox="1"/>
            <p:nvPr/>
          </p:nvSpPr>
          <p:spPr>
            <a:xfrm>
              <a:off x="1460970" y="6135701"/>
              <a:ext cx="4008730" cy="2815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dirty="0">
                  <a:solidFill>
                    <a:srgbClr val="000E54"/>
                  </a:solidFill>
                  <a:latin typeface="Georgia Pro Condensed Bold"/>
                </a:rPr>
                <a:t>Don't wait until the last minute to go to the Writing Lab</a:t>
              </a:r>
              <a:r>
                <a:rPr lang="en-US" sz="2500" dirty="0">
                  <a:solidFill>
                    <a:srgbClr val="000E54"/>
                  </a:solidFill>
                  <a:latin typeface="Georgia Pro Condensed"/>
                </a:rPr>
                <a:t>.</a:t>
              </a:r>
              <a:r>
                <a:rPr lang="en-US" sz="2500" dirty="0">
                  <a:solidFill>
                    <a:srgbClr val="000000"/>
                  </a:solidFill>
                  <a:latin typeface="Georgia Pro Condensed"/>
                </a:rPr>
                <a:t> If your assignment is due within 24 hours, the session is mostly just triage.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028700" y="3890485"/>
              <a:ext cx="4817121" cy="2031832"/>
              <a:chOff x="0" y="0"/>
              <a:chExt cx="4775745" cy="201437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75745" cy="2014379"/>
              </a:xfrm>
              <a:custGeom>
                <a:avLst/>
                <a:gdLst/>
                <a:ahLst/>
                <a:cxnLst/>
                <a:rect l="l" t="t" r="r" b="b"/>
                <a:pathLst>
                  <a:path w="4775745" h="2014379">
                    <a:moveTo>
                      <a:pt x="4651284" y="2014379"/>
                    </a:moveTo>
                    <a:lnTo>
                      <a:pt x="124460" y="2014379"/>
                    </a:lnTo>
                    <a:cubicBezTo>
                      <a:pt x="55880" y="2014379"/>
                      <a:pt x="0" y="1958499"/>
                      <a:pt x="0" y="188991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1285" y="0"/>
                    </a:lnTo>
                    <a:cubicBezTo>
                      <a:pt x="4719865" y="0"/>
                      <a:pt x="4775745" y="55880"/>
                      <a:pt x="4775745" y="124460"/>
                    </a:cubicBezTo>
                    <a:lnTo>
                      <a:pt x="4775745" y="1889919"/>
                    </a:lnTo>
                    <a:cubicBezTo>
                      <a:pt x="4775745" y="1958499"/>
                      <a:pt x="4719865" y="2014379"/>
                      <a:pt x="4651285" y="2014379"/>
                    </a:cubicBezTo>
                  </a:path>
                </a:pathLst>
              </a:custGeom>
              <a:solidFill>
                <a:srgbClr val="F76900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1432896" y="4638072"/>
              <a:ext cx="400873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4500" dirty="0">
                  <a:solidFill>
                    <a:srgbClr val="FFFFFF"/>
                  </a:solidFill>
                  <a:latin typeface="Georgia Pro Condensed Bold"/>
                </a:rPr>
                <a:t>Go In Early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76A58B-4878-EFA2-5936-01A84A19BCEB}"/>
              </a:ext>
            </a:extLst>
          </p:cNvPr>
          <p:cNvGrpSpPr/>
          <p:nvPr/>
        </p:nvGrpSpPr>
        <p:grpSpPr>
          <a:xfrm>
            <a:off x="6735439" y="3890485"/>
            <a:ext cx="4817121" cy="5367815"/>
            <a:chOff x="6735439" y="3890485"/>
            <a:chExt cx="4817121" cy="5367815"/>
          </a:xfrm>
        </p:grpSpPr>
        <p:grpSp>
          <p:nvGrpSpPr>
            <p:cNvPr id="9" name="Group 9"/>
            <p:cNvGrpSpPr/>
            <p:nvPr/>
          </p:nvGrpSpPr>
          <p:grpSpPr>
            <a:xfrm>
              <a:off x="6735439" y="3890485"/>
              <a:ext cx="4817121" cy="5367815"/>
              <a:chOff x="0" y="0"/>
              <a:chExt cx="4775745" cy="532170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775745" cy="5321709"/>
              </a:xfrm>
              <a:custGeom>
                <a:avLst/>
                <a:gdLst/>
                <a:ahLst/>
                <a:cxnLst/>
                <a:rect l="l" t="t" r="r" b="b"/>
                <a:pathLst>
                  <a:path w="4775745" h="5321709">
                    <a:moveTo>
                      <a:pt x="4651284" y="5321709"/>
                    </a:moveTo>
                    <a:lnTo>
                      <a:pt x="124460" y="5321709"/>
                    </a:lnTo>
                    <a:cubicBezTo>
                      <a:pt x="55880" y="5321709"/>
                      <a:pt x="0" y="5265829"/>
                      <a:pt x="0" y="519724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1285" y="0"/>
                    </a:lnTo>
                    <a:cubicBezTo>
                      <a:pt x="4719865" y="0"/>
                      <a:pt x="4775745" y="55880"/>
                      <a:pt x="4775745" y="124460"/>
                    </a:cubicBezTo>
                    <a:lnTo>
                      <a:pt x="4775745" y="5197249"/>
                    </a:lnTo>
                    <a:cubicBezTo>
                      <a:pt x="4775745" y="5265829"/>
                      <a:pt x="4719865" y="5321709"/>
                      <a:pt x="4651285" y="5321709"/>
                    </a:cubicBezTo>
                  </a:path>
                </a:pathLst>
              </a:custGeom>
              <a:solidFill>
                <a:srgbClr val="F4F4F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7139634" y="6064314"/>
              <a:ext cx="4008730" cy="29279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rgbClr val="000E54"/>
                  </a:solidFill>
                  <a:latin typeface="Georgia Pro Condensed Bold"/>
                </a:rPr>
                <a:t>Come to the Writing Lab with an idea of what you want to work on</a:t>
              </a:r>
              <a:r>
                <a:rPr lang="en-US" sz="2600" dirty="0">
                  <a:solidFill>
                    <a:srgbClr val="000000"/>
                  </a:solidFill>
                  <a:latin typeface="Georgia Pro Condensed Bold"/>
                </a:rPr>
                <a:t>.</a:t>
              </a:r>
              <a:r>
                <a:rPr lang="en-US" sz="2600" dirty="0">
                  <a:solidFill>
                    <a:srgbClr val="000000"/>
                  </a:solidFill>
                  <a:latin typeface="Georgia Pro Condensed"/>
                </a:rPr>
                <a:t> Where are you stuck? What do you think could be improved?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6735439" y="3890485"/>
              <a:ext cx="4817121" cy="2031832"/>
              <a:chOff x="0" y="0"/>
              <a:chExt cx="4775745" cy="201437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775745" cy="2014379"/>
              </a:xfrm>
              <a:custGeom>
                <a:avLst/>
                <a:gdLst/>
                <a:ahLst/>
                <a:cxnLst/>
                <a:rect l="l" t="t" r="r" b="b"/>
                <a:pathLst>
                  <a:path w="4775745" h="2014379">
                    <a:moveTo>
                      <a:pt x="4651284" y="2014379"/>
                    </a:moveTo>
                    <a:lnTo>
                      <a:pt x="124460" y="2014379"/>
                    </a:lnTo>
                    <a:cubicBezTo>
                      <a:pt x="55880" y="2014379"/>
                      <a:pt x="0" y="1958499"/>
                      <a:pt x="0" y="188991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1285" y="0"/>
                    </a:lnTo>
                    <a:cubicBezTo>
                      <a:pt x="4719865" y="0"/>
                      <a:pt x="4775745" y="55880"/>
                      <a:pt x="4775745" y="124460"/>
                    </a:cubicBezTo>
                    <a:lnTo>
                      <a:pt x="4775745" y="1889919"/>
                    </a:lnTo>
                    <a:cubicBezTo>
                      <a:pt x="4775745" y="1958499"/>
                      <a:pt x="4719865" y="2014379"/>
                      <a:pt x="4651285" y="2014379"/>
                    </a:cubicBezTo>
                  </a:path>
                </a:pathLst>
              </a:custGeom>
              <a:solidFill>
                <a:srgbClr val="F76900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7139635" y="4638072"/>
              <a:ext cx="400873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4500" dirty="0">
                  <a:solidFill>
                    <a:srgbClr val="FFFFFF"/>
                  </a:solidFill>
                  <a:latin typeface="Georgia Pro Condensed Bold"/>
                </a:rPr>
                <a:t>Ask For Help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358282-C8E2-71E0-E7F7-19DC21EEEAC1}"/>
              </a:ext>
            </a:extLst>
          </p:cNvPr>
          <p:cNvGrpSpPr/>
          <p:nvPr/>
        </p:nvGrpSpPr>
        <p:grpSpPr>
          <a:xfrm>
            <a:off x="12442177" y="3873866"/>
            <a:ext cx="4817123" cy="5384434"/>
            <a:chOff x="12442177" y="3873866"/>
            <a:chExt cx="4817123" cy="5384434"/>
          </a:xfrm>
        </p:grpSpPr>
        <p:grpSp>
          <p:nvGrpSpPr>
            <p:cNvPr id="15" name="Group 15"/>
            <p:cNvGrpSpPr/>
            <p:nvPr/>
          </p:nvGrpSpPr>
          <p:grpSpPr>
            <a:xfrm>
              <a:off x="12442179" y="3890485"/>
              <a:ext cx="4817121" cy="5367815"/>
              <a:chOff x="0" y="0"/>
              <a:chExt cx="4775745" cy="532170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4775745" cy="5321709"/>
              </a:xfrm>
              <a:custGeom>
                <a:avLst/>
                <a:gdLst/>
                <a:ahLst/>
                <a:cxnLst/>
                <a:rect l="l" t="t" r="r" b="b"/>
                <a:pathLst>
                  <a:path w="4775745" h="5321709">
                    <a:moveTo>
                      <a:pt x="4651284" y="5321709"/>
                    </a:moveTo>
                    <a:lnTo>
                      <a:pt x="124460" y="5321709"/>
                    </a:lnTo>
                    <a:cubicBezTo>
                      <a:pt x="55880" y="5321709"/>
                      <a:pt x="0" y="5265829"/>
                      <a:pt x="0" y="519724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1285" y="0"/>
                    </a:lnTo>
                    <a:cubicBezTo>
                      <a:pt x="4719865" y="0"/>
                      <a:pt x="4775745" y="55880"/>
                      <a:pt x="4775745" y="124460"/>
                    </a:cubicBezTo>
                    <a:lnTo>
                      <a:pt x="4775745" y="5197249"/>
                    </a:lnTo>
                    <a:cubicBezTo>
                      <a:pt x="4775745" y="5265829"/>
                      <a:pt x="4719865" y="5321709"/>
                      <a:pt x="4651285" y="5321709"/>
                    </a:cubicBezTo>
                  </a:path>
                </a:pathLst>
              </a:custGeom>
              <a:solidFill>
                <a:srgbClr val="F4F4F4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971960" y="6052412"/>
              <a:ext cx="3939921" cy="29279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>
                  <a:solidFill>
                    <a:srgbClr val="000000"/>
                  </a:solidFill>
                  <a:latin typeface="Georgia Pro Condensed"/>
                </a:rPr>
                <a:t>Is there something about the structure that isn't working? </a:t>
              </a:r>
              <a:r>
                <a:rPr lang="en-US" sz="2600" dirty="0">
                  <a:solidFill>
                    <a:srgbClr val="000E54"/>
                  </a:solidFill>
                  <a:latin typeface="Georgia Pro Condensed Bold"/>
                </a:rPr>
                <a:t>Be honest about your needs</a:t>
              </a:r>
              <a:r>
                <a:rPr lang="en-US" sz="2600" dirty="0">
                  <a:solidFill>
                    <a:srgbClr val="000000"/>
                  </a:solidFill>
                  <a:latin typeface="Georgia Pro Condensed"/>
                </a:rPr>
                <a:t>; we can find a system that works for you!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12442177" y="3873866"/>
              <a:ext cx="4817121" cy="2031832"/>
              <a:chOff x="0" y="0"/>
              <a:chExt cx="4775745" cy="201437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4775745" cy="2014379"/>
              </a:xfrm>
              <a:custGeom>
                <a:avLst/>
                <a:gdLst/>
                <a:ahLst/>
                <a:cxnLst/>
                <a:rect l="l" t="t" r="r" b="b"/>
                <a:pathLst>
                  <a:path w="4775745" h="2014379">
                    <a:moveTo>
                      <a:pt x="4651284" y="2014379"/>
                    </a:moveTo>
                    <a:lnTo>
                      <a:pt x="124460" y="2014379"/>
                    </a:lnTo>
                    <a:cubicBezTo>
                      <a:pt x="55880" y="2014379"/>
                      <a:pt x="0" y="1958499"/>
                      <a:pt x="0" y="188991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51285" y="0"/>
                    </a:lnTo>
                    <a:cubicBezTo>
                      <a:pt x="4719865" y="0"/>
                      <a:pt x="4775745" y="55880"/>
                      <a:pt x="4775745" y="124460"/>
                    </a:cubicBezTo>
                    <a:lnTo>
                      <a:pt x="4775745" y="1889919"/>
                    </a:lnTo>
                    <a:cubicBezTo>
                      <a:pt x="4775745" y="1958499"/>
                      <a:pt x="4719865" y="2014379"/>
                      <a:pt x="4651285" y="2014379"/>
                    </a:cubicBezTo>
                  </a:path>
                </a:pathLst>
              </a:custGeom>
              <a:solidFill>
                <a:srgbClr val="F76900"/>
              </a:solid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2887109" y="4621453"/>
              <a:ext cx="4008730" cy="6668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99"/>
                </a:lnSpc>
              </a:pPr>
              <a:r>
                <a:rPr lang="en-US" sz="4500" dirty="0">
                  <a:solidFill>
                    <a:srgbClr val="FFFFFF"/>
                  </a:solidFill>
                  <a:latin typeface="Georgia Pro Condensed Bold"/>
                </a:rPr>
                <a:t>Be Honest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696</Words>
  <Application>Microsoft Office PowerPoint</Application>
  <PresentationFormat>Custom</PresentationFormat>
  <Paragraphs>66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Georgia Pro Condensed</vt:lpstr>
      <vt:lpstr>Arial</vt:lpstr>
      <vt:lpstr>Georgia Pro Cond</vt:lpstr>
      <vt:lpstr>Georgia Pro Condensed Bold Italics</vt:lpstr>
      <vt:lpstr>Georgia Pro Bold</vt:lpstr>
      <vt:lpstr>Calibri</vt:lpstr>
      <vt:lpstr>Georgia Pro Condensed Bold</vt:lpstr>
      <vt:lpstr>Georgia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Yellow and Blue Animated Illustration Resume Writing Workshop Webinar Keynote Presentation</dc:title>
  <cp:lastModifiedBy>Fulton</cp:lastModifiedBy>
  <cp:revision>14</cp:revision>
  <dcterms:created xsi:type="dcterms:W3CDTF">2006-08-16T00:00:00Z</dcterms:created>
  <dcterms:modified xsi:type="dcterms:W3CDTF">2024-01-31T13:28:42Z</dcterms:modified>
  <dc:identifier>DAFsquRsSjg</dc:identifier>
</cp:coreProperties>
</file>