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1011" r:id="rId3"/>
    <p:sldId id="1568" r:id="rId4"/>
    <p:sldId id="1592" r:id="rId5"/>
    <p:sldId id="259" r:id="rId6"/>
    <p:sldId id="1591" r:id="rId7"/>
    <p:sldId id="708" r:id="rId8"/>
    <p:sldId id="1553" r:id="rId9"/>
    <p:sldId id="709" r:id="rId10"/>
    <p:sldId id="341" r:id="rId11"/>
    <p:sldId id="1593" r:id="rId12"/>
    <p:sldId id="412" r:id="rId13"/>
    <p:sldId id="1552" r:id="rId14"/>
    <p:sldId id="912" r:id="rId15"/>
    <p:sldId id="289" r:id="rId16"/>
    <p:sldId id="258" r:id="rId17"/>
    <p:sldId id="1569" r:id="rId18"/>
    <p:sldId id="1589" r:id="rId19"/>
    <p:sldId id="1600" r:id="rId20"/>
    <p:sldId id="1590" r:id="rId21"/>
    <p:sldId id="705" r:id="rId22"/>
    <p:sldId id="710" r:id="rId23"/>
    <p:sldId id="1578" r:id="rId24"/>
    <p:sldId id="898" r:id="rId25"/>
    <p:sldId id="711" r:id="rId26"/>
    <p:sldId id="899" r:id="rId27"/>
    <p:sldId id="712" r:id="rId28"/>
    <p:sldId id="713" r:id="rId29"/>
    <p:sldId id="1585" r:id="rId30"/>
    <p:sldId id="901" r:id="rId31"/>
    <p:sldId id="928" r:id="rId32"/>
    <p:sldId id="1554" r:id="rId33"/>
    <p:sldId id="1579" r:id="rId34"/>
    <p:sldId id="1580" r:id="rId35"/>
    <p:sldId id="1581" r:id="rId36"/>
    <p:sldId id="1582" r:id="rId37"/>
    <p:sldId id="1583" r:id="rId38"/>
    <p:sldId id="1584" r:id="rId39"/>
    <p:sldId id="714" r:id="rId40"/>
    <p:sldId id="925" r:id="rId41"/>
    <p:sldId id="1571" r:id="rId42"/>
    <p:sldId id="900" r:id="rId43"/>
    <p:sldId id="1588" r:id="rId44"/>
    <p:sldId id="715" r:id="rId45"/>
    <p:sldId id="702" r:id="rId46"/>
    <p:sldId id="896" r:id="rId47"/>
    <p:sldId id="1573" r:id="rId48"/>
    <p:sldId id="1575" r:id="rId49"/>
    <p:sldId id="1017" r:id="rId50"/>
    <p:sldId id="1020" r:id="rId51"/>
    <p:sldId id="1021" r:id="rId52"/>
    <p:sldId id="1022" r:id="rId53"/>
    <p:sldId id="845" r:id="rId54"/>
    <p:sldId id="914" r:id="rId55"/>
    <p:sldId id="915" r:id="rId56"/>
    <p:sldId id="852" r:id="rId57"/>
    <p:sldId id="849" r:id="rId58"/>
    <p:sldId id="1595" r:id="rId59"/>
    <p:sldId id="1594" r:id="rId60"/>
    <p:sldId id="1596" r:id="rId61"/>
    <p:sldId id="1023" r:id="rId62"/>
    <p:sldId id="1597" r:id="rId63"/>
    <p:sldId id="924" r:id="rId64"/>
    <p:sldId id="873" r:id="rId65"/>
    <p:sldId id="874" r:id="rId66"/>
    <p:sldId id="1572" r:id="rId67"/>
    <p:sldId id="890" r:id="rId68"/>
    <p:sldId id="891" r:id="rId69"/>
    <p:sldId id="889" r:id="rId70"/>
    <p:sldId id="1025" r:id="rId71"/>
    <p:sldId id="926" r:id="rId72"/>
    <p:sldId id="971" r:id="rId73"/>
    <p:sldId id="846" r:id="rId74"/>
    <p:sldId id="974" r:id="rId75"/>
    <p:sldId id="650" r:id="rId76"/>
    <p:sldId id="651" r:id="rId77"/>
    <p:sldId id="652" r:id="rId78"/>
    <p:sldId id="653" r:id="rId79"/>
    <p:sldId id="648" r:id="rId80"/>
    <p:sldId id="886" r:id="rId81"/>
    <p:sldId id="1601" r:id="rId82"/>
    <p:sldId id="865" r:id="rId83"/>
    <p:sldId id="1587" r:id="rId84"/>
    <p:sldId id="1586" r:id="rId85"/>
    <p:sldId id="1598" r:id="rId86"/>
    <p:sldId id="1599" r:id="rId8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286B62A3-7D65-46D0-A407-2FB0C89D52F1}">
          <p14:sldIdLst>
            <p14:sldId id="256"/>
            <p14:sldId id="1011"/>
            <p14:sldId id="1568"/>
            <p14:sldId id="1592"/>
            <p14:sldId id="259"/>
            <p14:sldId id="1591"/>
            <p14:sldId id="708"/>
            <p14:sldId id="1553"/>
            <p14:sldId id="709"/>
          </p14:sldIdLst>
        </p14:section>
        <p14:section name="Good observer?" id="{E01CC503-AED2-4193-A811-80C5D9B0DDAF}">
          <p14:sldIdLst>
            <p14:sldId id="341"/>
            <p14:sldId id="1593"/>
            <p14:sldId id="412"/>
            <p14:sldId id="1552"/>
            <p14:sldId id="912"/>
            <p14:sldId id="289"/>
          </p14:sldIdLst>
        </p14:section>
        <p14:section name="Second &quot;tests&quot;" id="{6083E672-F2AD-47BA-8BAF-22F6C8C18268}">
          <p14:sldIdLst/>
        </p14:section>
        <p14:section name="Questionnaire-Discussion" id="{E066A4A2-88AD-4E68-A5ED-4A82136DE8D4}">
          <p14:sldIdLst>
            <p14:sldId id="258"/>
            <p14:sldId id="1569"/>
            <p14:sldId id="1589"/>
            <p14:sldId id="1600"/>
            <p14:sldId id="1590"/>
          </p14:sldIdLst>
        </p14:section>
        <p14:section name="Syllabus and Schedule" id="{10CFC5B4-CE0C-41E2-99CC-A4DEDE828B88}">
          <p14:sldIdLst>
            <p14:sldId id="705"/>
            <p14:sldId id="710"/>
            <p14:sldId id="1578"/>
            <p14:sldId id="898"/>
            <p14:sldId id="711"/>
            <p14:sldId id="899"/>
            <p14:sldId id="712"/>
            <p14:sldId id="713"/>
            <p14:sldId id="1585"/>
            <p14:sldId id="901"/>
            <p14:sldId id="928"/>
            <p14:sldId id="1554"/>
            <p14:sldId id="1579"/>
            <p14:sldId id="1580"/>
            <p14:sldId id="1581"/>
            <p14:sldId id="1582"/>
            <p14:sldId id="1583"/>
            <p14:sldId id="1584"/>
            <p14:sldId id="714"/>
            <p14:sldId id="925"/>
            <p14:sldId id="1571"/>
            <p14:sldId id="900"/>
            <p14:sldId id="1588"/>
            <p14:sldId id="715"/>
          </p14:sldIdLst>
        </p14:section>
        <p14:section name="NSC Project Intro" id="{9DFE92F2-46D1-41A4-B06D-76CA3E932F96}">
          <p14:sldIdLst>
            <p14:sldId id="702"/>
            <p14:sldId id="896"/>
            <p14:sldId id="1573"/>
            <p14:sldId id="1575"/>
            <p14:sldId id="1017"/>
            <p14:sldId id="1020"/>
            <p14:sldId id="1021"/>
            <p14:sldId id="1022"/>
            <p14:sldId id="845"/>
            <p14:sldId id="914"/>
            <p14:sldId id="915"/>
            <p14:sldId id="852"/>
            <p14:sldId id="849"/>
          </p14:sldIdLst>
        </p14:section>
        <p14:section name="USG processes" id="{437D31BE-7979-454B-96D0-2A6E74C1FD21}">
          <p14:sldIdLst>
            <p14:sldId id="1595"/>
            <p14:sldId id="1594"/>
            <p14:sldId id="1596"/>
            <p14:sldId id="1023"/>
            <p14:sldId id="1597"/>
            <p14:sldId id="924"/>
            <p14:sldId id="873"/>
            <p14:sldId id="874"/>
            <p14:sldId id="1572"/>
            <p14:sldId id="890"/>
            <p14:sldId id="891"/>
            <p14:sldId id="889"/>
            <p14:sldId id="1025"/>
            <p14:sldId id="926"/>
            <p14:sldId id="971"/>
            <p14:sldId id="846"/>
            <p14:sldId id="974"/>
            <p14:sldId id="650"/>
            <p14:sldId id="651"/>
            <p14:sldId id="652"/>
            <p14:sldId id="653"/>
            <p14:sldId id="648"/>
            <p14:sldId id="886"/>
            <p14:sldId id="1601"/>
            <p14:sldId id="865"/>
            <p14:sldId id="1587"/>
            <p14:sldId id="1586"/>
            <p14:sldId id="1598"/>
            <p14:sldId id="1599"/>
          </p14:sldIdLst>
        </p14:section>
        <p14:section name="break" id="{BE9B1A2E-8DE8-4E4B-A970-982A95F2BAB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DABFF4-B8B7-45CA-999E-FC4D357B146B}" v="200" dt="2024-01-18T16:23:32.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8" autoAdjust="0"/>
    <p:restoredTop sz="95740"/>
  </p:normalViewPr>
  <p:slideViewPr>
    <p:cSldViewPr snapToGrid="0">
      <p:cViewPr>
        <p:scale>
          <a:sx n="60" d="100"/>
          <a:sy n="60" d="100"/>
        </p:scale>
        <p:origin x="864" y="475"/>
      </p:cViewPr>
      <p:guideLst>
        <p:guide orient="horz" pos="2160"/>
        <p:guide pos="3840"/>
      </p:guideLst>
    </p:cSldViewPr>
  </p:slideViewPr>
  <p:notesTextViewPr>
    <p:cViewPr>
      <p:scale>
        <a:sx n="1" d="1"/>
        <a:sy n="1" d="1"/>
      </p:scale>
      <p:origin x="0" y="0"/>
    </p:cViewPr>
  </p:notesTextViewPr>
  <p:sorterViewPr>
    <p:cViewPr>
      <p:scale>
        <a:sx n="1" d="1"/>
        <a:sy n="1" d="1"/>
      </p:scale>
      <p:origin x="0" y="-1702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6" tIns="46583" rIns="93166" bIns="46583" rtlCol="0"/>
          <a:lstStyle>
            <a:lvl1pPr algn="r">
              <a:defRPr sz="1200"/>
            </a:lvl1pPr>
          </a:lstStyle>
          <a:p>
            <a:fld id="{A4B45A41-E728-4C03-8E92-ADFB1F2FD97D}" type="datetimeFigureOut">
              <a:rPr lang="en-US" smtClean="0"/>
              <a:t>1/18/2024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6" tIns="46583" rIns="93166" bIns="46583"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12</a:t>
            </a:fld>
            <a:endParaRPr lang="en-US"/>
          </a:p>
        </p:txBody>
      </p:sp>
    </p:spTree>
    <p:extLst>
      <p:ext uri="{BB962C8B-B14F-4D97-AF65-F5344CB8AC3E}">
        <p14:creationId xmlns:p14="http://schemas.microsoft.com/office/powerpoint/2010/main" val="263102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13</a:t>
            </a:fld>
            <a:endParaRPr lang="en-US"/>
          </a:p>
        </p:txBody>
      </p:sp>
    </p:spTree>
    <p:extLst>
      <p:ext uri="{BB962C8B-B14F-4D97-AF65-F5344CB8AC3E}">
        <p14:creationId xmlns:p14="http://schemas.microsoft.com/office/powerpoint/2010/main" val="215304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14</a:t>
            </a:fld>
            <a:endParaRPr lang="en-US"/>
          </a:p>
        </p:txBody>
      </p:sp>
    </p:spTree>
    <p:extLst>
      <p:ext uri="{BB962C8B-B14F-4D97-AF65-F5344CB8AC3E}">
        <p14:creationId xmlns:p14="http://schemas.microsoft.com/office/powerpoint/2010/main" val="107087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A4382C9-6A48-49AF-A069-E0AA57207C6C}" type="slidenum">
              <a:rPr lang="en-US" smtClean="0"/>
              <a:t>27</a:t>
            </a:fld>
            <a:endParaRPr lang="en-US"/>
          </a:p>
        </p:txBody>
      </p:sp>
    </p:spTree>
    <p:extLst>
      <p:ext uri="{BB962C8B-B14F-4D97-AF65-F5344CB8AC3E}">
        <p14:creationId xmlns:p14="http://schemas.microsoft.com/office/powerpoint/2010/main" val="2516570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1/18/2024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7.xml"/><Relationship Id="rId5" Type="http://schemas.openxmlformats.org/officeDocument/2006/relationships/hyperlink" Target="http://pngimg.com/download/25679" TargetMode="Externa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Break_FAILURE.pptx" TargetMode="External"/><Relationship Id="rId1" Type="http://schemas.openxmlformats.org/officeDocument/2006/relationships/slideLayout" Target="../slideLayouts/slideLayout7.xml"/><Relationship Id="rId5" Type="http://schemas.openxmlformats.org/officeDocument/2006/relationships/image" Target="../media/image460.png"/><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tmp"/><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67.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8.tmp"/><Relationship Id="rId1" Type="http://schemas.openxmlformats.org/officeDocument/2006/relationships/slideLayout" Target="../slideLayouts/slideLayout7.xml"/><Relationship Id="rId4" Type="http://schemas.openxmlformats.org/officeDocument/2006/relationships/image" Target="../media/image42.tmp"/></Relationships>
</file>

<file path=ppt/slides/_rels/slide6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mp"/><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https://en.wiktionary.org/wiki/PB%26J"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207207" cy="830997"/>
          </a:xfrm>
          <a:prstGeom prst="rect">
            <a:avLst/>
          </a:prstGeom>
          <a:noFill/>
        </p:spPr>
        <p:txBody>
          <a:bodyPr wrap="none" rtlCol="0">
            <a:spAutoFit/>
          </a:bodyPr>
          <a:lstStyle/>
          <a:p>
            <a:r>
              <a:rPr lang="en-US" sz="2400" dirty="0"/>
              <a:t>Week One</a:t>
            </a:r>
            <a:br>
              <a:rPr lang="en-US" sz="2400" dirty="0"/>
            </a:br>
            <a:r>
              <a:rPr lang="en-US" sz="2400" dirty="0"/>
              <a:t>19 January 2024</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153690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F85062-4662-4D6B-BB38-DB7C890070DF}" type="slidenum">
              <a:rPr lang="en-US" smtClean="0"/>
              <a:t>10</a:t>
            </a:fld>
            <a:endParaRPr lang="en-US"/>
          </a:p>
        </p:txBody>
      </p:sp>
      <p:sp>
        <p:nvSpPr>
          <p:cNvPr id="2" name="TextBox 1">
            <a:extLst>
              <a:ext uri="{FF2B5EF4-FFF2-40B4-BE49-F238E27FC236}">
                <a16:creationId xmlns:a16="http://schemas.microsoft.com/office/drawing/2014/main" id="{D0737329-F68B-45F8-882D-7F8ECBCAB805}"/>
              </a:ext>
            </a:extLst>
          </p:cNvPr>
          <p:cNvSpPr txBox="1"/>
          <p:nvPr/>
        </p:nvSpPr>
        <p:spPr>
          <a:xfrm>
            <a:off x="2095500" y="921189"/>
            <a:ext cx="2857500" cy="461665"/>
          </a:xfrm>
          <a:prstGeom prst="rect">
            <a:avLst/>
          </a:prstGeom>
          <a:noFill/>
        </p:spPr>
        <p:txBody>
          <a:bodyPr wrap="square" rtlCol="0">
            <a:spAutoFit/>
          </a:bodyPr>
          <a:lstStyle/>
          <a:p>
            <a:r>
              <a:rPr lang="en-US" sz="2400" dirty="0"/>
              <a:t>My Main Bias:</a:t>
            </a:r>
          </a:p>
        </p:txBody>
      </p:sp>
      <p:sp>
        <p:nvSpPr>
          <p:cNvPr id="4" name="TextBox 3">
            <a:extLst>
              <a:ext uri="{FF2B5EF4-FFF2-40B4-BE49-F238E27FC236}">
                <a16:creationId xmlns:a16="http://schemas.microsoft.com/office/drawing/2014/main" id="{91B5BEAA-60AE-4747-9780-8183AF3AEEAD}"/>
              </a:ext>
            </a:extLst>
          </p:cNvPr>
          <p:cNvSpPr txBox="1"/>
          <p:nvPr/>
        </p:nvSpPr>
        <p:spPr>
          <a:xfrm>
            <a:off x="2140136" y="1767722"/>
            <a:ext cx="6090829" cy="830997"/>
          </a:xfrm>
          <a:prstGeom prst="rect">
            <a:avLst/>
          </a:prstGeom>
          <a:noFill/>
        </p:spPr>
        <p:txBody>
          <a:bodyPr wrap="square" rtlCol="0">
            <a:spAutoFit/>
          </a:bodyPr>
          <a:lstStyle/>
          <a:p>
            <a:pPr algn="ctr"/>
            <a:r>
              <a:rPr lang="en-US" sz="2400" dirty="0"/>
              <a:t>Good information and good analysis are at the heart of ALL good policy.</a:t>
            </a:r>
          </a:p>
        </p:txBody>
      </p:sp>
      <p:sp>
        <p:nvSpPr>
          <p:cNvPr id="5" name="TextBox 4">
            <a:extLst>
              <a:ext uri="{FF2B5EF4-FFF2-40B4-BE49-F238E27FC236}">
                <a16:creationId xmlns:a16="http://schemas.microsoft.com/office/drawing/2014/main" id="{2A0F50EE-6DB9-47F1-A5ED-20B46F0646A4}"/>
              </a:ext>
            </a:extLst>
          </p:cNvPr>
          <p:cNvSpPr txBox="1"/>
          <p:nvPr/>
        </p:nvSpPr>
        <p:spPr>
          <a:xfrm>
            <a:off x="2456124" y="3987772"/>
            <a:ext cx="1908023" cy="400110"/>
          </a:xfrm>
          <a:prstGeom prst="rect">
            <a:avLst/>
          </a:prstGeom>
          <a:noFill/>
        </p:spPr>
        <p:txBody>
          <a:bodyPr wrap="none" rtlCol="0">
            <a:spAutoFit/>
          </a:bodyPr>
          <a:lstStyle/>
          <a:p>
            <a:r>
              <a:rPr lang="en-US" sz="2000" dirty="0"/>
              <a:t>A SECOND bias:</a:t>
            </a:r>
          </a:p>
        </p:txBody>
      </p:sp>
      <p:sp>
        <p:nvSpPr>
          <p:cNvPr id="7" name="TextBox 6">
            <a:extLst>
              <a:ext uri="{FF2B5EF4-FFF2-40B4-BE49-F238E27FC236}">
                <a16:creationId xmlns:a16="http://schemas.microsoft.com/office/drawing/2014/main" id="{0C049D1B-1C64-4020-AC44-F6CF98A17A43}"/>
              </a:ext>
            </a:extLst>
          </p:cNvPr>
          <p:cNvSpPr txBox="1"/>
          <p:nvPr/>
        </p:nvSpPr>
        <p:spPr>
          <a:xfrm>
            <a:off x="3524250" y="4720447"/>
            <a:ext cx="4964885" cy="461665"/>
          </a:xfrm>
          <a:prstGeom prst="rect">
            <a:avLst/>
          </a:prstGeom>
          <a:noFill/>
        </p:spPr>
        <p:txBody>
          <a:bodyPr wrap="none" rtlCol="0">
            <a:spAutoFit/>
          </a:bodyPr>
          <a:lstStyle/>
          <a:p>
            <a:r>
              <a:rPr lang="en-US" sz="2400" dirty="0"/>
              <a:t>There’s rarely a *single* right answer.</a:t>
            </a:r>
          </a:p>
        </p:txBody>
      </p:sp>
      <p:sp>
        <p:nvSpPr>
          <p:cNvPr id="6" name="TextBox 5">
            <a:extLst>
              <a:ext uri="{FF2B5EF4-FFF2-40B4-BE49-F238E27FC236}">
                <a16:creationId xmlns:a16="http://schemas.microsoft.com/office/drawing/2014/main" id="{39463EEA-B606-3767-629D-8E47C62518CC}"/>
              </a:ext>
            </a:extLst>
          </p:cNvPr>
          <p:cNvSpPr txBox="1"/>
          <p:nvPr/>
        </p:nvSpPr>
        <p:spPr>
          <a:xfrm>
            <a:off x="3410136" y="2824210"/>
            <a:ext cx="6090829" cy="830997"/>
          </a:xfrm>
          <a:prstGeom prst="rect">
            <a:avLst/>
          </a:prstGeom>
          <a:noFill/>
        </p:spPr>
        <p:txBody>
          <a:bodyPr wrap="square" rtlCol="0">
            <a:spAutoFit/>
          </a:bodyPr>
          <a:lstStyle/>
          <a:p>
            <a:pPr algn="ctr"/>
            <a:r>
              <a:rPr lang="en-US" sz="2400" dirty="0"/>
              <a:t>And bad information and bad analysis are at the heart of ALL bad policy.</a:t>
            </a:r>
          </a:p>
        </p:txBody>
      </p:sp>
      <p:sp>
        <p:nvSpPr>
          <p:cNvPr id="8" name="TextBox 7">
            <a:extLst>
              <a:ext uri="{FF2B5EF4-FFF2-40B4-BE49-F238E27FC236}">
                <a16:creationId xmlns:a16="http://schemas.microsoft.com/office/drawing/2014/main" id="{86992710-52AC-D4FF-12B4-57D3A9B00819}"/>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983274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F85062-4662-4D6B-BB38-DB7C890070DF}" type="slidenum">
              <a:rPr lang="en-US" smtClean="0"/>
              <a:t>11</a:t>
            </a:fld>
            <a:endParaRPr lang="en-US"/>
          </a:p>
        </p:txBody>
      </p:sp>
      <p:sp>
        <p:nvSpPr>
          <p:cNvPr id="2" name="TextBox 1">
            <a:extLst>
              <a:ext uri="{FF2B5EF4-FFF2-40B4-BE49-F238E27FC236}">
                <a16:creationId xmlns:a16="http://schemas.microsoft.com/office/drawing/2014/main" id="{D0737329-F68B-45F8-882D-7F8ECBCAB805}"/>
              </a:ext>
            </a:extLst>
          </p:cNvPr>
          <p:cNvSpPr txBox="1"/>
          <p:nvPr/>
        </p:nvSpPr>
        <p:spPr>
          <a:xfrm>
            <a:off x="2095500" y="921189"/>
            <a:ext cx="2857500" cy="584775"/>
          </a:xfrm>
          <a:prstGeom prst="rect">
            <a:avLst/>
          </a:prstGeom>
          <a:noFill/>
        </p:spPr>
        <p:txBody>
          <a:bodyPr wrap="square" rtlCol="0">
            <a:spAutoFit/>
          </a:bodyPr>
          <a:lstStyle/>
          <a:p>
            <a:r>
              <a:rPr lang="en-US" sz="3200" dirty="0"/>
              <a:t>A Third Bias:</a:t>
            </a:r>
          </a:p>
        </p:txBody>
      </p:sp>
      <p:sp>
        <p:nvSpPr>
          <p:cNvPr id="4" name="TextBox 3">
            <a:extLst>
              <a:ext uri="{FF2B5EF4-FFF2-40B4-BE49-F238E27FC236}">
                <a16:creationId xmlns:a16="http://schemas.microsoft.com/office/drawing/2014/main" id="{91B5BEAA-60AE-4747-9780-8183AF3AEEAD}"/>
              </a:ext>
            </a:extLst>
          </p:cNvPr>
          <p:cNvSpPr txBox="1"/>
          <p:nvPr/>
        </p:nvSpPr>
        <p:spPr>
          <a:xfrm>
            <a:off x="2667255" y="2446148"/>
            <a:ext cx="6090829" cy="2246769"/>
          </a:xfrm>
          <a:prstGeom prst="rect">
            <a:avLst/>
          </a:prstGeom>
          <a:noFill/>
        </p:spPr>
        <p:txBody>
          <a:bodyPr wrap="square" rtlCol="0">
            <a:spAutoFit/>
          </a:bodyPr>
          <a:lstStyle/>
          <a:p>
            <a:pPr algn="ctr"/>
            <a:r>
              <a:rPr lang="en-US" sz="2800" dirty="0"/>
              <a:t>Discussion is a lot richer (if less exciting) if we differentiate between</a:t>
            </a:r>
          </a:p>
          <a:p>
            <a:pPr algn="ctr"/>
            <a:r>
              <a:rPr lang="en-US" sz="2800" dirty="0"/>
              <a:t>OPINION</a:t>
            </a:r>
          </a:p>
          <a:p>
            <a:pPr algn="ctr"/>
            <a:r>
              <a:rPr lang="en-US" sz="2800" dirty="0"/>
              <a:t>and</a:t>
            </a:r>
          </a:p>
          <a:p>
            <a:pPr algn="ctr"/>
            <a:r>
              <a:rPr lang="en-US" sz="2800" dirty="0"/>
              <a:t>ANALYSIS.</a:t>
            </a:r>
          </a:p>
        </p:txBody>
      </p:sp>
    </p:spTree>
    <p:extLst>
      <p:ext uri="{BB962C8B-B14F-4D97-AF65-F5344CB8AC3E}">
        <p14:creationId xmlns:p14="http://schemas.microsoft.com/office/powerpoint/2010/main" val="411584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12</a:t>
            </a:fld>
            <a:endParaRPr lang="en-US"/>
          </a:p>
        </p:txBody>
      </p:sp>
      <p:sp>
        <p:nvSpPr>
          <p:cNvPr id="4" name="Rectangle 3"/>
          <p:cNvSpPr/>
          <p:nvPr/>
        </p:nvSpPr>
        <p:spPr>
          <a:xfrm>
            <a:off x="1543523" y="348942"/>
            <a:ext cx="9257071" cy="523220"/>
          </a:xfrm>
          <a:prstGeom prst="rect">
            <a:avLst/>
          </a:prstGeom>
        </p:spPr>
        <p:txBody>
          <a:bodyPr wrap="square">
            <a:spAutoFit/>
          </a:bodyPr>
          <a:lstStyle/>
          <a:p>
            <a:pPr lvl="0"/>
            <a:r>
              <a:rPr lang="es-ES" sz="2800" i="1" dirty="0" err="1"/>
              <a:t>The</a:t>
            </a:r>
            <a:r>
              <a:rPr lang="es-ES" sz="2800" i="1" dirty="0"/>
              <a:t> Role of </a:t>
            </a:r>
            <a:r>
              <a:rPr lang="es-ES" sz="2800" i="1" dirty="0" err="1"/>
              <a:t>Intelligence</a:t>
            </a:r>
            <a:r>
              <a:rPr lang="es-ES" sz="2800" i="1" dirty="0"/>
              <a:t>: :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
        <p:nvSpPr>
          <p:cNvPr id="3" name="Freeform: Shape 2">
            <a:extLst>
              <a:ext uri="{FF2B5EF4-FFF2-40B4-BE49-F238E27FC236}">
                <a16:creationId xmlns:a16="http://schemas.microsoft.com/office/drawing/2014/main" id="{82C84B4E-FF73-47FC-96B4-084EDBA4D5CA}"/>
              </a:ext>
            </a:extLst>
          </p:cNvPr>
          <p:cNvSpPr/>
          <p:nvPr/>
        </p:nvSpPr>
        <p:spPr>
          <a:xfrm>
            <a:off x="2598198" y="1784405"/>
            <a:ext cx="1509204" cy="1029816"/>
          </a:xfrm>
          <a:custGeom>
            <a:avLst/>
            <a:gdLst>
              <a:gd name="connsiteX0" fmla="*/ 408373 w 1509204"/>
              <a:gd name="connsiteY0" fmla="*/ 17762 h 1029816"/>
              <a:gd name="connsiteX1" fmla="*/ 133165 w 1509204"/>
              <a:gd name="connsiteY1" fmla="*/ 35517 h 1029816"/>
              <a:gd name="connsiteX2" fmla="*/ 115410 w 1509204"/>
              <a:gd name="connsiteY2" fmla="*/ 53273 h 1029816"/>
              <a:gd name="connsiteX3" fmla="*/ 88777 w 1509204"/>
              <a:gd name="connsiteY3" fmla="*/ 71028 h 1029816"/>
              <a:gd name="connsiteX4" fmla="*/ 71021 w 1509204"/>
              <a:gd name="connsiteY4" fmla="*/ 97661 h 1029816"/>
              <a:gd name="connsiteX5" fmla="*/ 35511 w 1509204"/>
              <a:gd name="connsiteY5" fmla="*/ 142049 h 1029816"/>
              <a:gd name="connsiteX6" fmla="*/ 17755 w 1509204"/>
              <a:gd name="connsiteY6" fmla="*/ 204193 h 1029816"/>
              <a:gd name="connsiteX7" fmla="*/ 0 w 1509204"/>
              <a:gd name="connsiteY7" fmla="*/ 319603 h 1029816"/>
              <a:gd name="connsiteX8" fmla="*/ 8878 w 1509204"/>
              <a:gd name="connsiteY8" fmla="*/ 470523 h 1029816"/>
              <a:gd name="connsiteX9" fmla="*/ 26633 w 1509204"/>
              <a:gd name="connsiteY9" fmla="*/ 506034 h 1029816"/>
              <a:gd name="connsiteX10" fmla="*/ 35511 w 1509204"/>
              <a:gd name="connsiteY10" fmla="*/ 577055 h 1029816"/>
              <a:gd name="connsiteX11" fmla="*/ 71021 w 1509204"/>
              <a:gd name="connsiteY11" fmla="*/ 639199 h 1029816"/>
              <a:gd name="connsiteX12" fmla="*/ 97654 w 1509204"/>
              <a:gd name="connsiteY12" fmla="*/ 701343 h 1029816"/>
              <a:gd name="connsiteX13" fmla="*/ 115410 w 1509204"/>
              <a:gd name="connsiteY13" fmla="*/ 754609 h 1029816"/>
              <a:gd name="connsiteX14" fmla="*/ 133165 w 1509204"/>
              <a:gd name="connsiteY14" fmla="*/ 781242 h 1029816"/>
              <a:gd name="connsiteX15" fmla="*/ 159798 w 1509204"/>
              <a:gd name="connsiteY15" fmla="*/ 825630 h 1029816"/>
              <a:gd name="connsiteX16" fmla="*/ 204186 w 1509204"/>
              <a:gd name="connsiteY16" fmla="*/ 878896 h 1029816"/>
              <a:gd name="connsiteX17" fmla="*/ 230819 w 1509204"/>
              <a:gd name="connsiteY17" fmla="*/ 923284 h 1029816"/>
              <a:gd name="connsiteX18" fmla="*/ 257452 w 1509204"/>
              <a:gd name="connsiteY18" fmla="*/ 941040 h 1029816"/>
              <a:gd name="connsiteX19" fmla="*/ 275208 w 1509204"/>
              <a:gd name="connsiteY19" fmla="*/ 958795 h 1029816"/>
              <a:gd name="connsiteX20" fmla="*/ 346229 w 1509204"/>
              <a:gd name="connsiteY20" fmla="*/ 985428 h 1029816"/>
              <a:gd name="connsiteX21" fmla="*/ 470517 w 1509204"/>
              <a:gd name="connsiteY21" fmla="*/ 1003183 h 1029816"/>
              <a:gd name="connsiteX22" fmla="*/ 559293 w 1509204"/>
              <a:gd name="connsiteY22" fmla="*/ 1029816 h 1029816"/>
              <a:gd name="connsiteX23" fmla="*/ 887767 w 1509204"/>
              <a:gd name="connsiteY23" fmla="*/ 994306 h 1029816"/>
              <a:gd name="connsiteX24" fmla="*/ 923278 w 1509204"/>
              <a:gd name="connsiteY24" fmla="*/ 985428 h 1029816"/>
              <a:gd name="connsiteX25" fmla="*/ 1047565 w 1509204"/>
              <a:gd name="connsiteY25" fmla="*/ 967673 h 1029816"/>
              <a:gd name="connsiteX26" fmla="*/ 1091953 w 1509204"/>
              <a:gd name="connsiteY26" fmla="*/ 958795 h 1029816"/>
              <a:gd name="connsiteX27" fmla="*/ 1171852 w 1509204"/>
              <a:gd name="connsiteY27" fmla="*/ 932162 h 1029816"/>
              <a:gd name="connsiteX28" fmla="*/ 1189608 w 1509204"/>
              <a:gd name="connsiteY28" fmla="*/ 914407 h 1029816"/>
              <a:gd name="connsiteX29" fmla="*/ 1269507 w 1509204"/>
              <a:gd name="connsiteY29" fmla="*/ 887774 h 1029816"/>
              <a:gd name="connsiteX30" fmla="*/ 1296140 w 1509204"/>
              <a:gd name="connsiteY30" fmla="*/ 878896 h 1029816"/>
              <a:gd name="connsiteX31" fmla="*/ 1367161 w 1509204"/>
              <a:gd name="connsiteY31" fmla="*/ 816752 h 1029816"/>
              <a:gd name="connsiteX32" fmla="*/ 1393794 w 1509204"/>
              <a:gd name="connsiteY32" fmla="*/ 781242 h 1029816"/>
              <a:gd name="connsiteX33" fmla="*/ 1420427 w 1509204"/>
              <a:gd name="connsiteY33" fmla="*/ 763486 h 1029816"/>
              <a:gd name="connsiteX34" fmla="*/ 1447060 w 1509204"/>
              <a:gd name="connsiteY34" fmla="*/ 736853 h 1029816"/>
              <a:gd name="connsiteX35" fmla="*/ 1473693 w 1509204"/>
              <a:gd name="connsiteY35" fmla="*/ 648077 h 1029816"/>
              <a:gd name="connsiteX36" fmla="*/ 1482571 w 1509204"/>
              <a:gd name="connsiteY36" fmla="*/ 594811 h 1029816"/>
              <a:gd name="connsiteX37" fmla="*/ 1509204 w 1509204"/>
              <a:gd name="connsiteY37" fmla="*/ 488278 h 1029816"/>
              <a:gd name="connsiteX38" fmla="*/ 1491449 w 1509204"/>
              <a:gd name="connsiteY38" fmla="*/ 292970 h 1029816"/>
              <a:gd name="connsiteX39" fmla="*/ 1464816 w 1509204"/>
              <a:gd name="connsiteY39" fmla="*/ 257459 h 1029816"/>
              <a:gd name="connsiteX40" fmla="*/ 1420427 w 1509204"/>
              <a:gd name="connsiteY40" fmla="*/ 213071 h 1029816"/>
              <a:gd name="connsiteX41" fmla="*/ 1367161 w 1509204"/>
              <a:gd name="connsiteY41" fmla="*/ 168682 h 1029816"/>
              <a:gd name="connsiteX42" fmla="*/ 1331651 w 1509204"/>
              <a:gd name="connsiteY42" fmla="*/ 115416 h 1029816"/>
              <a:gd name="connsiteX43" fmla="*/ 1287262 w 1509204"/>
              <a:gd name="connsiteY43" fmla="*/ 97661 h 1029816"/>
              <a:gd name="connsiteX44" fmla="*/ 1251752 w 1509204"/>
              <a:gd name="connsiteY44" fmla="*/ 79906 h 1029816"/>
              <a:gd name="connsiteX45" fmla="*/ 1047565 w 1509204"/>
              <a:gd name="connsiteY45" fmla="*/ 53273 h 1029816"/>
              <a:gd name="connsiteX46" fmla="*/ 932155 w 1509204"/>
              <a:gd name="connsiteY46" fmla="*/ 35517 h 1029816"/>
              <a:gd name="connsiteX47" fmla="*/ 887767 w 1509204"/>
              <a:gd name="connsiteY47" fmla="*/ 26640 h 1029816"/>
              <a:gd name="connsiteX48" fmla="*/ 816746 w 1509204"/>
              <a:gd name="connsiteY48" fmla="*/ 17762 h 1029816"/>
              <a:gd name="connsiteX49" fmla="*/ 754602 w 1509204"/>
              <a:gd name="connsiteY49" fmla="*/ 7 h 1029816"/>
              <a:gd name="connsiteX50" fmla="*/ 550416 w 1509204"/>
              <a:gd name="connsiteY50" fmla="*/ 17762 h 1029816"/>
              <a:gd name="connsiteX51" fmla="*/ 301841 w 1509204"/>
              <a:gd name="connsiteY51" fmla="*/ 8884 h 10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09204" h="1029816">
                <a:moveTo>
                  <a:pt x="408373" y="17762"/>
                </a:moveTo>
                <a:cubicBezTo>
                  <a:pt x="316637" y="23680"/>
                  <a:pt x="224424" y="24455"/>
                  <a:pt x="133165" y="35517"/>
                </a:cubicBezTo>
                <a:cubicBezTo>
                  <a:pt x="124856" y="36524"/>
                  <a:pt x="121946" y="48044"/>
                  <a:pt x="115410" y="53273"/>
                </a:cubicBezTo>
                <a:cubicBezTo>
                  <a:pt x="107079" y="59938"/>
                  <a:pt x="97655" y="65110"/>
                  <a:pt x="88777" y="71028"/>
                </a:cubicBezTo>
                <a:cubicBezTo>
                  <a:pt x="82858" y="79906"/>
                  <a:pt x="77423" y="89125"/>
                  <a:pt x="71021" y="97661"/>
                </a:cubicBezTo>
                <a:cubicBezTo>
                  <a:pt x="59652" y="112819"/>
                  <a:pt x="43985" y="125101"/>
                  <a:pt x="35511" y="142049"/>
                </a:cubicBezTo>
                <a:cubicBezTo>
                  <a:pt x="25876" y="161318"/>
                  <a:pt x="22980" y="183293"/>
                  <a:pt x="17755" y="204193"/>
                </a:cubicBezTo>
                <a:cubicBezTo>
                  <a:pt x="7590" y="244855"/>
                  <a:pt x="5389" y="276492"/>
                  <a:pt x="0" y="319603"/>
                </a:cubicBezTo>
                <a:cubicBezTo>
                  <a:pt x="2959" y="369910"/>
                  <a:pt x="1751" y="420636"/>
                  <a:pt x="8878" y="470523"/>
                </a:cubicBezTo>
                <a:cubicBezTo>
                  <a:pt x="10750" y="483624"/>
                  <a:pt x="23423" y="493195"/>
                  <a:pt x="26633" y="506034"/>
                </a:cubicBezTo>
                <a:cubicBezTo>
                  <a:pt x="32419" y="529180"/>
                  <a:pt x="29725" y="553909"/>
                  <a:pt x="35511" y="577055"/>
                </a:cubicBezTo>
                <a:cubicBezTo>
                  <a:pt x="40017" y="595077"/>
                  <a:pt x="60454" y="623348"/>
                  <a:pt x="71021" y="639199"/>
                </a:cubicBezTo>
                <a:cubicBezTo>
                  <a:pt x="94505" y="733134"/>
                  <a:pt x="62621" y="622520"/>
                  <a:pt x="97654" y="701343"/>
                </a:cubicBezTo>
                <a:cubicBezTo>
                  <a:pt x="105255" y="718446"/>
                  <a:pt x="107809" y="737506"/>
                  <a:pt x="115410" y="754609"/>
                </a:cubicBezTo>
                <a:cubicBezTo>
                  <a:pt x="119743" y="764359"/>
                  <a:pt x="127510" y="772194"/>
                  <a:pt x="133165" y="781242"/>
                </a:cubicBezTo>
                <a:cubicBezTo>
                  <a:pt x="142310" y="795874"/>
                  <a:pt x="151418" y="810546"/>
                  <a:pt x="159798" y="825630"/>
                </a:cubicBezTo>
                <a:cubicBezTo>
                  <a:pt x="186300" y="873335"/>
                  <a:pt x="163336" y="851663"/>
                  <a:pt x="204186" y="878896"/>
                </a:cubicBezTo>
                <a:cubicBezTo>
                  <a:pt x="213064" y="893692"/>
                  <a:pt x="219590" y="910183"/>
                  <a:pt x="230819" y="923284"/>
                </a:cubicBezTo>
                <a:cubicBezTo>
                  <a:pt x="237763" y="931385"/>
                  <a:pt x="249120" y="934375"/>
                  <a:pt x="257452" y="941040"/>
                </a:cubicBezTo>
                <a:cubicBezTo>
                  <a:pt x="263988" y="946269"/>
                  <a:pt x="268244" y="954152"/>
                  <a:pt x="275208" y="958795"/>
                </a:cubicBezTo>
                <a:cubicBezTo>
                  <a:pt x="297415" y="973599"/>
                  <a:pt x="320206" y="981091"/>
                  <a:pt x="346229" y="985428"/>
                </a:cubicBezTo>
                <a:cubicBezTo>
                  <a:pt x="387510" y="992308"/>
                  <a:pt x="429236" y="996303"/>
                  <a:pt x="470517" y="1003183"/>
                </a:cubicBezTo>
                <a:cubicBezTo>
                  <a:pt x="497345" y="1007654"/>
                  <a:pt x="535622" y="1021926"/>
                  <a:pt x="559293" y="1029816"/>
                </a:cubicBezTo>
                <a:cubicBezTo>
                  <a:pt x="839096" y="980439"/>
                  <a:pt x="577384" y="1020171"/>
                  <a:pt x="887767" y="994306"/>
                </a:cubicBezTo>
                <a:cubicBezTo>
                  <a:pt x="899926" y="993293"/>
                  <a:pt x="911243" y="987434"/>
                  <a:pt x="923278" y="985428"/>
                </a:cubicBezTo>
                <a:cubicBezTo>
                  <a:pt x="964558" y="978548"/>
                  <a:pt x="1006228" y="974200"/>
                  <a:pt x="1047565" y="967673"/>
                </a:cubicBezTo>
                <a:cubicBezTo>
                  <a:pt x="1062469" y="965320"/>
                  <a:pt x="1077500" y="963131"/>
                  <a:pt x="1091953" y="958795"/>
                </a:cubicBezTo>
                <a:cubicBezTo>
                  <a:pt x="1259125" y="908644"/>
                  <a:pt x="1035550" y="966240"/>
                  <a:pt x="1171852" y="932162"/>
                </a:cubicBezTo>
                <a:cubicBezTo>
                  <a:pt x="1177771" y="926244"/>
                  <a:pt x="1182644" y="919050"/>
                  <a:pt x="1189608" y="914407"/>
                </a:cubicBezTo>
                <a:cubicBezTo>
                  <a:pt x="1225053" y="890777"/>
                  <a:pt x="1227604" y="898250"/>
                  <a:pt x="1269507" y="887774"/>
                </a:cubicBezTo>
                <a:cubicBezTo>
                  <a:pt x="1278586" y="885504"/>
                  <a:pt x="1287262" y="881855"/>
                  <a:pt x="1296140" y="878896"/>
                </a:cubicBezTo>
                <a:cubicBezTo>
                  <a:pt x="1304494" y="871934"/>
                  <a:pt x="1351657" y="835357"/>
                  <a:pt x="1367161" y="816752"/>
                </a:cubicBezTo>
                <a:cubicBezTo>
                  <a:pt x="1376633" y="805385"/>
                  <a:pt x="1383332" y="791704"/>
                  <a:pt x="1393794" y="781242"/>
                </a:cubicBezTo>
                <a:cubicBezTo>
                  <a:pt x="1401339" y="773697"/>
                  <a:pt x="1412230" y="770317"/>
                  <a:pt x="1420427" y="763486"/>
                </a:cubicBezTo>
                <a:cubicBezTo>
                  <a:pt x="1430072" y="755448"/>
                  <a:pt x="1438182" y="745731"/>
                  <a:pt x="1447060" y="736853"/>
                </a:cubicBezTo>
                <a:cubicBezTo>
                  <a:pt x="1458387" y="702873"/>
                  <a:pt x="1466983" y="681626"/>
                  <a:pt x="1473693" y="648077"/>
                </a:cubicBezTo>
                <a:cubicBezTo>
                  <a:pt x="1477223" y="630426"/>
                  <a:pt x="1478666" y="612383"/>
                  <a:pt x="1482571" y="594811"/>
                </a:cubicBezTo>
                <a:cubicBezTo>
                  <a:pt x="1490512" y="559079"/>
                  <a:pt x="1509204" y="488278"/>
                  <a:pt x="1509204" y="488278"/>
                </a:cubicBezTo>
                <a:cubicBezTo>
                  <a:pt x="1503286" y="423175"/>
                  <a:pt x="1503794" y="357165"/>
                  <a:pt x="1491449" y="292970"/>
                </a:cubicBezTo>
                <a:cubicBezTo>
                  <a:pt x="1488655" y="278440"/>
                  <a:pt x="1474646" y="268518"/>
                  <a:pt x="1464816" y="257459"/>
                </a:cubicBezTo>
                <a:cubicBezTo>
                  <a:pt x="1450914" y="241820"/>
                  <a:pt x="1436502" y="226467"/>
                  <a:pt x="1420427" y="213071"/>
                </a:cubicBezTo>
                <a:cubicBezTo>
                  <a:pt x="1402672" y="198275"/>
                  <a:pt x="1382708" y="185784"/>
                  <a:pt x="1367161" y="168682"/>
                </a:cubicBezTo>
                <a:cubicBezTo>
                  <a:pt x="1352807" y="152892"/>
                  <a:pt x="1351464" y="123341"/>
                  <a:pt x="1331651" y="115416"/>
                </a:cubicBezTo>
                <a:cubicBezTo>
                  <a:pt x="1316855" y="109498"/>
                  <a:pt x="1301825" y="104133"/>
                  <a:pt x="1287262" y="97661"/>
                </a:cubicBezTo>
                <a:cubicBezTo>
                  <a:pt x="1275169" y="92286"/>
                  <a:pt x="1264307" y="84091"/>
                  <a:pt x="1251752" y="79906"/>
                </a:cubicBezTo>
                <a:cubicBezTo>
                  <a:pt x="1173250" y="53738"/>
                  <a:pt x="1140035" y="59437"/>
                  <a:pt x="1047565" y="53273"/>
                </a:cubicBezTo>
                <a:lnTo>
                  <a:pt x="932155" y="35517"/>
                </a:lnTo>
                <a:cubicBezTo>
                  <a:pt x="917271" y="33036"/>
                  <a:pt x="902681" y="28934"/>
                  <a:pt x="887767" y="26640"/>
                </a:cubicBezTo>
                <a:cubicBezTo>
                  <a:pt x="864187" y="23012"/>
                  <a:pt x="840420" y="20721"/>
                  <a:pt x="816746" y="17762"/>
                </a:cubicBezTo>
                <a:cubicBezTo>
                  <a:pt x="805039" y="13860"/>
                  <a:pt x="764638" y="-365"/>
                  <a:pt x="754602" y="7"/>
                </a:cubicBezTo>
                <a:cubicBezTo>
                  <a:pt x="686330" y="2536"/>
                  <a:pt x="618722" y="16423"/>
                  <a:pt x="550416" y="17762"/>
                </a:cubicBezTo>
                <a:cubicBezTo>
                  <a:pt x="467521" y="19387"/>
                  <a:pt x="384699" y="11843"/>
                  <a:pt x="301841" y="8884"/>
                </a:cubicBez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7475E3A-F662-4AEC-9026-CC188B7BF735}"/>
              </a:ext>
            </a:extLst>
          </p:cNvPr>
          <p:cNvSpPr/>
          <p:nvPr/>
        </p:nvSpPr>
        <p:spPr>
          <a:xfrm>
            <a:off x="7010401" y="1589103"/>
            <a:ext cx="1376039" cy="923348"/>
          </a:xfrm>
          <a:custGeom>
            <a:avLst/>
            <a:gdLst>
              <a:gd name="connsiteX0" fmla="*/ 497150 w 1376039"/>
              <a:gd name="connsiteY0" fmla="*/ 8878 h 923348"/>
              <a:gd name="connsiteX1" fmla="*/ 408373 w 1376039"/>
              <a:gd name="connsiteY1" fmla="*/ 26633 h 923348"/>
              <a:gd name="connsiteX2" fmla="*/ 363984 w 1376039"/>
              <a:gd name="connsiteY2" fmla="*/ 35511 h 923348"/>
              <a:gd name="connsiteX3" fmla="*/ 115410 w 1376039"/>
              <a:gd name="connsiteY3" fmla="*/ 44388 h 923348"/>
              <a:gd name="connsiteX4" fmla="*/ 97654 w 1376039"/>
              <a:gd name="connsiteY4" fmla="*/ 71021 h 923348"/>
              <a:gd name="connsiteX5" fmla="*/ 71021 w 1376039"/>
              <a:gd name="connsiteY5" fmla="*/ 88777 h 923348"/>
              <a:gd name="connsiteX6" fmla="*/ 62144 w 1376039"/>
              <a:gd name="connsiteY6" fmla="*/ 124287 h 923348"/>
              <a:gd name="connsiteX7" fmla="*/ 44388 w 1376039"/>
              <a:gd name="connsiteY7" fmla="*/ 142043 h 923348"/>
              <a:gd name="connsiteX8" fmla="*/ 26633 w 1376039"/>
              <a:gd name="connsiteY8" fmla="*/ 177553 h 923348"/>
              <a:gd name="connsiteX9" fmla="*/ 35511 w 1376039"/>
              <a:gd name="connsiteY9" fmla="*/ 292963 h 923348"/>
              <a:gd name="connsiteX10" fmla="*/ 44388 w 1376039"/>
              <a:gd name="connsiteY10" fmla="*/ 328474 h 923348"/>
              <a:gd name="connsiteX11" fmla="*/ 26633 w 1376039"/>
              <a:gd name="connsiteY11" fmla="*/ 417250 h 923348"/>
              <a:gd name="connsiteX12" fmla="*/ 8878 w 1376039"/>
              <a:gd name="connsiteY12" fmla="*/ 443883 h 923348"/>
              <a:gd name="connsiteX13" fmla="*/ 0 w 1376039"/>
              <a:gd name="connsiteY13" fmla="*/ 506027 h 923348"/>
              <a:gd name="connsiteX14" fmla="*/ 8878 w 1376039"/>
              <a:gd name="connsiteY14" fmla="*/ 710214 h 923348"/>
              <a:gd name="connsiteX15" fmla="*/ 71021 w 1376039"/>
              <a:gd name="connsiteY15" fmla="*/ 798990 h 923348"/>
              <a:gd name="connsiteX16" fmla="*/ 88777 w 1376039"/>
              <a:gd name="connsiteY16" fmla="*/ 816746 h 923348"/>
              <a:gd name="connsiteX17" fmla="*/ 177553 w 1376039"/>
              <a:gd name="connsiteY17" fmla="*/ 843379 h 923348"/>
              <a:gd name="connsiteX18" fmla="*/ 275208 w 1376039"/>
              <a:gd name="connsiteY18" fmla="*/ 870012 h 923348"/>
              <a:gd name="connsiteX19" fmla="*/ 363984 w 1376039"/>
              <a:gd name="connsiteY19" fmla="*/ 887767 h 923348"/>
              <a:gd name="connsiteX20" fmla="*/ 408373 w 1376039"/>
              <a:gd name="connsiteY20" fmla="*/ 914400 h 923348"/>
              <a:gd name="connsiteX21" fmla="*/ 479394 w 1376039"/>
              <a:gd name="connsiteY21" fmla="*/ 923278 h 923348"/>
              <a:gd name="connsiteX22" fmla="*/ 807868 w 1376039"/>
              <a:gd name="connsiteY22" fmla="*/ 905522 h 923348"/>
              <a:gd name="connsiteX23" fmla="*/ 932155 w 1376039"/>
              <a:gd name="connsiteY23" fmla="*/ 878889 h 923348"/>
              <a:gd name="connsiteX24" fmla="*/ 967666 w 1376039"/>
              <a:gd name="connsiteY24" fmla="*/ 861134 h 923348"/>
              <a:gd name="connsiteX25" fmla="*/ 1012054 w 1376039"/>
              <a:gd name="connsiteY25" fmla="*/ 852256 h 923348"/>
              <a:gd name="connsiteX26" fmla="*/ 1162975 w 1376039"/>
              <a:gd name="connsiteY26" fmla="*/ 834501 h 923348"/>
              <a:gd name="connsiteX27" fmla="*/ 1296140 w 1376039"/>
              <a:gd name="connsiteY27" fmla="*/ 798990 h 923348"/>
              <a:gd name="connsiteX28" fmla="*/ 1313895 w 1376039"/>
              <a:gd name="connsiteY28" fmla="*/ 736847 h 923348"/>
              <a:gd name="connsiteX29" fmla="*/ 1322773 w 1376039"/>
              <a:gd name="connsiteY29" fmla="*/ 639192 h 923348"/>
              <a:gd name="connsiteX30" fmla="*/ 1358283 w 1376039"/>
              <a:gd name="connsiteY30" fmla="*/ 550415 h 923348"/>
              <a:gd name="connsiteX31" fmla="*/ 1376039 w 1376039"/>
              <a:gd name="connsiteY31" fmla="*/ 452761 h 923348"/>
              <a:gd name="connsiteX32" fmla="*/ 1367161 w 1376039"/>
              <a:gd name="connsiteY32" fmla="*/ 328474 h 923348"/>
              <a:gd name="connsiteX33" fmla="*/ 1322773 w 1376039"/>
              <a:gd name="connsiteY33" fmla="*/ 239697 h 923348"/>
              <a:gd name="connsiteX34" fmla="*/ 1313895 w 1376039"/>
              <a:gd name="connsiteY34" fmla="*/ 168676 h 923348"/>
              <a:gd name="connsiteX35" fmla="*/ 1269507 w 1376039"/>
              <a:gd name="connsiteY35" fmla="*/ 115410 h 923348"/>
              <a:gd name="connsiteX36" fmla="*/ 1180730 w 1376039"/>
              <a:gd name="connsiteY36" fmla="*/ 71021 h 923348"/>
              <a:gd name="connsiteX37" fmla="*/ 1145219 w 1376039"/>
              <a:gd name="connsiteY37" fmla="*/ 44388 h 923348"/>
              <a:gd name="connsiteX38" fmla="*/ 1091953 w 1376039"/>
              <a:gd name="connsiteY38" fmla="*/ 26633 h 923348"/>
              <a:gd name="connsiteX39" fmla="*/ 1065320 w 1376039"/>
              <a:gd name="connsiteY39" fmla="*/ 8878 h 923348"/>
              <a:gd name="connsiteX40" fmla="*/ 958788 w 1376039"/>
              <a:gd name="connsiteY40" fmla="*/ 0 h 923348"/>
              <a:gd name="connsiteX41" fmla="*/ 497150 w 1376039"/>
              <a:gd name="connsiteY41" fmla="*/ 8878 h 9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6039" h="923348">
                <a:moveTo>
                  <a:pt x="497150" y="8878"/>
                </a:moveTo>
                <a:cubicBezTo>
                  <a:pt x="405414" y="13317"/>
                  <a:pt x="437965" y="20715"/>
                  <a:pt x="408373" y="26633"/>
                </a:cubicBezTo>
                <a:cubicBezTo>
                  <a:pt x="393577" y="29592"/>
                  <a:pt x="379064" y="34972"/>
                  <a:pt x="363984" y="35511"/>
                </a:cubicBezTo>
                <a:lnTo>
                  <a:pt x="115410" y="44388"/>
                </a:lnTo>
                <a:cubicBezTo>
                  <a:pt x="109491" y="53266"/>
                  <a:pt x="105199" y="63476"/>
                  <a:pt x="97654" y="71021"/>
                </a:cubicBezTo>
                <a:cubicBezTo>
                  <a:pt x="90109" y="78566"/>
                  <a:pt x="76939" y="79899"/>
                  <a:pt x="71021" y="88777"/>
                </a:cubicBezTo>
                <a:cubicBezTo>
                  <a:pt x="64253" y="98929"/>
                  <a:pt x="67600" y="113374"/>
                  <a:pt x="62144" y="124287"/>
                </a:cubicBezTo>
                <a:cubicBezTo>
                  <a:pt x="58401" y="131774"/>
                  <a:pt x="49031" y="135079"/>
                  <a:pt x="44388" y="142043"/>
                </a:cubicBezTo>
                <a:cubicBezTo>
                  <a:pt x="37047" y="153054"/>
                  <a:pt x="32551" y="165716"/>
                  <a:pt x="26633" y="177553"/>
                </a:cubicBezTo>
                <a:cubicBezTo>
                  <a:pt x="29592" y="216023"/>
                  <a:pt x="31003" y="254644"/>
                  <a:pt x="35511" y="292963"/>
                </a:cubicBezTo>
                <a:cubicBezTo>
                  <a:pt x="36937" y="305081"/>
                  <a:pt x="44388" y="316273"/>
                  <a:pt x="44388" y="328474"/>
                </a:cubicBezTo>
                <a:cubicBezTo>
                  <a:pt x="44388" y="344836"/>
                  <a:pt x="37566" y="395383"/>
                  <a:pt x="26633" y="417250"/>
                </a:cubicBezTo>
                <a:cubicBezTo>
                  <a:pt x="21861" y="426793"/>
                  <a:pt x="14796" y="435005"/>
                  <a:pt x="8878" y="443883"/>
                </a:cubicBezTo>
                <a:cubicBezTo>
                  <a:pt x="5919" y="464598"/>
                  <a:pt x="0" y="485102"/>
                  <a:pt x="0" y="506027"/>
                </a:cubicBezTo>
                <a:cubicBezTo>
                  <a:pt x="0" y="574154"/>
                  <a:pt x="3845" y="642273"/>
                  <a:pt x="8878" y="710214"/>
                </a:cubicBezTo>
                <a:cubicBezTo>
                  <a:pt x="12470" y="758710"/>
                  <a:pt x="32537" y="760506"/>
                  <a:pt x="71021" y="798990"/>
                </a:cubicBezTo>
                <a:cubicBezTo>
                  <a:pt x="76940" y="804909"/>
                  <a:pt x="81005" y="813637"/>
                  <a:pt x="88777" y="816746"/>
                </a:cubicBezTo>
                <a:cubicBezTo>
                  <a:pt x="168299" y="848554"/>
                  <a:pt x="97537" y="823375"/>
                  <a:pt x="177553" y="843379"/>
                </a:cubicBezTo>
                <a:cubicBezTo>
                  <a:pt x="204565" y="850132"/>
                  <a:pt x="245339" y="864038"/>
                  <a:pt x="275208" y="870012"/>
                </a:cubicBezTo>
                <a:cubicBezTo>
                  <a:pt x="384037" y="891777"/>
                  <a:pt x="281507" y="867147"/>
                  <a:pt x="363984" y="887767"/>
                </a:cubicBezTo>
                <a:cubicBezTo>
                  <a:pt x="378780" y="896645"/>
                  <a:pt x="391881" y="909325"/>
                  <a:pt x="408373" y="914400"/>
                </a:cubicBezTo>
                <a:cubicBezTo>
                  <a:pt x="431176" y="921416"/>
                  <a:pt x="455542" y="923808"/>
                  <a:pt x="479394" y="923278"/>
                </a:cubicBezTo>
                <a:cubicBezTo>
                  <a:pt x="589018" y="920842"/>
                  <a:pt x="698377" y="911441"/>
                  <a:pt x="807868" y="905522"/>
                </a:cubicBezTo>
                <a:cubicBezTo>
                  <a:pt x="849297" y="896644"/>
                  <a:pt x="891331" y="890229"/>
                  <a:pt x="932155" y="878889"/>
                </a:cubicBezTo>
                <a:cubicBezTo>
                  <a:pt x="944906" y="875347"/>
                  <a:pt x="955111" y="865319"/>
                  <a:pt x="967666" y="861134"/>
                </a:cubicBezTo>
                <a:cubicBezTo>
                  <a:pt x="981981" y="856362"/>
                  <a:pt x="997103" y="854295"/>
                  <a:pt x="1012054" y="852256"/>
                </a:cubicBezTo>
                <a:cubicBezTo>
                  <a:pt x="1062243" y="845412"/>
                  <a:pt x="1112668" y="840419"/>
                  <a:pt x="1162975" y="834501"/>
                </a:cubicBezTo>
                <a:cubicBezTo>
                  <a:pt x="1278586" y="805598"/>
                  <a:pt x="1234782" y="819443"/>
                  <a:pt x="1296140" y="798990"/>
                </a:cubicBezTo>
                <a:cubicBezTo>
                  <a:pt x="1302224" y="780735"/>
                  <a:pt x="1311419" y="755420"/>
                  <a:pt x="1313895" y="736847"/>
                </a:cubicBezTo>
                <a:cubicBezTo>
                  <a:pt x="1318215" y="704448"/>
                  <a:pt x="1317093" y="671381"/>
                  <a:pt x="1322773" y="639192"/>
                </a:cubicBezTo>
                <a:cubicBezTo>
                  <a:pt x="1328757" y="605284"/>
                  <a:pt x="1343441" y="580100"/>
                  <a:pt x="1358283" y="550415"/>
                </a:cubicBezTo>
                <a:cubicBezTo>
                  <a:pt x="1361170" y="535982"/>
                  <a:pt x="1376039" y="464120"/>
                  <a:pt x="1376039" y="452761"/>
                </a:cubicBezTo>
                <a:cubicBezTo>
                  <a:pt x="1376039" y="411226"/>
                  <a:pt x="1373639" y="369500"/>
                  <a:pt x="1367161" y="328474"/>
                </a:cubicBezTo>
                <a:cubicBezTo>
                  <a:pt x="1362846" y="301144"/>
                  <a:pt x="1336115" y="261933"/>
                  <a:pt x="1322773" y="239697"/>
                </a:cubicBezTo>
                <a:cubicBezTo>
                  <a:pt x="1319814" y="216023"/>
                  <a:pt x="1320172" y="191693"/>
                  <a:pt x="1313895" y="168676"/>
                </a:cubicBezTo>
                <a:cubicBezTo>
                  <a:pt x="1310389" y="155822"/>
                  <a:pt x="1278722" y="121081"/>
                  <a:pt x="1269507" y="115410"/>
                </a:cubicBezTo>
                <a:cubicBezTo>
                  <a:pt x="1241330" y="98070"/>
                  <a:pt x="1207198" y="90872"/>
                  <a:pt x="1180730" y="71021"/>
                </a:cubicBezTo>
                <a:cubicBezTo>
                  <a:pt x="1168893" y="62143"/>
                  <a:pt x="1158453" y="51005"/>
                  <a:pt x="1145219" y="44388"/>
                </a:cubicBezTo>
                <a:cubicBezTo>
                  <a:pt x="1128479" y="36018"/>
                  <a:pt x="1109056" y="34234"/>
                  <a:pt x="1091953" y="26633"/>
                </a:cubicBezTo>
                <a:cubicBezTo>
                  <a:pt x="1082203" y="22300"/>
                  <a:pt x="1075782" y="10970"/>
                  <a:pt x="1065320" y="8878"/>
                </a:cubicBezTo>
                <a:cubicBezTo>
                  <a:pt x="1030378" y="1890"/>
                  <a:pt x="994417" y="566"/>
                  <a:pt x="958788" y="0"/>
                </a:cubicBezTo>
                <a:lnTo>
                  <a:pt x="497150" y="88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0D7DF0F-BEAE-4261-A7FB-0AC5F94A79C9}"/>
              </a:ext>
            </a:extLst>
          </p:cNvPr>
          <p:cNvSpPr/>
          <p:nvPr/>
        </p:nvSpPr>
        <p:spPr>
          <a:xfrm>
            <a:off x="3149601" y="4216400"/>
            <a:ext cx="1492283" cy="1066954"/>
          </a:xfrm>
          <a:custGeom>
            <a:avLst/>
            <a:gdLst>
              <a:gd name="connsiteX0" fmla="*/ 552450 w 1492283"/>
              <a:gd name="connsiteY0" fmla="*/ 63500 h 1066954"/>
              <a:gd name="connsiteX1" fmla="*/ 520700 w 1492283"/>
              <a:gd name="connsiteY1" fmla="*/ 88900 h 1066954"/>
              <a:gd name="connsiteX2" fmla="*/ 463550 w 1492283"/>
              <a:gd name="connsiteY2" fmla="*/ 127000 h 1066954"/>
              <a:gd name="connsiteX3" fmla="*/ 355600 w 1492283"/>
              <a:gd name="connsiteY3" fmla="*/ 139700 h 1066954"/>
              <a:gd name="connsiteX4" fmla="*/ 323850 w 1492283"/>
              <a:gd name="connsiteY4" fmla="*/ 152400 h 1066954"/>
              <a:gd name="connsiteX5" fmla="*/ 285750 w 1492283"/>
              <a:gd name="connsiteY5" fmla="*/ 158750 h 1066954"/>
              <a:gd name="connsiteX6" fmla="*/ 273050 w 1492283"/>
              <a:gd name="connsiteY6" fmla="*/ 177800 h 1066954"/>
              <a:gd name="connsiteX7" fmla="*/ 247650 w 1492283"/>
              <a:gd name="connsiteY7" fmla="*/ 184150 h 1066954"/>
              <a:gd name="connsiteX8" fmla="*/ 196850 w 1492283"/>
              <a:gd name="connsiteY8" fmla="*/ 209550 h 1066954"/>
              <a:gd name="connsiteX9" fmla="*/ 177800 w 1492283"/>
              <a:gd name="connsiteY9" fmla="*/ 222250 h 1066954"/>
              <a:gd name="connsiteX10" fmla="*/ 107950 w 1492283"/>
              <a:gd name="connsiteY10" fmla="*/ 254000 h 1066954"/>
              <a:gd name="connsiteX11" fmla="*/ 38100 w 1492283"/>
              <a:gd name="connsiteY11" fmla="*/ 311150 h 1066954"/>
              <a:gd name="connsiteX12" fmla="*/ 25400 w 1492283"/>
              <a:gd name="connsiteY12" fmla="*/ 349250 h 1066954"/>
              <a:gd name="connsiteX13" fmla="*/ 12700 w 1492283"/>
              <a:gd name="connsiteY13" fmla="*/ 400050 h 1066954"/>
              <a:gd name="connsiteX14" fmla="*/ 0 w 1492283"/>
              <a:gd name="connsiteY14" fmla="*/ 419100 h 1066954"/>
              <a:gd name="connsiteX15" fmla="*/ 6350 w 1492283"/>
              <a:gd name="connsiteY15" fmla="*/ 488950 h 1066954"/>
              <a:gd name="connsiteX16" fmla="*/ 19050 w 1492283"/>
              <a:gd name="connsiteY16" fmla="*/ 527050 h 1066954"/>
              <a:gd name="connsiteX17" fmla="*/ 38100 w 1492283"/>
              <a:gd name="connsiteY17" fmla="*/ 577850 h 1066954"/>
              <a:gd name="connsiteX18" fmla="*/ 69850 w 1492283"/>
              <a:gd name="connsiteY18" fmla="*/ 762000 h 1066954"/>
              <a:gd name="connsiteX19" fmla="*/ 76200 w 1492283"/>
              <a:gd name="connsiteY19" fmla="*/ 781050 h 1066954"/>
              <a:gd name="connsiteX20" fmla="*/ 114300 w 1492283"/>
              <a:gd name="connsiteY20" fmla="*/ 812800 h 1066954"/>
              <a:gd name="connsiteX21" fmla="*/ 133350 w 1492283"/>
              <a:gd name="connsiteY21" fmla="*/ 825500 h 1066954"/>
              <a:gd name="connsiteX22" fmla="*/ 152400 w 1492283"/>
              <a:gd name="connsiteY22" fmla="*/ 844550 h 1066954"/>
              <a:gd name="connsiteX23" fmla="*/ 196850 w 1492283"/>
              <a:gd name="connsiteY23" fmla="*/ 869950 h 1066954"/>
              <a:gd name="connsiteX24" fmla="*/ 228600 w 1492283"/>
              <a:gd name="connsiteY24" fmla="*/ 876300 h 1066954"/>
              <a:gd name="connsiteX25" fmla="*/ 273050 w 1492283"/>
              <a:gd name="connsiteY25" fmla="*/ 889000 h 1066954"/>
              <a:gd name="connsiteX26" fmla="*/ 317500 w 1492283"/>
              <a:gd name="connsiteY26" fmla="*/ 901700 h 1066954"/>
              <a:gd name="connsiteX27" fmla="*/ 336550 w 1492283"/>
              <a:gd name="connsiteY27" fmla="*/ 908050 h 1066954"/>
              <a:gd name="connsiteX28" fmla="*/ 368300 w 1492283"/>
              <a:gd name="connsiteY28" fmla="*/ 927100 h 1066954"/>
              <a:gd name="connsiteX29" fmla="*/ 412750 w 1492283"/>
              <a:gd name="connsiteY29" fmla="*/ 939800 h 1066954"/>
              <a:gd name="connsiteX30" fmla="*/ 476250 w 1492283"/>
              <a:gd name="connsiteY30" fmla="*/ 958850 h 1066954"/>
              <a:gd name="connsiteX31" fmla="*/ 495300 w 1492283"/>
              <a:gd name="connsiteY31" fmla="*/ 971550 h 1066954"/>
              <a:gd name="connsiteX32" fmla="*/ 533400 w 1492283"/>
              <a:gd name="connsiteY32" fmla="*/ 1009650 h 1066954"/>
              <a:gd name="connsiteX33" fmla="*/ 558800 w 1492283"/>
              <a:gd name="connsiteY33" fmla="*/ 1016000 h 1066954"/>
              <a:gd name="connsiteX34" fmla="*/ 584200 w 1492283"/>
              <a:gd name="connsiteY34" fmla="*/ 1035050 h 1066954"/>
              <a:gd name="connsiteX35" fmla="*/ 647700 w 1492283"/>
              <a:gd name="connsiteY35" fmla="*/ 1047750 h 1066954"/>
              <a:gd name="connsiteX36" fmla="*/ 723900 w 1492283"/>
              <a:gd name="connsiteY36" fmla="*/ 1066800 h 1066954"/>
              <a:gd name="connsiteX37" fmla="*/ 755650 w 1492283"/>
              <a:gd name="connsiteY37" fmla="*/ 1054100 h 1066954"/>
              <a:gd name="connsiteX38" fmla="*/ 844550 w 1492283"/>
              <a:gd name="connsiteY38" fmla="*/ 1047750 h 1066954"/>
              <a:gd name="connsiteX39" fmla="*/ 882650 w 1492283"/>
              <a:gd name="connsiteY39" fmla="*/ 1022350 h 1066954"/>
              <a:gd name="connsiteX40" fmla="*/ 933450 w 1492283"/>
              <a:gd name="connsiteY40" fmla="*/ 1009650 h 1066954"/>
              <a:gd name="connsiteX41" fmla="*/ 1035050 w 1492283"/>
              <a:gd name="connsiteY41" fmla="*/ 952500 h 1066954"/>
              <a:gd name="connsiteX42" fmla="*/ 1066800 w 1492283"/>
              <a:gd name="connsiteY42" fmla="*/ 908050 h 1066954"/>
              <a:gd name="connsiteX43" fmla="*/ 1085850 w 1492283"/>
              <a:gd name="connsiteY43" fmla="*/ 882650 h 1066954"/>
              <a:gd name="connsiteX44" fmla="*/ 1111250 w 1492283"/>
              <a:gd name="connsiteY44" fmla="*/ 869950 h 1066954"/>
              <a:gd name="connsiteX45" fmla="*/ 1155700 w 1492283"/>
              <a:gd name="connsiteY45" fmla="*/ 850900 h 1066954"/>
              <a:gd name="connsiteX46" fmla="*/ 1200150 w 1492283"/>
              <a:gd name="connsiteY46" fmla="*/ 831850 h 1066954"/>
              <a:gd name="connsiteX47" fmla="*/ 1244600 w 1492283"/>
              <a:gd name="connsiteY47" fmla="*/ 806450 h 1066954"/>
              <a:gd name="connsiteX48" fmla="*/ 1289050 w 1492283"/>
              <a:gd name="connsiteY48" fmla="*/ 800100 h 1066954"/>
              <a:gd name="connsiteX49" fmla="*/ 1352550 w 1492283"/>
              <a:gd name="connsiteY49" fmla="*/ 755650 h 1066954"/>
              <a:gd name="connsiteX50" fmla="*/ 1358900 w 1492283"/>
              <a:gd name="connsiteY50" fmla="*/ 723900 h 1066954"/>
              <a:gd name="connsiteX51" fmla="*/ 1377950 w 1492283"/>
              <a:gd name="connsiteY51" fmla="*/ 704850 h 1066954"/>
              <a:gd name="connsiteX52" fmla="*/ 1397000 w 1492283"/>
              <a:gd name="connsiteY52" fmla="*/ 666750 h 1066954"/>
              <a:gd name="connsiteX53" fmla="*/ 1409700 w 1492283"/>
              <a:gd name="connsiteY53" fmla="*/ 647700 h 1066954"/>
              <a:gd name="connsiteX54" fmla="*/ 1422400 w 1492283"/>
              <a:gd name="connsiteY54" fmla="*/ 609600 h 1066954"/>
              <a:gd name="connsiteX55" fmla="*/ 1428750 w 1492283"/>
              <a:gd name="connsiteY55" fmla="*/ 565150 h 1066954"/>
              <a:gd name="connsiteX56" fmla="*/ 1473200 w 1492283"/>
              <a:gd name="connsiteY56" fmla="*/ 514350 h 1066954"/>
              <a:gd name="connsiteX57" fmla="*/ 1492250 w 1492283"/>
              <a:gd name="connsiteY57" fmla="*/ 457200 h 1066954"/>
              <a:gd name="connsiteX58" fmla="*/ 1479550 w 1492283"/>
              <a:gd name="connsiteY58" fmla="*/ 400050 h 1066954"/>
              <a:gd name="connsiteX59" fmla="*/ 1473200 w 1492283"/>
              <a:gd name="connsiteY59" fmla="*/ 381000 h 1066954"/>
              <a:gd name="connsiteX60" fmla="*/ 1416050 w 1492283"/>
              <a:gd name="connsiteY60" fmla="*/ 361950 h 1066954"/>
              <a:gd name="connsiteX61" fmla="*/ 1403350 w 1492283"/>
              <a:gd name="connsiteY61" fmla="*/ 342900 h 1066954"/>
              <a:gd name="connsiteX62" fmla="*/ 1390650 w 1492283"/>
              <a:gd name="connsiteY62" fmla="*/ 317500 h 1066954"/>
              <a:gd name="connsiteX63" fmla="*/ 1358900 w 1492283"/>
              <a:gd name="connsiteY63" fmla="*/ 279400 h 1066954"/>
              <a:gd name="connsiteX64" fmla="*/ 1339850 w 1492283"/>
              <a:gd name="connsiteY64" fmla="*/ 254000 h 1066954"/>
              <a:gd name="connsiteX65" fmla="*/ 1333500 w 1492283"/>
              <a:gd name="connsiteY65" fmla="*/ 234950 h 1066954"/>
              <a:gd name="connsiteX66" fmla="*/ 1212850 w 1492283"/>
              <a:gd name="connsiteY66" fmla="*/ 158750 h 1066954"/>
              <a:gd name="connsiteX67" fmla="*/ 1181100 w 1492283"/>
              <a:gd name="connsiteY67" fmla="*/ 133350 h 1066954"/>
              <a:gd name="connsiteX68" fmla="*/ 1162050 w 1492283"/>
              <a:gd name="connsiteY68" fmla="*/ 127000 h 1066954"/>
              <a:gd name="connsiteX69" fmla="*/ 1136650 w 1492283"/>
              <a:gd name="connsiteY69" fmla="*/ 114300 h 1066954"/>
              <a:gd name="connsiteX70" fmla="*/ 1117600 w 1492283"/>
              <a:gd name="connsiteY70" fmla="*/ 107950 h 1066954"/>
              <a:gd name="connsiteX71" fmla="*/ 1041400 w 1492283"/>
              <a:gd name="connsiteY71" fmla="*/ 82550 h 1066954"/>
              <a:gd name="connsiteX72" fmla="*/ 1028700 w 1492283"/>
              <a:gd name="connsiteY72" fmla="*/ 63500 h 1066954"/>
              <a:gd name="connsiteX73" fmla="*/ 1003300 w 1492283"/>
              <a:gd name="connsiteY73" fmla="*/ 50800 h 1066954"/>
              <a:gd name="connsiteX74" fmla="*/ 958850 w 1492283"/>
              <a:gd name="connsiteY74" fmla="*/ 31750 h 1066954"/>
              <a:gd name="connsiteX75" fmla="*/ 933450 w 1492283"/>
              <a:gd name="connsiteY75" fmla="*/ 19050 h 1066954"/>
              <a:gd name="connsiteX76" fmla="*/ 908050 w 1492283"/>
              <a:gd name="connsiteY76" fmla="*/ 12700 h 1066954"/>
              <a:gd name="connsiteX77" fmla="*/ 876300 w 1492283"/>
              <a:gd name="connsiteY77" fmla="*/ 0 h 1066954"/>
              <a:gd name="connsiteX78" fmla="*/ 730250 w 1492283"/>
              <a:gd name="connsiteY78" fmla="*/ 6350 h 1066954"/>
              <a:gd name="connsiteX79" fmla="*/ 704850 w 1492283"/>
              <a:gd name="connsiteY79" fmla="*/ 12700 h 1066954"/>
              <a:gd name="connsiteX80" fmla="*/ 615950 w 1492283"/>
              <a:gd name="connsiteY80" fmla="*/ 25400 h 1066954"/>
              <a:gd name="connsiteX81" fmla="*/ 577850 w 1492283"/>
              <a:gd name="connsiteY81" fmla="*/ 44450 h 1066954"/>
              <a:gd name="connsiteX82" fmla="*/ 552450 w 1492283"/>
              <a:gd name="connsiteY82" fmla="*/ 63500 h 106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92283" h="1066954">
                <a:moveTo>
                  <a:pt x="552450" y="63500"/>
                </a:moveTo>
                <a:cubicBezTo>
                  <a:pt x="542925" y="70908"/>
                  <a:pt x="530830" y="79896"/>
                  <a:pt x="520700" y="88900"/>
                </a:cubicBezTo>
                <a:cubicBezTo>
                  <a:pt x="495877" y="110965"/>
                  <a:pt x="498195" y="120701"/>
                  <a:pt x="463550" y="127000"/>
                </a:cubicBezTo>
                <a:cubicBezTo>
                  <a:pt x="427903" y="133481"/>
                  <a:pt x="391583" y="135467"/>
                  <a:pt x="355600" y="139700"/>
                </a:cubicBezTo>
                <a:cubicBezTo>
                  <a:pt x="345017" y="143933"/>
                  <a:pt x="334847" y="149401"/>
                  <a:pt x="323850" y="152400"/>
                </a:cubicBezTo>
                <a:cubicBezTo>
                  <a:pt x="311428" y="155788"/>
                  <a:pt x="297266" y="152992"/>
                  <a:pt x="285750" y="158750"/>
                </a:cubicBezTo>
                <a:cubicBezTo>
                  <a:pt x="278924" y="162163"/>
                  <a:pt x="279400" y="173567"/>
                  <a:pt x="273050" y="177800"/>
                </a:cubicBezTo>
                <a:cubicBezTo>
                  <a:pt x="265788" y="182641"/>
                  <a:pt x="256117" y="182033"/>
                  <a:pt x="247650" y="184150"/>
                </a:cubicBezTo>
                <a:cubicBezTo>
                  <a:pt x="191239" y="226458"/>
                  <a:pt x="252333" y="185772"/>
                  <a:pt x="196850" y="209550"/>
                </a:cubicBezTo>
                <a:cubicBezTo>
                  <a:pt x="189835" y="212556"/>
                  <a:pt x="184426" y="218464"/>
                  <a:pt x="177800" y="222250"/>
                </a:cubicBezTo>
                <a:cubicBezTo>
                  <a:pt x="157891" y="233627"/>
                  <a:pt x="127197" y="245751"/>
                  <a:pt x="107950" y="254000"/>
                </a:cubicBezTo>
                <a:cubicBezTo>
                  <a:pt x="56807" y="305143"/>
                  <a:pt x="82242" y="289079"/>
                  <a:pt x="38100" y="311150"/>
                </a:cubicBezTo>
                <a:cubicBezTo>
                  <a:pt x="33867" y="323850"/>
                  <a:pt x="28025" y="336123"/>
                  <a:pt x="25400" y="349250"/>
                </a:cubicBezTo>
                <a:cubicBezTo>
                  <a:pt x="22985" y="361326"/>
                  <a:pt x="19209" y="387033"/>
                  <a:pt x="12700" y="400050"/>
                </a:cubicBezTo>
                <a:cubicBezTo>
                  <a:pt x="9287" y="406876"/>
                  <a:pt x="4233" y="412750"/>
                  <a:pt x="0" y="419100"/>
                </a:cubicBezTo>
                <a:cubicBezTo>
                  <a:pt x="2117" y="442383"/>
                  <a:pt x="2287" y="465926"/>
                  <a:pt x="6350" y="488950"/>
                </a:cubicBezTo>
                <a:cubicBezTo>
                  <a:pt x="8676" y="502133"/>
                  <a:pt x="15803" y="514063"/>
                  <a:pt x="19050" y="527050"/>
                </a:cubicBezTo>
                <a:cubicBezTo>
                  <a:pt x="27696" y="561633"/>
                  <a:pt x="21497" y="544644"/>
                  <a:pt x="38100" y="577850"/>
                </a:cubicBezTo>
                <a:cubicBezTo>
                  <a:pt x="46022" y="712528"/>
                  <a:pt x="33051" y="651604"/>
                  <a:pt x="69850" y="762000"/>
                </a:cubicBezTo>
                <a:cubicBezTo>
                  <a:pt x="71967" y="768350"/>
                  <a:pt x="71058" y="776765"/>
                  <a:pt x="76200" y="781050"/>
                </a:cubicBezTo>
                <a:cubicBezTo>
                  <a:pt x="88900" y="791633"/>
                  <a:pt x="101251" y="802651"/>
                  <a:pt x="114300" y="812800"/>
                </a:cubicBezTo>
                <a:cubicBezTo>
                  <a:pt x="120324" y="817485"/>
                  <a:pt x="127487" y="820614"/>
                  <a:pt x="133350" y="825500"/>
                </a:cubicBezTo>
                <a:cubicBezTo>
                  <a:pt x="140249" y="831249"/>
                  <a:pt x="145501" y="838801"/>
                  <a:pt x="152400" y="844550"/>
                </a:cubicBezTo>
                <a:cubicBezTo>
                  <a:pt x="161690" y="852292"/>
                  <a:pt x="186499" y="866500"/>
                  <a:pt x="196850" y="869950"/>
                </a:cubicBezTo>
                <a:cubicBezTo>
                  <a:pt x="207089" y="873363"/>
                  <a:pt x="218064" y="873959"/>
                  <a:pt x="228600" y="876300"/>
                </a:cubicBezTo>
                <a:cubicBezTo>
                  <a:pt x="264374" y="884250"/>
                  <a:pt x="242744" y="879908"/>
                  <a:pt x="273050" y="889000"/>
                </a:cubicBezTo>
                <a:cubicBezTo>
                  <a:pt x="287810" y="893428"/>
                  <a:pt x="302740" y="897272"/>
                  <a:pt x="317500" y="901700"/>
                </a:cubicBezTo>
                <a:cubicBezTo>
                  <a:pt x="323911" y="903623"/>
                  <a:pt x="330563" y="905057"/>
                  <a:pt x="336550" y="908050"/>
                </a:cubicBezTo>
                <a:cubicBezTo>
                  <a:pt x="347589" y="913570"/>
                  <a:pt x="357261" y="921580"/>
                  <a:pt x="368300" y="927100"/>
                </a:cubicBezTo>
                <a:cubicBezTo>
                  <a:pt x="378970" y="932435"/>
                  <a:pt x="402577" y="936748"/>
                  <a:pt x="412750" y="939800"/>
                </a:cubicBezTo>
                <a:cubicBezTo>
                  <a:pt x="490049" y="962990"/>
                  <a:pt x="417706" y="944214"/>
                  <a:pt x="476250" y="958850"/>
                </a:cubicBezTo>
                <a:cubicBezTo>
                  <a:pt x="482600" y="963083"/>
                  <a:pt x="489904" y="966154"/>
                  <a:pt x="495300" y="971550"/>
                </a:cubicBezTo>
                <a:cubicBezTo>
                  <a:pt x="521082" y="997332"/>
                  <a:pt x="491895" y="988897"/>
                  <a:pt x="533400" y="1009650"/>
                </a:cubicBezTo>
                <a:cubicBezTo>
                  <a:pt x="541206" y="1013553"/>
                  <a:pt x="550333" y="1013883"/>
                  <a:pt x="558800" y="1016000"/>
                </a:cubicBezTo>
                <a:cubicBezTo>
                  <a:pt x="567267" y="1022350"/>
                  <a:pt x="575011" y="1029799"/>
                  <a:pt x="584200" y="1035050"/>
                </a:cubicBezTo>
                <a:cubicBezTo>
                  <a:pt x="598977" y="1043494"/>
                  <a:pt x="637928" y="1046354"/>
                  <a:pt x="647700" y="1047750"/>
                </a:cubicBezTo>
                <a:cubicBezTo>
                  <a:pt x="665627" y="1053726"/>
                  <a:pt x="703745" y="1068632"/>
                  <a:pt x="723900" y="1066800"/>
                </a:cubicBezTo>
                <a:cubicBezTo>
                  <a:pt x="735252" y="1065768"/>
                  <a:pt x="744391" y="1055878"/>
                  <a:pt x="755650" y="1054100"/>
                </a:cubicBezTo>
                <a:cubicBezTo>
                  <a:pt x="784995" y="1049467"/>
                  <a:pt x="814917" y="1049867"/>
                  <a:pt x="844550" y="1047750"/>
                </a:cubicBezTo>
                <a:cubicBezTo>
                  <a:pt x="889846" y="1032651"/>
                  <a:pt x="835084" y="1054061"/>
                  <a:pt x="882650" y="1022350"/>
                </a:cubicBezTo>
                <a:cubicBezTo>
                  <a:pt x="891018" y="1016771"/>
                  <a:pt x="928870" y="1010566"/>
                  <a:pt x="933450" y="1009650"/>
                </a:cubicBezTo>
                <a:cubicBezTo>
                  <a:pt x="962337" y="997270"/>
                  <a:pt x="1016481" y="977259"/>
                  <a:pt x="1035050" y="952500"/>
                </a:cubicBezTo>
                <a:cubicBezTo>
                  <a:pt x="1097308" y="869489"/>
                  <a:pt x="1020374" y="973047"/>
                  <a:pt x="1066800" y="908050"/>
                </a:cubicBezTo>
                <a:cubicBezTo>
                  <a:pt x="1072951" y="899438"/>
                  <a:pt x="1077815" y="889538"/>
                  <a:pt x="1085850" y="882650"/>
                </a:cubicBezTo>
                <a:cubicBezTo>
                  <a:pt x="1093037" y="876490"/>
                  <a:pt x="1102632" y="873867"/>
                  <a:pt x="1111250" y="869950"/>
                </a:cubicBezTo>
                <a:cubicBezTo>
                  <a:pt x="1125925" y="863279"/>
                  <a:pt x="1141282" y="858109"/>
                  <a:pt x="1155700" y="850900"/>
                </a:cubicBezTo>
                <a:cubicBezTo>
                  <a:pt x="1199553" y="828974"/>
                  <a:pt x="1147287" y="845066"/>
                  <a:pt x="1200150" y="831850"/>
                </a:cubicBezTo>
                <a:cubicBezTo>
                  <a:pt x="1212087" y="823892"/>
                  <a:pt x="1230966" y="810168"/>
                  <a:pt x="1244600" y="806450"/>
                </a:cubicBezTo>
                <a:cubicBezTo>
                  <a:pt x="1259040" y="802512"/>
                  <a:pt x="1274233" y="802217"/>
                  <a:pt x="1289050" y="800100"/>
                </a:cubicBezTo>
                <a:cubicBezTo>
                  <a:pt x="1335956" y="768829"/>
                  <a:pt x="1314939" y="783858"/>
                  <a:pt x="1352550" y="755650"/>
                </a:cubicBezTo>
                <a:cubicBezTo>
                  <a:pt x="1354667" y="745067"/>
                  <a:pt x="1354073" y="733553"/>
                  <a:pt x="1358900" y="723900"/>
                </a:cubicBezTo>
                <a:cubicBezTo>
                  <a:pt x="1362916" y="715868"/>
                  <a:pt x="1372201" y="711749"/>
                  <a:pt x="1377950" y="704850"/>
                </a:cubicBezTo>
                <a:cubicBezTo>
                  <a:pt x="1400698" y="677553"/>
                  <a:pt x="1382681" y="695389"/>
                  <a:pt x="1397000" y="666750"/>
                </a:cubicBezTo>
                <a:cubicBezTo>
                  <a:pt x="1400413" y="659924"/>
                  <a:pt x="1406600" y="654674"/>
                  <a:pt x="1409700" y="647700"/>
                </a:cubicBezTo>
                <a:cubicBezTo>
                  <a:pt x="1415137" y="635467"/>
                  <a:pt x="1422400" y="609600"/>
                  <a:pt x="1422400" y="609600"/>
                </a:cubicBezTo>
                <a:cubicBezTo>
                  <a:pt x="1424517" y="594783"/>
                  <a:pt x="1423635" y="579216"/>
                  <a:pt x="1428750" y="565150"/>
                </a:cubicBezTo>
                <a:cubicBezTo>
                  <a:pt x="1433747" y="551408"/>
                  <a:pt x="1464344" y="523206"/>
                  <a:pt x="1473200" y="514350"/>
                </a:cubicBezTo>
                <a:cubicBezTo>
                  <a:pt x="1476085" y="507138"/>
                  <a:pt x="1493132" y="468667"/>
                  <a:pt x="1492250" y="457200"/>
                </a:cubicBezTo>
                <a:cubicBezTo>
                  <a:pt x="1490753" y="437743"/>
                  <a:pt x="1484283" y="418982"/>
                  <a:pt x="1479550" y="400050"/>
                </a:cubicBezTo>
                <a:cubicBezTo>
                  <a:pt x="1477927" y="393556"/>
                  <a:pt x="1478940" y="384444"/>
                  <a:pt x="1473200" y="381000"/>
                </a:cubicBezTo>
                <a:cubicBezTo>
                  <a:pt x="1455981" y="370669"/>
                  <a:pt x="1416050" y="361950"/>
                  <a:pt x="1416050" y="361950"/>
                </a:cubicBezTo>
                <a:cubicBezTo>
                  <a:pt x="1411817" y="355600"/>
                  <a:pt x="1407136" y="349526"/>
                  <a:pt x="1403350" y="342900"/>
                </a:cubicBezTo>
                <a:cubicBezTo>
                  <a:pt x="1398654" y="334681"/>
                  <a:pt x="1396078" y="325255"/>
                  <a:pt x="1390650" y="317500"/>
                </a:cubicBezTo>
                <a:cubicBezTo>
                  <a:pt x="1381170" y="303957"/>
                  <a:pt x="1369227" y="292309"/>
                  <a:pt x="1358900" y="279400"/>
                </a:cubicBezTo>
                <a:cubicBezTo>
                  <a:pt x="1352289" y="271136"/>
                  <a:pt x="1346200" y="262467"/>
                  <a:pt x="1339850" y="254000"/>
                </a:cubicBezTo>
                <a:cubicBezTo>
                  <a:pt x="1337733" y="247650"/>
                  <a:pt x="1337681" y="240177"/>
                  <a:pt x="1333500" y="234950"/>
                </a:cubicBezTo>
                <a:cubicBezTo>
                  <a:pt x="1280381" y="168551"/>
                  <a:pt x="1294225" y="201831"/>
                  <a:pt x="1212850" y="158750"/>
                </a:cubicBezTo>
                <a:cubicBezTo>
                  <a:pt x="1200872" y="152409"/>
                  <a:pt x="1192593" y="140533"/>
                  <a:pt x="1181100" y="133350"/>
                </a:cubicBezTo>
                <a:cubicBezTo>
                  <a:pt x="1175424" y="129802"/>
                  <a:pt x="1168202" y="129637"/>
                  <a:pt x="1162050" y="127000"/>
                </a:cubicBezTo>
                <a:cubicBezTo>
                  <a:pt x="1153349" y="123271"/>
                  <a:pt x="1145351" y="118029"/>
                  <a:pt x="1136650" y="114300"/>
                </a:cubicBezTo>
                <a:cubicBezTo>
                  <a:pt x="1130498" y="111663"/>
                  <a:pt x="1123867" y="110300"/>
                  <a:pt x="1117600" y="107950"/>
                </a:cubicBezTo>
                <a:cubicBezTo>
                  <a:pt x="1058646" y="85842"/>
                  <a:pt x="1114244" y="103363"/>
                  <a:pt x="1041400" y="82550"/>
                </a:cubicBezTo>
                <a:cubicBezTo>
                  <a:pt x="1037167" y="76200"/>
                  <a:pt x="1034563" y="68386"/>
                  <a:pt x="1028700" y="63500"/>
                </a:cubicBezTo>
                <a:cubicBezTo>
                  <a:pt x="1021428" y="57440"/>
                  <a:pt x="1011918" y="54717"/>
                  <a:pt x="1003300" y="50800"/>
                </a:cubicBezTo>
                <a:cubicBezTo>
                  <a:pt x="988625" y="44129"/>
                  <a:pt x="973525" y="38421"/>
                  <a:pt x="958850" y="31750"/>
                </a:cubicBezTo>
                <a:cubicBezTo>
                  <a:pt x="950232" y="27833"/>
                  <a:pt x="942313" y="22374"/>
                  <a:pt x="933450" y="19050"/>
                </a:cubicBezTo>
                <a:cubicBezTo>
                  <a:pt x="925278" y="15986"/>
                  <a:pt x="916329" y="15460"/>
                  <a:pt x="908050" y="12700"/>
                </a:cubicBezTo>
                <a:cubicBezTo>
                  <a:pt x="897236" y="9095"/>
                  <a:pt x="886883" y="4233"/>
                  <a:pt x="876300" y="0"/>
                </a:cubicBezTo>
                <a:cubicBezTo>
                  <a:pt x="827617" y="2117"/>
                  <a:pt x="778846" y="2750"/>
                  <a:pt x="730250" y="6350"/>
                </a:cubicBezTo>
                <a:cubicBezTo>
                  <a:pt x="721547" y="6995"/>
                  <a:pt x="713458" y="11265"/>
                  <a:pt x="704850" y="12700"/>
                </a:cubicBezTo>
                <a:cubicBezTo>
                  <a:pt x="675323" y="17621"/>
                  <a:pt x="645583" y="21167"/>
                  <a:pt x="615950" y="25400"/>
                </a:cubicBezTo>
                <a:cubicBezTo>
                  <a:pt x="561355" y="61796"/>
                  <a:pt x="630430" y="18160"/>
                  <a:pt x="577850" y="44450"/>
                </a:cubicBezTo>
                <a:cubicBezTo>
                  <a:pt x="550102" y="58324"/>
                  <a:pt x="561975" y="56092"/>
                  <a:pt x="552450" y="6350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DEEB955-B5FA-4148-B8A6-C3D62DDC0D37}"/>
              </a:ext>
            </a:extLst>
          </p:cNvPr>
          <p:cNvSpPr/>
          <p:nvPr/>
        </p:nvSpPr>
        <p:spPr>
          <a:xfrm>
            <a:off x="8610600" y="1784406"/>
            <a:ext cx="1130300" cy="1003379"/>
          </a:xfrm>
          <a:custGeom>
            <a:avLst/>
            <a:gdLst>
              <a:gd name="connsiteX0" fmla="*/ 596900 w 1130300"/>
              <a:gd name="connsiteY0" fmla="*/ 79 h 1003379"/>
              <a:gd name="connsiteX1" fmla="*/ 565150 w 1130300"/>
              <a:gd name="connsiteY1" fmla="*/ 12779 h 1003379"/>
              <a:gd name="connsiteX2" fmla="*/ 546100 w 1130300"/>
              <a:gd name="connsiteY2" fmla="*/ 19129 h 1003379"/>
              <a:gd name="connsiteX3" fmla="*/ 482600 w 1130300"/>
              <a:gd name="connsiteY3" fmla="*/ 50879 h 1003379"/>
              <a:gd name="connsiteX4" fmla="*/ 419100 w 1130300"/>
              <a:gd name="connsiteY4" fmla="*/ 69929 h 1003379"/>
              <a:gd name="connsiteX5" fmla="*/ 387350 w 1130300"/>
              <a:gd name="connsiteY5" fmla="*/ 76279 h 1003379"/>
              <a:gd name="connsiteX6" fmla="*/ 311150 w 1130300"/>
              <a:gd name="connsiteY6" fmla="*/ 95329 h 1003379"/>
              <a:gd name="connsiteX7" fmla="*/ 279400 w 1130300"/>
              <a:gd name="connsiteY7" fmla="*/ 108029 h 1003379"/>
              <a:gd name="connsiteX8" fmla="*/ 215900 w 1130300"/>
              <a:gd name="connsiteY8" fmla="*/ 114379 h 1003379"/>
              <a:gd name="connsiteX9" fmla="*/ 171450 w 1130300"/>
              <a:gd name="connsiteY9" fmla="*/ 120729 h 1003379"/>
              <a:gd name="connsiteX10" fmla="*/ 95250 w 1130300"/>
              <a:gd name="connsiteY10" fmla="*/ 133429 h 1003379"/>
              <a:gd name="connsiteX11" fmla="*/ 50800 w 1130300"/>
              <a:gd name="connsiteY11" fmla="*/ 177879 h 1003379"/>
              <a:gd name="connsiteX12" fmla="*/ 44450 w 1130300"/>
              <a:gd name="connsiteY12" fmla="*/ 203279 h 1003379"/>
              <a:gd name="connsiteX13" fmla="*/ 31750 w 1130300"/>
              <a:gd name="connsiteY13" fmla="*/ 241379 h 1003379"/>
              <a:gd name="connsiteX14" fmla="*/ 25400 w 1130300"/>
              <a:gd name="connsiteY14" fmla="*/ 285829 h 1003379"/>
              <a:gd name="connsiteX15" fmla="*/ 19050 w 1130300"/>
              <a:gd name="connsiteY15" fmla="*/ 304879 h 1003379"/>
              <a:gd name="connsiteX16" fmla="*/ 12700 w 1130300"/>
              <a:gd name="connsiteY16" fmla="*/ 647779 h 1003379"/>
              <a:gd name="connsiteX17" fmla="*/ 0 w 1130300"/>
              <a:gd name="connsiteY17" fmla="*/ 730329 h 1003379"/>
              <a:gd name="connsiteX18" fmla="*/ 12700 w 1130300"/>
              <a:gd name="connsiteY18" fmla="*/ 806529 h 1003379"/>
              <a:gd name="connsiteX19" fmla="*/ 57150 w 1130300"/>
              <a:gd name="connsiteY19" fmla="*/ 844629 h 1003379"/>
              <a:gd name="connsiteX20" fmla="*/ 88900 w 1130300"/>
              <a:gd name="connsiteY20" fmla="*/ 882729 h 1003379"/>
              <a:gd name="connsiteX21" fmla="*/ 133350 w 1130300"/>
              <a:gd name="connsiteY21" fmla="*/ 920829 h 1003379"/>
              <a:gd name="connsiteX22" fmla="*/ 152400 w 1130300"/>
              <a:gd name="connsiteY22" fmla="*/ 927179 h 1003379"/>
              <a:gd name="connsiteX23" fmla="*/ 177800 w 1130300"/>
              <a:gd name="connsiteY23" fmla="*/ 946229 h 1003379"/>
              <a:gd name="connsiteX24" fmla="*/ 285750 w 1130300"/>
              <a:gd name="connsiteY24" fmla="*/ 958929 h 1003379"/>
              <a:gd name="connsiteX25" fmla="*/ 374650 w 1130300"/>
              <a:gd name="connsiteY25" fmla="*/ 971629 h 1003379"/>
              <a:gd name="connsiteX26" fmla="*/ 482600 w 1130300"/>
              <a:gd name="connsiteY26" fmla="*/ 984329 h 1003379"/>
              <a:gd name="connsiteX27" fmla="*/ 514350 w 1130300"/>
              <a:gd name="connsiteY27" fmla="*/ 990679 h 1003379"/>
              <a:gd name="connsiteX28" fmla="*/ 533400 w 1130300"/>
              <a:gd name="connsiteY28" fmla="*/ 997029 h 1003379"/>
              <a:gd name="connsiteX29" fmla="*/ 584200 w 1130300"/>
              <a:gd name="connsiteY29" fmla="*/ 1003379 h 1003379"/>
              <a:gd name="connsiteX30" fmla="*/ 749300 w 1130300"/>
              <a:gd name="connsiteY30" fmla="*/ 997029 h 1003379"/>
              <a:gd name="connsiteX31" fmla="*/ 812800 w 1130300"/>
              <a:gd name="connsiteY31" fmla="*/ 984329 h 1003379"/>
              <a:gd name="connsiteX32" fmla="*/ 863600 w 1130300"/>
              <a:gd name="connsiteY32" fmla="*/ 977979 h 1003379"/>
              <a:gd name="connsiteX33" fmla="*/ 882650 w 1130300"/>
              <a:gd name="connsiteY33" fmla="*/ 965279 h 1003379"/>
              <a:gd name="connsiteX34" fmla="*/ 920750 w 1130300"/>
              <a:gd name="connsiteY34" fmla="*/ 946229 h 1003379"/>
              <a:gd name="connsiteX35" fmla="*/ 1003300 w 1130300"/>
              <a:gd name="connsiteY35" fmla="*/ 901779 h 1003379"/>
              <a:gd name="connsiteX36" fmla="*/ 1035050 w 1130300"/>
              <a:gd name="connsiteY36" fmla="*/ 857329 h 1003379"/>
              <a:gd name="connsiteX37" fmla="*/ 1079500 w 1130300"/>
              <a:gd name="connsiteY37" fmla="*/ 806529 h 1003379"/>
              <a:gd name="connsiteX38" fmla="*/ 1092200 w 1130300"/>
              <a:gd name="connsiteY38" fmla="*/ 774779 h 1003379"/>
              <a:gd name="connsiteX39" fmla="*/ 1098550 w 1130300"/>
              <a:gd name="connsiteY39" fmla="*/ 755729 h 1003379"/>
              <a:gd name="connsiteX40" fmla="*/ 1111250 w 1130300"/>
              <a:gd name="connsiteY40" fmla="*/ 628729 h 1003379"/>
              <a:gd name="connsiteX41" fmla="*/ 1117600 w 1130300"/>
              <a:gd name="connsiteY41" fmla="*/ 603329 h 1003379"/>
              <a:gd name="connsiteX42" fmla="*/ 1130300 w 1130300"/>
              <a:gd name="connsiteY42" fmla="*/ 552529 h 1003379"/>
              <a:gd name="connsiteX43" fmla="*/ 1123950 w 1130300"/>
              <a:gd name="connsiteY43" fmla="*/ 381079 h 1003379"/>
              <a:gd name="connsiteX44" fmla="*/ 1098550 w 1130300"/>
              <a:gd name="connsiteY44" fmla="*/ 323929 h 1003379"/>
              <a:gd name="connsiteX45" fmla="*/ 1085850 w 1130300"/>
              <a:gd name="connsiteY45" fmla="*/ 298529 h 1003379"/>
              <a:gd name="connsiteX46" fmla="*/ 1047750 w 1130300"/>
              <a:gd name="connsiteY46" fmla="*/ 247729 h 1003379"/>
              <a:gd name="connsiteX47" fmla="*/ 1041400 w 1130300"/>
              <a:gd name="connsiteY47" fmla="*/ 228679 h 1003379"/>
              <a:gd name="connsiteX48" fmla="*/ 977900 w 1130300"/>
              <a:gd name="connsiteY48" fmla="*/ 139779 h 1003379"/>
              <a:gd name="connsiteX49" fmla="*/ 952500 w 1130300"/>
              <a:gd name="connsiteY49" fmla="*/ 120729 h 1003379"/>
              <a:gd name="connsiteX50" fmla="*/ 901700 w 1130300"/>
              <a:gd name="connsiteY50" fmla="*/ 108029 h 1003379"/>
              <a:gd name="connsiteX51" fmla="*/ 882650 w 1130300"/>
              <a:gd name="connsiteY51" fmla="*/ 101679 h 1003379"/>
              <a:gd name="connsiteX52" fmla="*/ 844550 w 1130300"/>
              <a:gd name="connsiteY52" fmla="*/ 95329 h 1003379"/>
              <a:gd name="connsiteX53" fmla="*/ 806450 w 1130300"/>
              <a:gd name="connsiteY53" fmla="*/ 82629 h 1003379"/>
              <a:gd name="connsiteX54" fmla="*/ 781050 w 1130300"/>
              <a:gd name="connsiteY54" fmla="*/ 76279 h 1003379"/>
              <a:gd name="connsiteX55" fmla="*/ 711200 w 1130300"/>
              <a:gd name="connsiteY55" fmla="*/ 38179 h 1003379"/>
              <a:gd name="connsiteX56" fmla="*/ 692150 w 1130300"/>
              <a:gd name="connsiteY56" fmla="*/ 25479 h 1003379"/>
              <a:gd name="connsiteX57" fmla="*/ 647700 w 1130300"/>
              <a:gd name="connsiteY57" fmla="*/ 19129 h 1003379"/>
              <a:gd name="connsiteX58" fmla="*/ 596900 w 1130300"/>
              <a:gd name="connsiteY58" fmla="*/ 79 h 100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30300" h="1003379">
                <a:moveTo>
                  <a:pt x="596900" y="79"/>
                </a:moveTo>
                <a:cubicBezTo>
                  <a:pt x="583142" y="-979"/>
                  <a:pt x="575823" y="8777"/>
                  <a:pt x="565150" y="12779"/>
                </a:cubicBezTo>
                <a:cubicBezTo>
                  <a:pt x="558883" y="15129"/>
                  <a:pt x="552087" y="16136"/>
                  <a:pt x="546100" y="19129"/>
                </a:cubicBezTo>
                <a:cubicBezTo>
                  <a:pt x="486601" y="48878"/>
                  <a:pt x="542410" y="29130"/>
                  <a:pt x="482600" y="50879"/>
                </a:cubicBezTo>
                <a:cubicBezTo>
                  <a:pt x="457725" y="59924"/>
                  <a:pt x="443468" y="64514"/>
                  <a:pt x="419100" y="69929"/>
                </a:cubicBezTo>
                <a:cubicBezTo>
                  <a:pt x="408564" y="72270"/>
                  <a:pt x="397688" y="73178"/>
                  <a:pt x="387350" y="76279"/>
                </a:cubicBezTo>
                <a:cubicBezTo>
                  <a:pt x="312656" y="98687"/>
                  <a:pt x="405026" y="81918"/>
                  <a:pt x="311150" y="95329"/>
                </a:cubicBezTo>
                <a:cubicBezTo>
                  <a:pt x="300567" y="99562"/>
                  <a:pt x="290577" y="105794"/>
                  <a:pt x="279400" y="108029"/>
                </a:cubicBezTo>
                <a:cubicBezTo>
                  <a:pt x="258541" y="112201"/>
                  <a:pt x="237027" y="111894"/>
                  <a:pt x="215900" y="114379"/>
                </a:cubicBezTo>
                <a:cubicBezTo>
                  <a:pt x="201035" y="116128"/>
                  <a:pt x="186286" y="118751"/>
                  <a:pt x="171450" y="120729"/>
                </a:cubicBezTo>
                <a:cubicBezTo>
                  <a:pt x="107743" y="129223"/>
                  <a:pt x="139378" y="122397"/>
                  <a:pt x="95250" y="133429"/>
                </a:cubicBezTo>
                <a:cubicBezTo>
                  <a:pt x="77054" y="147986"/>
                  <a:pt x="60030" y="156342"/>
                  <a:pt x="50800" y="177879"/>
                </a:cubicBezTo>
                <a:cubicBezTo>
                  <a:pt x="47362" y="185901"/>
                  <a:pt x="46958" y="194920"/>
                  <a:pt x="44450" y="203279"/>
                </a:cubicBezTo>
                <a:cubicBezTo>
                  <a:pt x="40603" y="216101"/>
                  <a:pt x="31750" y="241379"/>
                  <a:pt x="31750" y="241379"/>
                </a:cubicBezTo>
                <a:cubicBezTo>
                  <a:pt x="29633" y="256196"/>
                  <a:pt x="28335" y="271153"/>
                  <a:pt x="25400" y="285829"/>
                </a:cubicBezTo>
                <a:cubicBezTo>
                  <a:pt x="24087" y="292393"/>
                  <a:pt x="19285" y="298190"/>
                  <a:pt x="19050" y="304879"/>
                </a:cubicBezTo>
                <a:cubicBezTo>
                  <a:pt x="15041" y="419128"/>
                  <a:pt x="16446" y="533521"/>
                  <a:pt x="12700" y="647779"/>
                </a:cubicBezTo>
                <a:cubicBezTo>
                  <a:pt x="12366" y="657951"/>
                  <a:pt x="2069" y="717917"/>
                  <a:pt x="0" y="730329"/>
                </a:cubicBezTo>
                <a:cubicBezTo>
                  <a:pt x="4233" y="755729"/>
                  <a:pt x="3658" y="782418"/>
                  <a:pt x="12700" y="806529"/>
                </a:cubicBezTo>
                <a:cubicBezTo>
                  <a:pt x="19638" y="825030"/>
                  <a:pt x="43344" y="833124"/>
                  <a:pt x="57150" y="844629"/>
                </a:cubicBezTo>
                <a:cubicBezTo>
                  <a:pt x="90179" y="872153"/>
                  <a:pt x="63925" y="853592"/>
                  <a:pt x="88900" y="882729"/>
                </a:cubicBezTo>
                <a:cubicBezTo>
                  <a:pt x="100618" y="896400"/>
                  <a:pt x="116498" y="912403"/>
                  <a:pt x="133350" y="920829"/>
                </a:cubicBezTo>
                <a:cubicBezTo>
                  <a:pt x="139337" y="923822"/>
                  <a:pt x="146050" y="925062"/>
                  <a:pt x="152400" y="927179"/>
                </a:cubicBezTo>
                <a:cubicBezTo>
                  <a:pt x="160867" y="933529"/>
                  <a:pt x="167854" y="942612"/>
                  <a:pt x="177800" y="946229"/>
                </a:cubicBezTo>
                <a:cubicBezTo>
                  <a:pt x="188449" y="950101"/>
                  <a:pt x="285327" y="958887"/>
                  <a:pt x="285750" y="958929"/>
                </a:cubicBezTo>
                <a:cubicBezTo>
                  <a:pt x="328552" y="973196"/>
                  <a:pt x="292642" y="962842"/>
                  <a:pt x="374650" y="971629"/>
                </a:cubicBezTo>
                <a:cubicBezTo>
                  <a:pt x="410675" y="975489"/>
                  <a:pt x="446701" y="979434"/>
                  <a:pt x="482600" y="984329"/>
                </a:cubicBezTo>
                <a:cubicBezTo>
                  <a:pt x="493294" y="985787"/>
                  <a:pt x="503879" y="988061"/>
                  <a:pt x="514350" y="990679"/>
                </a:cubicBezTo>
                <a:cubicBezTo>
                  <a:pt x="520844" y="992302"/>
                  <a:pt x="526814" y="995832"/>
                  <a:pt x="533400" y="997029"/>
                </a:cubicBezTo>
                <a:cubicBezTo>
                  <a:pt x="550190" y="1000082"/>
                  <a:pt x="567267" y="1001262"/>
                  <a:pt x="584200" y="1003379"/>
                </a:cubicBezTo>
                <a:cubicBezTo>
                  <a:pt x="639233" y="1001262"/>
                  <a:pt x="694416" y="1001603"/>
                  <a:pt x="749300" y="997029"/>
                </a:cubicBezTo>
                <a:cubicBezTo>
                  <a:pt x="770811" y="995236"/>
                  <a:pt x="791508" y="987878"/>
                  <a:pt x="812800" y="984329"/>
                </a:cubicBezTo>
                <a:cubicBezTo>
                  <a:pt x="829633" y="981524"/>
                  <a:pt x="846667" y="980096"/>
                  <a:pt x="863600" y="977979"/>
                </a:cubicBezTo>
                <a:cubicBezTo>
                  <a:pt x="869950" y="973746"/>
                  <a:pt x="875979" y="968985"/>
                  <a:pt x="882650" y="965279"/>
                </a:cubicBezTo>
                <a:cubicBezTo>
                  <a:pt x="895062" y="958383"/>
                  <a:pt x="908574" y="953534"/>
                  <a:pt x="920750" y="946229"/>
                </a:cubicBezTo>
                <a:cubicBezTo>
                  <a:pt x="997430" y="900221"/>
                  <a:pt x="951012" y="914851"/>
                  <a:pt x="1003300" y="901779"/>
                </a:cubicBezTo>
                <a:cubicBezTo>
                  <a:pt x="1036319" y="819232"/>
                  <a:pt x="994809" y="905618"/>
                  <a:pt x="1035050" y="857329"/>
                </a:cubicBezTo>
                <a:cubicBezTo>
                  <a:pt x="1091334" y="789789"/>
                  <a:pt x="986634" y="880822"/>
                  <a:pt x="1079500" y="806529"/>
                </a:cubicBezTo>
                <a:cubicBezTo>
                  <a:pt x="1083733" y="795946"/>
                  <a:pt x="1088198" y="785452"/>
                  <a:pt x="1092200" y="774779"/>
                </a:cubicBezTo>
                <a:cubicBezTo>
                  <a:pt x="1094550" y="768512"/>
                  <a:pt x="1097684" y="762366"/>
                  <a:pt x="1098550" y="755729"/>
                </a:cubicBezTo>
                <a:cubicBezTo>
                  <a:pt x="1104053" y="713542"/>
                  <a:pt x="1105973" y="670945"/>
                  <a:pt x="1111250" y="628729"/>
                </a:cubicBezTo>
                <a:cubicBezTo>
                  <a:pt x="1112332" y="620069"/>
                  <a:pt x="1115707" y="611848"/>
                  <a:pt x="1117600" y="603329"/>
                </a:cubicBezTo>
                <a:cubicBezTo>
                  <a:pt x="1127817" y="557353"/>
                  <a:pt x="1118953" y="586570"/>
                  <a:pt x="1130300" y="552529"/>
                </a:cubicBezTo>
                <a:cubicBezTo>
                  <a:pt x="1128183" y="495379"/>
                  <a:pt x="1127632" y="438150"/>
                  <a:pt x="1123950" y="381079"/>
                </a:cubicBezTo>
                <a:cubicBezTo>
                  <a:pt x="1122288" y="355312"/>
                  <a:pt x="1111228" y="346749"/>
                  <a:pt x="1098550" y="323929"/>
                </a:cubicBezTo>
                <a:cubicBezTo>
                  <a:pt x="1093953" y="315654"/>
                  <a:pt x="1091352" y="306232"/>
                  <a:pt x="1085850" y="298529"/>
                </a:cubicBezTo>
                <a:cubicBezTo>
                  <a:pt x="1049123" y="247111"/>
                  <a:pt x="1083721" y="319671"/>
                  <a:pt x="1047750" y="247729"/>
                </a:cubicBezTo>
                <a:cubicBezTo>
                  <a:pt x="1044757" y="241742"/>
                  <a:pt x="1044573" y="234572"/>
                  <a:pt x="1041400" y="228679"/>
                </a:cubicBezTo>
                <a:cubicBezTo>
                  <a:pt x="1016968" y="183304"/>
                  <a:pt x="1011137" y="168861"/>
                  <a:pt x="977900" y="139779"/>
                </a:cubicBezTo>
                <a:cubicBezTo>
                  <a:pt x="969935" y="132810"/>
                  <a:pt x="962269" y="124800"/>
                  <a:pt x="952500" y="120729"/>
                </a:cubicBezTo>
                <a:cubicBezTo>
                  <a:pt x="936388" y="114016"/>
                  <a:pt x="918259" y="113549"/>
                  <a:pt x="901700" y="108029"/>
                </a:cubicBezTo>
                <a:cubicBezTo>
                  <a:pt x="895350" y="105912"/>
                  <a:pt x="889184" y="103131"/>
                  <a:pt x="882650" y="101679"/>
                </a:cubicBezTo>
                <a:cubicBezTo>
                  <a:pt x="870081" y="98886"/>
                  <a:pt x="857041" y="98452"/>
                  <a:pt x="844550" y="95329"/>
                </a:cubicBezTo>
                <a:cubicBezTo>
                  <a:pt x="831563" y="92082"/>
                  <a:pt x="819272" y="86476"/>
                  <a:pt x="806450" y="82629"/>
                </a:cubicBezTo>
                <a:cubicBezTo>
                  <a:pt x="798091" y="80121"/>
                  <a:pt x="789517" y="78396"/>
                  <a:pt x="781050" y="76279"/>
                </a:cubicBezTo>
                <a:cubicBezTo>
                  <a:pt x="696570" y="19959"/>
                  <a:pt x="784675" y="74916"/>
                  <a:pt x="711200" y="38179"/>
                </a:cubicBezTo>
                <a:cubicBezTo>
                  <a:pt x="704374" y="34766"/>
                  <a:pt x="699460" y="27672"/>
                  <a:pt x="692150" y="25479"/>
                </a:cubicBezTo>
                <a:cubicBezTo>
                  <a:pt x="677814" y="21178"/>
                  <a:pt x="662493" y="21405"/>
                  <a:pt x="647700" y="19129"/>
                </a:cubicBezTo>
                <a:cubicBezTo>
                  <a:pt x="604163" y="12431"/>
                  <a:pt x="610658" y="1137"/>
                  <a:pt x="596900" y="7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F32D0-AD20-4F3A-A131-A4E832162357}"/>
              </a:ext>
            </a:extLst>
          </p:cNvPr>
          <p:cNvSpPr txBox="1"/>
          <p:nvPr/>
        </p:nvSpPr>
        <p:spPr>
          <a:xfrm>
            <a:off x="1981200" y="3158298"/>
            <a:ext cx="8381718" cy="923330"/>
          </a:xfrm>
          <a:prstGeom prst="rect">
            <a:avLst/>
          </a:prstGeom>
          <a:solidFill>
            <a:srgbClr val="C7DDF4"/>
          </a:solidFill>
          <a:ln>
            <a:solidFill>
              <a:schemeClr val="bg1"/>
            </a:solidFill>
          </a:ln>
        </p:spPr>
        <p:txBody>
          <a:bodyPr wrap="none" lIns="182880" tIns="274320" rIns="182880" bIns="274320" rtlCol="0">
            <a:spAutoFit/>
          </a:bodyPr>
          <a:lstStyle/>
          <a:p>
            <a:r>
              <a:rPr lang="en-US" sz="2400" dirty="0">
                <a:solidFill>
                  <a:schemeClr val="bg1"/>
                </a:solidFill>
              </a:rPr>
              <a:t>First Purpose:  Putting facts together to say WHAT we perceive.</a:t>
            </a:r>
          </a:p>
        </p:txBody>
      </p:sp>
      <p:sp>
        <p:nvSpPr>
          <p:cNvPr id="8" name="TextBox 7">
            <a:extLst>
              <a:ext uri="{FF2B5EF4-FFF2-40B4-BE49-F238E27FC236}">
                <a16:creationId xmlns:a16="http://schemas.microsoft.com/office/drawing/2014/main" id="{D184DFD2-B249-C16C-5D6E-4FF1043159BE}"/>
              </a:ext>
            </a:extLst>
          </p:cNvPr>
          <p:cNvSpPr txBox="1"/>
          <p:nvPr/>
        </p:nvSpPr>
        <p:spPr>
          <a:xfrm>
            <a:off x="1981200" y="3146886"/>
            <a:ext cx="8381718" cy="923330"/>
          </a:xfrm>
          <a:prstGeom prst="rect">
            <a:avLst/>
          </a:prstGeom>
          <a:solidFill>
            <a:srgbClr val="C7DDF4"/>
          </a:solidFill>
          <a:ln>
            <a:solidFill>
              <a:schemeClr val="bg1"/>
            </a:solidFill>
          </a:ln>
        </p:spPr>
        <p:txBody>
          <a:bodyPr wrap="square" lIns="182880" tIns="274320" rIns="182880" bIns="274320" rtlCol="0">
            <a:spAutoFit/>
          </a:bodyPr>
          <a:lstStyle/>
          <a:p>
            <a:r>
              <a:rPr lang="en-US" sz="2400" dirty="0">
                <a:solidFill>
                  <a:schemeClr val="bg1"/>
                </a:solidFill>
              </a:rPr>
              <a:t>Second Purpose:  Listening to all other points of view.</a:t>
            </a:r>
          </a:p>
        </p:txBody>
      </p:sp>
    </p:spTree>
    <p:extLst>
      <p:ext uri="{BB962C8B-B14F-4D97-AF65-F5344CB8AC3E}">
        <p14:creationId xmlns:p14="http://schemas.microsoft.com/office/powerpoint/2010/main" val="10942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13</a:t>
            </a:fld>
            <a:endParaRPr lang="en-US"/>
          </a:p>
        </p:txBody>
      </p:sp>
      <p:sp>
        <p:nvSpPr>
          <p:cNvPr id="4" name="Rectangle 3"/>
          <p:cNvSpPr/>
          <p:nvPr/>
        </p:nvSpPr>
        <p:spPr>
          <a:xfrm>
            <a:off x="3009900" y="1085850"/>
            <a:ext cx="6229350" cy="415498"/>
          </a:xfrm>
          <a:prstGeom prst="rect">
            <a:avLst/>
          </a:prstGeom>
        </p:spPr>
        <p:txBody>
          <a:bodyPr wrap="square">
            <a:spAutoFit/>
          </a:bodyPr>
          <a:lstStyle/>
          <a:p>
            <a:pPr lvl="0"/>
            <a:r>
              <a:rPr lang="es-ES" sz="2100" i="1" dirty="0" err="1"/>
              <a:t>Italian</a:t>
            </a:r>
            <a:r>
              <a:rPr lang="es-ES" sz="2100" i="1" dirty="0"/>
              <a:t> </a:t>
            </a:r>
            <a:r>
              <a:rPr lang="es-ES" sz="2100" i="1" dirty="0" err="1"/>
              <a:t>versi</a:t>
            </a:r>
            <a:r>
              <a:rPr lang="en-US" sz="2100" i="1" dirty="0"/>
              <a:t>on: Two men and a wall</a:t>
            </a:r>
          </a:p>
        </p:txBody>
      </p:sp>
      <p:pic>
        <p:nvPicPr>
          <p:cNvPr id="12" name="Picture 11">
            <a:extLst>
              <a:ext uri="{FF2B5EF4-FFF2-40B4-BE49-F238E27FC236}">
                <a16:creationId xmlns:a16="http://schemas.microsoft.com/office/drawing/2014/main" id="{577E9AB4-85F2-4465-FFCE-3A7B67A9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308" y="1530083"/>
            <a:ext cx="6088513" cy="4946917"/>
          </a:xfrm>
          <a:prstGeom prst="rect">
            <a:avLst/>
          </a:prstGeom>
        </p:spPr>
      </p:pic>
      <p:sp>
        <p:nvSpPr>
          <p:cNvPr id="14" name="Freeform: Shape 13">
            <a:extLst>
              <a:ext uri="{FF2B5EF4-FFF2-40B4-BE49-F238E27FC236}">
                <a16:creationId xmlns:a16="http://schemas.microsoft.com/office/drawing/2014/main" id="{ABFCF175-C502-419E-0D09-42107F2F219B}"/>
              </a:ext>
            </a:extLst>
          </p:cNvPr>
          <p:cNvSpPr/>
          <p:nvPr/>
        </p:nvSpPr>
        <p:spPr>
          <a:xfrm>
            <a:off x="5142703" y="2933700"/>
            <a:ext cx="1906593" cy="1468126"/>
          </a:xfrm>
          <a:custGeom>
            <a:avLst/>
            <a:gdLst>
              <a:gd name="connsiteX0" fmla="*/ 87953 w 1906593"/>
              <a:gd name="connsiteY0" fmla="*/ 204050 h 1468126"/>
              <a:gd name="connsiteX1" fmla="*/ 77793 w 1906593"/>
              <a:gd name="connsiteY1" fmla="*/ 305650 h 1468126"/>
              <a:gd name="connsiteX2" fmla="*/ 37153 w 1906593"/>
              <a:gd name="connsiteY2" fmla="*/ 356450 h 1468126"/>
              <a:gd name="connsiteX3" fmla="*/ 47313 w 1906593"/>
              <a:gd name="connsiteY3" fmla="*/ 458050 h 1468126"/>
              <a:gd name="connsiteX4" fmla="*/ 67633 w 1906593"/>
              <a:gd name="connsiteY4" fmla="*/ 559650 h 1468126"/>
              <a:gd name="connsiteX5" fmla="*/ 47313 w 1906593"/>
              <a:gd name="connsiteY5" fmla="*/ 722210 h 1468126"/>
              <a:gd name="connsiteX6" fmla="*/ 47313 w 1906593"/>
              <a:gd name="connsiteY6" fmla="*/ 1057490 h 1468126"/>
              <a:gd name="connsiteX7" fmla="*/ 189553 w 1906593"/>
              <a:gd name="connsiteY7" fmla="*/ 1189570 h 1468126"/>
              <a:gd name="connsiteX8" fmla="*/ 220033 w 1906593"/>
              <a:gd name="connsiteY8" fmla="*/ 1230210 h 1468126"/>
              <a:gd name="connsiteX9" fmla="*/ 250513 w 1906593"/>
              <a:gd name="connsiteY9" fmla="*/ 1250530 h 1468126"/>
              <a:gd name="connsiteX10" fmla="*/ 301313 w 1906593"/>
              <a:gd name="connsiteY10" fmla="*/ 1301330 h 1468126"/>
              <a:gd name="connsiteX11" fmla="*/ 352113 w 1906593"/>
              <a:gd name="connsiteY11" fmla="*/ 1321650 h 1468126"/>
              <a:gd name="connsiteX12" fmla="*/ 402913 w 1906593"/>
              <a:gd name="connsiteY12" fmla="*/ 1362290 h 1468126"/>
              <a:gd name="connsiteX13" fmla="*/ 453713 w 1906593"/>
              <a:gd name="connsiteY13" fmla="*/ 1372450 h 1468126"/>
              <a:gd name="connsiteX14" fmla="*/ 565473 w 1906593"/>
              <a:gd name="connsiteY14" fmla="*/ 1402930 h 1468126"/>
              <a:gd name="connsiteX15" fmla="*/ 677233 w 1906593"/>
              <a:gd name="connsiteY15" fmla="*/ 1433410 h 1468126"/>
              <a:gd name="connsiteX16" fmla="*/ 1032833 w 1906593"/>
              <a:gd name="connsiteY16" fmla="*/ 1453730 h 1468126"/>
              <a:gd name="connsiteX17" fmla="*/ 1286833 w 1906593"/>
              <a:gd name="connsiteY17" fmla="*/ 1453730 h 1468126"/>
              <a:gd name="connsiteX18" fmla="*/ 1327473 w 1906593"/>
              <a:gd name="connsiteY18" fmla="*/ 1433410 h 1468126"/>
              <a:gd name="connsiteX19" fmla="*/ 1601793 w 1906593"/>
              <a:gd name="connsiteY19" fmla="*/ 1423250 h 1468126"/>
              <a:gd name="connsiteX20" fmla="*/ 1632273 w 1906593"/>
              <a:gd name="connsiteY20" fmla="*/ 1402930 h 1468126"/>
              <a:gd name="connsiteX21" fmla="*/ 1693233 w 1906593"/>
              <a:gd name="connsiteY21" fmla="*/ 1331810 h 1468126"/>
              <a:gd name="connsiteX22" fmla="*/ 1723713 w 1906593"/>
              <a:gd name="connsiteY22" fmla="*/ 1321650 h 1468126"/>
              <a:gd name="connsiteX23" fmla="*/ 1744033 w 1906593"/>
              <a:gd name="connsiteY23" fmla="*/ 1291170 h 1468126"/>
              <a:gd name="connsiteX24" fmla="*/ 1764353 w 1906593"/>
              <a:gd name="connsiteY24" fmla="*/ 1230210 h 1468126"/>
              <a:gd name="connsiteX25" fmla="*/ 1804993 w 1906593"/>
              <a:gd name="connsiteY25" fmla="*/ 1159090 h 1468126"/>
              <a:gd name="connsiteX26" fmla="*/ 1815153 w 1906593"/>
              <a:gd name="connsiteY26" fmla="*/ 1047330 h 1468126"/>
              <a:gd name="connsiteX27" fmla="*/ 1865953 w 1906593"/>
              <a:gd name="connsiteY27" fmla="*/ 945730 h 1468126"/>
              <a:gd name="connsiteX28" fmla="*/ 1876113 w 1906593"/>
              <a:gd name="connsiteY28" fmla="*/ 915250 h 1468126"/>
              <a:gd name="connsiteX29" fmla="*/ 1886273 w 1906593"/>
              <a:gd name="connsiteY29" fmla="*/ 844130 h 1468126"/>
              <a:gd name="connsiteX30" fmla="*/ 1896433 w 1906593"/>
              <a:gd name="connsiteY30" fmla="*/ 783170 h 1468126"/>
              <a:gd name="connsiteX31" fmla="*/ 1906593 w 1906593"/>
              <a:gd name="connsiteY31" fmla="*/ 630770 h 1468126"/>
              <a:gd name="connsiteX32" fmla="*/ 1896433 w 1906593"/>
              <a:gd name="connsiteY32" fmla="*/ 325970 h 1468126"/>
              <a:gd name="connsiteX33" fmla="*/ 1865953 w 1906593"/>
              <a:gd name="connsiteY33" fmla="*/ 254850 h 1468126"/>
              <a:gd name="connsiteX34" fmla="*/ 1855793 w 1906593"/>
              <a:gd name="connsiteY34" fmla="*/ 193890 h 1468126"/>
              <a:gd name="connsiteX35" fmla="*/ 1815153 w 1906593"/>
              <a:gd name="connsiteY35" fmla="*/ 183730 h 1468126"/>
              <a:gd name="connsiteX36" fmla="*/ 1703393 w 1906593"/>
              <a:gd name="connsiteY36" fmla="*/ 102450 h 1468126"/>
              <a:gd name="connsiteX37" fmla="*/ 1581473 w 1906593"/>
              <a:gd name="connsiteY37" fmla="*/ 82130 h 1468126"/>
              <a:gd name="connsiteX38" fmla="*/ 1490033 w 1906593"/>
              <a:gd name="connsiteY38" fmla="*/ 61810 h 1468126"/>
              <a:gd name="connsiteX39" fmla="*/ 1317313 w 1906593"/>
              <a:gd name="connsiteY39" fmla="*/ 41490 h 1468126"/>
              <a:gd name="connsiteX40" fmla="*/ 1114113 w 1906593"/>
              <a:gd name="connsiteY40" fmla="*/ 11010 h 1468126"/>
              <a:gd name="connsiteX41" fmla="*/ 1063313 w 1906593"/>
              <a:gd name="connsiteY41" fmla="*/ 21170 h 1468126"/>
              <a:gd name="connsiteX42" fmla="*/ 1012513 w 1906593"/>
              <a:gd name="connsiteY42" fmla="*/ 51650 h 1468126"/>
              <a:gd name="connsiteX43" fmla="*/ 717873 w 1906593"/>
              <a:gd name="connsiteY43" fmla="*/ 51650 h 1468126"/>
              <a:gd name="connsiteX44" fmla="*/ 585793 w 1906593"/>
              <a:gd name="connsiteY44" fmla="*/ 31330 h 1468126"/>
              <a:gd name="connsiteX45" fmla="*/ 504513 w 1906593"/>
              <a:gd name="connsiteY45" fmla="*/ 850 h 1468126"/>
              <a:gd name="connsiteX46" fmla="*/ 392753 w 1906593"/>
              <a:gd name="connsiteY46" fmla="*/ 11010 h 1468126"/>
              <a:gd name="connsiteX47" fmla="*/ 331793 w 1906593"/>
              <a:gd name="connsiteY47" fmla="*/ 41490 h 1468126"/>
              <a:gd name="connsiteX48" fmla="*/ 301313 w 1906593"/>
              <a:gd name="connsiteY48" fmla="*/ 61810 h 1468126"/>
              <a:gd name="connsiteX49" fmla="*/ 138753 w 1906593"/>
              <a:gd name="connsiteY49" fmla="*/ 143090 h 1468126"/>
              <a:gd name="connsiteX50" fmla="*/ 128593 w 1906593"/>
              <a:gd name="connsiteY50" fmla="*/ 183730 h 1468126"/>
              <a:gd name="connsiteX51" fmla="*/ 87953 w 1906593"/>
              <a:gd name="connsiteY51" fmla="*/ 204050 h 146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6593" h="1468126">
                <a:moveTo>
                  <a:pt x="87953" y="204050"/>
                </a:moveTo>
                <a:cubicBezTo>
                  <a:pt x="79486" y="224370"/>
                  <a:pt x="88556" y="273361"/>
                  <a:pt x="77793" y="305650"/>
                </a:cubicBezTo>
                <a:cubicBezTo>
                  <a:pt x="70936" y="326222"/>
                  <a:pt x="41406" y="335186"/>
                  <a:pt x="37153" y="356450"/>
                </a:cubicBezTo>
                <a:cubicBezTo>
                  <a:pt x="30478" y="389825"/>
                  <a:pt x="43091" y="424277"/>
                  <a:pt x="47313" y="458050"/>
                </a:cubicBezTo>
                <a:cubicBezTo>
                  <a:pt x="53541" y="507872"/>
                  <a:pt x="56698" y="515910"/>
                  <a:pt x="67633" y="559650"/>
                </a:cubicBezTo>
                <a:cubicBezTo>
                  <a:pt x="60860" y="613837"/>
                  <a:pt x="55414" y="668206"/>
                  <a:pt x="47313" y="722210"/>
                </a:cubicBezTo>
                <a:cubicBezTo>
                  <a:pt x="25221" y="869488"/>
                  <a:pt x="-47096" y="669365"/>
                  <a:pt x="47313" y="1057490"/>
                </a:cubicBezTo>
                <a:cubicBezTo>
                  <a:pt x="54328" y="1086329"/>
                  <a:pt x="163338" y="1163355"/>
                  <a:pt x="189553" y="1189570"/>
                </a:cubicBezTo>
                <a:cubicBezTo>
                  <a:pt x="201527" y="1201544"/>
                  <a:pt x="208059" y="1218236"/>
                  <a:pt x="220033" y="1230210"/>
                </a:cubicBezTo>
                <a:cubicBezTo>
                  <a:pt x="228667" y="1238844"/>
                  <a:pt x="241323" y="1242489"/>
                  <a:pt x="250513" y="1250530"/>
                </a:cubicBezTo>
                <a:cubicBezTo>
                  <a:pt x="268535" y="1266299"/>
                  <a:pt x="281695" y="1287597"/>
                  <a:pt x="301313" y="1301330"/>
                </a:cubicBezTo>
                <a:cubicBezTo>
                  <a:pt x="316254" y="1311789"/>
                  <a:pt x="336474" y="1312267"/>
                  <a:pt x="352113" y="1321650"/>
                </a:cubicBezTo>
                <a:cubicBezTo>
                  <a:pt x="370708" y="1332807"/>
                  <a:pt x="383517" y="1352592"/>
                  <a:pt x="402913" y="1362290"/>
                </a:cubicBezTo>
                <a:cubicBezTo>
                  <a:pt x="418359" y="1370013"/>
                  <a:pt x="436960" y="1368262"/>
                  <a:pt x="453713" y="1372450"/>
                </a:cubicBezTo>
                <a:cubicBezTo>
                  <a:pt x="491174" y="1381815"/>
                  <a:pt x="528345" y="1392322"/>
                  <a:pt x="565473" y="1402930"/>
                </a:cubicBezTo>
                <a:cubicBezTo>
                  <a:pt x="607889" y="1415049"/>
                  <a:pt x="623527" y="1428414"/>
                  <a:pt x="677233" y="1433410"/>
                </a:cubicBezTo>
                <a:cubicBezTo>
                  <a:pt x="795449" y="1444407"/>
                  <a:pt x="914300" y="1446957"/>
                  <a:pt x="1032833" y="1453730"/>
                </a:cubicBezTo>
                <a:cubicBezTo>
                  <a:pt x="1139468" y="1471503"/>
                  <a:pt x="1129161" y="1474296"/>
                  <a:pt x="1286833" y="1453730"/>
                </a:cubicBezTo>
                <a:cubicBezTo>
                  <a:pt x="1301851" y="1451771"/>
                  <a:pt x="1312398" y="1434869"/>
                  <a:pt x="1327473" y="1433410"/>
                </a:cubicBezTo>
                <a:cubicBezTo>
                  <a:pt x="1418550" y="1424596"/>
                  <a:pt x="1510353" y="1426637"/>
                  <a:pt x="1601793" y="1423250"/>
                </a:cubicBezTo>
                <a:cubicBezTo>
                  <a:pt x="1611953" y="1416477"/>
                  <a:pt x="1623639" y="1411564"/>
                  <a:pt x="1632273" y="1402930"/>
                </a:cubicBezTo>
                <a:cubicBezTo>
                  <a:pt x="1685971" y="1349232"/>
                  <a:pt x="1608264" y="1392502"/>
                  <a:pt x="1693233" y="1331810"/>
                </a:cubicBezTo>
                <a:cubicBezTo>
                  <a:pt x="1701948" y="1325585"/>
                  <a:pt x="1713553" y="1325037"/>
                  <a:pt x="1723713" y="1321650"/>
                </a:cubicBezTo>
                <a:cubicBezTo>
                  <a:pt x="1730486" y="1311490"/>
                  <a:pt x="1739074" y="1302328"/>
                  <a:pt x="1744033" y="1291170"/>
                </a:cubicBezTo>
                <a:cubicBezTo>
                  <a:pt x="1752732" y="1271597"/>
                  <a:pt x="1752472" y="1248032"/>
                  <a:pt x="1764353" y="1230210"/>
                </a:cubicBezTo>
                <a:cubicBezTo>
                  <a:pt x="1793074" y="1187128"/>
                  <a:pt x="1779212" y="1210652"/>
                  <a:pt x="1804993" y="1159090"/>
                </a:cubicBezTo>
                <a:cubicBezTo>
                  <a:pt x="1808380" y="1121837"/>
                  <a:pt x="1804877" y="1083298"/>
                  <a:pt x="1815153" y="1047330"/>
                </a:cubicBezTo>
                <a:cubicBezTo>
                  <a:pt x="1825555" y="1010923"/>
                  <a:pt x="1853979" y="981651"/>
                  <a:pt x="1865953" y="945730"/>
                </a:cubicBezTo>
                <a:lnTo>
                  <a:pt x="1876113" y="915250"/>
                </a:lnTo>
                <a:cubicBezTo>
                  <a:pt x="1879500" y="891543"/>
                  <a:pt x="1882632" y="867799"/>
                  <a:pt x="1886273" y="844130"/>
                </a:cubicBezTo>
                <a:cubicBezTo>
                  <a:pt x="1889405" y="823769"/>
                  <a:pt x="1894480" y="803677"/>
                  <a:pt x="1896433" y="783170"/>
                </a:cubicBezTo>
                <a:cubicBezTo>
                  <a:pt x="1901260" y="732487"/>
                  <a:pt x="1903206" y="681570"/>
                  <a:pt x="1906593" y="630770"/>
                </a:cubicBezTo>
                <a:cubicBezTo>
                  <a:pt x="1903206" y="529170"/>
                  <a:pt x="1907359" y="427038"/>
                  <a:pt x="1896433" y="325970"/>
                </a:cubicBezTo>
                <a:cubicBezTo>
                  <a:pt x="1893661" y="300327"/>
                  <a:pt x="1873538" y="279502"/>
                  <a:pt x="1865953" y="254850"/>
                </a:cubicBezTo>
                <a:cubicBezTo>
                  <a:pt x="1859895" y="235161"/>
                  <a:pt x="1867767" y="210653"/>
                  <a:pt x="1855793" y="193890"/>
                </a:cubicBezTo>
                <a:cubicBezTo>
                  <a:pt x="1847677" y="182527"/>
                  <a:pt x="1828700" y="187117"/>
                  <a:pt x="1815153" y="183730"/>
                </a:cubicBezTo>
                <a:cubicBezTo>
                  <a:pt x="1756093" y="133107"/>
                  <a:pt x="1760532" y="126938"/>
                  <a:pt x="1703393" y="102450"/>
                </a:cubicBezTo>
                <a:cubicBezTo>
                  <a:pt x="1657920" y="82962"/>
                  <a:pt x="1643177" y="92414"/>
                  <a:pt x="1581473" y="82130"/>
                </a:cubicBezTo>
                <a:cubicBezTo>
                  <a:pt x="1550674" y="76997"/>
                  <a:pt x="1520893" y="66558"/>
                  <a:pt x="1490033" y="61810"/>
                </a:cubicBezTo>
                <a:cubicBezTo>
                  <a:pt x="1432737" y="52995"/>
                  <a:pt x="1374886" y="48263"/>
                  <a:pt x="1317313" y="41490"/>
                </a:cubicBezTo>
                <a:cubicBezTo>
                  <a:pt x="1230653" y="19825"/>
                  <a:pt x="1213947" y="11010"/>
                  <a:pt x="1114113" y="11010"/>
                </a:cubicBezTo>
                <a:cubicBezTo>
                  <a:pt x="1096844" y="11010"/>
                  <a:pt x="1080246" y="17783"/>
                  <a:pt x="1063313" y="21170"/>
                </a:cubicBezTo>
                <a:cubicBezTo>
                  <a:pt x="1046380" y="31330"/>
                  <a:pt x="1031501" y="46225"/>
                  <a:pt x="1012513" y="51650"/>
                </a:cubicBezTo>
                <a:cubicBezTo>
                  <a:pt x="936283" y="73430"/>
                  <a:pt x="769012" y="54207"/>
                  <a:pt x="717873" y="51650"/>
                </a:cubicBezTo>
                <a:cubicBezTo>
                  <a:pt x="673846" y="44877"/>
                  <a:pt x="629126" y="41647"/>
                  <a:pt x="585793" y="31330"/>
                </a:cubicBezTo>
                <a:cubicBezTo>
                  <a:pt x="557644" y="24628"/>
                  <a:pt x="533290" y="3879"/>
                  <a:pt x="504513" y="850"/>
                </a:cubicBezTo>
                <a:cubicBezTo>
                  <a:pt x="467312" y="-3066"/>
                  <a:pt x="430006" y="7623"/>
                  <a:pt x="392753" y="11010"/>
                </a:cubicBezTo>
                <a:cubicBezTo>
                  <a:pt x="305402" y="69244"/>
                  <a:pt x="415921" y="-574"/>
                  <a:pt x="331793" y="41490"/>
                </a:cubicBezTo>
                <a:cubicBezTo>
                  <a:pt x="320871" y="46951"/>
                  <a:pt x="312119" y="56123"/>
                  <a:pt x="301313" y="61810"/>
                </a:cubicBezTo>
                <a:cubicBezTo>
                  <a:pt x="247702" y="90026"/>
                  <a:pt x="138753" y="143090"/>
                  <a:pt x="138753" y="143090"/>
                </a:cubicBezTo>
                <a:cubicBezTo>
                  <a:pt x="135366" y="156637"/>
                  <a:pt x="134094" y="170895"/>
                  <a:pt x="128593" y="183730"/>
                </a:cubicBezTo>
                <a:cubicBezTo>
                  <a:pt x="119977" y="203835"/>
                  <a:pt x="96420" y="183730"/>
                  <a:pt x="87953" y="204050"/>
                </a:cubicBezTo>
                <a:close/>
              </a:path>
            </a:pathLst>
          </a:custGeom>
          <a:solidFill>
            <a:srgbClr val="FB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It's raining!!! You lied! I can see everything from </a:t>
            </a:r>
            <a:br>
              <a:rPr lang="en-US" dirty="0">
                <a:solidFill>
                  <a:sysClr val="windowText" lastClr="000000"/>
                </a:solidFill>
              </a:rPr>
            </a:br>
            <a:r>
              <a:rPr lang="en-US" dirty="0">
                <a:solidFill>
                  <a:sysClr val="windowText" lastClr="000000"/>
                </a:solidFill>
              </a:rPr>
              <a:t>here!!!</a:t>
            </a:r>
          </a:p>
        </p:txBody>
      </p:sp>
      <p:sp>
        <p:nvSpPr>
          <p:cNvPr id="3" name="TextBox 2">
            <a:extLst>
              <a:ext uri="{FF2B5EF4-FFF2-40B4-BE49-F238E27FC236}">
                <a16:creationId xmlns:a16="http://schemas.microsoft.com/office/drawing/2014/main" id="{DAB49845-68E9-A493-BE63-0211E39B2181}"/>
              </a:ext>
            </a:extLst>
          </p:cNvPr>
          <p:cNvSpPr txBox="1"/>
          <p:nvPr/>
        </p:nvSpPr>
        <p:spPr>
          <a:xfrm>
            <a:off x="7347182" y="4987320"/>
            <a:ext cx="3318537" cy="1754326"/>
          </a:xfrm>
          <a:prstGeom prst="rect">
            <a:avLst/>
          </a:prstGeom>
          <a:solidFill>
            <a:srgbClr val="9FC6B3">
              <a:alpha val="89000"/>
            </a:srgbClr>
          </a:solidFill>
          <a:ln>
            <a:solidFill>
              <a:schemeClr val="bg1"/>
            </a:solidFill>
          </a:ln>
        </p:spPr>
        <p:txBody>
          <a:bodyPr wrap="none" lIns="205740" tIns="137160" rIns="205740" bIns="137160" rtlCol="0">
            <a:spAutoFit/>
          </a:bodyPr>
          <a:lstStyle/>
          <a:p>
            <a:r>
              <a:rPr lang="es-ES" sz="2400" dirty="0" err="1">
                <a:solidFill>
                  <a:schemeClr val="bg1"/>
                </a:solidFill>
              </a:rPr>
              <a:t>Both</a:t>
            </a:r>
            <a:r>
              <a:rPr lang="es-ES" sz="2400" dirty="0">
                <a:solidFill>
                  <a:schemeClr val="bg1"/>
                </a:solidFill>
              </a:rPr>
              <a:t> are “</a:t>
            </a:r>
            <a:r>
              <a:rPr lang="es-ES" sz="2400" dirty="0" err="1">
                <a:solidFill>
                  <a:schemeClr val="bg1"/>
                </a:solidFill>
              </a:rPr>
              <a:t>right</a:t>
            </a:r>
            <a:r>
              <a:rPr lang="es-ES" sz="2400" dirty="0">
                <a:solidFill>
                  <a:schemeClr val="bg1"/>
                </a:solidFill>
              </a:rPr>
              <a:t>” … and </a:t>
            </a:r>
          </a:p>
          <a:p>
            <a:r>
              <a:rPr lang="es-ES" sz="2400" dirty="0">
                <a:solidFill>
                  <a:schemeClr val="bg1"/>
                </a:solidFill>
              </a:rPr>
              <a:t>       </a:t>
            </a:r>
            <a:r>
              <a:rPr lang="es-ES" sz="2400" dirty="0" err="1">
                <a:solidFill>
                  <a:schemeClr val="bg1"/>
                </a:solidFill>
              </a:rPr>
              <a:t>Both</a:t>
            </a:r>
            <a:r>
              <a:rPr lang="es-ES" sz="2400" dirty="0">
                <a:solidFill>
                  <a:schemeClr val="bg1"/>
                </a:solidFill>
              </a:rPr>
              <a:t> are </a:t>
            </a:r>
            <a:r>
              <a:rPr lang="es-ES" sz="2400" dirty="0" err="1">
                <a:solidFill>
                  <a:schemeClr val="bg1"/>
                </a:solidFill>
              </a:rPr>
              <a:t>wrong</a:t>
            </a:r>
            <a:r>
              <a:rPr lang="es-ES" sz="2400" dirty="0">
                <a:solidFill>
                  <a:schemeClr val="bg1"/>
                </a:solidFill>
              </a:rPr>
              <a:t>.</a:t>
            </a:r>
            <a:br>
              <a:rPr lang="es-ES" sz="2400" dirty="0">
                <a:solidFill>
                  <a:schemeClr val="bg1"/>
                </a:solidFill>
              </a:rPr>
            </a:br>
            <a:endParaRPr lang="es-ES" sz="2400" dirty="0">
              <a:solidFill>
                <a:schemeClr val="bg1"/>
              </a:solidFill>
            </a:endParaRPr>
          </a:p>
          <a:p>
            <a:pPr algn="ctr"/>
            <a:r>
              <a:rPr lang="es-ES" sz="2400" dirty="0" err="1">
                <a:solidFill>
                  <a:schemeClr val="bg1"/>
                </a:solidFill>
              </a:rPr>
              <a:t>Does</a:t>
            </a:r>
            <a:r>
              <a:rPr lang="es-ES" sz="2400" dirty="0">
                <a:solidFill>
                  <a:schemeClr val="bg1"/>
                </a:solidFill>
              </a:rPr>
              <a:t> </a:t>
            </a:r>
            <a:r>
              <a:rPr lang="es-ES" sz="2400" dirty="0" err="1">
                <a:solidFill>
                  <a:schemeClr val="bg1"/>
                </a:solidFill>
              </a:rPr>
              <a:t>this</a:t>
            </a:r>
            <a:r>
              <a:rPr lang="es-ES" sz="2400" dirty="0">
                <a:solidFill>
                  <a:schemeClr val="bg1"/>
                </a:solidFill>
              </a:rPr>
              <a:t> </a:t>
            </a:r>
            <a:r>
              <a:rPr lang="es-ES" sz="2400" dirty="0" err="1">
                <a:solidFill>
                  <a:schemeClr val="bg1"/>
                </a:solidFill>
              </a:rPr>
              <a:t>help</a:t>
            </a:r>
            <a:r>
              <a:rPr lang="es-ES" sz="2400" dirty="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995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14</a:t>
            </a:fld>
            <a:endParaRPr lang="en-US"/>
          </a:p>
        </p:txBody>
      </p:sp>
      <p:sp>
        <p:nvSpPr>
          <p:cNvPr id="4" name="Rectangle 3"/>
          <p:cNvSpPr/>
          <p:nvPr/>
        </p:nvSpPr>
        <p:spPr>
          <a:xfrm>
            <a:off x="1981200" y="304800"/>
            <a:ext cx="8305800" cy="523220"/>
          </a:xfrm>
          <a:prstGeom prst="rect">
            <a:avLst/>
          </a:prstGeom>
        </p:spPr>
        <p:txBody>
          <a:bodyPr wrap="square">
            <a:spAutoFit/>
          </a:bodyPr>
          <a:lstStyle/>
          <a:p>
            <a:pPr lvl="0"/>
            <a:r>
              <a:rPr lang="es-ES" sz="2800" i="1" dirty="0" err="1"/>
              <a:t>Indian</a:t>
            </a:r>
            <a:r>
              <a:rPr lang="es-ES" sz="2800" i="1" dirty="0"/>
              <a:t> </a:t>
            </a:r>
            <a:r>
              <a:rPr lang="es-ES" sz="2800" i="1" dirty="0" err="1"/>
              <a:t>Story</a:t>
            </a:r>
            <a:r>
              <a:rPr lang="es-ES" sz="2800" i="1" dirty="0"/>
              <a:t>: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Tree>
    <p:extLst>
      <p:ext uri="{BB962C8B-B14F-4D97-AF65-F5344CB8AC3E}">
        <p14:creationId xmlns:p14="http://schemas.microsoft.com/office/powerpoint/2010/main" val="3734750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703623"/>
            <a:ext cx="8585200" cy="954107"/>
          </a:xfrm>
          <a:prstGeom prst="rect">
            <a:avLst/>
          </a:prstGeom>
          <a:noFill/>
        </p:spPr>
        <p:txBody>
          <a:bodyPr wrap="square" rtlCol="0">
            <a:spAutoFit/>
          </a:bodyPr>
          <a:lstStyle/>
          <a:p>
            <a:r>
              <a:rPr lang="en-US" sz="2800" dirty="0"/>
              <a:t>As we proceed, I’ll ask you to explore … how do you know what you “know”?</a:t>
            </a:r>
          </a:p>
        </p:txBody>
      </p:sp>
      <p:sp>
        <p:nvSpPr>
          <p:cNvPr id="7" name="TextBox 6"/>
          <p:cNvSpPr txBox="1"/>
          <p:nvPr/>
        </p:nvSpPr>
        <p:spPr>
          <a:xfrm>
            <a:off x="2407736" y="1997839"/>
            <a:ext cx="7376528" cy="2554545"/>
          </a:xfrm>
          <a:prstGeom prst="rect">
            <a:avLst/>
          </a:prstGeom>
          <a:noFill/>
        </p:spPr>
        <p:txBody>
          <a:bodyPr wrap="square" rtlCol="0">
            <a:spAutoFit/>
          </a:bodyPr>
          <a:lstStyle/>
          <a:p>
            <a:pPr>
              <a:spcAft>
                <a:spcPts val="1200"/>
              </a:spcAft>
            </a:pPr>
            <a:r>
              <a:rPr lang="en-US" sz="2800" dirty="0"/>
              <a:t>How do you determine “real” or “fake”?</a:t>
            </a:r>
          </a:p>
          <a:p>
            <a:pPr>
              <a:spcAft>
                <a:spcPts val="1200"/>
              </a:spcAft>
            </a:pPr>
            <a:r>
              <a:rPr lang="en-US" sz="2800" dirty="0"/>
              <a:t>How do you control your wishes and biases when handling information?</a:t>
            </a:r>
          </a:p>
          <a:p>
            <a:pPr>
              <a:spcAft>
                <a:spcPts val="1200"/>
              </a:spcAft>
            </a:pPr>
            <a:r>
              <a:rPr lang="en-US" sz="2800" dirty="0"/>
              <a:t>How do you evaluate the accuracy of your information, analysis, and recommendations?</a:t>
            </a:r>
          </a:p>
        </p:txBody>
      </p:sp>
      <p:sp>
        <p:nvSpPr>
          <p:cNvPr id="2" name="Slide Number Placeholder 1"/>
          <p:cNvSpPr>
            <a:spLocks noGrp="1"/>
          </p:cNvSpPr>
          <p:nvPr>
            <p:ph type="sldNum" sz="quarter" idx="12"/>
          </p:nvPr>
        </p:nvSpPr>
        <p:spPr/>
        <p:txBody>
          <a:bodyPr/>
          <a:lstStyle/>
          <a:p>
            <a:fld id="{C4F85062-4662-4D6B-BB38-DB7C890070DF}" type="slidenum">
              <a:rPr lang="en-US" smtClean="0"/>
              <a:t>15</a:t>
            </a:fld>
            <a:endParaRPr lang="en-US"/>
          </a:p>
        </p:txBody>
      </p:sp>
      <p:sp>
        <p:nvSpPr>
          <p:cNvPr id="5" name="TextBox 4">
            <a:extLst>
              <a:ext uri="{FF2B5EF4-FFF2-40B4-BE49-F238E27FC236}">
                <a16:creationId xmlns:a16="http://schemas.microsoft.com/office/drawing/2014/main" id="{9B4B9A76-7555-34D3-B0D5-E98EBF604B1C}"/>
              </a:ext>
            </a:extLst>
          </p:cNvPr>
          <p:cNvSpPr txBox="1"/>
          <p:nvPr/>
        </p:nvSpPr>
        <p:spPr>
          <a:xfrm>
            <a:off x="1253797" y="5011372"/>
            <a:ext cx="8728403" cy="954107"/>
          </a:xfrm>
          <a:prstGeom prst="rect">
            <a:avLst/>
          </a:prstGeom>
          <a:noFill/>
        </p:spPr>
        <p:txBody>
          <a:bodyPr wrap="square" rtlCol="0">
            <a:spAutoFit/>
          </a:bodyPr>
          <a:lstStyle/>
          <a:p>
            <a:r>
              <a:rPr lang="en-US" sz="2800" dirty="0"/>
              <a:t>How do you think these practices play out on the issues you care about?</a:t>
            </a:r>
          </a:p>
        </p:txBody>
      </p:sp>
    </p:spTree>
    <p:extLst>
      <p:ext uri="{BB962C8B-B14F-4D97-AF65-F5344CB8AC3E}">
        <p14:creationId xmlns:p14="http://schemas.microsoft.com/office/powerpoint/2010/main" val="173674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4463983" y="692525"/>
            <a:ext cx="3264035" cy="646331"/>
          </a:xfrm>
          <a:prstGeom prst="rect">
            <a:avLst/>
          </a:prstGeom>
          <a:noFill/>
        </p:spPr>
        <p:txBody>
          <a:bodyPr wrap="none" rtlCol="0">
            <a:spAutoFit/>
          </a:bodyPr>
          <a:lstStyle/>
          <a:p>
            <a:r>
              <a:rPr lang="en-US" sz="3600" dirty="0"/>
              <a:t>“Questionnaire”</a:t>
            </a:r>
          </a:p>
        </p:txBody>
      </p:sp>
      <p:sp>
        <p:nvSpPr>
          <p:cNvPr id="3" name="TextBox 2">
            <a:extLst>
              <a:ext uri="{FF2B5EF4-FFF2-40B4-BE49-F238E27FC236}">
                <a16:creationId xmlns:a16="http://schemas.microsoft.com/office/drawing/2014/main" id="{A7F62D82-D617-41F5-9CEF-E00BCEAC1AFB}"/>
              </a:ext>
            </a:extLst>
          </p:cNvPr>
          <p:cNvSpPr txBox="1"/>
          <p:nvPr/>
        </p:nvSpPr>
        <p:spPr>
          <a:xfrm>
            <a:off x="4789924" y="1627095"/>
            <a:ext cx="2773516" cy="461665"/>
          </a:xfrm>
          <a:prstGeom prst="rect">
            <a:avLst/>
          </a:prstGeom>
          <a:noFill/>
        </p:spPr>
        <p:txBody>
          <a:bodyPr wrap="none" rtlCol="0">
            <a:spAutoFit/>
          </a:bodyPr>
          <a:lstStyle/>
          <a:p>
            <a:r>
              <a:rPr lang="en-US" sz="2400" dirty="0"/>
              <a:t>Getting to know you</a:t>
            </a:r>
          </a:p>
        </p:txBody>
      </p:sp>
      <p:pic>
        <p:nvPicPr>
          <p:cNvPr id="7" name="Picture 6" descr="Table&#10;&#10;Description automatically generated">
            <a:extLst>
              <a:ext uri="{FF2B5EF4-FFF2-40B4-BE49-F238E27FC236}">
                <a16:creationId xmlns:a16="http://schemas.microsoft.com/office/drawing/2014/main" id="{7BBAE796-0FFC-4566-A86F-28E2AE601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759" y="2195988"/>
            <a:ext cx="3289413" cy="4297680"/>
          </a:xfrm>
          <a:prstGeom prst="rect">
            <a:avLst/>
          </a:prstGeom>
        </p:spPr>
      </p:pic>
      <p:pic>
        <p:nvPicPr>
          <p:cNvPr id="9" name="Picture 8" descr="Text, letter&#10;&#10;Description automatically generated">
            <a:extLst>
              <a:ext uri="{FF2B5EF4-FFF2-40B4-BE49-F238E27FC236}">
                <a16:creationId xmlns:a16="http://schemas.microsoft.com/office/drawing/2014/main" id="{D74B871F-6D4A-4C0D-92F6-7C7BA77E5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336" y="2234443"/>
            <a:ext cx="3291840" cy="4220770"/>
          </a:xfrm>
          <a:prstGeom prst="rect">
            <a:avLst/>
          </a:prstGeom>
        </p:spPr>
      </p:pic>
      <p:sp>
        <p:nvSpPr>
          <p:cNvPr id="4" name="TextBox 3">
            <a:extLst>
              <a:ext uri="{FF2B5EF4-FFF2-40B4-BE49-F238E27FC236}">
                <a16:creationId xmlns:a16="http://schemas.microsoft.com/office/drawing/2014/main" id="{96CE2DB6-A548-665F-9539-1BE96BAFA926}"/>
              </a:ext>
            </a:extLst>
          </p:cNvPr>
          <p:cNvSpPr txBox="1"/>
          <p:nvPr/>
        </p:nvSpPr>
        <p:spPr>
          <a:xfrm>
            <a:off x="9916845" y="1319416"/>
            <a:ext cx="1941326" cy="2246769"/>
          </a:xfrm>
          <a:prstGeom prst="rect">
            <a:avLst/>
          </a:prstGeom>
          <a:noFill/>
        </p:spPr>
        <p:txBody>
          <a:bodyPr wrap="square" rtlCol="0">
            <a:spAutoFit/>
          </a:bodyPr>
          <a:lstStyle/>
          <a:p>
            <a:r>
              <a:rPr lang="en-US" sz="2000" dirty="0"/>
              <a:t>Use MS “form” in</a:t>
            </a:r>
            <a:br>
              <a:rPr lang="en-US" sz="2000" dirty="0"/>
            </a:br>
            <a:r>
              <a:rPr lang="en-US" sz="2000" dirty="0"/>
              <a:t>SUBMIT ASSIGNMENTS section of Blackboard.</a:t>
            </a:r>
          </a:p>
          <a:p>
            <a:endParaRPr lang="en-US" sz="2000" dirty="0">
              <a:solidFill>
                <a:schemeClr val="bg1"/>
              </a:solidFill>
            </a:endParaRPr>
          </a:p>
        </p:txBody>
      </p:sp>
      <p:sp>
        <p:nvSpPr>
          <p:cNvPr id="6" name="TextBox 5">
            <a:extLst>
              <a:ext uri="{FF2B5EF4-FFF2-40B4-BE49-F238E27FC236}">
                <a16:creationId xmlns:a16="http://schemas.microsoft.com/office/drawing/2014/main" id="{27DD37B8-557C-A991-7166-A4FC037BE572}"/>
              </a:ext>
            </a:extLst>
          </p:cNvPr>
          <p:cNvSpPr txBox="1"/>
          <p:nvPr/>
        </p:nvSpPr>
        <p:spPr>
          <a:xfrm>
            <a:off x="9876972" y="5742903"/>
            <a:ext cx="1338828" cy="369332"/>
          </a:xfrm>
          <a:prstGeom prst="rect">
            <a:avLst/>
          </a:prstGeom>
          <a:noFill/>
        </p:spPr>
        <p:txBody>
          <a:bodyPr wrap="none" rtlCol="0">
            <a:spAutoFit/>
          </a:bodyPr>
          <a:lstStyle/>
          <a:p>
            <a:r>
              <a:rPr lang="en-US" dirty="0"/>
              <a:t>~15 minutes</a:t>
            </a:r>
          </a:p>
        </p:txBody>
      </p:sp>
      <p:pic>
        <p:nvPicPr>
          <p:cNvPr id="8" name="Picture 7">
            <a:extLst>
              <a:ext uri="{FF2B5EF4-FFF2-40B4-BE49-F238E27FC236}">
                <a16:creationId xmlns:a16="http://schemas.microsoft.com/office/drawing/2014/main" id="{C4238B8E-F995-113F-13EB-CF355F0B469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185303" y="5538584"/>
            <a:ext cx="672868" cy="672868"/>
          </a:xfrm>
          <a:prstGeom prst="rect">
            <a:avLst/>
          </a:prstGeom>
        </p:spPr>
      </p:pic>
    </p:spTree>
    <p:extLst>
      <p:ext uri="{BB962C8B-B14F-4D97-AF65-F5344CB8AC3E}">
        <p14:creationId xmlns:p14="http://schemas.microsoft.com/office/powerpoint/2010/main" val="40998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728882" y="356440"/>
            <a:ext cx="3661580" cy="646331"/>
          </a:xfrm>
          <a:prstGeom prst="rect">
            <a:avLst/>
          </a:prstGeom>
          <a:noFill/>
        </p:spPr>
        <p:txBody>
          <a:bodyPr wrap="none" rtlCol="0">
            <a:spAutoFit/>
          </a:bodyPr>
          <a:lstStyle/>
          <a:p>
            <a:r>
              <a:rPr lang="en-US" sz="3600" dirty="0"/>
              <a:t>INTRODUCTIONS</a:t>
            </a:r>
          </a:p>
        </p:txBody>
      </p:sp>
      <p:sp>
        <p:nvSpPr>
          <p:cNvPr id="4" name="TextBox 3">
            <a:extLst>
              <a:ext uri="{FF2B5EF4-FFF2-40B4-BE49-F238E27FC236}">
                <a16:creationId xmlns:a16="http://schemas.microsoft.com/office/drawing/2014/main" id="{536DE221-8BFF-44BD-82F8-5701D748FBAB}"/>
              </a:ext>
            </a:extLst>
          </p:cNvPr>
          <p:cNvSpPr txBox="1"/>
          <p:nvPr/>
        </p:nvSpPr>
        <p:spPr>
          <a:xfrm>
            <a:off x="929044" y="1490008"/>
            <a:ext cx="2637260" cy="2308324"/>
          </a:xfrm>
          <a:prstGeom prst="rect">
            <a:avLst/>
          </a:prstGeom>
          <a:noFill/>
        </p:spPr>
        <p:txBody>
          <a:bodyPr wrap="none" rtlCol="0">
            <a:spAutoFit/>
          </a:bodyPr>
          <a:lstStyle/>
          <a:p>
            <a:pPr marL="457200" indent="-457200">
              <a:buFont typeface="Arial" panose="020B0604020202020204" pitchFamily="34" charset="0"/>
              <a:buChar char="•"/>
            </a:pPr>
            <a:r>
              <a:rPr lang="en-US" sz="2400" dirty="0"/>
              <a:t>Introductions</a:t>
            </a:r>
          </a:p>
          <a:p>
            <a:pPr marL="457200" indent="-457200">
              <a:buFont typeface="Arial" panose="020B0604020202020204" pitchFamily="34" charset="0"/>
              <a:buChar char="•"/>
            </a:pPr>
            <a:r>
              <a:rPr lang="en-US" sz="2400" dirty="0"/>
              <a:t>Preferred name</a:t>
            </a:r>
          </a:p>
          <a:p>
            <a:pPr marL="457200" indent="-457200">
              <a:buFont typeface="Arial" panose="020B0604020202020204" pitchFamily="34" charset="0"/>
              <a:buChar char="•"/>
            </a:pPr>
            <a:r>
              <a:rPr lang="en-US" sz="2400" dirty="0"/>
              <a:t>Hometown</a:t>
            </a:r>
          </a:p>
          <a:p>
            <a:pPr marL="457200" indent="-457200">
              <a:buFont typeface="Arial" panose="020B0604020202020204" pitchFamily="34" charset="0"/>
              <a:buChar char="•"/>
            </a:pPr>
            <a:r>
              <a:rPr lang="en-US" sz="2400" dirty="0"/>
              <a:t>Major/program</a:t>
            </a:r>
          </a:p>
          <a:p>
            <a:pPr marL="457200" indent="-457200">
              <a:buFont typeface="Arial" panose="020B0604020202020204" pitchFamily="34" charset="0"/>
              <a:buChar char="•"/>
            </a:pPr>
            <a:r>
              <a:rPr lang="en-US" sz="2400" dirty="0"/>
              <a:t>Main hope</a:t>
            </a:r>
          </a:p>
          <a:p>
            <a:endParaRPr lang="en-US" sz="2400" dirty="0"/>
          </a:p>
        </p:txBody>
      </p:sp>
      <p:sp>
        <p:nvSpPr>
          <p:cNvPr id="18" name="TextBox 17">
            <a:extLst>
              <a:ext uri="{FF2B5EF4-FFF2-40B4-BE49-F238E27FC236}">
                <a16:creationId xmlns:a16="http://schemas.microsoft.com/office/drawing/2014/main" id="{796946CF-93BD-FB8C-E054-A6ED19CB3E20}"/>
              </a:ext>
            </a:extLst>
          </p:cNvPr>
          <p:cNvSpPr txBox="1"/>
          <p:nvPr/>
        </p:nvSpPr>
        <p:spPr>
          <a:xfrm>
            <a:off x="4853110" y="1475090"/>
            <a:ext cx="2215799" cy="4616648"/>
          </a:xfrm>
          <a:prstGeom prst="rect">
            <a:avLst/>
          </a:prstGeom>
          <a:noFill/>
        </p:spPr>
        <p:txBody>
          <a:bodyPr wrap="square" rtlCol="0">
            <a:spAutoFit/>
          </a:bodyPr>
          <a:lstStyle/>
          <a:p>
            <a:pPr marL="0" marR="0">
              <a:spcAft>
                <a:spcPts val="1200"/>
              </a:spcAft>
            </a:pPr>
            <a:r>
              <a:rPr lang="en-US" sz="2800" kern="0" dirty="0">
                <a:effectLst/>
                <a:ea typeface="Times New Roman" panose="02020603050405020304" pitchFamily="18" charset="0"/>
                <a:cs typeface="Calibri" panose="020F0502020204030204" pitchFamily="34" charset="0"/>
              </a:rPr>
              <a:t>Akosua</a:t>
            </a:r>
          </a:p>
          <a:p>
            <a:pPr marL="0" marR="0">
              <a:spcAft>
                <a:spcPts val="1200"/>
              </a:spcAft>
            </a:pPr>
            <a:r>
              <a:rPr lang="en-US" sz="2800" kern="0" dirty="0">
                <a:effectLst/>
                <a:ea typeface="PMingLiU" panose="02020500000000000000" pitchFamily="18" charset="-120"/>
                <a:cs typeface="Calibri" panose="020F0502020204030204" pitchFamily="34" charset="0"/>
              </a:rPr>
              <a:t>Matthew B</a:t>
            </a:r>
          </a:p>
          <a:p>
            <a:pPr marL="0" marR="0">
              <a:spcAft>
                <a:spcPts val="1200"/>
              </a:spcAft>
            </a:pPr>
            <a:r>
              <a:rPr lang="en-US" sz="2800" kern="0" dirty="0">
                <a:ea typeface="PMingLiU" panose="02020500000000000000" pitchFamily="18" charset="-120"/>
                <a:cs typeface="Calibri" panose="020F0502020204030204" pitchFamily="34" charset="0"/>
              </a:rPr>
              <a:t> Jessica</a:t>
            </a:r>
          </a:p>
          <a:p>
            <a:pPr marL="0" marR="0">
              <a:spcAft>
                <a:spcPts val="1200"/>
              </a:spcAft>
            </a:pPr>
            <a:r>
              <a:rPr lang="en-US" sz="2800" kern="0" dirty="0">
                <a:effectLst/>
                <a:ea typeface="PMingLiU" panose="02020500000000000000" pitchFamily="18" charset="-120"/>
                <a:cs typeface="Calibri" panose="020F0502020204030204" pitchFamily="34" charset="0"/>
              </a:rPr>
              <a:t>Abigail</a:t>
            </a:r>
          </a:p>
          <a:p>
            <a:pPr marL="0" marR="0">
              <a:spcAft>
                <a:spcPts val="1200"/>
              </a:spcAft>
            </a:pPr>
            <a:r>
              <a:rPr lang="en-US" sz="2800" kern="0" dirty="0">
                <a:effectLst/>
                <a:ea typeface="PMingLiU" panose="02020500000000000000" pitchFamily="18" charset="-120"/>
                <a:cs typeface="Calibri" panose="020F0502020204030204" pitchFamily="34" charset="0"/>
              </a:rPr>
              <a:t>Meghan</a:t>
            </a:r>
          </a:p>
          <a:p>
            <a:pPr marL="0" marR="0">
              <a:spcAft>
                <a:spcPts val="1200"/>
              </a:spcAft>
            </a:pPr>
            <a:r>
              <a:rPr lang="en-US" sz="2800" kern="0" dirty="0" err="1">
                <a:effectLst/>
                <a:ea typeface="PMingLiU" panose="02020500000000000000" pitchFamily="18" charset="-120"/>
                <a:cs typeface="Calibri" panose="020F0502020204030204" pitchFamily="34" charset="0"/>
              </a:rPr>
              <a:t>Tavio</a:t>
            </a:r>
            <a:endParaRPr lang="en-US" sz="2800" kern="0" dirty="0">
              <a:effectLst/>
              <a:ea typeface="PMingLiU" panose="02020500000000000000" pitchFamily="18" charset="-120"/>
              <a:cs typeface="Calibri" panose="020F0502020204030204" pitchFamily="34" charset="0"/>
            </a:endParaRPr>
          </a:p>
          <a:p>
            <a:pPr>
              <a:spcAft>
                <a:spcPts val="1200"/>
              </a:spcAft>
            </a:pPr>
            <a:endParaRPr lang="es-ES_tradnl" sz="2800" dirty="0"/>
          </a:p>
          <a:p>
            <a:pPr>
              <a:spcAft>
                <a:spcPts val="1200"/>
              </a:spcAft>
            </a:pPr>
            <a:endParaRPr lang="es-ES_tradnl" sz="2800" dirty="0"/>
          </a:p>
        </p:txBody>
      </p:sp>
      <p:sp>
        <p:nvSpPr>
          <p:cNvPr id="19" name="TextBox 18">
            <a:extLst>
              <a:ext uri="{FF2B5EF4-FFF2-40B4-BE49-F238E27FC236}">
                <a16:creationId xmlns:a16="http://schemas.microsoft.com/office/drawing/2014/main" id="{2E953078-581C-9EF0-D2B3-37DA4942FBCB}"/>
              </a:ext>
            </a:extLst>
          </p:cNvPr>
          <p:cNvSpPr txBox="1"/>
          <p:nvPr/>
        </p:nvSpPr>
        <p:spPr>
          <a:xfrm>
            <a:off x="7188224" y="1490008"/>
            <a:ext cx="2215799" cy="3447098"/>
          </a:xfrm>
          <a:prstGeom prst="rect">
            <a:avLst/>
          </a:prstGeom>
          <a:noFill/>
        </p:spPr>
        <p:txBody>
          <a:bodyPr wrap="square" rtlCol="0">
            <a:spAutoFit/>
          </a:bodyPr>
          <a:lstStyle/>
          <a:p>
            <a:pPr>
              <a:spcAft>
                <a:spcPts val="1200"/>
              </a:spcAft>
            </a:pPr>
            <a:r>
              <a:rPr lang="es-ES_tradnl" sz="2800" dirty="0"/>
              <a:t>Bryce</a:t>
            </a:r>
          </a:p>
          <a:p>
            <a:pPr>
              <a:spcAft>
                <a:spcPts val="1200"/>
              </a:spcAft>
            </a:pPr>
            <a:r>
              <a:rPr lang="es-ES_tradnl" sz="2800" dirty="0" err="1"/>
              <a:t>Tashakee</a:t>
            </a:r>
            <a:endParaRPr lang="es-ES_tradnl" sz="2800" dirty="0"/>
          </a:p>
          <a:p>
            <a:pPr>
              <a:spcAft>
                <a:spcPts val="1200"/>
              </a:spcAft>
            </a:pPr>
            <a:r>
              <a:rPr lang="es-ES_tradnl" sz="2800" dirty="0"/>
              <a:t>Reese</a:t>
            </a:r>
          </a:p>
          <a:p>
            <a:pPr>
              <a:spcAft>
                <a:spcPts val="1200"/>
              </a:spcAft>
            </a:pPr>
            <a:r>
              <a:rPr lang="es-ES_tradnl" sz="2800" dirty="0"/>
              <a:t>Noah</a:t>
            </a:r>
          </a:p>
          <a:p>
            <a:pPr>
              <a:spcAft>
                <a:spcPts val="1200"/>
              </a:spcAft>
            </a:pPr>
            <a:r>
              <a:rPr lang="es-ES_tradnl" sz="2800" dirty="0"/>
              <a:t>Gavin</a:t>
            </a:r>
          </a:p>
          <a:p>
            <a:pPr>
              <a:spcAft>
                <a:spcPts val="1200"/>
              </a:spcAft>
            </a:pPr>
            <a:r>
              <a:rPr lang="es-ES_tradnl" sz="2800" dirty="0"/>
              <a:t>Matthew R</a:t>
            </a:r>
          </a:p>
        </p:txBody>
      </p:sp>
      <p:sp>
        <p:nvSpPr>
          <p:cNvPr id="20" name="TextBox 19">
            <a:extLst>
              <a:ext uri="{FF2B5EF4-FFF2-40B4-BE49-F238E27FC236}">
                <a16:creationId xmlns:a16="http://schemas.microsoft.com/office/drawing/2014/main" id="{1C1DD07C-8520-C80D-CA73-0ABBF6DB70E1}"/>
              </a:ext>
            </a:extLst>
          </p:cNvPr>
          <p:cNvSpPr txBox="1"/>
          <p:nvPr/>
        </p:nvSpPr>
        <p:spPr>
          <a:xfrm>
            <a:off x="9404023" y="1511345"/>
            <a:ext cx="2215799" cy="4616648"/>
          </a:xfrm>
          <a:prstGeom prst="rect">
            <a:avLst/>
          </a:prstGeom>
          <a:noFill/>
        </p:spPr>
        <p:txBody>
          <a:bodyPr wrap="square" rtlCol="0">
            <a:spAutoFit/>
          </a:bodyPr>
          <a:lstStyle/>
          <a:p>
            <a:pPr marL="0" marR="0">
              <a:spcAft>
                <a:spcPts val="1200"/>
              </a:spcAft>
            </a:pPr>
            <a:r>
              <a:rPr lang="en-US" sz="2800" kern="100" dirty="0">
                <a:ea typeface="PMingLiU" panose="02020500000000000000" pitchFamily="18" charset="-120"/>
                <a:cs typeface="Times New Roman" panose="02020603050405020304" pitchFamily="18" charset="0"/>
              </a:rPr>
              <a:t>Marcus</a:t>
            </a:r>
          </a:p>
          <a:p>
            <a:pPr marL="0" marR="0">
              <a:spcAft>
                <a:spcPts val="1200"/>
              </a:spcAft>
            </a:pPr>
            <a:r>
              <a:rPr lang="en-US" sz="2800" kern="100" dirty="0">
                <a:effectLst/>
                <a:ea typeface="PMingLiU" panose="02020500000000000000" pitchFamily="18" charset="-120"/>
                <a:cs typeface="Times New Roman" panose="02020603050405020304" pitchFamily="18" charset="0"/>
              </a:rPr>
              <a:t>Emma</a:t>
            </a:r>
          </a:p>
          <a:p>
            <a:pPr>
              <a:spcAft>
                <a:spcPts val="1200"/>
              </a:spcAft>
            </a:pPr>
            <a:r>
              <a:rPr lang="es-ES_tradnl" sz="2800" dirty="0" err="1"/>
              <a:t>Myia</a:t>
            </a:r>
            <a:endParaRPr lang="es-ES_tradnl" sz="2800" dirty="0"/>
          </a:p>
          <a:p>
            <a:pPr>
              <a:spcAft>
                <a:spcPts val="1200"/>
              </a:spcAft>
            </a:pPr>
            <a:r>
              <a:rPr lang="es-ES_tradnl" sz="2800" dirty="0" err="1"/>
              <a:t>Huiwen</a:t>
            </a:r>
            <a:endParaRPr lang="es-ES_tradnl" sz="2800" dirty="0"/>
          </a:p>
          <a:p>
            <a:pPr>
              <a:spcAft>
                <a:spcPts val="1200"/>
              </a:spcAft>
            </a:pPr>
            <a:r>
              <a:rPr lang="en-US" sz="2800" kern="0" dirty="0">
                <a:ea typeface="PMingLiU" panose="02020500000000000000" pitchFamily="18" charset="-120"/>
                <a:cs typeface="Calibri" panose="020F0502020204030204" pitchFamily="34" charset="0"/>
              </a:rPr>
              <a:t>Emily</a:t>
            </a:r>
          </a:p>
          <a:p>
            <a:pPr>
              <a:spcAft>
                <a:spcPts val="1200"/>
              </a:spcAft>
            </a:pPr>
            <a:r>
              <a:rPr lang="es-ES_tradnl" sz="2800" dirty="0"/>
              <a:t>Nicolas</a:t>
            </a:r>
          </a:p>
          <a:p>
            <a:pPr>
              <a:spcAft>
                <a:spcPts val="1200"/>
              </a:spcAft>
            </a:pPr>
            <a:endParaRPr lang="en-US" sz="2800" kern="100" dirty="0">
              <a:effectLst/>
              <a:ea typeface="PMingLiU" panose="02020500000000000000" pitchFamily="18" charset="-120"/>
              <a:cs typeface="Times New Roman" panose="02020603050405020304" pitchFamily="18" charset="0"/>
            </a:endParaRPr>
          </a:p>
          <a:p>
            <a:pPr>
              <a:spcAft>
                <a:spcPts val="1200"/>
              </a:spcAft>
            </a:pPr>
            <a:endParaRPr lang="es-ES_tradnl" sz="2800" dirty="0"/>
          </a:p>
        </p:txBody>
      </p:sp>
      <p:sp useBgFill="1">
        <p:nvSpPr>
          <p:cNvPr id="16" name="Rectangle 15">
            <a:extLst>
              <a:ext uri="{FF2B5EF4-FFF2-40B4-BE49-F238E27FC236}">
                <a16:creationId xmlns:a16="http://schemas.microsoft.com/office/drawing/2014/main" id="{E2CCC7C8-DE17-291D-35BA-20474611E11E}"/>
              </a:ext>
            </a:extLst>
          </p:cNvPr>
          <p:cNvSpPr/>
          <p:nvPr/>
        </p:nvSpPr>
        <p:spPr>
          <a:xfrm>
            <a:off x="4644856" y="3819669"/>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23B06AAF-B599-F62B-3595-58FE4887B51F}"/>
              </a:ext>
            </a:extLst>
          </p:cNvPr>
          <p:cNvSpPr/>
          <p:nvPr/>
        </p:nvSpPr>
        <p:spPr>
          <a:xfrm>
            <a:off x="6718654" y="1522242"/>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9D93C5B5-5EAE-88B2-1123-F06E49C37003}"/>
              </a:ext>
            </a:extLst>
          </p:cNvPr>
          <p:cNvSpPr/>
          <p:nvPr/>
        </p:nvSpPr>
        <p:spPr>
          <a:xfrm>
            <a:off x="6718654" y="3798332"/>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44BF265B-8C2E-BFC9-06E3-2DD5E552B0D6}"/>
              </a:ext>
            </a:extLst>
          </p:cNvPr>
          <p:cNvSpPr/>
          <p:nvPr/>
        </p:nvSpPr>
        <p:spPr>
          <a:xfrm>
            <a:off x="4615469" y="1532910"/>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3C8E92C-910F-B5F9-0E3D-7376280544EB}"/>
              </a:ext>
            </a:extLst>
          </p:cNvPr>
          <p:cNvSpPr/>
          <p:nvPr/>
        </p:nvSpPr>
        <p:spPr>
          <a:xfrm>
            <a:off x="9073289" y="2041495"/>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51F16BF-5636-C7E6-2A80-D4E0224225B8}"/>
              </a:ext>
            </a:extLst>
          </p:cNvPr>
          <p:cNvSpPr/>
          <p:nvPr/>
        </p:nvSpPr>
        <p:spPr>
          <a:xfrm>
            <a:off x="9238656" y="4449858"/>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196940B-9AF4-8E4A-7346-6C5FD4926B8C}"/>
              </a:ext>
            </a:extLst>
          </p:cNvPr>
          <p:cNvSpPr/>
          <p:nvPr/>
        </p:nvSpPr>
        <p:spPr>
          <a:xfrm>
            <a:off x="4548907" y="2062832"/>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8EE971CF-D5B7-8ECD-0E7F-B6CAE0822CBA}"/>
              </a:ext>
            </a:extLst>
          </p:cNvPr>
          <p:cNvSpPr/>
          <p:nvPr/>
        </p:nvSpPr>
        <p:spPr>
          <a:xfrm>
            <a:off x="6718654" y="3300415"/>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45DE843-EC53-4529-5356-EBBB99102088}"/>
              </a:ext>
            </a:extLst>
          </p:cNvPr>
          <p:cNvSpPr/>
          <p:nvPr/>
        </p:nvSpPr>
        <p:spPr>
          <a:xfrm>
            <a:off x="8934453" y="1529210"/>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5170D47-C1FD-79CC-CC46-E93A9FEFFA1C}"/>
              </a:ext>
            </a:extLst>
          </p:cNvPr>
          <p:cNvSpPr/>
          <p:nvPr/>
        </p:nvSpPr>
        <p:spPr>
          <a:xfrm>
            <a:off x="6728805" y="2027127"/>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FE37E8B-5D35-1B93-65E0-8BC3D684DD65}"/>
              </a:ext>
            </a:extLst>
          </p:cNvPr>
          <p:cNvSpPr/>
          <p:nvPr/>
        </p:nvSpPr>
        <p:spPr>
          <a:xfrm>
            <a:off x="6579818" y="4328254"/>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AB4B1EE4-28BE-CC85-9E44-CE94C01E6303}"/>
              </a:ext>
            </a:extLst>
          </p:cNvPr>
          <p:cNvSpPr/>
          <p:nvPr/>
        </p:nvSpPr>
        <p:spPr>
          <a:xfrm>
            <a:off x="9108543" y="3821709"/>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B5B752A8-D6B8-CF12-F66A-46089620176F}"/>
              </a:ext>
            </a:extLst>
          </p:cNvPr>
          <p:cNvSpPr/>
          <p:nvPr/>
        </p:nvSpPr>
        <p:spPr>
          <a:xfrm>
            <a:off x="8835435" y="3200148"/>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65DB1D58-C435-9BF2-E297-5B67AA51DC55}"/>
              </a:ext>
            </a:extLst>
          </p:cNvPr>
          <p:cNvSpPr/>
          <p:nvPr/>
        </p:nvSpPr>
        <p:spPr>
          <a:xfrm>
            <a:off x="4724100" y="3200148"/>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AC6C4934-C8CC-3B48-8FCE-3C8BBA05905C}"/>
              </a:ext>
            </a:extLst>
          </p:cNvPr>
          <p:cNvSpPr/>
          <p:nvPr/>
        </p:nvSpPr>
        <p:spPr>
          <a:xfrm>
            <a:off x="9169238" y="2663056"/>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B694472A-5A0F-5380-2924-77089562ACCD}"/>
              </a:ext>
            </a:extLst>
          </p:cNvPr>
          <p:cNvSpPr/>
          <p:nvPr/>
        </p:nvSpPr>
        <p:spPr>
          <a:xfrm>
            <a:off x="6460179" y="2672543"/>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80003C01-F75A-916E-99F0-EAC6ACBD7AA4}"/>
              </a:ext>
            </a:extLst>
          </p:cNvPr>
          <p:cNvSpPr/>
          <p:nvPr/>
        </p:nvSpPr>
        <p:spPr>
          <a:xfrm>
            <a:off x="4656377" y="2658276"/>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a:extLst>
              <a:ext uri="{FF2B5EF4-FFF2-40B4-BE49-F238E27FC236}">
                <a16:creationId xmlns:a16="http://schemas.microsoft.com/office/drawing/2014/main" id="{21D6BCC9-24C3-C93D-646C-F7B50B9233E4}"/>
              </a:ext>
            </a:extLst>
          </p:cNvPr>
          <p:cNvSpPr/>
          <p:nvPr/>
        </p:nvSpPr>
        <p:spPr>
          <a:xfrm>
            <a:off x="4615468" y="4436449"/>
            <a:ext cx="2354635" cy="508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24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6"/>
                                        </p:tgtEl>
                                      </p:cBhvr>
                                    </p:animEffect>
                                    <p:set>
                                      <p:cBhvr>
                                        <p:cTn id="82" dur="1" fill="hold">
                                          <p:stCondLst>
                                            <p:cond delay="499"/>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3"/>
                                        </p:tgtEl>
                                      </p:cBhvr>
                                    </p:animEffect>
                                    <p:set>
                                      <p:cBhvr>
                                        <p:cTn id="9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21" grpId="0" animBg="1"/>
      <p:bldP spid="22" grpId="0" animBg="1"/>
      <p:bldP spid="24" grpId="0" animBg="1"/>
      <p:bldP spid="25" grpId="0" animBg="1"/>
      <p:bldP spid="26" grpId="0" animBg="1"/>
      <p:bldP spid="27"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728882" y="356440"/>
            <a:ext cx="3661580" cy="646331"/>
          </a:xfrm>
          <a:prstGeom prst="rect">
            <a:avLst/>
          </a:prstGeom>
          <a:noFill/>
        </p:spPr>
        <p:txBody>
          <a:bodyPr wrap="none" rtlCol="0">
            <a:spAutoFit/>
          </a:bodyPr>
          <a:lstStyle/>
          <a:p>
            <a:r>
              <a:rPr lang="en-US" sz="3600" dirty="0"/>
              <a:t>INTRODUCTIONS</a:t>
            </a:r>
          </a:p>
        </p:txBody>
      </p:sp>
      <p:sp>
        <p:nvSpPr>
          <p:cNvPr id="4" name="TextBox 3">
            <a:extLst>
              <a:ext uri="{FF2B5EF4-FFF2-40B4-BE49-F238E27FC236}">
                <a16:creationId xmlns:a16="http://schemas.microsoft.com/office/drawing/2014/main" id="{536DE221-8BFF-44BD-82F8-5701D748FBAB}"/>
              </a:ext>
            </a:extLst>
          </p:cNvPr>
          <p:cNvSpPr txBox="1"/>
          <p:nvPr/>
        </p:nvSpPr>
        <p:spPr>
          <a:xfrm>
            <a:off x="929044" y="1490008"/>
            <a:ext cx="2637260" cy="2308324"/>
          </a:xfrm>
          <a:prstGeom prst="rect">
            <a:avLst/>
          </a:prstGeom>
          <a:noFill/>
        </p:spPr>
        <p:txBody>
          <a:bodyPr wrap="none" rtlCol="0">
            <a:spAutoFit/>
          </a:bodyPr>
          <a:lstStyle/>
          <a:p>
            <a:pPr marL="457200" indent="-457200">
              <a:buFont typeface="Arial" panose="020B0604020202020204" pitchFamily="34" charset="0"/>
              <a:buChar char="•"/>
            </a:pPr>
            <a:r>
              <a:rPr lang="en-US" sz="2400" dirty="0"/>
              <a:t>Introductions</a:t>
            </a:r>
          </a:p>
          <a:p>
            <a:pPr marL="457200" indent="-457200">
              <a:buFont typeface="Arial" panose="020B0604020202020204" pitchFamily="34" charset="0"/>
              <a:buChar char="•"/>
            </a:pPr>
            <a:r>
              <a:rPr lang="en-US" sz="2400" dirty="0"/>
              <a:t>Preferred name</a:t>
            </a:r>
          </a:p>
          <a:p>
            <a:pPr marL="457200" indent="-457200">
              <a:buFont typeface="Arial" panose="020B0604020202020204" pitchFamily="34" charset="0"/>
              <a:buChar char="•"/>
            </a:pPr>
            <a:r>
              <a:rPr lang="en-US" sz="2400" dirty="0"/>
              <a:t>Hometown</a:t>
            </a:r>
          </a:p>
          <a:p>
            <a:pPr marL="457200" indent="-457200">
              <a:buFont typeface="Arial" panose="020B0604020202020204" pitchFamily="34" charset="0"/>
              <a:buChar char="•"/>
            </a:pPr>
            <a:r>
              <a:rPr lang="en-US" sz="2400" dirty="0"/>
              <a:t>Major/program</a:t>
            </a:r>
          </a:p>
          <a:p>
            <a:pPr marL="457200" indent="-457200">
              <a:buFont typeface="Arial" panose="020B0604020202020204" pitchFamily="34" charset="0"/>
              <a:buChar char="•"/>
            </a:pPr>
            <a:r>
              <a:rPr lang="en-US" sz="2400" dirty="0"/>
              <a:t>Main hope</a:t>
            </a:r>
          </a:p>
          <a:p>
            <a:endParaRPr lang="en-US" sz="2400" dirty="0"/>
          </a:p>
        </p:txBody>
      </p:sp>
      <p:sp>
        <p:nvSpPr>
          <p:cNvPr id="18" name="TextBox 17">
            <a:extLst>
              <a:ext uri="{FF2B5EF4-FFF2-40B4-BE49-F238E27FC236}">
                <a16:creationId xmlns:a16="http://schemas.microsoft.com/office/drawing/2014/main" id="{796946CF-93BD-FB8C-E054-A6ED19CB3E20}"/>
              </a:ext>
            </a:extLst>
          </p:cNvPr>
          <p:cNvSpPr txBox="1"/>
          <p:nvPr/>
        </p:nvSpPr>
        <p:spPr>
          <a:xfrm>
            <a:off x="4853110" y="1475090"/>
            <a:ext cx="2215799" cy="4616648"/>
          </a:xfrm>
          <a:prstGeom prst="rect">
            <a:avLst/>
          </a:prstGeom>
          <a:noFill/>
        </p:spPr>
        <p:txBody>
          <a:bodyPr wrap="square" rtlCol="0">
            <a:spAutoFit/>
          </a:bodyPr>
          <a:lstStyle/>
          <a:p>
            <a:pPr marL="0" marR="0">
              <a:spcAft>
                <a:spcPts val="1200"/>
              </a:spcAft>
            </a:pPr>
            <a:r>
              <a:rPr lang="en-US" sz="2800" kern="0" dirty="0">
                <a:effectLst/>
                <a:ea typeface="Times New Roman" panose="02020603050405020304" pitchFamily="18" charset="0"/>
                <a:cs typeface="Calibri" panose="020F0502020204030204" pitchFamily="34" charset="0"/>
              </a:rPr>
              <a:t>Akosua</a:t>
            </a:r>
          </a:p>
          <a:p>
            <a:pPr marL="0" marR="0">
              <a:spcAft>
                <a:spcPts val="1200"/>
              </a:spcAft>
            </a:pPr>
            <a:r>
              <a:rPr lang="en-US" sz="2800" kern="0" dirty="0">
                <a:effectLst/>
                <a:ea typeface="PMingLiU" panose="02020500000000000000" pitchFamily="18" charset="-120"/>
                <a:cs typeface="Calibri" panose="020F0502020204030204" pitchFamily="34" charset="0"/>
              </a:rPr>
              <a:t>Matthew B</a:t>
            </a:r>
          </a:p>
          <a:p>
            <a:pPr marL="0" marR="0">
              <a:spcAft>
                <a:spcPts val="1200"/>
              </a:spcAft>
            </a:pPr>
            <a:r>
              <a:rPr lang="en-US" sz="2800" kern="0" dirty="0">
                <a:ea typeface="PMingLiU" panose="02020500000000000000" pitchFamily="18" charset="-120"/>
                <a:cs typeface="Calibri" panose="020F0502020204030204" pitchFamily="34" charset="0"/>
              </a:rPr>
              <a:t>Jessica</a:t>
            </a:r>
          </a:p>
          <a:p>
            <a:pPr marL="0" marR="0">
              <a:spcAft>
                <a:spcPts val="1200"/>
              </a:spcAft>
            </a:pPr>
            <a:r>
              <a:rPr lang="en-US" sz="2800" kern="0" dirty="0">
                <a:effectLst/>
                <a:ea typeface="PMingLiU" panose="02020500000000000000" pitchFamily="18" charset="-120"/>
                <a:cs typeface="Calibri" panose="020F0502020204030204" pitchFamily="34" charset="0"/>
              </a:rPr>
              <a:t>Abigail</a:t>
            </a:r>
          </a:p>
          <a:p>
            <a:pPr marL="0" marR="0">
              <a:spcAft>
                <a:spcPts val="1200"/>
              </a:spcAft>
            </a:pPr>
            <a:r>
              <a:rPr lang="en-US" sz="2800" kern="0" dirty="0">
                <a:effectLst/>
                <a:ea typeface="PMingLiU" panose="02020500000000000000" pitchFamily="18" charset="-120"/>
                <a:cs typeface="Calibri" panose="020F0502020204030204" pitchFamily="34" charset="0"/>
              </a:rPr>
              <a:t>Meghan</a:t>
            </a:r>
          </a:p>
          <a:p>
            <a:pPr marL="0" marR="0">
              <a:spcAft>
                <a:spcPts val="1200"/>
              </a:spcAft>
            </a:pPr>
            <a:r>
              <a:rPr lang="en-US" sz="2800" kern="0" dirty="0" err="1">
                <a:effectLst/>
                <a:ea typeface="PMingLiU" panose="02020500000000000000" pitchFamily="18" charset="-120"/>
                <a:cs typeface="Calibri" panose="020F0502020204030204" pitchFamily="34" charset="0"/>
              </a:rPr>
              <a:t>Tavio</a:t>
            </a:r>
            <a:endParaRPr lang="en-US" sz="2800" kern="0" dirty="0">
              <a:effectLst/>
              <a:ea typeface="PMingLiU" panose="02020500000000000000" pitchFamily="18" charset="-120"/>
              <a:cs typeface="Calibri" panose="020F0502020204030204" pitchFamily="34" charset="0"/>
            </a:endParaRPr>
          </a:p>
          <a:p>
            <a:pPr>
              <a:spcAft>
                <a:spcPts val="1200"/>
              </a:spcAft>
            </a:pPr>
            <a:endParaRPr lang="es-ES_tradnl" sz="2800" dirty="0"/>
          </a:p>
          <a:p>
            <a:pPr>
              <a:spcAft>
                <a:spcPts val="1200"/>
              </a:spcAft>
            </a:pPr>
            <a:endParaRPr lang="es-ES_tradnl" sz="2800" dirty="0"/>
          </a:p>
        </p:txBody>
      </p:sp>
      <p:sp>
        <p:nvSpPr>
          <p:cNvPr id="19" name="TextBox 18">
            <a:extLst>
              <a:ext uri="{FF2B5EF4-FFF2-40B4-BE49-F238E27FC236}">
                <a16:creationId xmlns:a16="http://schemas.microsoft.com/office/drawing/2014/main" id="{2E953078-581C-9EF0-D2B3-37DA4942FBCB}"/>
              </a:ext>
            </a:extLst>
          </p:cNvPr>
          <p:cNvSpPr txBox="1"/>
          <p:nvPr/>
        </p:nvSpPr>
        <p:spPr>
          <a:xfrm>
            <a:off x="7188224" y="1490008"/>
            <a:ext cx="2215799" cy="3447098"/>
          </a:xfrm>
          <a:prstGeom prst="rect">
            <a:avLst/>
          </a:prstGeom>
          <a:noFill/>
        </p:spPr>
        <p:txBody>
          <a:bodyPr wrap="square" rtlCol="0">
            <a:spAutoFit/>
          </a:bodyPr>
          <a:lstStyle/>
          <a:p>
            <a:pPr>
              <a:spcAft>
                <a:spcPts val="1200"/>
              </a:spcAft>
            </a:pPr>
            <a:r>
              <a:rPr lang="es-ES_tradnl" sz="2800" dirty="0"/>
              <a:t>Bryce</a:t>
            </a:r>
          </a:p>
          <a:p>
            <a:pPr>
              <a:spcAft>
                <a:spcPts val="1200"/>
              </a:spcAft>
            </a:pPr>
            <a:r>
              <a:rPr lang="es-ES_tradnl" sz="2800" dirty="0" err="1"/>
              <a:t>Tashakee</a:t>
            </a:r>
            <a:endParaRPr lang="es-ES_tradnl" sz="2800" dirty="0"/>
          </a:p>
          <a:p>
            <a:pPr>
              <a:spcAft>
                <a:spcPts val="1200"/>
              </a:spcAft>
            </a:pPr>
            <a:r>
              <a:rPr lang="es-ES_tradnl" sz="2800" dirty="0"/>
              <a:t>Reese</a:t>
            </a:r>
          </a:p>
          <a:p>
            <a:pPr>
              <a:spcAft>
                <a:spcPts val="1200"/>
              </a:spcAft>
            </a:pPr>
            <a:r>
              <a:rPr lang="es-ES_tradnl" sz="2800" dirty="0"/>
              <a:t>Noah</a:t>
            </a:r>
          </a:p>
          <a:p>
            <a:pPr>
              <a:spcAft>
                <a:spcPts val="1200"/>
              </a:spcAft>
            </a:pPr>
            <a:r>
              <a:rPr lang="es-ES_tradnl" sz="2800" dirty="0"/>
              <a:t>Gavin</a:t>
            </a:r>
          </a:p>
          <a:p>
            <a:pPr>
              <a:spcAft>
                <a:spcPts val="1200"/>
              </a:spcAft>
            </a:pPr>
            <a:r>
              <a:rPr lang="es-ES_tradnl" sz="2800" dirty="0"/>
              <a:t>Matthew R</a:t>
            </a:r>
          </a:p>
        </p:txBody>
      </p:sp>
      <p:sp>
        <p:nvSpPr>
          <p:cNvPr id="20" name="TextBox 19">
            <a:extLst>
              <a:ext uri="{FF2B5EF4-FFF2-40B4-BE49-F238E27FC236}">
                <a16:creationId xmlns:a16="http://schemas.microsoft.com/office/drawing/2014/main" id="{1C1DD07C-8520-C80D-CA73-0ABBF6DB70E1}"/>
              </a:ext>
            </a:extLst>
          </p:cNvPr>
          <p:cNvSpPr txBox="1"/>
          <p:nvPr/>
        </p:nvSpPr>
        <p:spPr>
          <a:xfrm>
            <a:off x="9404023" y="1511345"/>
            <a:ext cx="2215799" cy="4616648"/>
          </a:xfrm>
          <a:prstGeom prst="rect">
            <a:avLst/>
          </a:prstGeom>
          <a:noFill/>
        </p:spPr>
        <p:txBody>
          <a:bodyPr wrap="square" rtlCol="0">
            <a:spAutoFit/>
          </a:bodyPr>
          <a:lstStyle/>
          <a:p>
            <a:pPr marL="0" marR="0">
              <a:spcAft>
                <a:spcPts val="1200"/>
              </a:spcAft>
            </a:pPr>
            <a:r>
              <a:rPr lang="en-US" sz="2800" kern="100" dirty="0">
                <a:ea typeface="PMingLiU" panose="02020500000000000000" pitchFamily="18" charset="-120"/>
                <a:cs typeface="Times New Roman" panose="02020603050405020304" pitchFamily="18" charset="0"/>
              </a:rPr>
              <a:t>Marcus</a:t>
            </a:r>
          </a:p>
          <a:p>
            <a:pPr marL="0" marR="0">
              <a:spcAft>
                <a:spcPts val="1200"/>
              </a:spcAft>
            </a:pPr>
            <a:r>
              <a:rPr lang="en-US" sz="2800" kern="100" dirty="0">
                <a:effectLst/>
                <a:ea typeface="PMingLiU" panose="02020500000000000000" pitchFamily="18" charset="-120"/>
                <a:cs typeface="Times New Roman" panose="02020603050405020304" pitchFamily="18" charset="0"/>
              </a:rPr>
              <a:t>Emma</a:t>
            </a:r>
          </a:p>
          <a:p>
            <a:pPr>
              <a:spcAft>
                <a:spcPts val="1200"/>
              </a:spcAft>
            </a:pPr>
            <a:r>
              <a:rPr lang="es-ES_tradnl" sz="2800" dirty="0" err="1"/>
              <a:t>Myia</a:t>
            </a:r>
            <a:endParaRPr lang="es-ES_tradnl" sz="2800" dirty="0"/>
          </a:p>
          <a:p>
            <a:pPr>
              <a:spcAft>
                <a:spcPts val="1200"/>
              </a:spcAft>
            </a:pPr>
            <a:r>
              <a:rPr lang="es-ES_tradnl" sz="2800" dirty="0" err="1"/>
              <a:t>Huiwen</a:t>
            </a:r>
            <a:endParaRPr lang="es-ES_tradnl" sz="2800" dirty="0"/>
          </a:p>
          <a:p>
            <a:pPr>
              <a:spcAft>
                <a:spcPts val="1200"/>
              </a:spcAft>
            </a:pPr>
            <a:r>
              <a:rPr lang="en-US" sz="2800" kern="0" dirty="0">
                <a:ea typeface="PMingLiU" panose="02020500000000000000" pitchFamily="18" charset="-120"/>
                <a:cs typeface="Calibri" panose="020F0502020204030204" pitchFamily="34" charset="0"/>
              </a:rPr>
              <a:t>Emily</a:t>
            </a:r>
          </a:p>
          <a:p>
            <a:pPr>
              <a:spcAft>
                <a:spcPts val="1200"/>
              </a:spcAft>
            </a:pPr>
            <a:r>
              <a:rPr lang="es-ES_tradnl" sz="2800" dirty="0"/>
              <a:t>Nicolas</a:t>
            </a:r>
          </a:p>
          <a:p>
            <a:pPr>
              <a:spcAft>
                <a:spcPts val="1200"/>
              </a:spcAft>
            </a:pPr>
            <a:endParaRPr lang="en-US" sz="2800" kern="100" dirty="0">
              <a:effectLst/>
              <a:ea typeface="PMingLiU" panose="02020500000000000000" pitchFamily="18" charset="-120"/>
              <a:cs typeface="Times New Roman" panose="02020603050405020304" pitchFamily="18" charset="0"/>
            </a:endParaRPr>
          </a:p>
          <a:p>
            <a:pPr>
              <a:spcAft>
                <a:spcPts val="1200"/>
              </a:spcAft>
            </a:pPr>
            <a:endParaRPr lang="es-ES_tradnl" sz="2800" dirty="0"/>
          </a:p>
        </p:txBody>
      </p:sp>
      <p:sp useBgFill="1">
        <p:nvSpPr>
          <p:cNvPr id="16" name="Rectangle 15">
            <a:extLst>
              <a:ext uri="{FF2B5EF4-FFF2-40B4-BE49-F238E27FC236}">
                <a16:creationId xmlns:a16="http://schemas.microsoft.com/office/drawing/2014/main" id="{E2CCC7C8-DE17-291D-35BA-20474611E11E}"/>
              </a:ext>
            </a:extLst>
          </p:cNvPr>
          <p:cNvSpPr/>
          <p:nvPr/>
        </p:nvSpPr>
        <p:spPr>
          <a:xfrm>
            <a:off x="4208211" y="5619407"/>
            <a:ext cx="4161618" cy="8116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13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728882" y="356440"/>
            <a:ext cx="2741007" cy="646331"/>
          </a:xfrm>
          <a:prstGeom prst="rect">
            <a:avLst/>
          </a:prstGeom>
          <a:noFill/>
        </p:spPr>
        <p:txBody>
          <a:bodyPr wrap="none" rtlCol="0">
            <a:spAutoFit/>
          </a:bodyPr>
          <a:lstStyle/>
          <a:p>
            <a:r>
              <a:rPr lang="en-US" sz="3600" dirty="0"/>
              <a:t>SPRING 2024</a:t>
            </a:r>
          </a:p>
        </p:txBody>
      </p:sp>
      <p:sp>
        <p:nvSpPr>
          <p:cNvPr id="18" name="TextBox 17">
            <a:extLst>
              <a:ext uri="{FF2B5EF4-FFF2-40B4-BE49-F238E27FC236}">
                <a16:creationId xmlns:a16="http://schemas.microsoft.com/office/drawing/2014/main" id="{796946CF-93BD-FB8C-E054-A6ED19CB3E20}"/>
              </a:ext>
            </a:extLst>
          </p:cNvPr>
          <p:cNvSpPr txBox="1"/>
          <p:nvPr/>
        </p:nvSpPr>
        <p:spPr>
          <a:xfrm>
            <a:off x="991485" y="1490008"/>
            <a:ext cx="2215799" cy="6232475"/>
          </a:xfrm>
          <a:prstGeom prst="rect">
            <a:avLst/>
          </a:prstGeom>
          <a:noFill/>
        </p:spPr>
        <p:txBody>
          <a:bodyPr wrap="square" rtlCol="0">
            <a:spAutoFit/>
          </a:bodyPr>
          <a:lstStyle/>
          <a:p>
            <a:pPr marL="0" marR="0">
              <a:spcAft>
                <a:spcPts val="3000"/>
              </a:spcAft>
            </a:pPr>
            <a:r>
              <a:rPr lang="en-US" sz="2800" kern="0" dirty="0">
                <a:effectLst/>
                <a:ea typeface="Times New Roman" panose="02020603050405020304" pitchFamily="18" charset="0"/>
                <a:cs typeface="Calibri" panose="020F0502020204030204" pitchFamily="34" charset="0"/>
              </a:rPr>
              <a:t>Akosua</a:t>
            </a:r>
          </a:p>
          <a:p>
            <a:pPr marL="0" marR="0">
              <a:spcAft>
                <a:spcPts val="3000"/>
              </a:spcAft>
            </a:pPr>
            <a:r>
              <a:rPr lang="en-US" sz="2800" kern="0" dirty="0">
                <a:effectLst/>
                <a:ea typeface="PMingLiU" panose="02020500000000000000" pitchFamily="18" charset="-120"/>
                <a:cs typeface="Calibri" panose="020F0502020204030204" pitchFamily="34" charset="0"/>
              </a:rPr>
              <a:t>Matthew B</a:t>
            </a:r>
          </a:p>
          <a:p>
            <a:pPr marL="0" marR="0">
              <a:spcAft>
                <a:spcPts val="3000"/>
              </a:spcAft>
            </a:pPr>
            <a:r>
              <a:rPr lang="en-US" sz="2800" kern="0" dirty="0">
                <a:ea typeface="PMingLiU" panose="02020500000000000000" pitchFamily="18" charset="-120"/>
                <a:cs typeface="Calibri" panose="020F0502020204030204" pitchFamily="34" charset="0"/>
              </a:rPr>
              <a:t>Jessica</a:t>
            </a:r>
          </a:p>
          <a:p>
            <a:pPr marL="0" marR="0">
              <a:spcAft>
                <a:spcPts val="3000"/>
              </a:spcAft>
            </a:pPr>
            <a:r>
              <a:rPr lang="en-US" sz="2800" kern="0" dirty="0">
                <a:effectLst/>
                <a:ea typeface="PMingLiU" panose="02020500000000000000" pitchFamily="18" charset="-120"/>
                <a:cs typeface="Calibri" panose="020F0502020204030204" pitchFamily="34" charset="0"/>
              </a:rPr>
              <a:t>Abigail</a:t>
            </a:r>
          </a:p>
          <a:p>
            <a:pPr marL="0" marR="0">
              <a:spcAft>
                <a:spcPts val="3000"/>
              </a:spcAft>
            </a:pPr>
            <a:r>
              <a:rPr lang="en-US" sz="2800" kern="0" dirty="0">
                <a:effectLst/>
                <a:ea typeface="PMingLiU" panose="02020500000000000000" pitchFamily="18" charset="-120"/>
                <a:cs typeface="Calibri" panose="020F0502020204030204" pitchFamily="34" charset="0"/>
              </a:rPr>
              <a:t>Meghan</a:t>
            </a:r>
          </a:p>
          <a:p>
            <a:pPr marL="0" marR="0">
              <a:spcAft>
                <a:spcPts val="3000"/>
              </a:spcAft>
            </a:pPr>
            <a:r>
              <a:rPr lang="en-US" sz="2800" kern="0" dirty="0" err="1">
                <a:effectLst/>
                <a:ea typeface="PMingLiU" panose="02020500000000000000" pitchFamily="18" charset="-120"/>
                <a:cs typeface="Calibri" panose="020F0502020204030204" pitchFamily="34" charset="0"/>
              </a:rPr>
              <a:t>Tavio</a:t>
            </a:r>
            <a:endParaRPr lang="en-US" sz="2800" kern="0" dirty="0">
              <a:effectLst/>
              <a:ea typeface="PMingLiU" panose="02020500000000000000" pitchFamily="18" charset="-120"/>
              <a:cs typeface="Calibri" panose="020F0502020204030204" pitchFamily="34" charset="0"/>
            </a:endParaRPr>
          </a:p>
          <a:p>
            <a:pPr>
              <a:spcAft>
                <a:spcPts val="3000"/>
              </a:spcAft>
            </a:pPr>
            <a:endParaRPr lang="es-ES_tradnl" sz="2800" dirty="0"/>
          </a:p>
          <a:p>
            <a:pPr>
              <a:spcAft>
                <a:spcPts val="3000"/>
              </a:spcAft>
            </a:pPr>
            <a:endParaRPr lang="es-ES_tradnl" sz="2800" dirty="0"/>
          </a:p>
        </p:txBody>
      </p:sp>
      <p:sp>
        <p:nvSpPr>
          <p:cNvPr id="19" name="TextBox 18">
            <a:extLst>
              <a:ext uri="{FF2B5EF4-FFF2-40B4-BE49-F238E27FC236}">
                <a16:creationId xmlns:a16="http://schemas.microsoft.com/office/drawing/2014/main" id="{2E953078-581C-9EF0-D2B3-37DA4942FBCB}"/>
              </a:ext>
            </a:extLst>
          </p:cNvPr>
          <p:cNvSpPr txBox="1"/>
          <p:nvPr/>
        </p:nvSpPr>
        <p:spPr>
          <a:xfrm>
            <a:off x="4910278" y="1637803"/>
            <a:ext cx="2215799" cy="4601260"/>
          </a:xfrm>
          <a:prstGeom prst="rect">
            <a:avLst/>
          </a:prstGeom>
          <a:noFill/>
        </p:spPr>
        <p:txBody>
          <a:bodyPr wrap="square" rtlCol="0">
            <a:spAutoFit/>
          </a:bodyPr>
          <a:lstStyle/>
          <a:p>
            <a:pPr>
              <a:spcAft>
                <a:spcPts val="3000"/>
              </a:spcAft>
            </a:pPr>
            <a:r>
              <a:rPr lang="es-ES_tradnl" sz="2800" dirty="0"/>
              <a:t>Bryce</a:t>
            </a:r>
          </a:p>
          <a:p>
            <a:pPr>
              <a:spcAft>
                <a:spcPts val="3000"/>
              </a:spcAft>
            </a:pPr>
            <a:r>
              <a:rPr lang="es-ES_tradnl" sz="2800" dirty="0" err="1"/>
              <a:t>Tashakee</a:t>
            </a:r>
            <a:endParaRPr lang="es-ES_tradnl" sz="2800" dirty="0"/>
          </a:p>
          <a:p>
            <a:pPr>
              <a:spcAft>
                <a:spcPts val="3000"/>
              </a:spcAft>
            </a:pPr>
            <a:r>
              <a:rPr lang="es-ES_tradnl" sz="2800" dirty="0"/>
              <a:t>Reese</a:t>
            </a:r>
          </a:p>
          <a:p>
            <a:pPr>
              <a:spcAft>
                <a:spcPts val="3000"/>
              </a:spcAft>
            </a:pPr>
            <a:r>
              <a:rPr lang="es-ES_tradnl" sz="2800" dirty="0"/>
              <a:t>Noah</a:t>
            </a:r>
          </a:p>
          <a:p>
            <a:pPr>
              <a:spcAft>
                <a:spcPts val="3000"/>
              </a:spcAft>
            </a:pPr>
            <a:r>
              <a:rPr lang="es-ES_tradnl" sz="2800" dirty="0"/>
              <a:t>Gavin</a:t>
            </a:r>
          </a:p>
          <a:p>
            <a:pPr>
              <a:spcAft>
                <a:spcPts val="3000"/>
              </a:spcAft>
            </a:pPr>
            <a:r>
              <a:rPr lang="es-ES_tradnl" sz="2800" dirty="0"/>
              <a:t>Matthew R</a:t>
            </a:r>
          </a:p>
        </p:txBody>
      </p:sp>
      <p:sp>
        <p:nvSpPr>
          <p:cNvPr id="20" name="TextBox 19">
            <a:extLst>
              <a:ext uri="{FF2B5EF4-FFF2-40B4-BE49-F238E27FC236}">
                <a16:creationId xmlns:a16="http://schemas.microsoft.com/office/drawing/2014/main" id="{1C1DD07C-8520-C80D-CA73-0ABBF6DB70E1}"/>
              </a:ext>
            </a:extLst>
          </p:cNvPr>
          <p:cNvSpPr txBox="1"/>
          <p:nvPr/>
        </p:nvSpPr>
        <p:spPr>
          <a:xfrm>
            <a:off x="8596628" y="1637803"/>
            <a:ext cx="2215799" cy="6232475"/>
          </a:xfrm>
          <a:prstGeom prst="rect">
            <a:avLst/>
          </a:prstGeom>
          <a:noFill/>
        </p:spPr>
        <p:txBody>
          <a:bodyPr wrap="square" rtlCol="0">
            <a:spAutoFit/>
          </a:bodyPr>
          <a:lstStyle/>
          <a:p>
            <a:pPr marL="0" marR="0">
              <a:spcAft>
                <a:spcPts val="3000"/>
              </a:spcAft>
            </a:pPr>
            <a:r>
              <a:rPr lang="en-US" sz="2800" kern="100" dirty="0">
                <a:ea typeface="PMingLiU" panose="02020500000000000000" pitchFamily="18" charset="-120"/>
                <a:cs typeface="Times New Roman" panose="02020603050405020304" pitchFamily="18" charset="0"/>
              </a:rPr>
              <a:t>Marcus</a:t>
            </a:r>
          </a:p>
          <a:p>
            <a:pPr marL="0" marR="0">
              <a:spcAft>
                <a:spcPts val="3000"/>
              </a:spcAft>
            </a:pPr>
            <a:r>
              <a:rPr lang="en-US" sz="2800" kern="100" dirty="0">
                <a:effectLst/>
                <a:ea typeface="PMingLiU" panose="02020500000000000000" pitchFamily="18" charset="-120"/>
                <a:cs typeface="Times New Roman" panose="02020603050405020304" pitchFamily="18" charset="0"/>
              </a:rPr>
              <a:t>Emma</a:t>
            </a:r>
          </a:p>
          <a:p>
            <a:pPr>
              <a:spcAft>
                <a:spcPts val="3000"/>
              </a:spcAft>
            </a:pPr>
            <a:r>
              <a:rPr lang="es-ES_tradnl" sz="2800" dirty="0" err="1"/>
              <a:t>Myia</a:t>
            </a:r>
            <a:endParaRPr lang="es-ES_tradnl" sz="2800" dirty="0"/>
          </a:p>
          <a:p>
            <a:pPr>
              <a:spcAft>
                <a:spcPts val="3000"/>
              </a:spcAft>
            </a:pPr>
            <a:r>
              <a:rPr lang="es-ES_tradnl" sz="2800" dirty="0" err="1"/>
              <a:t>Huiwen</a:t>
            </a:r>
            <a:endParaRPr lang="es-ES_tradnl" sz="2800" dirty="0"/>
          </a:p>
          <a:p>
            <a:pPr>
              <a:spcAft>
                <a:spcPts val="3000"/>
              </a:spcAft>
            </a:pPr>
            <a:r>
              <a:rPr lang="en-US" sz="2800" kern="0" dirty="0">
                <a:ea typeface="PMingLiU" panose="02020500000000000000" pitchFamily="18" charset="-120"/>
                <a:cs typeface="Calibri" panose="020F0502020204030204" pitchFamily="34" charset="0"/>
              </a:rPr>
              <a:t>Emily</a:t>
            </a:r>
          </a:p>
          <a:p>
            <a:pPr>
              <a:spcAft>
                <a:spcPts val="3000"/>
              </a:spcAft>
            </a:pPr>
            <a:r>
              <a:rPr lang="es-ES_tradnl" sz="2800" dirty="0"/>
              <a:t>Nicolas</a:t>
            </a:r>
          </a:p>
          <a:p>
            <a:pPr>
              <a:spcAft>
                <a:spcPts val="3000"/>
              </a:spcAft>
            </a:pPr>
            <a:endParaRPr lang="en-US" sz="2800" kern="100" dirty="0">
              <a:effectLst/>
              <a:ea typeface="PMingLiU" panose="02020500000000000000" pitchFamily="18" charset="-120"/>
              <a:cs typeface="Times New Roman" panose="02020603050405020304" pitchFamily="18" charset="0"/>
            </a:endParaRPr>
          </a:p>
          <a:p>
            <a:pPr>
              <a:spcAft>
                <a:spcPts val="3000"/>
              </a:spcAft>
            </a:pPr>
            <a:endParaRPr lang="es-ES_tradnl" sz="2800" dirty="0"/>
          </a:p>
        </p:txBody>
      </p:sp>
      <p:sp>
        <p:nvSpPr>
          <p:cNvPr id="3" name="TextBox 2">
            <a:extLst>
              <a:ext uri="{FF2B5EF4-FFF2-40B4-BE49-F238E27FC236}">
                <a16:creationId xmlns:a16="http://schemas.microsoft.com/office/drawing/2014/main" id="{1421483E-F237-520C-81AD-0F54B3FAA26B}"/>
              </a:ext>
            </a:extLst>
          </p:cNvPr>
          <p:cNvSpPr txBox="1"/>
          <p:nvPr/>
        </p:nvSpPr>
        <p:spPr>
          <a:xfrm>
            <a:off x="10214043" y="356440"/>
            <a:ext cx="854080" cy="369332"/>
          </a:xfrm>
          <a:prstGeom prst="rect">
            <a:avLst/>
          </a:prstGeom>
          <a:noFill/>
        </p:spPr>
        <p:txBody>
          <a:bodyPr wrap="none" rtlCol="0">
            <a:spAutoFit/>
          </a:bodyPr>
          <a:lstStyle/>
          <a:p>
            <a:r>
              <a:rPr lang="en-US" dirty="0"/>
              <a:t>(notes)</a:t>
            </a:r>
          </a:p>
        </p:txBody>
      </p:sp>
    </p:spTree>
    <p:extLst>
      <p:ext uri="{BB962C8B-B14F-4D97-AF65-F5344CB8AC3E}">
        <p14:creationId xmlns:p14="http://schemas.microsoft.com/office/powerpoint/2010/main" val="121450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176CA3-B9C9-4022-BDDD-D686B657B46E}"/>
              </a:ext>
            </a:extLst>
          </p:cNvPr>
          <p:cNvGraphicFramePr>
            <a:graphicFrameLocks noGrp="1"/>
          </p:cNvGraphicFramePr>
          <p:nvPr>
            <p:extLst>
              <p:ext uri="{D42A27DB-BD31-4B8C-83A1-F6EECF244321}">
                <p14:modId xmlns:p14="http://schemas.microsoft.com/office/powerpoint/2010/main" val="3909739590"/>
              </p:ext>
            </p:extLst>
          </p:nvPr>
        </p:nvGraphicFramePr>
        <p:xfrm>
          <a:off x="4280399" y="229347"/>
          <a:ext cx="2840068" cy="6401273"/>
        </p:xfrm>
        <a:graphic>
          <a:graphicData uri="http://schemas.openxmlformats.org/drawingml/2006/table">
            <a:tbl>
              <a:tblPr firstRow="1" firstCol="1" lastRow="1" lastCol="1" bandRow="1" bandCol="1">
                <a:tableStyleId>{2D5ABB26-0587-4C30-8999-92F81FD0307C}</a:tableStyleId>
              </a:tblPr>
              <a:tblGrid>
                <a:gridCol w="2840068">
                  <a:extLst>
                    <a:ext uri="{9D8B030D-6E8A-4147-A177-3AD203B41FA5}">
                      <a16:colId xmlns:a16="http://schemas.microsoft.com/office/drawing/2014/main" val="2357130833"/>
                    </a:ext>
                  </a:extLst>
                </a:gridCol>
              </a:tblGrid>
              <a:tr h="278830">
                <a:tc>
                  <a:txBody>
                    <a:bodyPr/>
                    <a:lstStyle/>
                    <a:p>
                      <a:pPr marL="0" marR="0" algn="ctr">
                        <a:lnSpc>
                          <a:spcPct val="107000"/>
                        </a:lnSpc>
                        <a:spcBef>
                          <a:spcPts val="0"/>
                        </a:spcBef>
                        <a:spcAft>
                          <a:spcPts val="0"/>
                        </a:spcAft>
                      </a:pP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nchor="ctr"/>
                </a:tc>
                <a:extLst>
                  <a:ext uri="{0D108BD9-81ED-4DB2-BD59-A6C34878D82A}">
                    <a16:rowId xmlns:a16="http://schemas.microsoft.com/office/drawing/2014/main" val="1718909217"/>
                  </a:ext>
                </a:extLst>
              </a:tr>
              <a:tr h="278830">
                <a:tc>
                  <a:txBody>
                    <a:bodyPr/>
                    <a:lstStyle/>
                    <a:p>
                      <a:pPr marL="0" marR="0" algn="ctr">
                        <a:lnSpc>
                          <a:spcPct val="107000"/>
                        </a:lnSpc>
                        <a:spcBef>
                          <a:spcPts val="0"/>
                        </a:spcBef>
                        <a:spcAft>
                          <a:spcPts val="0"/>
                        </a:spcAft>
                      </a:pPr>
                      <a:r>
                        <a:rPr lang="en-US" sz="2000" dirty="0">
                          <a:effectLst/>
                        </a:rPr>
                        <a:t>Week 1 (19 Jan)</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162274474"/>
                  </a:ext>
                </a:extLst>
              </a:tr>
              <a:tr h="278830">
                <a:tc>
                  <a:txBody>
                    <a:bodyPr/>
                    <a:lstStyle/>
                    <a:p>
                      <a:pPr marL="0" marR="0" algn="ctr">
                        <a:lnSpc>
                          <a:spcPct val="107000"/>
                        </a:lnSpc>
                        <a:spcBef>
                          <a:spcPts val="0"/>
                        </a:spcBef>
                        <a:spcAft>
                          <a:spcPts val="0"/>
                        </a:spcAft>
                      </a:pPr>
                      <a:r>
                        <a:rPr lang="en-US" sz="2000" dirty="0">
                          <a:effectLst/>
                        </a:rPr>
                        <a:t>Week 2 (26 Jan)</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798234728"/>
                  </a:ext>
                </a:extLst>
              </a:tr>
              <a:tr h="278830">
                <a:tc>
                  <a:txBody>
                    <a:bodyPr/>
                    <a:lstStyle/>
                    <a:p>
                      <a:pPr marL="0" marR="0" algn="ctr">
                        <a:lnSpc>
                          <a:spcPct val="107000"/>
                        </a:lnSpc>
                        <a:spcBef>
                          <a:spcPts val="0"/>
                        </a:spcBef>
                        <a:spcAft>
                          <a:spcPts val="0"/>
                        </a:spcAft>
                      </a:pPr>
                      <a:r>
                        <a:rPr lang="en-US" sz="2000" dirty="0">
                          <a:effectLst/>
                        </a:rPr>
                        <a:t>Week 3 (2 Feb)</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3748021836"/>
                  </a:ext>
                </a:extLst>
              </a:tr>
              <a:tr h="278830">
                <a:tc>
                  <a:txBody>
                    <a:bodyPr/>
                    <a:lstStyle/>
                    <a:p>
                      <a:pPr marL="0" marR="0" algn="ctr">
                        <a:lnSpc>
                          <a:spcPct val="107000"/>
                        </a:lnSpc>
                        <a:spcBef>
                          <a:spcPts val="0"/>
                        </a:spcBef>
                        <a:spcAft>
                          <a:spcPts val="0"/>
                        </a:spcAft>
                      </a:pPr>
                      <a:r>
                        <a:rPr lang="en-US" sz="2000" dirty="0">
                          <a:effectLst/>
                        </a:rPr>
                        <a:t>Week 4 (9 Feb)</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772305046"/>
                  </a:ext>
                </a:extLst>
              </a:tr>
              <a:tr h="278830">
                <a:tc>
                  <a:txBody>
                    <a:bodyPr/>
                    <a:lstStyle/>
                    <a:p>
                      <a:pPr marL="0" marR="0" algn="ctr">
                        <a:lnSpc>
                          <a:spcPct val="107000"/>
                        </a:lnSpc>
                        <a:spcBef>
                          <a:spcPts val="0"/>
                        </a:spcBef>
                        <a:spcAft>
                          <a:spcPts val="0"/>
                        </a:spcAft>
                      </a:pPr>
                      <a:r>
                        <a:rPr lang="en-US" sz="2000" dirty="0">
                          <a:effectLst/>
                        </a:rPr>
                        <a:t>Week 5 (16 Feb)</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008839082"/>
                  </a:ext>
                </a:extLst>
              </a:tr>
              <a:tr h="278830">
                <a:tc>
                  <a:txBody>
                    <a:bodyPr/>
                    <a:lstStyle/>
                    <a:p>
                      <a:pPr marL="0" marR="0" algn="ctr">
                        <a:lnSpc>
                          <a:spcPct val="107000"/>
                        </a:lnSpc>
                        <a:spcBef>
                          <a:spcPts val="0"/>
                        </a:spcBef>
                        <a:spcAft>
                          <a:spcPts val="0"/>
                        </a:spcAft>
                      </a:pPr>
                      <a:r>
                        <a:rPr lang="en-US" sz="2000" dirty="0">
                          <a:effectLst/>
                        </a:rPr>
                        <a:t>Week 6 (23 Feb)</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78206504"/>
                  </a:ext>
                </a:extLst>
              </a:tr>
              <a:tr h="278830">
                <a:tc>
                  <a:txBody>
                    <a:bodyPr/>
                    <a:lstStyle/>
                    <a:p>
                      <a:pPr marL="0" marR="0" algn="ctr">
                        <a:lnSpc>
                          <a:spcPct val="107000"/>
                        </a:lnSpc>
                        <a:spcBef>
                          <a:spcPts val="0"/>
                        </a:spcBef>
                        <a:spcAft>
                          <a:spcPts val="0"/>
                        </a:spcAft>
                      </a:pPr>
                      <a:r>
                        <a:rPr lang="en-US" sz="2000" dirty="0">
                          <a:effectLst/>
                        </a:rPr>
                        <a:t>Week 7 (1 Mar)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4173657637"/>
                  </a:ext>
                </a:extLst>
              </a:tr>
              <a:tr h="278830">
                <a:tc>
                  <a:txBody>
                    <a:bodyPr/>
                    <a:lstStyle/>
                    <a:p>
                      <a:pPr marL="0" marR="0" algn="ctr">
                        <a:lnSpc>
                          <a:spcPct val="107000"/>
                        </a:lnSpc>
                        <a:spcBef>
                          <a:spcPts val="0"/>
                        </a:spcBef>
                        <a:spcAft>
                          <a:spcPts val="0"/>
                        </a:spcAft>
                      </a:pPr>
                      <a:r>
                        <a:rPr lang="en-US" sz="2000" dirty="0">
                          <a:effectLst/>
                        </a:rPr>
                        <a:t>Week 8 (8 Mar)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3422796582"/>
                  </a:ext>
                </a:extLst>
              </a:tr>
              <a:tr h="278830">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2000" dirty="0">
                          <a:effectLst/>
                          <a:latin typeface="+mn-lt"/>
                          <a:ea typeface="Arial" panose="020B0604020202020204" pitchFamily="34" charset="0"/>
                          <a:cs typeface="Times New Roman" panose="02020603050405020304" pitchFamily="18" charset="0"/>
                        </a:rPr>
                        <a:t>BREAK</a:t>
                      </a:r>
                    </a:p>
                  </a:txBody>
                  <a:tcPr marL="22571" marR="11285" marT="33467" marB="33467"/>
                </a:tc>
                <a:extLst>
                  <a:ext uri="{0D108BD9-81ED-4DB2-BD59-A6C34878D82A}">
                    <a16:rowId xmlns:a16="http://schemas.microsoft.com/office/drawing/2014/main" val="4206336337"/>
                  </a:ext>
                </a:extLst>
              </a:tr>
              <a:tr h="278830">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2000" dirty="0">
                          <a:effectLst/>
                        </a:rPr>
                        <a:t>Week 9 (22 Mar)</a:t>
                      </a:r>
                      <a:endParaRPr lang="en-US" sz="2000" dirty="0">
                        <a:effectLst/>
                        <a:latin typeface="+mn-lt"/>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324631057"/>
                  </a:ext>
                </a:extLst>
              </a:tr>
              <a:tr h="278830">
                <a:tc>
                  <a:txBody>
                    <a:bodyPr/>
                    <a:lstStyle/>
                    <a:p>
                      <a:pPr marL="0" marR="0" algn="ctr">
                        <a:lnSpc>
                          <a:spcPct val="107000"/>
                        </a:lnSpc>
                        <a:spcBef>
                          <a:spcPts val="0"/>
                        </a:spcBef>
                        <a:spcAft>
                          <a:spcPts val="0"/>
                        </a:spcAft>
                      </a:pPr>
                      <a:r>
                        <a:rPr lang="en-US" sz="2000" dirty="0">
                          <a:effectLst/>
                        </a:rPr>
                        <a:t>Week 10 (29 Mar)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1655087477"/>
                  </a:ext>
                </a:extLst>
              </a:tr>
              <a:tr h="278830">
                <a:tc>
                  <a:txBody>
                    <a:bodyPr/>
                    <a:lstStyle/>
                    <a:p>
                      <a:pPr marL="0" marR="0" algn="ctr">
                        <a:lnSpc>
                          <a:spcPct val="107000"/>
                        </a:lnSpc>
                        <a:spcBef>
                          <a:spcPts val="0"/>
                        </a:spcBef>
                        <a:spcAft>
                          <a:spcPts val="0"/>
                        </a:spcAft>
                      </a:pPr>
                      <a:r>
                        <a:rPr lang="en-US" sz="2000" dirty="0">
                          <a:effectLst/>
                        </a:rPr>
                        <a:t>Week 11 (5 Apr)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752612682"/>
                  </a:ext>
                </a:extLst>
              </a:tr>
              <a:tr h="278830">
                <a:tc>
                  <a:txBody>
                    <a:bodyPr/>
                    <a:lstStyle/>
                    <a:p>
                      <a:pPr marL="0" marR="0" algn="ctr">
                        <a:lnSpc>
                          <a:spcPct val="107000"/>
                        </a:lnSpc>
                        <a:spcBef>
                          <a:spcPts val="0"/>
                        </a:spcBef>
                        <a:spcAft>
                          <a:spcPts val="0"/>
                        </a:spcAft>
                      </a:pPr>
                      <a:r>
                        <a:rPr lang="en-US" sz="2000" dirty="0">
                          <a:effectLst/>
                        </a:rPr>
                        <a:t>Week 12 (12 Apr)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596936450"/>
                  </a:ext>
                </a:extLst>
              </a:tr>
              <a:tr h="278830">
                <a:tc>
                  <a:txBody>
                    <a:bodyPr/>
                    <a:lstStyle/>
                    <a:p>
                      <a:pPr marL="0" marR="0" algn="ctr">
                        <a:lnSpc>
                          <a:spcPct val="107000"/>
                        </a:lnSpc>
                        <a:spcBef>
                          <a:spcPts val="0"/>
                        </a:spcBef>
                        <a:spcAft>
                          <a:spcPts val="0"/>
                        </a:spcAft>
                      </a:pPr>
                      <a:r>
                        <a:rPr lang="en-US" sz="2000" dirty="0">
                          <a:effectLst/>
                        </a:rPr>
                        <a:t>Week 13 (19 Apr)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197206583"/>
                  </a:ext>
                </a:extLst>
              </a:tr>
              <a:tr h="278830">
                <a:tc>
                  <a:txBody>
                    <a:bodyPr/>
                    <a:lstStyle/>
                    <a:p>
                      <a:pPr marL="0" marR="0" algn="ctr">
                        <a:lnSpc>
                          <a:spcPct val="107000"/>
                        </a:lnSpc>
                        <a:spcBef>
                          <a:spcPts val="0"/>
                        </a:spcBef>
                        <a:spcAft>
                          <a:spcPts val="0"/>
                        </a:spcAft>
                      </a:pPr>
                      <a:r>
                        <a:rPr lang="en-US" sz="2000" dirty="0">
                          <a:effectLst/>
                        </a:rPr>
                        <a:t>Week 14 (26 Apr)</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2139022769"/>
                  </a:ext>
                </a:extLst>
              </a:tr>
              <a:tr h="278830">
                <a:tc>
                  <a:txBody>
                    <a:bodyPr/>
                    <a:lstStyle/>
                    <a:p>
                      <a:pPr marL="0" marR="0" algn="ctr">
                        <a:lnSpc>
                          <a:spcPct val="107000"/>
                        </a:lnSpc>
                        <a:spcBef>
                          <a:spcPts val="0"/>
                        </a:spcBef>
                        <a:spcAft>
                          <a:spcPts val="0"/>
                        </a:spcAft>
                      </a:pPr>
                      <a:endParaRPr lang="en-US" sz="2000" dirty="0">
                        <a:effectLst/>
                        <a:latin typeface="+mn-lt"/>
                        <a:ea typeface="Arial" panose="020B0604020202020204" pitchFamily="34" charset="0"/>
                        <a:cs typeface="Times New Roman" panose="02020603050405020304" pitchFamily="18" charset="0"/>
                      </a:endParaRPr>
                    </a:p>
                  </a:txBody>
                  <a:tcPr marL="22571" marR="11285" marT="33467" marB="33467"/>
                </a:tc>
                <a:extLst>
                  <a:ext uri="{0D108BD9-81ED-4DB2-BD59-A6C34878D82A}">
                    <a16:rowId xmlns:a16="http://schemas.microsoft.com/office/drawing/2014/main" val="4043968430"/>
                  </a:ext>
                </a:extLst>
              </a:tr>
            </a:tbl>
          </a:graphicData>
        </a:graphic>
      </p:graphicFrame>
      <p:sp>
        <p:nvSpPr>
          <p:cNvPr id="3" name="Rectangle: Rounded Corners 2">
            <a:extLst>
              <a:ext uri="{FF2B5EF4-FFF2-40B4-BE49-F238E27FC236}">
                <a16:creationId xmlns:a16="http://schemas.microsoft.com/office/drawing/2014/main" id="{60242086-09BC-4765-B7D9-59B8029C8CC8}"/>
              </a:ext>
            </a:extLst>
          </p:cNvPr>
          <p:cNvSpPr/>
          <p:nvPr/>
        </p:nvSpPr>
        <p:spPr>
          <a:xfrm>
            <a:off x="4280399" y="591301"/>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2174441" cy="523220"/>
          </a:xfrm>
          <a:prstGeom prst="rect">
            <a:avLst/>
          </a:prstGeom>
          <a:noFill/>
        </p:spPr>
        <p:txBody>
          <a:bodyPr wrap="none" rtlCol="0">
            <a:spAutoFit/>
          </a:bodyPr>
          <a:lstStyle/>
          <a:p>
            <a:r>
              <a:rPr lang="en-US" sz="2800" dirty="0"/>
              <a:t>SPRING 2024</a:t>
            </a:r>
          </a:p>
        </p:txBody>
      </p:sp>
    </p:spTree>
    <p:extLst>
      <p:ext uri="{BB962C8B-B14F-4D97-AF65-F5344CB8AC3E}">
        <p14:creationId xmlns:p14="http://schemas.microsoft.com/office/powerpoint/2010/main" val="105783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435060-FDBF-2395-D127-6454F4309B3C}"/>
              </a:ext>
            </a:extLst>
          </p:cNvPr>
          <p:cNvSpPr txBox="1"/>
          <p:nvPr/>
        </p:nvSpPr>
        <p:spPr>
          <a:xfrm>
            <a:off x="3666296" y="2094984"/>
            <a:ext cx="4859407" cy="584775"/>
          </a:xfrm>
          <a:prstGeom prst="rect">
            <a:avLst/>
          </a:prstGeom>
          <a:noFill/>
        </p:spPr>
        <p:txBody>
          <a:bodyPr wrap="none" rtlCol="0">
            <a:spAutoFit/>
          </a:bodyPr>
          <a:lstStyle/>
          <a:p>
            <a:r>
              <a:rPr lang="en-US" sz="3200" dirty="0"/>
              <a:t>Intro video for Zoom guests</a:t>
            </a:r>
          </a:p>
        </p:txBody>
      </p:sp>
      <p:sp>
        <p:nvSpPr>
          <p:cNvPr id="3" name="TextBox 2">
            <a:extLst>
              <a:ext uri="{FF2B5EF4-FFF2-40B4-BE49-F238E27FC236}">
                <a16:creationId xmlns:a16="http://schemas.microsoft.com/office/drawing/2014/main" id="{FD91AF1D-F7BF-E085-DEDA-AA7E46ED3A9C}"/>
              </a:ext>
            </a:extLst>
          </p:cNvPr>
          <p:cNvSpPr txBox="1"/>
          <p:nvPr/>
        </p:nvSpPr>
        <p:spPr>
          <a:xfrm>
            <a:off x="5058382" y="3579779"/>
            <a:ext cx="1565621" cy="461665"/>
          </a:xfrm>
          <a:prstGeom prst="rect">
            <a:avLst/>
          </a:prstGeom>
          <a:noFill/>
        </p:spPr>
        <p:txBody>
          <a:bodyPr wrap="none" rtlCol="0">
            <a:spAutoFit/>
          </a:bodyPr>
          <a:lstStyle/>
          <a:p>
            <a:r>
              <a:rPr lang="en-US" sz="2400" dirty="0"/>
              <a:t>Volunteer?</a:t>
            </a:r>
          </a:p>
        </p:txBody>
      </p:sp>
    </p:spTree>
    <p:extLst>
      <p:ext uri="{BB962C8B-B14F-4D97-AF65-F5344CB8AC3E}">
        <p14:creationId xmlns:p14="http://schemas.microsoft.com/office/powerpoint/2010/main" val="263455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4699234" y="1653938"/>
            <a:ext cx="2326278" cy="646331"/>
          </a:xfrm>
          <a:prstGeom prst="rect">
            <a:avLst/>
          </a:prstGeom>
          <a:noFill/>
        </p:spPr>
        <p:txBody>
          <a:bodyPr wrap="none" rtlCol="0">
            <a:spAutoFit/>
          </a:bodyPr>
          <a:lstStyle/>
          <a:p>
            <a:r>
              <a:rPr lang="en-US" sz="3600" dirty="0"/>
              <a:t>SYLLABUS</a:t>
            </a:r>
          </a:p>
        </p:txBody>
      </p:sp>
      <p:sp>
        <p:nvSpPr>
          <p:cNvPr id="3" name="TextBox 2">
            <a:extLst>
              <a:ext uri="{FF2B5EF4-FFF2-40B4-BE49-F238E27FC236}">
                <a16:creationId xmlns:a16="http://schemas.microsoft.com/office/drawing/2014/main" id="{A56DC6DD-5D0C-4599-A4AC-E8DF0336027A}"/>
              </a:ext>
            </a:extLst>
          </p:cNvPr>
          <p:cNvSpPr txBox="1"/>
          <p:nvPr/>
        </p:nvSpPr>
        <p:spPr>
          <a:xfrm>
            <a:off x="2925255" y="2941905"/>
            <a:ext cx="2187117" cy="226215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a:t>Objectives</a:t>
            </a:r>
          </a:p>
          <a:p>
            <a:pPr marL="285750" indent="-285750">
              <a:spcAft>
                <a:spcPts val="1800"/>
              </a:spcAft>
              <a:buFont typeface="Arial" panose="020B0604020202020204" pitchFamily="34" charset="0"/>
              <a:buChar char="•"/>
            </a:pPr>
            <a:r>
              <a:rPr lang="en-US" sz="2400" dirty="0"/>
              <a:t>Design</a:t>
            </a:r>
          </a:p>
          <a:p>
            <a:pPr marL="285750" indent="-285750">
              <a:spcAft>
                <a:spcPts val="1800"/>
              </a:spcAft>
              <a:buFont typeface="Arial" panose="020B0604020202020204" pitchFamily="34" charset="0"/>
              <a:buChar char="•"/>
            </a:pPr>
            <a:r>
              <a:rPr lang="en-US" sz="2400" dirty="0"/>
              <a:t>Assignments</a:t>
            </a:r>
          </a:p>
          <a:p>
            <a:pPr marL="285750" indent="-285750">
              <a:spcAft>
                <a:spcPts val="1800"/>
              </a:spcAft>
              <a:buFont typeface="Arial" panose="020B0604020202020204" pitchFamily="34" charset="0"/>
              <a:buChar char="•"/>
            </a:pPr>
            <a:r>
              <a:rPr lang="en-US" sz="2400" dirty="0"/>
              <a:t>Grading</a:t>
            </a:r>
          </a:p>
        </p:txBody>
      </p:sp>
      <p:sp>
        <p:nvSpPr>
          <p:cNvPr id="4" name="TextBox 3">
            <a:extLst>
              <a:ext uri="{FF2B5EF4-FFF2-40B4-BE49-F238E27FC236}">
                <a16:creationId xmlns:a16="http://schemas.microsoft.com/office/drawing/2014/main" id="{41747EBE-7200-465C-9563-4237C6BA5538}"/>
              </a:ext>
            </a:extLst>
          </p:cNvPr>
          <p:cNvSpPr txBox="1"/>
          <p:nvPr/>
        </p:nvSpPr>
        <p:spPr>
          <a:xfrm rot="695098">
            <a:off x="6401092" y="3842152"/>
            <a:ext cx="2649059" cy="461665"/>
          </a:xfrm>
          <a:prstGeom prst="rect">
            <a:avLst/>
          </a:prstGeom>
          <a:noFill/>
        </p:spPr>
        <p:txBody>
          <a:bodyPr wrap="none" rtlCol="0">
            <a:spAutoFit/>
          </a:bodyPr>
          <a:lstStyle/>
          <a:p>
            <a:r>
              <a:rPr lang="en-US" sz="2400" dirty="0"/>
              <a:t>Questions</a:t>
            </a:r>
            <a:r>
              <a:rPr lang="en-US" dirty="0"/>
              <a:t>?  Concerns?</a:t>
            </a:r>
          </a:p>
        </p:txBody>
      </p:sp>
      <p:sp>
        <p:nvSpPr>
          <p:cNvPr id="5" name="TextBox 4">
            <a:extLst>
              <a:ext uri="{FF2B5EF4-FFF2-40B4-BE49-F238E27FC236}">
                <a16:creationId xmlns:a16="http://schemas.microsoft.com/office/drawing/2014/main" id="{69781B0D-F900-A18B-AEAF-0943E724050B}"/>
              </a:ext>
            </a:extLst>
          </p:cNvPr>
          <p:cNvSpPr txBox="1"/>
          <p:nvPr/>
        </p:nvSpPr>
        <p:spPr>
          <a:xfrm>
            <a:off x="7339914" y="5661034"/>
            <a:ext cx="1630575" cy="400110"/>
          </a:xfrm>
          <a:prstGeom prst="rect">
            <a:avLst/>
          </a:prstGeom>
          <a:noFill/>
        </p:spPr>
        <p:txBody>
          <a:bodyPr wrap="none" rtlCol="0">
            <a:spAutoFit/>
          </a:bodyPr>
          <a:lstStyle/>
          <a:p>
            <a:r>
              <a:rPr lang="en-US" sz="2000" dirty="0"/>
              <a:t>In Blackboard</a:t>
            </a:r>
          </a:p>
        </p:txBody>
      </p:sp>
    </p:spTree>
    <p:extLst>
      <p:ext uri="{BB962C8B-B14F-4D97-AF65-F5344CB8AC3E}">
        <p14:creationId xmlns:p14="http://schemas.microsoft.com/office/powerpoint/2010/main" val="9176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362401" y="1292916"/>
            <a:ext cx="8724900" cy="3077446"/>
          </a:xfrm>
          <a:prstGeom prst="rect">
            <a:avLst/>
          </a:prstGeom>
          <a:noFill/>
        </p:spPr>
        <p:txBody>
          <a:bodyPr wrap="square">
            <a:spAutoFit/>
          </a:bodyPr>
          <a:lstStyle/>
          <a:p>
            <a:pPr marL="0" marR="0">
              <a:lnSpc>
                <a:spcPct val="115000"/>
              </a:lnSpc>
              <a:spcBef>
                <a:spcPts val="0"/>
              </a:spcBef>
              <a:spcAft>
                <a:spcPts val="1200"/>
              </a:spcAft>
            </a:pPr>
            <a:r>
              <a:rPr lang="en-US" sz="2400" b="1" u="sng" dirty="0">
                <a:effectLst/>
                <a:ea typeface="Calibri" panose="020F0502020204030204" pitchFamily="34" charset="0"/>
                <a:cs typeface="Times New Roman" panose="02020603050405020304" pitchFamily="18" charset="0"/>
              </a:rPr>
              <a:t>Course Description</a:t>
            </a:r>
            <a:r>
              <a:rPr lang="en-US" sz="2400" b="1" dirty="0">
                <a:effectLst/>
                <a:ea typeface="Calibri" panose="020F0502020204030204" pitchFamily="34" charset="0"/>
                <a:cs typeface="Times New Roman" panose="02020603050405020304" pitchFamily="18" charset="0"/>
              </a:rPr>
              <a:t>:</a:t>
            </a:r>
            <a:r>
              <a:rPr lang="en-US" sz="2400" dirty="0">
                <a:effectLst/>
                <a:ea typeface="Calibri" panose="020F0502020204030204" pitchFamily="34" charset="0"/>
                <a:cs typeface="Times New Roman" panose="02020603050405020304" pitchFamily="18" charset="0"/>
              </a:rPr>
              <a:t>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C</a:t>
            </a:r>
            <a:r>
              <a:rPr lang="en-US" sz="2400" dirty="0">
                <a:effectLst/>
                <a:ea typeface="Calibri" panose="020F0502020204030204" pitchFamily="34" charset="0"/>
                <a:cs typeface="Times New Roman" panose="02020603050405020304" pitchFamily="18" charset="0"/>
              </a:rPr>
              <a:t>ombined six-credit policy seminar (IRP 401) and NSC simulation (IRP 402).</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Explores U.S. interests in world affairs, available policy options, and how policies are made in Washington.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Also </a:t>
            </a:r>
            <a:r>
              <a:rPr lang="en-US" sz="2400" dirty="0">
                <a:effectLst/>
                <a:ea typeface="Calibri" panose="020F0502020204030204" pitchFamily="34" charset="0"/>
                <a:cs typeface="Times New Roman" panose="02020603050405020304" pitchFamily="18" charset="0"/>
              </a:rPr>
              <a:t>draws together internships and evening courses.</a:t>
            </a:r>
          </a:p>
        </p:txBody>
      </p:sp>
      <p:sp>
        <p:nvSpPr>
          <p:cNvPr id="5" name="Arrow: Right 4">
            <a:extLst>
              <a:ext uri="{FF2B5EF4-FFF2-40B4-BE49-F238E27FC236}">
                <a16:creationId xmlns:a16="http://schemas.microsoft.com/office/drawing/2014/main" id="{02042428-223D-4CAD-B345-A10939CA9834}"/>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4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501548" y="1282976"/>
            <a:ext cx="8724900" cy="3348289"/>
          </a:xfrm>
          <a:prstGeom prst="rect">
            <a:avLst/>
          </a:prstGeom>
          <a:noFill/>
        </p:spPr>
        <p:txBody>
          <a:bodyPr wrap="square">
            <a:spAutoFit/>
          </a:bodyPr>
          <a:lstStyle/>
          <a:p>
            <a:pPr marR="0" lvl="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IRP 401</a:t>
            </a:r>
            <a:r>
              <a:rPr lang="en-US" sz="2400" dirty="0">
                <a:effectLst/>
                <a:ea typeface="Calibri" panose="020F0502020204030204" pitchFamily="34" charset="0"/>
                <a:cs typeface="Times New Roman" panose="02020603050405020304" pitchFamily="18" charset="0"/>
              </a:rPr>
              <a:t> includes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“Traveling” seminar that meets with U.S. and foreign government officials, experts and advocates, as well as journalists and public opinion specialists.</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Introduction and practice of artforms used for developing policy options and communicating them in a Washington context, primarily information and policy memoranda. </a:t>
            </a:r>
          </a:p>
        </p:txBody>
      </p:sp>
      <p:sp>
        <p:nvSpPr>
          <p:cNvPr id="5" name="Arrow: Right 4">
            <a:extLst>
              <a:ext uri="{FF2B5EF4-FFF2-40B4-BE49-F238E27FC236}">
                <a16:creationId xmlns:a16="http://schemas.microsoft.com/office/drawing/2014/main" id="{02042428-223D-4CAD-B345-A10939CA9834}"/>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5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560443" y="1068766"/>
            <a:ext cx="8724900" cy="4930260"/>
          </a:xfrm>
          <a:prstGeom prst="rect">
            <a:avLst/>
          </a:prstGeom>
          <a:noFill/>
        </p:spPr>
        <p:txBody>
          <a:bodyPr wrap="square">
            <a:spAutoFit/>
          </a:bodyPr>
          <a:lstStyle/>
          <a:p>
            <a:pPr marR="0" lvl="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IRP 402</a:t>
            </a:r>
            <a:r>
              <a:rPr lang="en-US" sz="2400" dirty="0">
                <a:effectLst/>
                <a:ea typeface="Calibri" panose="020F0502020204030204" pitchFamily="34" charset="0"/>
                <a:cs typeface="Times New Roman" panose="02020603050405020304" pitchFamily="18" charset="0"/>
              </a:rPr>
              <a:t> features …</a:t>
            </a:r>
          </a:p>
          <a:p>
            <a:pPr marL="800100" lvl="1" indent="-342900">
              <a:lnSpc>
                <a:spcPct val="115000"/>
              </a:lnSpc>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Simulation of a National Security Council policy review, through each stage – from analysis, to elaboration of options, to recommendation, through decision, and into implementation. </a:t>
            </a:r>
          </a:p>
          <a:p>
            <a:pPr marL="800100" lvl="1" indent="-342900">
              <a:lnSpc>
                <a:spcPct val="115000"/>
              </a:lnSpc>
              <a:spcAft>
                <a:spcPts val="12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S</a:t>
            </a:r>
            <a:r>
              <a:rPr lang="en-US" sz="2400" dirty="0">
                <a:effectLst/>
                <a:ea typeface="Calibri" panose="020F0502020204030204" pitchFamily="34" charset="0"/>
                <a:cs typeface="Times New Roman" panose="02020603050405020304" pitchFamily="18" charset="0"/>
              </a:rPr>
              <a:t>mall-team collaboration and responsibility. </a:t>
            </a:r>
          </a:p>
          <a:p>
            <a:pPr marL="800100" lvl="1" indent="-342900">
              <a:lnSpc>
                <a:spcPct val="115000"/>
              </a:lnSpc>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Activities that should help </a:t>
            </a:r>
            <a:r>
              <a:rPr lang="en-US" sz="2400" dirty="0">
                <a:ea typeface="Calibri" panose="020F0502020204030204" pitchFamily="34" charset="0"/>
                <a:cs typeface="Times New Roman" panose="02020603050405020304" pitchFamily="18" charset="0"/>
              </a:rPr>
              <a:t>you </a:t>
            </a:r>
            <a:r>
              <a:rPr lang="en-US" sz="2400" dirty="0">
                <a:effectLst/>
                <a:ea typeface="Calibri" panose="020F0502020204030204" pitchFamily="34" charset="0"/>
                <a:cs typeface="Times New Roman" panose="02020603050405020304" pitchFamily="18" charset="0"/>
              </a:rPr>
              <a:t>visualize selves as future policymakers, advocates and communicators.</a:t>
            </a:r>
          </a:p>
          <a:p>
            <a:pPr marL="800100" lvl="1" indent="-342900">
              <a:lnSpc>
                <a:spcPct val="115000"/>
              </a:lnSpc>
              <a:spcAft>
                <a:spcPts val="12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Appreciation of </a:t>
            </a:r>
            <a:r>
              <a:rPr lang="en-US" sz="2400" dirty="0">
                <a:effectLst/>
                <a:ea typeface="Calibri" panose="020F0502020204030204" pitchFamily="34" charset="0"/>
                <a:cs typeface="Times New Roman" panose="02020603050405020304" pitchFamily="18" charset="0"/>
              </a:rPr>
              <a:t>the core professional skills needed for success in these areas.</a:t>
            </a:r>
          </a:p>
        </p:txBody>
      </p:sp>
    </p:spTree>
    <p:extLst>
      <p:ext uri="{BB962C8B-B14F-4D97-AF65-F5344CB8AC3E}">
        <p14:creationId xmlns:p14="http://schemas.microsoft.com/office/powerpoint/2010/main" val="18401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879C-1CA6-475E-8AA8-0829D097C5A3}"/>
              </a:ext>
            </a:extLst>
          </p:cNvPr>
          <p:cNvSpPr txBox="1"/>
          <p:nvPr/>
        </p:nvSpPr>
        <p:spPr>
          <a:xfrm>
            <a:off x="1066800" y="1123950"/>
            <a:ext cx="10058400" cy="3077446"/>
          </a:xfrm>
          <a:prstGeom prst="rect">
            <a:avLst/>
          </a:prstGeom>
          <a:noFill/>
        </p:spPr>
        <p:txBody>
          <a:bodyPr wrap="square">
            <a:spAutoFit/>
          </a:bodyPr>
          <a:lstStyle/>
          <a:p>
            <a:pPr marL="0" marR="0">
              <a:lnSpc>
                <a:spcPct val="115000"/>
              </a:lnSpc>
              <a:spcBef>
                <a:spcPts val="0"/>
              </a:spcBef>
              <a:spcAft>
                <a:spcPts val="1200"/>
              </a:spcAft>
            </a:pPr>
            <a:r>
              <a:rPr lang="en-US" sz="2400" b="1" u="sng" dirty="0">
                <a:effectLst/>
                <a:ea typeface="Calibri" panose="020F0502020204030204" pitchFamily="34" charset="0"/>
                <a:cs typeface="Times New Roman" panose="02020603050405020304" pitchFamily="18" charset="0"/>
              </a:rPr>
              <a:t>Learning Objectives</a:t>
            </a:r>
            <a:r>
              <a:rPr lang="en-US" sz="2400" dirty="0">
                <a:effectLst/>
                <a:ea typeface="Calibri" panose="020F0502020204030204" pitchFamily="34" charset="0"/>
                <a:cs typeface="Times New Roman" panose="02020603050405020304" pitchFamily="18" charset="0"/>
              </a:rPr>
              <a:t>: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Critical elements and processes of the U.S. Government and foreign countries whose actions impact the United States.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Practical steps to identify and pursue opportunities in Washington, DC.</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 Learning from intern experiences, including workplace challenges and personal aspects of coping.</a:t>
            </a:r>
          </a:p>
        </p:txBody>
      </p:sp>
      <p:sp>
        <p:nvSpPr>
          <p:cNvPr id="5" name="Arrow: Right 4">
            <a:extLst>
              <a:ext uri="{FF2B5EF4-FFF2-40B4-BE49-F238E27FC236}">
                <a16:creationId xmlns:a16="http://schemas.microsoft.com/office/drawing/2014/main" id="{D4206848-FDF7-47A6-99B5-88EA48D03CBE}"/>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879C-1CA6-475E-8AA8-0829D097C5A3}"/>
              </a:ext>
            </a:extLst>
          </p:cNvPr>
          <p:cNvSpPr txBox="1"/>
          <p:nvPr/>
        </p:nvSpPr>
        <p:spPr>
          <a:xfrm>
            <a:off x="748748" y="1060729"/>
            <a:ext cx="10058400" cy="4659417"/>
          </a:xfrm>
          <a:prstGeom prst="rect">
            <a:avLst/>
          </a:prstGeom>
          <a:noFill/>
        </p:spPr>
        <p:txBody>
          <a:bodyPr wrap="square">
            <a:spAutoFit/>
          </a:bodyPr>
          <a:lstStyle/>
          <a:p>
            <a:pPr marL="0" marR="0">
              <a:lnSpc>
                <a:spcPct val="115000"/>
              </a:lnSpc>
              <a:spcBef>
                <a:spcPts val="0"/>
              </a:spcBef>
              <a:spcAft>
                <a:spcPts val="1200"/>
              </a:spcAft>
            </a:pPr>
            <a:r>
              <a:rPr lang="en-US" sz="2400" dirty="0">
                <a:effectLst/>
                <a:ea typeface="Calibri" panose="020F0502020204030204" pitchFamily="34" charset="0"/>
                <a:cs typeface="Times New Roman" panose="02020603050405020304" pitchFamily="18" charset="0"/>
              </a:rPr>
              <a:t>After taking this course, you will be better able to:</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Evaluate U.S. foreign policy and the many the forces influencing it.</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Understand different roles of the Executive Branch, Congress, media, NGOs, diplomatic missions in Washington, and international organizations.</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Find, validate, and effectively use publicly available information. Obtain information from busy officials, activists, and media professionals.</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Create, self-edit, and communicate analysis and policy proposals in both written (policy memos) and verbal (presentations, simulations) forms. </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Think about your own futures.</a:t>
            </a:r>
          </a:p>
        </p:txBody>
      </p:sp>
    </p:spTree>
    <p:extLst>
      <p:ext uri="{BB962C8B-B14F-4D97-AF65-F5344CB8AC3E}">
        <p14:creationId xmlns:p14="http://schemas.microsoft.com/office/powerpoint/2010/main" val="11536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92929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92929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7324F-36F0-4500-8104-3643A13E72F1}"/>
              </a:ext>
            </a:extLst>
          </p:cNvPr>
          <p:cNvSpPr txBox="1"/>
          <p:nvPr/>
        </p:nvSpPr>
        <p:spPr>
          <a:xfrm>
            <a:off x="1171575" y="941214"/>
            <a:ext cx="9591675" cy="5642827"/>
          </a:xfrm>
          <a:prstGeom prst="rect">
            <a:avLst/>
          </a:prstGeom>
          <a:noFill/>
        </p:spPr>
        <p:txBody>
          <a:bodyPr wrap="square">
            <a:spAutoFit/>
          </a:bodyPr>
          <a:lstStyle/>
          <a:p>
            <a:pPr marL="0" marR="0">
              <a:lnSpc>
                <a:spcPct val="115000"/>
              </a:lnSpc>
              <a:spcBef>
                <a:spcPts val="0"/>
              </a:spcBef>
              <a:spcAft>
                <a:spcPts val="1200"/>
              </a:spcAft>
            </a:pPr>
            <a:r>
              <a:rPr lang="en-US" sz="1800" dirty="0">
                <a:effectLst/>
                <a:ea typeface="Calibri" panose="020F0502020204030204" pitchFamily="34" charset="0"/>
                <a:cs typeface="Times New Roman" panose="02020603050405020304" pitchFamily="18" charset="0"/>
              </a:rPr>
              <a:t>For the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policy seminar</a:t>
            </a:r>
            <a:r>
              <a:rPr lang="en-US" sz="1800" dirty="0">
                <a:solidFill>
                  <a:schemeClr val="accent2">
                    <a:lumMod val="75000"/>
                  </a:schemeClr>
                </a:solidFill>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(IRP 401), you will prepare three memos – two on a pressing policy topic, and one with personal reflections on policy and related processes over the course of the semester. You will also brief the class on their topics and on their internship experiences. You will prepare the following written and oral products (per guidance and examples provided):</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running individual journal</a:t>
            </a:r>
            <a:r>
              <a:rPr lang="en-US" sz="1800" dirty="0">
                <a:effectLst/>
                <a:ea typeface="Calibri" panose="020F0502020204030204" pitchFamily="34" charset="0"/>
                <a:cs typeface="Times New Roman" panose="02020603050405020304" pitchFamily="18" charset="0"/>
              </a:rPr>
              <a:t>, with short (one- or two-paragraph) entries in a reserved, private space in Blackboard with key observations and conclusions from your interaction with guest speakers and visits made as a class each week. </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completed </a:t>
            </a:r>
            <a:r>
              <a:rPr lang="en-US" sz="1800" b="1" dirty="0">
                <a:solidFill>
                  <a:schemeClr val="accent2">
                    <a:lumMod val="75000"/>
                  </a:schemeClr>
                </a:solidFill>
                <a:effectLst/>
                <a:ea typeface="Calibri" panose="020F0502020204030204" pitchFamily="34" charset="0"/>
                <a:cs typeface="Times New Roman" panose="02020603050405020304" pitchFamily="18" charset="0"/>
              </a:rPr>
              <a:t>analytical worksheet </a:t>
            </a:r>
            <a:r>
              <a:rPr lang="en-US" sz="1800" dirty="0">
                <a:effectLst/>
                <a:ea typeface="Calibri" panose="020F0502020204030204" pitchFamily="34" charset="0"/>
                <a:cs typeface="Times New Roman" panose="02020603050405020304" pitchFamily="18" charset="0"/>
              </a:rPr>
              <a:t>(“Memo #1”) on a topic of your choosing (coordinated with the professor).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short (two-page) </a:t>
            </a:r>
            <a:r>
              <a:rPr lang="en-US" b="1" dirty="0">
                <a:solidFill>
                  <a:schemeClr val="accent2">
                    <a:lumMod val="75000"/>
                  </a:schemeClr>
                </a:solidFill>
                <a:ea typeface="Calibri" panose="020F0502020204030204" pitchFamily="34" charset="0"/>
                <a:cs typeface="Times New Roman" panose="02020603050405020304" pitchFamily="18" charset="0"/>
              </a:rPr>
              <a:t>memorandum</a:t>
            </a:r>
            <a:r>
              <a:rPr lang="en-US" sz="1800" dirty="0">
                <a:effectLst/>
                <a:ea typeface="Calibri" panose="020F0502020204030204" pitchFamily="34" charset="0"/>
                <a:cs typeface="Times New Roman" panose="02020603050405020304" pitchFamily="18" charset="0"/>
              </a:rPr>
              <a:t> (“Memo #2”) updating and analyzing information on the same topic; identifying the U.S. government’s policy options as currently understood; and predicting how the policy debate will play out and why.</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briefing</a:t>
            </a:r>
            <a:r>
              <a:rPr lang="en-US" sz="1800" dirty="0">
                <a:effectLst/>
                <a:ea typeface="Calibri" panose="020F0502020204030204" pitchFamily="34" charset="0"/>
                <a:cs typeface="Times New Roman" panose="02020603050405020304" pitchFamily="18" charset="0"/>
              </a:rPr>
              <a:t> to the class on the conclusions reached during development of the analytical worksheet and memorandum.</a:t>
            </a:r>
          </a:p>
          <a:p>
            <a:pPr marL="342900" marR="0" lvl="0" indent="-342900">
              <a:lnSpc>
                <a:spcPct val="115000"/>
              </a:lnSpc>
              <a:spcBef>
                <a:spcPts val="0"/>
              </a:spcBef>
              <a:spcAft>
                <a:spcPts val="120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At the end of the semester, a short (two- page) memorandum of </a:t>
            </a:r>
            <a:r>
              <a:rPr lang="en-US" sz="1800" b="1" dirty="0">
                <a:solidFill>
                  <a:schemeClr val="accent2">
                    <a:lumMod val="75000"/>
                  </a:schemeClr>
                </a:solidFill>
                <a:effectLst/>
                <a:ea typeface="Calibri" panose="020F0502020204030204" pitchFamily="34" charset="0"/>
                <a:cs typeface="Times New Roman" panose="02020603050405020304" pitchFamily="18" charset="0"/>
              </a:rPr>
              <a:t>reflections</a:t>
            </a:r>
            <a:r>
              <a:rPr lang="en-US" sz="1800" dirty="0">
                <a:effectLst/>
                <a:ea typeface="Calibri" panose="020F0502020204030204" pitchFamily="34" charset="0"/>
                <a:cs typeface="Times New Roman" panose="02020603050405020304" pitchFamily="18" charset="0"/>
              </a:rPr>
              <a:t> on key takeaways from the semester work and experiences, including, if desired, how they influenced your perceptions of their career interests.</a:t>
            </a:r>
          </a:p>
        </p:txBody>
      </p:sp>
      <p:sp>
        <p:nvSpPr>
          <p:cNvPr id="6" name="TextBox 5">
            <a:extLst>
              <a:ext uri="{FF2B5EF4-FFF2-40B4-BE49-F238E27FC236}">
                <a16:creationId xmlns:a16="http://schemas.microsoft.com/office/drawing/2014/main" id="{5FACB118-7506-43E5-A6C3-B215AA3A0199}"/>
              </a:ext>
            </a:extLst>
          </p:cNvPr>
          <p:cNvSpPr txBox="1"/>
          <p:nvPr/>
        </p:nvSpPr>
        <p:spPr>
          <a:xfrm>
            <a:off x="1171575" y="378819"/>
            <a:ext cx="6096000" cy="392159"/>
          </a:xfrm>
          <a:prstGeom prst="rect">
            <a:avLst/>
          </a:prstGeom>
          <a:noFill/>
        </p:spPr>
        <p:txBody>
          <a:bodyPr wrap="square">
            <a:spAutoFit/>
          </a:bodyPr>
          <a:lstStyle/>
          <a:p>
            <a:pPr marL="0" marR="0">
              <a:lnSpc>
                <a:spcPct val="115000"/>
              </a:lnSpc>
              <a:spcBef>
                <a:spcPts val="0"/>
              </a:spcBef>
              <a:spcAft>
                <a:spcPts val="1200"/>
              </a:spcAft>
            </a:pPr>
            <a:r>
              <a:rPr lang="en-US" sz="1800" b="1" u="sng" dirty="0">
                <a:effectLst/>
                <a:ea typeface="Calibri" panose="020F0502020204030204" pitchFamily="34" charset="0"/>
                <a:cs typeface="Times New Roman" panose="02020603050405020304" pitchFamily="18" charset="0"/>
              </a:rPr>
              <a:t>Course Requirements and Expectations: </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48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444515-9531-48FB-9969-35DB06EF8404}"/>
              </a:ext>
            </a:extLst>
          </p:cNvPr>
          <p:cNvSpPr txBox="1"/>
          <p:nvPr/>
        </p:nvSpPr>
        <p:spPr>
          <a:xfrm>
            <a:off x="1276350" y="867665"/>
            <a:ext cx="9144000" cy="5642827"/>
          </a:xfrm>
          <a:prstGeom prst="rect">
            <a:avLst/>
          </a:prstGeom>
          <a:noFill/>
        </p:spPr>
        <p:txBody>
          <a:bodyPr wrap="square">
            <a:spAutoFit/>
          </a:bodyPr>
          <a:lstStyle/>
          <a:p>
            <a:pPr marL="0" marR="0">
              <a:lnSpc>
                <a:spcPct val="115000"/>
              </a:lnSpc>
              <a:spcBef>
                <a:spcPts val="0"/>
              </a:spcBef>
              <a:spcAft>
                <a:spcPts val="1200"/>
              </a:spcAft>
            </a:pPr>
            <a:r>
              <a:rPr lang="en-US" sz="1800" dirty="0">
                <a:effectLst/>
                <a:ea typeface="Calibri" panose="020F0502020204030204" pitchFamily="34" charset="0"/>
                <a:cs typeface="Times New Roman" panose="02020603050405020304" pitchFamily="18" charset="0"/>
              </a:rPr>
              <a:t>For the </a:t>
            </a:r>
            <a:r>
              <a:rPr lang="en-US" sz="1800" b="1" dirty="0">
                <a:solidFill>
                  <a:schemeClr val="accent2">
                    <a:lumMod val="75000"/>
                  </a:schemeClr>
                </a:solidFill>
                <a:effectLst/>
                <a:ea typeface="Calibri" panose="020F0502020204030204" pitchFamily="34" charset="0"/>
                <a:cs typeface="Times New Roman" panose="02020603050405020304" pitchFamily="18" charset="0"/>
              </a:rPr>
              <a:t>National Security Council simulation</a:t>
            </a:r>
            <a:r>
              <a:rPr lang="en-US" sz="1800" dirty="0">
                <a:solidFill>
                  <a:schemeClr val="accent2">
                    <a:lumMod val="75000"/>
                  </a:schemeClr>
                </a:solidFill>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(IRP 402), you – working in teams of two – will conduct a National Security Project, beginning with a mock National Security Council tasking memo, moving through each stage of policy preparation, and ending with a memo to the NSC “Deputies Committee” proposing a policy for the President’s approval. You will prepare the following written and oral products (per guidance and examples provided):</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project proposal </a:t>
            </a:r>
            <a:r>
              <a:rPr lang="en-US" sz="1800" dirty="0">
                <a:effectLst/>
                <a:ea typeface="Calibri" panose="020F0502020204030204" pitchFamily="34" charset="0"/>
                <a:cs typeface="Times New Roman" panose="02020603050405020304" pitchFamily="18" charset="0"/>
              </a:rPr>
              <a:t>(in the form of an NSC memo) on an issue in which you and teammate have interest and enough expertise to start, as coordinated with the professor.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memo reporting on 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Congressional hearing or public forum </a:t>
            </a:r>
            <a:r>
              <a:rPr lang="en-US" sz="1800" dirty="0">
                <a:effectLst/>
                <a:ea typeface="Calibri" panose="020F0502020204030204" pitchFamily="34" charset="0"/>
                <a:cs typeface="Times New Roman" panose="02020603050405020304" pitchFamily="18" charset="0"/>
              </a:rPr>
              <a:t>relevant to the chosen issue (by one team member) and a memo on </a:t>
            </a:r>
            <a:r>
              <a:rPr lang="en-US" sz="1800" b="1" dirty="0">
                <a:solidFill>
                  <a:schemeClr val="accent2">
                    <a:lumMod val="75000"/>
                  </a:schemeClr>
                </a:solidFill>
                <a:effectLst/>
                <a:ea typeface="Calibri" panose="020F0502020204030204" pitchFamily="34" charset="0"/>
                <a:cs typeface="Times New Roman" panose="02020603050405020304" pitchFamily="18" charset="0"/>
              </a:rPr>
              <a:t>U.S. and foreign public opinion </a:t>
            </a:r>
            <a:r>
              <a:rPr lang="en-US" sz="1800" dirty="0">
                <a:effectLst/>
                <a:ea typeface="Calibri" panose="020F0502020204030204" pitchFamily="34" charset="0"/>
                <a:cs typeface="Times New Roman" panose="02020603050405020304" pitchFamily="18" charset="0"/>
              </a:rPr>
              <a:t>relevant to that issue (by the other).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memo reporting on an </a:t>
            </a:r>
            <a:r>
              <a:rPr lang="en-US" b="1" dirty="0">
                <a:solidFill>
                  <a:schemeClr val="accent2">
                    <a:lumMod val="75000"/>
                  </a:schemeClr>
                </a:solidFill>
                <a:ea typeface="Calibri" panose="020F0502020204030204" pitchFamily="34" charset="0"/>
                <a:cs typeface="Times New Roman" panose="02020603050405020304" pitchFamily="18" charset="0"/>
              </a:rPr>
              <a:t>interview</a:t>
            </a:r>
            <a:r>
              <a:rPr lang="en-US" sz="1800" dirty="0">
                <a:effectLst/>
                <a:ea typeface="Calibri" panose="020F0502020204030204" pitchFamily="34" charset="0"/>
                <a:cs typeface="Times New Roman" panose="02020603050405020304" pitchFamily="18" charset="0"/>
              </a:rPr>
              <a:t> (one by each team member) with an expert source on the topic.</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final policy recommendation memo </a:t>
            </a:r>
            <a:r>
              <a:rPr lang="en-US" sz="1800" dirty="0">
                <a:effectLst/>
                <a:ea typeface="Calibri" panose="020F0502020204030204" pitchFamily="34" charset="0"/>
                <a:cs typeface="Times New Roman" panose="02020603050405020304" pitchFamily="18" charset="0"/>
              </a:rPr>
              <a:t>(jointly written) for the NSC “Deputies Committee” to consider on the issue with a final recommendation to the President.</a:t>
            </a:r>
          </a:p>
          <a:p>
            <a:pPr marL="342900" marR="0" lvl="0" indent="-342900">
              <a:lnSpc>
                <a:spcPct val="115000"/>
              </a:lnSpc>
              <a:spcBef>
                <a:spcPts val="0"/>
              </a:spcBef>
              <a:spcAft>
                <a:spcPts val="120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PowerPoint briefing </a:t>
            </a:r>
            <a:r>
              <a:rPr lang="en-US" sz="1800" dirty="0">
                <a:effectLst/>
                <a:ea typeface="Calibri" panose="020F0502020204030204" pitchFamily="34" charset="0"/>
                <a:cs typeface="Times New Roman" panose="02020603050405020304" pitchFamily="18" charset="0"/>
              </a:rPr>
              <a:t>for the simulated NSC meeting at which the team will brief the “Deputies” on its issue, including analysis, key interagency positions, and recommendations.</a:t>
            </a:r>
          </a:p>
        </p:txBody>
      </p:sp>
      <p:grpSp>
        <p:nvGrpSpPr>
          <p:cNvPr id="5" name="Group 4">
            <a:extLst>
              <a:ext uri="{FF2B5EF4-FFF2-40B4-BE49-F238E27FC236}">
                <a16:creationId xmlns:a16="http://schemas.microsoft.com/office/drawing/2014/main" id="{7B4CA024-5663-AE75-E35A-6D716EB1D204}"/>
              </a:ext>
            </a:extLst>
          </p:cNvPr>
          <p:cNvGrpSpPr/>
          <p:nvPr/>
        </p:nvGrpSpPr>
        <p:grpSpPr>
          <a:xfrm>
            <a:off x="1276350" y="867665"/>
            <a:ext cx="10098740" cy="1671254"/>
            <a:chOff x="1276350" y="867665"/>
            <a:chExt cx="10098740" cy="1687276"/>
          </a:xfrm>
        </p:grpSpPr>
        <p:sp useBgFill="1">
          <p:nvSpPr>
            <p:cNvPr id="2" name="Rectangle 1">
              <a:extLst>
                <a:ext uri="{FF2B5EF4-FFF2-40B4-BE49-F238E27FC236}">
                  <a16:creationId xmlns:a16="http://schemas.microsoft.com/office/drawing/2014/main" id="{21C3FD0F-BF2B-A716-5F47-2C0D861F6000}"/>
                </a:ext>
              </a:extLst>
            </p:cNvPr>
            <p:cNvSpPr/>
            <p:nvPr/>
          </p:nvSpPr>
          <p:spPr>
            <a:xfrm>
              <a:off x="1276350" y="1290918"/>
              <a:ext cx="9144000" cy="12640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useBgFill="1">
          <p:nvSpPr>
            <p:cNvPr id="3" name="Rectangle 2">
              <a:extLst>
                <a:ext uri="{FF2B5EF4-FFF2-40B4-BE49-F238E27FC236}">
                  <a16:creationId xmlns:a16="http://schemas.microsoft.com/office/drawing/2014/main" id="{C35E14F7-374A-6B22-0912-F414F4C6A3DF}"/>
                </a:ext>
              </a:extLst>
            </p:cNvPr>
            <p:cNvSpPr/>
            <p:nvPr/>
          </p:nvSpPr>
          <p:spPr>
            <a:xfrm>
              <a:off x="6656293" y="867665"/>
              <a:ext cx="4718797" cy="6678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09354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9FC8C-C60C-B441-80B2-0BDE82B518C8}"/>
              </a:ext>
            </a:extLst>
          </p:cNvPr>
          <p:cNvSpPr txBox="1"/>
          <p:nvPr/>
        </p:nvSpPr>
        <p:spPr>
          <a:xfrm>
            <a:off x="4746111" y="2581835"/>
            <a:ext cx="2699778" cy="584775"/>
          </a:xfrm>
          <a:prstGeom prst="rect">
            <a:avLst/>
          </a:prstGeom>
          <a:noFill/>
        </p:spPr>
        <p:txBody>
          <a:bodyPr wrap="none" rtlCol="0">
            <a:spAutoFit/>
          </a:bodyPr>
          <a:lstStyle/>
          <a:p>
            <a:r>
              <a:rPr lang="es-ES_tradnl" sz="3200" dirty="0"/>
              <a:t>Look </a:t>
            </a:r>
            <a:r>
              <a:rPr lang="es-ES_tradnl" sz="3200" dirty="0" err="1"/>
              <a:t>like</a:t>
            </a:r>
            <a:r>
              <a:rPr lang="es-ES_tradnl" sz="3200" dirty="0"/>
              <a:t> a </a:t>
            </a:r>
            <a:r>
              <a:rPr lang="es-ES_tradnl" sz="3200" dirty="0" err="1"/>
              <a:t>lot</a:t>
            </a:r>
            <a:r>
              <a:rPr lang="es-ES_tradnl" sz="3200" dirty="0"/>
              <a:t>?</a:t>
            </a:r>
          </a:p>
        </p:txBody>
      </p:sp>
    </p:spTree>
    <p:extLst>
      <p:ext uri="{BB962C8B-B14F-4D97-AF65-F5344CB8AC3E}">
        <p14:creationId xmlns:p14="http://schemas.microsoft.com/office/powerpoint/2010/main" val="2095735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3AD320-333E-4505-9539-CB9386571946}"/>
              </a:ext>
            </a:extLst>
          </p:cNvPr>
          <p:cNvSpPr txBox="1"/>
          <p:nvPr/>
        </p:nvSpPr>
        <p:spPr>
          <a:xfrm>
            <a:off x="1304926" y="806903"/>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4E302825-B671-438B-8CA0-B33B4F27A5D8}"/>
              </a:ext>
            </a:extLst>
          </p:cNvPr>
          <p:cNvGraphicFramePr>
            <a:graphicFrameLocks noGrp="1"/>
          </p:cNvGraphicFramePr>
          <p:nvPr>
            <p:extLst>
              <p:ext uri="{D42A27DB-BD31-4B8C-83A1-F6EECF244321}">
                <p14:modId xmlns:p14="http://schemas.microsoft.com/office/powerpoint/2010/main" val="574180240"/>
              </p:ext>
            </p:extLst>
          </p:nvPr>
        </p:nvGraphicFramePr>
        <p:xfrm>
          <a:off x="1621104" y="1590616"/>
          <a:ext cx="7844095" cy="547116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73152"/>
                      <a:r>
                        <a:rPr lang="en-US" sz="2000" dirty="0"/>
                        <a:t>9:00 </a:t>
                      </a:r>
                    </a:p>
                  </a:txBody>
                  <a:tcPr marB="91440"/>
                </a:tc>
                <a:tc>
                  <a:txBody>
                    <a:bodyPr/>
                    <a:lstStyle/>
                    <a:p>
                      <a:r>
                        <a:rPr lang="en-US" sz="2000" dirty="0"/>
                        <a:t>401/402</a:t>
                      </a:r>
                      <a:br>
                        <a:rPr lang="en-US" sz="2000" dirty="0"/>
                      </a:br>
                      <a:r>
                        <a:rPr lang="en-US" sz="2000" dirty="0"/>
                        <a:t>Welcome; Introductions; Questionnaire; Semester Overview; Syllabus and Projects</a:t>
                      </a:r>
                    </a:p>
                  </a:txBody>
                  <a:tcPr marB="91440"/>
                </a:tc>
                <a:extLst>
                  <a:ext uri="{0D108BD9-81ED-4DB2-BD59-A6C34878D82A}">
                    <a16:rowId xmlns:a16="http://schemas.microsoft.com/office/drawing/2014/main" val="1598994171"/>
                  </a:ext>
                </a:extLst>
              </a:tr>
              <a:tr h="370840">
                <a:tc>
                  <a:txBody>
                    <a:bodyPr/>
                    <a:lstStyle/>
                    <a:p>
                      <a:pPr marL="0" indent="73152"/>
                      <a:r>
                        <a:rPr lang="en-US" sz="2000" dirty="0"/>
                        <a:t>10:30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Introduction to USG decision-making: What is the “Interagency Process”?</a:t>
                      </a:r>
                    </a:p>
                  </a:txBody>
                  <a:tcPr marB="91440"/>
                </a:tc>
                <a:extLst>
                  <a:ext uri="{0D108BD9-81ED-4DB2-BD59-A6C34878D82A}">
                    <a16:rowId xmlns:a16="http://schemas.microsoft.com/office/drawing/2014/main" val="1733385493"/>
                  </a:ext>
                </a:extLst>
              </a:tr>
              <a:tr h="370840">
                <a:tc>
                  <a:txBody>
                    <a:bodyPr/>
                    <a:lstStyle/>
                    <a:p>
                      <a:pPr marL="0" indent="73152"/>
                      <a:r>
                        <a:rPr lang="en-US" sz="2000" dirty="0"/>
                        <a:t>11:30</a:t>
                      </a:r>
                    </a:p>
                  </a:txBody>
                  <a:tcPr marB="91440"/>
                </a:tc>
                <a:tc>
                  <a:txBody>
                    <a:bodyPr/>
                    <a:lstStyle/>
                    <a:p>
                      <a:r>
                        <a:rPr lang="en-US" sz="2000" kern="1200" dirty="0">
                          <a:solidFill>
                            <a:schemeClr val="tx1"/>
                          </a:solidFill>
                          <a:effectLst/>
                          <a:latin typeface="+mn-lt"/>
                          <a:ea typeface="+mn-ea"/>
                          <a:cs typeface="+mn-cs"/>
                        </a:rPr>
                        <a:t>Guest Speakers:  Siobhan Sheils and Katie Tyner: “Washington Policymaking and Processes” </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Vice President and Senior Associate (respectively), </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The Cohen Group</a:t>
                      </a:r>
                      <a:br>
                        <a:rPr lang="en-US" sz="2000" kern="1200" dirty="0">
                          <a:solidFill>
                            <a:schemeClr val="tx1"/>
                          </a:solidFill>
                          <a:effectLst/>
                          <a:latin typeface="+mn-lt"/>
                          <a:ea typeface="+mn-ea"/>
                          <a:cs typeface="+mn-cs"/>
                        </a:rPr>
                      </a:br>
                      <a:r>
                        <a:rPr lang="en-US" sz="1800" i="1" kern="1200" dirty="0">
                          <a:solidFill>
                            <a:schemeClr val="tx1"/>
                          </a:solidFill>
                          <a:effectLst/>
                          <a:latin typeface="+mn-lt"/>
                          <a:ea typeface="+mn-ea"/>
                          <a:cs typeface="+mn-cs"/>
                        </a:rPr>
                        <a:t>- Bios attached.</a:t>
                      </a:r>
                      <a:endParaRPr lang="en-US" sz="1800" kern="1200" dirty="0">
                        <a:solidFill>
                          <a:schemeClr val="tx1"/>
                        </a:solidFill>
                        <a:effectLst/>
                        <a:latin typeface="+mn-lt"/>
                        <a:ea typeface="+mn-ea"/>
                        <a:cs typeface="+mn-cs"/>
                      </a:endParaRPr>
                    </a:p>
                    <a:p>
                      <a:r>
                        <a:rPr lang="en-US" sz="1800" i="1" kern="1200" dirty="0">
                          <a:solidFill>
                            <a:schemeClr val="tx1"/>
                          </a:solidFill>
                          <a:effectLst/>
                          <a:latin typeface="+mn-lt"/>
                          <a:ea typeface="+mn-ea"/>
                          <a:cs typeface="+mn-cs"/>
                        </a:rPr>
                        <a:t>- Introduced by Jessica</a:t>
                      </a:r>
                      <a:endParaRPr lang="en-US" sz="1800" dirty="0"/>
                    </a:p>
                  </a:txBody>
                  <a:tcPr marB="91440"/>
                </a:tc>
                <a:extLst>
                  <a:ext uri="{0D108BD9-81ED-4DB2-BD59-A6C34878D82A}">
                    <a16:rowId xmlns:a16="http://schemas.microsoft.com/office/drawing/2014/main" val="96041365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12:45</a:t>
                      </a:r>
                    </a:p>
                  </a:txBody>
                  <a:tcPr marB="91440"/>
                </a:tc>
                <a:tc>
                  <a:txBody>
                    <a:bodyPr/>
                    <a:lstStyle/>
                    <a:p>
                      <a:r>
                        <a:rPr lang="en-US" sz="2000" dirty="0"/>
                        <a:t>Lunch</a:t>
                      </a:r>
                    </a:p>
                  </a:txBody>
                  <a:tcPr marB="91440"/>
                </a:tc>
                <a:extLst>
                  <a:ext uri="{0D108BD9-81ED-4DB2-BD59-A6C34878D82A}">
                    <a16:rowId xmlns:a16="http://schemas.microsoft.com/office/drawing/2014/main" val="2086495649"/>
                  </a:ext>
                </a:extLst>
              </a:tr>
              <a:tr h="370840">
                <a:tc>
                  <a:txBody>
                    <a:bodyPr/>
                    <a:lstStyle/>
                    <a:p>
                      <a:pPr marL="0" indent="73152"/>
                      <a:r>
                        <a:rPr lang="en-US" sz="2000" dirty="0"/>
                        <a:t>2:15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Framing your project issues to make them actionable</a:t>
                      </a:r>
                    </a:p>
                  </a:txBody>
                  <a:tcPr marB="91440"/>
                </a:tc>
                <a:extLst>
                  <a:ext uri="{0D108BD9-81ED-4DB2-BD59-A6C34878D82A}">
                    <a16:rowId xmlns:a16="http://schemas.microsoft.com/office/drawing/2014/main" val="2477927494"/>
                  </a:ext>
                </a:extLst>
              </a:tr>
              <a:tr h="370840">
                <a:tc>
                  <a:txBody>
                    <a:bodyPr/>
                    <a:lstStyle/>
                    <a:p>
                      <a:pPr marL="0" indent="0"/>
                      <a:r>
                        <a:rPr lang="en-US" sz="2000" kern="1200" dirty="0">
                          <a:solidFill>
                            <a:schemeClr val="tx1"/>
                          </a:solidFill>
                          <a:latin typeface="+mn-lt"/>
                          <a:ea typeface="+mn-ea"/>
                          <a:cs typeface="+mn-cs"/>
                        </a:rPr>
                        <a:t>~3:00</a:t>
                      </a:r>
                    </a:p>
                  </a:txBody>
                  <a:tcPr marB="91440"/>
                </a:tc>
                <a:tc>
                  <a:txBody>
                    <a:bodyPr/>
                    <a:lstStyle/>
                    <a:p>
                      <a:r>
                        <a:rPr lang="en-US" sz="2000" dirty="0" err="1"/>
                        <a:t>Wrapup</a:t>
                      </a:r>
                      <a:endParaRPr lang="en-US" sz="2000" dirty="0"/>
                    </a:p>
                  </a:txBody>
                  <a:tcPr marB="91440"/>
                </a:tc>
                <a:extLst>
                  <a:ext uri="{0D108BD9-81ED-4DB2-BD59-A6C34878D82A}">
                    <a16:rowId xmlns:a16="http://schemas.microsoft.com/office/drawing/2014/main" val="3539698709"/>
                  </a:ext>
                </a:extLst>
              </a:tr>
              <a:tr h="370840">
                <a:tc>
                  <a:txBody>
                    <a:bodyPr/>
                    <a:lstStyle/>
                    <a:p>
                      <a:pPr marL="91440" indent="0"/>
                      <a:endParaRPr lang="en-US" sz="2000" kern="1200" dirty="0">
                        <a:solidFill>
                          <a:schemeClr val="tx1"/>
                        </a:solidFill>
                        <a:latin typeface="+mn-lt"/>
                        <a:ea typeface="+mn-ea"/>
                        <a:cs typeface="+mn-cs"/>
                      </a:endParaRPr>
                    </a:p>
                  </a:txBody>
                  <a:tcPr marB="91440"/>
                </a:tc>
                <a:tc>
                  <a:txBody>
                    <a:bodyPr/>
                    <a:lstStyle/>
                    <a:p>
                      <a:endParaRPr lang="en-US" sz="2000" dirty="0"/>
                    </a:p>
                  </a:txBody>
                  <a:tcPr marB="91440"/>
                </a:tc>
                <a:extLst>
                  <a:ext uri="{0D108BD9-81ED-4DB2-BD59-A6C34878D82A}">
                    <a16:rowId xmlns:a16="http://schemas.microsoft.com/office/drawing/2014/main" val="3419112734"/>
                  </a:ext>
                </a:extLst>
              </a:tr>
            </a:tbl>
          </a:graphicData>
        </a:graphic>
      </p:graphicFrame>
      <p:sp useBgFill="1">
        <p:nvSpPr>
          <p:cNvPr id="4" name="Rectangle 3">
            <a:extLst>
              <a:ext uri="{FF2B5EF4-FFF2-40B4-BE49-F238E27FC236}">
                <a16:creationId xmlns:a16="http://schemas.microsoft.com/office/drawing/2014/main" id="{873D2F19-9A81-764A-BC16-BB282048DD7F}"/>
              </a:ext>
            </a:extLst>
          </p:cNvPr>
          <p:cNvSpPr/>
          <p:nvPr/>
        </p:nvSpPr>
        <p:spPr>
          <a:xfrm>
            <a:off x="1621104" y="1590616"/>
            <a:ext cx="7085151" cy="9872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5F85F143-FFF1-7BA2-21D4-13D929F21F1A}"/>
              </a:ext>
            </a:extLst>
          </p:cNvPr>
          <p:cNvSpPr/>
          <p:nvPr/>
        </p:nvSpPr>
        <p:spPr>
          <a:xfrm>
            <a:off x="1773504" y="2577830"/>
            <a:ext cx="7085151" cy="7319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519C5AEC-49FC-EB69-7711-29020D28EB59}"/>
              </a:ext>
            </a:extLst>
          </p:cNvPr>
          <p:cNvSpPr/>
          <p:nvPr/>
        </p:nvSpPr>
        <p:spPr>
          <a:xfrm>
            <a:off x="1621104" y="3429000"/>
            <a:ext cx="7085151" cy="18383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0964EA19-2211-E551-57BA-6696CAC9FE49}"/>
              </a:ext>
            </a:extLst>
          </p:cNvPr>
          <p:cNvSpPr/>
          <p:nvPr/>
        </p:nvSpPr>
        <p:spPr>
          <a:xfrm>
            <a:off x="1435574" y="5267457"/>
            <a:ext cx="7085151" cy="43760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016D2ECD-5E52-0FDB-D911-F1A39A3DDE07}"/>
              </a:ext>
            </a:extLst>
          </p:cNvPr>
          <p:cNvSpPr/>
          <p:nvPr/>
        </p:nvSpPr>
        <p:spPr>
          <a:xfrm>
            <a:off x="1621103" y="5683941"/>
            <a:ext cx="7085151" cy="5707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F977FF65-98A2-A3EC-064F-2BB33B11114D}"/>
              </a:ext>
            </a:extLst>
          </p:cNvPr>
          <p:cNvSpPr/>
          <p:nvPr/>
        </p:nvSpPr>
        <p:spPr>
          <a:xfrm>
            <a:off x="1435573" y="6205718"/>
            <a:ext cx="7085151" cy="5707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51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87FD5-EA70-4F08-BCF5-859C65A0A8E6}"/>
              </a:ext>
            </a:extLst>
          </p:cNvPr>
          <p:cNvSpPr txBox="1"/>
          <p:nvPr/>
        </p:nvSpPr>
        <p:spPr>
          <a:xfrm>
            <a:off x="3667760" y="762000"/>
            <a:ext cx="4683077" cy="923330"/>
          </a:xfrm>
          <a:prstGeom prst="rect">
            <a:avLst/>
          </a:prstGeom>
          <a:noFill/>
        </p:spPr>
        <p:txBody>
          <a:bodyPr wrap="none" rtlCol="0">
            <a:spAutoFit/>
          </a:bodyPr>
          <a:lstStyle/>
          <a:p>
            <a:r>
              <a:rPr lang="en-US" sz="5400" dirty="0"/>
              <a:t>FORMAT NOTE</a:t>
            </a:r>
          </a:p>
        </p:txBody>
      </p:sp>
      <p:sp>
        <p:nvSpPr>
          <p:cNvPr id="3" name="TextBox 2">
            <a:extLst>
              <a:ext uri="{FF2B5EF4-FFF2-40B4-BE49-F238E27FC236}">
                <a16:creationId xmlns:a16="http://schemas.microsoft.com/office/drawing/2014/main" id="{E101DBF8-9923-4FA5-B874-9FBE5517007D}"/>
              </a:ext>
            </a:extLst>
          </p:cNvPr>
          <p:cNvSpPr txBox="1"/>
          <p:nvPr/>
        </p:nvSpPr>
        <p:spPr>
          <a:xfrm>
            <a:off x="1676400" y="2052320"/>
            <a:ext cx="9438640" cy="344709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Submit all products in PDF format – so I can see exactly how you want it to appear (and so you have flexibility in software you use).</a:t>
            </a:r>
          </a:p>
          <a:p>
            <a:pPr marL="285750" indent="-285750">
              <a:spcAft>
                <a:spcPts val="1200"/>
              </a:spcAft>
              <a:buFont typeface="Arial" panose="020B0604020202020204" pitchFamily="34" charset="0"/>
              <a:buChar char="•"/>
            </a:pPr>
            <a:r>
              <a:rPr lang="en-US" sz="2400" dirty="0"/>
              <a:t>Use TIMES NEW ROMAN or CALIBRI; 12 point.</a:t>
            </a:r>
          </a:p>
          <a:p>
            <a:pPr marL="285750" indent="-285750">
              <a:spcAft>
                <a:spcPts val="1200"/>
              </a:spcAft>
              <a:buFont typeface="Arial" panose="020B0604020202020204" pitchFamily="34" charset="0"/>
              <a:buChar char="•"/>
            </a:pPr>
            <a:r>
              <a:rPr lang="en-US" sz="2400" dirty="0"/>
              <a:t>Paragraphs should be:</a:t>
            </a:r>
          </a:p>
          <a:p>
            <a:pPr marL="1200150" lvl="2" indent="-285750">
              <a:spcAft>
                <a:spcPts val="1200"/>
              </a:spcAft>
              <a:buFont typeface="Arial" panose="020B0604020202020204" pitchFamily="34" charset="0"/>
              <a:buChar char="•"/>
            </a:pPr>
            <a:r>
              <a:rPr lang="en-US" sz="2400" dirty="0"/>
              <a:t>Single-spaced</a:t>
            </a:r>
          </a:p>
          <a:p>
            <a:pPr marL="1200150" lvl="2" indent="-285750">
              <a:spcAft>
                <a:spcPts val="1200"/>
              </a:spcAft>
              <a:buFont typeface="Arial" panose="020B0604020202020204" pitchFamily="34" charset="0"/>
              <a:buChar char="•"/>
            </a:pPr>
            <a:r>
              <a:rPr lang="en-US" sz="2400" dirty="0"/>
              <a:t>NOT justified</a:t>
            </a:r>
          </a:p>
          <a:p>
            <a:pPr marL="1200150" lvl="2" indent="-285750">
              <a:spcAft>
                <a:spcPts val="1200"/>
              </a:spcAft>
              <a:buFont typeface="Arial" panose="020B0604020202020204" pitchFamily="34" charset="0"/>
              <a:buChar char="•"/>
            </a:pPr>
            <a:r>
              <a:rPr lang="en-US" sz="2400" dirty="0"/>
              <a:t>With 12 points between them</a:t>
            </a:r>
          </a:p>
        </p:txBody>
      </p:sp>
      <p:sp>
        <p:nvSpPr>
          <p:cNvPr id="4" name="TextBox 3">
            <a:extLst>
              <a:ext uri="{FF2B5EF4-FFF2-40B4-BE49-F238E27FC236}">
                <a16:creationId xmlns:a16="http://schemas.microsoft.com/office/drawing/2014/main" id="{107E2CF0-3894-4103-9187-9642D0299122}"/>
              </a:ext>
            </a:extLst>
          </p:cNvPr>
          <p:cNvSpPr txBox="1"/>
          <p:nvPr/>
        </p:nvSpPr>
        <p:spPr>
          <a:xfrm>
            <a:off x="1676400" y="5760720"/>
            <a:ext cx="8580747" cy="523220"/>
          </a:xfrm>
          <a:prstGeom prst="rect">
            <a:avLst/>
          </a:prstGeom>
          <a:noFill/>
        </p:spPr>
        <p:txBody>
          <a:bodyPr wrap="none" rtlCol="0">
            <a:spAutoFit/>
          </a:bodyPr>
          <a:lstStyle/>
          <a:p>
            <a:r>
              <a:rPr lang="en-US" sz="2800" dirty="0"/>
              <a:t>WRITE CLEARLY, SIMPLY, CONCISELY.   PROOFREAD!!!!!</a:t>
            </a:r>
          </a:p>
        </p:txBody>
      </p:sp>
    </p:spTree>
    <p:extLst>
      <p:ext uri="{BB962C8B-B14F-4D97-AF65-F5344CB8AC3E}">
        <p14:creationId xmlns:p14="http://schemas.microsoft.com/office/powerpoint/2010/main" val="71050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par>
                                <p:cTn id="15" presetID="1" presetClass="entr" presetSubtype="0" fill="hold" nodeType="withEffect">
                                  <p:stCondLst>
                                    <p:cond delay="25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par>
                                <p:cTn id="17" presetID="1" presetClass="entr" presetSubtype="0" fill="hold" nodeType="withEffect">
                                  <p:stCondLst>
                                    <p:cond delay="25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par>
                                <p:cTn id="19" presetID="1" presetClass="entr" presetSubtype="0" fill="hold" nodeType="withEffect">
                                  <p:stCondLst>
                                    <p:cond delay="25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87FD5-EA70-4F08-BCF5-859C65A0A8E6}"/>
              </a:ext>
            </a:extLst>
          </p:cNvPr>
          <p:cNvSpPr txBox="1"/>
          <p:nvPr/>
        </p:nvSpPr>
        <p:spPr>
          <a:xfrm>
            <a:off x="2876650" y="792822"/>
            <a:ext cx="6697731" cy="923330"/>
          </a:xfrm>
          <a:prstGeom prst="rect">
            <a:avLst/>
          </a:prstGeom>
          <a:noFill/>
        </p:spPr>
        <p:txBody>
          <a:bodyPr wrap="none" rtlCol="0">
            <a:spAutoFit/>
          </a:bodyPr>
          <a:lstStyle/>
          <a:p>
            <a:r>
              <a:rPr lang="en-US" sz="5400" dirty="0"/>
              <a:t>BLACKBOARD NOTES</a:t>
            </a:r>
          </a:p>
        </p:txBody>
      </p:sp>
      <p:sp>
        <p:nvSpPr>
          <p:cNvPr id="4" name="TextBox 3">
            <a:extLst>
              <a:ext uri="{FF2B5EF4-FFF2-40B4-BE49-F238E27FC236}">
                <a16:creationId xmlns:a16="http://schemas.microsoft.com/office/drawing/2014/main" id="{107E2CF0-3894-4103-9187-9642D0299122}"/>
              </a:ext>
            </a:extLst>
          </p:cNvPr>
          <p:cNvSpPr txBox="1"/>
          <p:nvPr/>
        </p:nvSpPr>
        <p:spPr>
          <a:xfrm>
            <a:off x="7959355" y="3751830"/>
            <a:ext cx="3230051" cy="523220"/>
          </a:xfrm>
          <a:prstGeom prst="rect">
            <a:avLst/>
          </a:prstGeom>
          <a:noFill/>
        </p:spPr>
        <p:txBody>
          <a:bodyPr wrap="none" rtlCol="0">
            <a:spAutoFit/>
          </a:bodyPr>
          <a:lstStyle/>
          <a:p>
            <a:r>
              <a:rPr lang="en-US" sz="2800" dirty="0"/>
              <a:t>We will use only 401.</a:t>
            </a:r>
          </a:p>
        </p:txBody>
      </p:sp>
      <p:cxnSp>
        <p:nvCxnSpPr>
          <p:cNvPr id="10" name="Straight Arrow Connector 9">
            <a:extLst>
              <a:ext uri="{FF2B5EF4-FFF2-40B4-BE49-F238E27FC236}">
                <a16:creationId xmlns:a16="http://schemas.microsoft.com/office/drawing/2014/main" id="{B865CA4B-1021-1C38-26E9-8384294B17D0}"/>
              </a:ext>
            </a:extLst>
          </p:cNvPr>
          <p:cNvCxnSpPr>
            <a:cxnSpLocks/>
          </p:cNvCxnSpPr>
          <p:nvPr/>
        </p:nvCxnSpPr>
        <p:spPr>
          <a:xfrm flipH="1" flipV="1">
            <a:off x="7205870" y="3663307"/>
            <a:ext cx="753485" cy="213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screenshot of a web page&#10;&#10;Description automatically generated">
            <a:extLst>
              <a:ext uri="{FF2B5EF4-FFF2-40B4-BE49-F238E27FC236}">
                <a16:creationId xmlns:a16="http://schemas.microsoft.com/office/drawing/2014/main" id="{1EF8251A-7EEE-9BF2-364E-804DECAC8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352" y="2398266"/>
            <a:ext cx="5201376" cy="2743583"/>
          </a:xfrm>
          <a:prstGeom prst="rect">
            <a:avLst/>
          </a:prstGeom>
        </p:spPr>
      </p:pic>
      <p:sp useBgFill="1">
        <p:nvSpPr>
          <p:cNvPr id="11" name="Rectangle 10">
            <a:extLst>
              <a:ext uri="{FF2B5EF4-FFF2-40B4-BE49-F238E27FC236}">
                <a16:creationId xmlns:a16="http://schemas.microsoft.com/office/drawing/2014/main" id="{52AE6917-F5BD-EC28-8379-89CD521EA7AA}"/>
              </a:ext>
            </a:extLst>
          </p:cNvPr>
          <p:cNvSpPr/>
          <p:nvPr/>
        </p:nvSpPr>
        <p:spPr>
          <a:xfrm>
            <a:off x="1550504" y="3876807"/>
            <a:ext cx="5824331" cy="15300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774452" y="919983"/>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08AE151-9806-8955-6545-323DDE67C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016" y="414611"/>
            <a:ext cx="4250862" cy="6292193"/>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B84461FF-E43C-6740-7058-A1336A0B5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659" y="414611"/>
            <a:ext cx="2372056" cy="1505160"/>
          </a:xfrm>
          <a:prstGeom prst="rect">
            <a:avLst/>
          </a:prstGeom>
        </p:spPr>
      </p:pic>
      <p:sp>
        <p:nvSpPr>
          <p:cNvPr id="2" name="Rectangle 1">
            <a:extLst>
              <a:ext uri="{FF2B5EF4-FFF2-40B4-BE49-F238E27FC236}">
                <a16:creationId xmlns:a16="http://schemas.microsoft.com/office/drawing/2014/main" id="{7DC3F238-E10A-759C-9653-D2A733E98F78}"/>
              </a:ext>
            </a:extLst>
          </p:cNvPr>
          <p:cNvSpPr/>
          <p:nvPr/>
        </p:nvSpPr>
        <p:spPr>
          <a:xfrm>
            <a:off x="1196788" y="919983"/>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50406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692391" y="1728875"/>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08AE151-9806-8955-6545-323DDE67C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016" y="414611"/>
            <a:ext cx="4250862" cy="6292193"/>
          </a:xfrm>
          <a:prstGeom prst="rect">
            <a:avLst/>
          </a:prstGeom>
        </p:spPr>
      </p:pic>
      <p:sp>
        <p:nvSpPr>
          <p:cNvPr id="7" name="TextBox 6">
            <a:extLst>
              <a:ext uri="{FF2B5EF4-FFF2-40B4-BE49-F238E27FC236}">
                <a16:creationId xmlns:a16="http://schemas.microsoft.com/office/drawing/2014/main" id="{5B5E4546-3792-F68F-1F94-2DAD5FB94040}"/>
              </a:ext>
            </a:extLst>
          </p:cNvPr>
          <p:cNvSpPr txBox="1"/>
          <p:nvPr/>
        </p:nvSpPr>
        <p:spPr>
          <a:xfrm>
            <a:off x="6295293" y="4282138"/>
            <a:ext cx="6096000" cy="1631216"/>
          </a:xfrm>
          <a:prstGeom prst="rect">
            <a:avLst/>
          </a:prstGeom>
          <a:noFill/>
        </p:spPr>
        <p:txBody>
          <a:bodyPr wrap="square">
            <a:spAutoFit/>
          </a:bodyPr>
          <a:lstStyle/>
          <a:p>
            <a:r>
              <a:rPr lang="en-US" sz="2000" dirty="0"/>
              <a:t>Weekly prep e-mails from me</a:t>
            </a:r>
          </a:p>
          <a:p>
            <a:pPr marL="342900" indent="-342900">
              <a:buFontTx/>
              <a:buChar char="-"/>
            </a:pPr>
            <a:r>
              <a:rPr lang="en-US" sz="2000" dirty="0"/>
              <a:t>Saturday or Sunday; updated as needed</a:t>
            </a:r>
          </a:p>
          <a:p>
            <a:pPr marL="342900" indent="-342900">
              <a:buFontTx/>
              <a:buChar char="-"/>
            </a:pPr>
            <a:r>
              <a:rPr lang="en-US" sz="2000" dirty="0"/>
              <a:t>Schedule</a:t>
            </a:r>
          </a:p>
          <a:p>
            <a:pPr marL="342900" indent="-342900">
              <a:buFontTx/>
              <a:buChar char="-"/>
            </a:pPr>
            <a:r>
              <a:rPr lang="en-US" sz="2000" dirty="0"/>
              <a:t>Readings (for discussions and quizzes)</a:t>
            </a:r>
          </a:p>
          <a:p>
            <a:pPr marL="342900" indent="-342900">
              <a:buFontTx/>
              <a:buChar char="-"/>
            </a:pPr>
            <a:r>
              <a:rPr lang="en-US" sz="2000" dirty="0"/>
              <a:t>Assigned introductions of guests</a:t>
            </a:r>
          </a:p>
        </p:txBody>
      </p:sp>
      <p:sp>
        <p:nvSpPr>
          <p:cNvPr id="2" name="Rectangle 1">
            <a:extLst>
              <a:ext uri="{FF2B5EF4-FFF2-40B4-BE49-F238E27FC236}">
                <a16:creationId xmlns:a16="http://schemas.microsoft.com/office/drawing/2014/main" id="{6F2C36B7-DC38-15A9-BE99-40F6704B8298}"/>
              </a:ext>
            </a:extLst>
          </p:cNvPr>
          <p:cNvSpPr/>
          <p:nvPr/>
        </p:nvSpPr>
        <p:spPr>
          <a:xfrm>
            <a:off x="1143000" y="1529960"/>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screenshot of a computer&#10;&#10;Description automatically generated">
            <a:extLst>
              <a:ext uri="{FF2B5EF4-FFF2-40B4-BE49-F238E27FC236}">
                <a16:creationId xmlns:a16="http://schemas.microsoft.com/office/drawing/2014/main" id="{572BFCD5-BE90-7850-CC15-1A12EF986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250" y="522240"/>
            <a:ext cx="4458086" cy="3109229"/>
          </a:xfrm>
          <a:prstGeom prst="rect">
            <a:avLst/>
          </a:prstGeom>
        </p:spPr>
      </p:pic>
    </p:spTree>
    <p:extLst>
      <p:ext uri="{BB962C8B-B14F-4D97-AF65-F5344CB8AC3E}">
        <p14:creationId xmlns:p14="http://schemas.microsoft.com/office/powerpoint/2010/main" val="382737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680668" y="2361921"/>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08AE151-9806-8955-6545-323DDE67C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016" y="414611"/>
            <a:ext cx="4250862" cy="6292193"/>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748C0755-4369-B67D-E08B-1B3225796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830" y="1675856"/>
            <a:ext cx="2867425" cy="2276793"/>
          </a:xfrm>
          <a:prstGeom prst="rect">
            <a:avLst/>
          </a:prstGeom>
        </p:spPr>
      </p:pic>
      <p:sp>
        <p:nvSpPr>
          <p:cNvPr id="7" name="TextBox 6">
            <a:extLst>
              <a:ext uri="{FF2B5EF4-FFF2-40B4-BE49-F238E27FC236}">
                <a16:creationId xmlns:a16="http://schemas.microsoft.com/office/drawing/2014/main" id="{EEB64B18-C0DE-3EC7-0378-DB3ECB81562B}"/>
              </a:ext>
            </a:extLst>
          </p:cNvPr>
          <p:cNvSpPr txBox="1"/>
          <p:nvPr/>
        </p:nvSpPr>
        <p:spPr>
          <a:xfrm>
            <a:off x="10364389" y="2508422"/>
            <a:ext cx="1581681" cy="1200329"/>
          </a:xfrm>
          <a:prstGeom prst="rect">
            <a:avLst/>
          </a:prstGeom>
          <a:noFill/>
        </p:spPr>
        <p:txBody>
          <a:bodyPr wrap="square" rtlCol="0">
            <a:spAutoFit/>
          </a:bodyPr>
          <a:lstStyle/>
          <a:p>
            <a:r>
              <a:rPr lang="en-US" sz="2400" dirty="0"/>
              <a:t>Guidance and Templates</a:t>
            </a:r>
          </a:p>
        </p:txBody>
      </p:sp>
      <p:sp>
        <p:nvSpPr>
          <p:cNvPr id="8" name="Right Brace 7">
            <a:extLst>
              <a:ext uri="{FF2B5EF4-FFF2-40B4-BE49-F238E27FC236}">
                <a16:creationId xmlns:a16="http://schemas.microsoft.com/office/drawing/2014/main" id="{E8CBA4AA-43C5-938D-7347-80F2547D08DD}"/>
              </a:ext>
            </a:extLst>
          </p:cNvPr>
          <p:cNvSpPr/>
          <p:nvPr/>
        </p:nvSpPr>
        <p:spPr>
          <a:xfrm>
            <a:off x="10012697" y="2264526"/>
            <a:ext cx="351692" cy="1688123"/>
          </a:xfrm>
          <a:prstGeom prst="rightBrace">
            <a:avLst>
              <a:gd name="adj1" fmla="val 48333"/>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a:extLst>
              <a:ext uri="{FF2B5EF4-FFF2-40B4-BE49-F238E27FC236}">
                <a16:creationId xmlns:a16="http://schemas.microsoft.com/office/drawing/2014/main" id="{826CC194-D8E2-FCC3-5568-E5999F3D7DCE}"/>
              </a:ext>
            </a:extLst>
          </p:cNvPr>
          <p:cNvSpPr/>
          <p:nvPr/>
        </p:nvSpPr>
        <p:spPr>
          <a:xfrm>
            <a:off x="1156447" y="2163006"/>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538909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595257" y="3065305"/>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08AE151-9806-8955-6545-323DDE67C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016" y="414611"/>
            <a:ext cx="4250862" cy="6292193"/>
          </a:xfrm>
          <a:prstGeom prst="rect">
            <a:avLst/>
          </a:prstGeom>
        </p:spPr>
      </p:pic>
      <p:pic>
        <p:nvPicPr>
          <p:cNvPr id="3" name="Picture 2" descr="A screenshot of a phone&#10;&#10;Description automatically generated">
            <a:extLst>
              <a:ext uri="{FF2B5EF4-FFF2-40B4-BE49-F238E27FC236}">
                <a16:creationId xmlns:a16="http://schemas.microsoft.com/office/drawing/2014/main" id="{23EC986A-4A49-12E8-6866-70DC2B78A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271" y="1855461"/>
            <a:ext cx="3229426" cy="2419688"/>
          </a:xfrm>
          <a:prstGeom prst="rect">
            <a:avLst/>
          </a:prstGeom>
        </p:spPr>
      </p:pic>
      <p:sp>
        <p:nvSpPr>
          <p:cNvPr id="2" name="Rectangle 1">
            <a:extLst>
              <a:ext uri="{FF2B5EF4-FFF2-40B4-BE49-F238E27FC236}">
                <a16:creationId xmlns:a16="http://schemas.microsoft.com/office/drawing/2014/main" id="{907488C0-6613-06DF-9C02-13026D99200B}"/>
              </a:ext>
            </a:extLst>
          </p:cNvPr>
          <p:cNvSpPr/>
          <p:nvPr/>
        </p:nvSpPr>
        <p:spPr>
          <a:xfrm>
            <a:off x="1183341" y="2866390"/>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901475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595257" y="3651459"/>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08AE151-9806-8955-6545-323DDE67C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016" y="414611"/>
            <a:ext cx="4250862" cy="6292193"/>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4FB4FA12-3958-F898-E218-93821BEBC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187" y="2931969"/>
            <a:ext cx="5077534" cy="1257475"/>
          </a:xfrm>
          <a:prstGeom prst="rect">
            <a:avLst/>
          </a:prstGeom>
        </p:spPr>
      </p:pic>
      <p:sp>
        <p:nvSpPr>
          <p:cNvPr id="9" name="TextBox 8">
            <a:extLst>
              <a:ext uri="{FF2B5EF4-FFF2-40B4-BE49-F238E27FC236}">
                <a16:creationId xmlns:a16="http://schemas.microsoft.com/office/drawing/2014/main" id="{7F501635-A298-6A44-2F16-83F60EF78A1C}"/>
              </a:ext>
            </a:extLst>
          </p:cNvPr>
          <p:cNvSpPr txBox="1"/>
          <p:nvPr/>
        </p:nvSpPr>
        <p:spPr>
          <a:xfrm>
            <a:off x="5884985" y="4490495"/>
            <a:ext cx="5662613" cy="1938992"/>
          </a:xfrm>
          <a:prstGeom prst="rect">
            <a:avLst/>
          </a:prstGeom>
          <a:noFill/>
        </p:spPr>
        <p:txBody>
          <a:bodyPr wrap="square" rtlCol="0">
            <a:spAutoFit/>
          </a:bodyPr>
          <a:lstStyle/>
          <a:p>
            <a:r>
              <a:rPr lang="en-US" sz="2400" dirty="0"/>
              <a:t>Weekly highlights from activities, speakers, readings</a:t>
            </a:r>
          </a:p>
          <a:p>
            <a:pPr marL="342900" indent="-342900">
              <a:buFontTx/>
              <a:buChar char="-"/>
            </a:pPr>
            <a:r>
              <a:rPr lang="en-US" sz="2400" dirty="0"/>
              <a:t>Short, but thoughtful</a:t>
            </a:r>
          </a:p>
          <a:p>
            <a:pPr marL="342900" indent="-342900">
              <a:buFontTx/>
              <a:buChar char="-"/>
            </a:pPr>
            <a:r>
              <a:rPr lang="en-US" sz="2400" dirty="0"/>
              <a:t>Counts toward participation grade but not graded each week</a:t>
            </a:r>
          </a:p>
        </p:txBody>
      </p:sp>
      <p:sp>
        <p:nvSpPr>
          <p:cNvPr id="2" name="Rectangle 1">
            <a:extLst>
              <a:ext uri="{FF2B5EF4-FFF2-40B4-BE49-F238E27FC236}">
                <a16:creationId xmlns:a16="http://schemas.microsoft.com/office/drawing/2014/main" id="{8DCA0240-0D65-7539-2265-37AA4627BFC9}"/>
              </a:ext>
            </a:extLst>
          </p:cNvPr>
          <p:cNvSpPr/>
          <p:nvPr/>
        </p:nvSpPr>
        <p:spPr>
          <a:xfrm>
            <a:off x="1142999" y="3429000"/>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9528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595257" y="4366567"/>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08AE151-9806-8955-6545-323DDE67C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016" y="414611"/>
            <a:ext cx="4250862" cy="6292193"/>
          </a:xfrm>
          <a:prstGeom prst="rect">
            <a:avLst/>
          </a:prstGeom>
        </p:spPr>
      </p:pic>
      <p:pic>
        <p:nvPicPr>
          <p:cNvPr id="3" name="Picture 2" descr="A screenshot of a phone&#10;&#10;Description automatically generated">
            <a:extLst>
              <a:ext uri="{FF2B5EF4-FFF2-40B4-BE49-F238E27FC236}">
                <a16:creationId xmlns:a16="http://schemas.microsoft.com/office/drawing/2014/main" id="{DD7CDC7D-2F48-202B-F143-2474152CD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562" y="2191579"/>
            <a:ext cx="3372321" cy="3858163"/>
          </a:xfrm>
          <a:prstGeom prst="rect">
            <a:avLst/>
          </a:prstGeom>
        </p:spPr>
      </p:pic>
      <p:sp>
        <p:nvSpPr>
          <p:cNvPr id="2" name="Rectangle 1">
            <a:extLst>
              <a:ext uri="{FF2B5EF4-FFF2-40B4-BE49-F238E27FC236}">
                <a16:creationId xmlns:a16="http://schemas.microsoft.com/office/drawing/2014/main" id="{3EC3B55C-22FF-0F89-64CD-A4F7732773C8}"/>
              </a:ext>
            </a:extLst>
          </p:cNvPr>
          <p:cNvSpPr/>
          <p:nvPr/>
        </p:nvSpPr>
        <p:spPr>
          <a:xfrm>
            <a:off x="1202410" y="4120660"/>
            <a:ext cx="2024883"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400718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C08AE151-9806-8955-6545-323DDE67C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016" y="414611"/>
            <a:ext cx="4250862" cy="6292193"/>
          </a:xfrm>
          <a:prstGeom prst="rect">
            <a:avLst/>
          </a:prstGeom>
        </p:spPr>
      </p:pic>
      <p:sp>
        <p:nvSpPr>
          <p:cNvPr id="2" name="Right Brace 1">
            <a:extLst>
              <a:ext uri="{FF2B5EF4-FFF2-40B4-BE49-F238E27FC236}">
                <a16:creationId xmlns:a16="http://schemas.microsoft.com/office/drawing/2014/main" id="{8AD8CAD6-91EA-3F5D-2729-C017C1BB499B}"/>
              </a:ext>
            </a:extLst>
          </p:cNvPr>
          <p:cNvSpPr/>
          <p:nvPr/>
        </p:nvSpPr>
        <p:spPr>
          <a:xfrm>
            <a:off x="5627077" y="4923692"/>
            <a:ext cx="351692" cy="1688123"/>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AFA58C3-1C4D-E750-AC07-EF15596246DE}"/>
              </a:ext>
            </a:extLst>
          </p:cNvPr>
          <p:cNvSpPr txBox="1"/>
          <p:nvPr/>
        </p:nvSpPr>
        <p:spPr>
          <a:xfrm>
            <a:off x="6381968" y="5536920"/>
            <a:ext cx="2165657" cy="461665"/>
          </a:xfrm>
          <a:prstGeom prst="rect">
            <a:avLst/>
          </a:prstGeom>
          <a:noFill/>
        </p:spPr>
        <p:txBody>
          <a:bodyPr wrap="none" rtlCol="0">
            <a:spAutoFit/>
          </a:bodyPr>
          <a:lstStyle/>
          <a:p>
            <a:r>
              <a:rPr lang="en-US" sz="2400" dirty="0"/>
              <a:t>To be discussed</a:t>
            </a:r>
          </a:p>
        </p:txBody>
      </p:sp>
      <p:sp>
        <p:nvSpPr>
          <p:cNvPr id="3" name="Rectangle 2">
            <a:extLst>
              <a:ext uri="{FF2B5EF4-FFF2-40B4-BE49-F238E27FC236}">
                <a16:creationId xmlns:a16="http://schemas.microsoft.com/office/drawing/2014/main" id="{3B7B8283-B8E5-56B5-4973-A8F1C372FDB9}"/>
              </a:ext>
            </a:extLst>
          </p:cNvPr>
          <p:cNvSpPr/>
          <p:nvPr/>
        </p:nvSpPr>
        <p:spPr>
          <a:xfrm>
            <a:off x="1142999" y="4893162"/>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ectangle 4">
            <a:extLst>
              <a:ext uri="{FF2B5EF4-FFF2-40B4-BE49-F238E27FC236}">
                <a16:creationId xmlns:a16="http://schemas.microsoft.com/office/drawing/2014/main" id="{BBE13B13-1E75-8460-B2EE-4E4BFE9E3E82}"/>
              </a:ext>
            </a:extLst>
          </p:cNvPr>
          <p:cNvSpPr/>
          <p:nvPr/>
        </p:nvSpPr>
        <p:spPr>
          <a:xfrm>
            <a:off x="1142999" y="5536920"/>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angle 6">
            <a:extLst>
              <a:ext uri="{FF2B5EF4-FFF2-40B4-BE49-F238E27FC236}">
                <a16:creationId xmlns:a16="http://schemas.microsoft.com/office/drawing/2014/main" id="{EE397673-3E66-A918-FBA1-359DF82AE158}"/>
              </a:ext>
            </a:extLst>
          </p:cNvPr>
          <p:cNvSpPr/>
          <p:nvPr/>
        </p:nvSpPr>
        <p:spPr>
          <a:xfrm>
            <a:off x="1142999" y="6180678"/>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373991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8C665-A6EB-4CB2-BD1F-40C54E63946C}"/>
              </a:ext>
            </a:extLst>
          </p:cNvPr>
          <p:cNvSpPr/>
          <p:nvPr/>
        </p:nvSpPr>
        <p:spPr>
          <a:xfrm>
            <a:off x="993058" y="520047"/>
            <a:ext cx="10677832" cy="1554272"/>
          </a:xfrm>
          <a:prstGeom prst="rect">
            <a:avLst/>
          </a:prstGeom>
        </p:spPr>
        <p:txBody>
          <a:bodyPr wrap="square">
            <a:spAutoFit/>
          </a:bodyPr>
          <a:lstStyle/>
          <a:p>
            <a:pPr>
              <a:spcAft>
                <a:spcPts val="600"/>
              </a:spcAft>
            </a:pPr>
            <a:r>
              <a:rPr lang="en-US" b="1" kern="0" dirty="0">
                <a:uFill>
                  <a:solidFill>
                    <a:srgbClr val="000000"/>
                  </a:solidFill>
                </a:uFill>
                <a:latin typeface="Arial" panose="020B0604020202020204" pitchFamily="34" charset="0"/>
                <a:ea typeface="Arial" panose="020B0604020202020204" pitchFamily="34" charset="0"/>
              </a:rPr>
              <a:t>Grading</a:t>
            </a:r>
          </a:p>
          <a:p>
            <a:pPr>
              <a:spcAft>
                <a:spcPts val="1200"/>
              </a:spcAft>
            </a:pPr>
            <a:r>
              <a:rPr lang="en-US" dirty="0">
                <a:latin typeface="Arial" panose="020B0604020202020204" pitchFamily="34" charset="0"/>
                <a:ea typeface="Arial" panose="020B0604020202020204" pitchFamily="34" charset="0"/>
              </a:rPr>
              <a:t>The course will provide varied opportunities for students to succeed and grow, and effort – as well as accomplishment – will be evaluated. Full attendance and active participation, including coming to each session prepared to discuss the readings and engage in thoughtful discussion with guest speakers, are expected. </a:t>
            </a:r>
          </a:p>
        </p:txBody>
      </p:sp>
      <p:pic>
        <p:nvPicPr>
          <p:cNvPr id="4" name="Picture 3" descr="Graphical user interface, text, application&#10;&#10;Description automatically generated">
            <a:extLst>
              <a:ext uri="{FF2B5EF4-FFF2-40B4-BE49-F238E27FC236}">
                <a16:creationId xmlns:a16="http://schemas.microsoft.com/office/drawing/2014/main" id="{A7C2C2EA-D855-4AA7-827B-C9DB033DE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828" y="2074319"/>
            <a:ext cx="6675120" cy="1824391"/>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B5B4D38F-E0AA-4467-8C50-16167C6C8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828" y="4165569"/>
            <a:ext cx="6675120" cy="2063021"/>
          </a:xfrm>
          <a:prstGeom prst="rect">
            <a:avLst/>
          </a:prstGeom>
        </p:spPr>
      </p:pic>
      <p:sp>
        <p:nvSpPr>
          <p:cNvPr id="12" name="Rectangle 11">
            <a:extLst>
              <a:ext uri="{FF2B5EF4-FFF2-40B4-BE49-F238E27FC236}">
                <a16:creationId xmlns:a16="http://schemas.microsoft.com/office/drawing/2014/main" id="{DE33B3E0-642B-4FE7-9E43-B043B208C49A}"/>
              </a:ext>
            </a:extLst>
          </p:cNvPr>
          <p:cNvSpPr/>
          <p:nvPr/>
        </p:nvSpPr>
        <p:spPr>
          <a:xfrm>
            <a:off x="3088828" y="4165569"/>
            <a:ext cx="6675120" cy="2063021"/>
          </a:xfrm>
          <a:prstGeom prst="rect">
            <a:avLst/>
          </a:prstGeom>
          <a:solidFill>
            <a:srgbClr val="10405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2B50BE-34F7-4051-A6DA-8872954F0FB8}"/>
              </a:ext>
            </a:extLst>
          </p:cNvPr>
          <p:cNvSpPr/>
          <p:nvPr/>
        </p:nvSpPr>
        <p:spPr>
          <a:xfrm>
            <a:off x="3088828" y="2074318"/>
            <a:ext cx="6675120" cy="1824391"/>
          </a:xfrm>
          <a:prstGeom prst="rect">
            <a:avLst/>
          </a:prstGeom>
          <a:solidFill>
            <a:srgbClr val="104056">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 name="TextBox 1">
            <a:extLst>
              <a:ext uri="{FF2B5EF4-FFF2-40B4-BE49-F238E27FC236}">
                <a16:creationId xmlns:a16="http://schemas.microsoft.com/office/drawing/2014/main" id="{9C4C1F67-B7A7-DC6E-83CC-718DEE5EE293}"/>
              </a:ext>
            </a:extLst>
          </p:cNvPr>
          <p:cNvSpPr txBox="1"/>
          <p:nvPr/>
        </p:nvSpPr>
        <p:spPr>
          <a:xfrm>
            <a:off x="2744504" y="4165569"/>
            <a:ext cx="8458307" cy="2554545"/>
          </a:xfrm>
          <a:prstGeom prst="rect">
            <a:avLst/>
          </a:prstGeom>
        </p:spPr>
        <p:txBody>
          <a:bodyPr wrap="square" rtlCol="0">
            <a:spAutoFit/>
          </a:bodyPr>
          <a:lstStyle/>
          <a:p>
            <a:r>
              <a:rPr lang="en-US" sz="3200" dirty="0"/>
              <a:t>Participation includes effective use of guest speakers to</a:t>
            </a:r>
            <a:br>
              <a:rPr lang="en-US" sz="3200" dirty="0"/>
            </a:br>
            <a:r>
              <a:rPr lang="en-US" sz="3200" dirty="0"/>
              <a:t>	- Learn about the issues</a:t>
            </a:r>
            <a:br>
              <a:rPr lang="en-US" sz="3200" dirty="0"/>
            </a:br>
            <a:r>
              <a:rPr lang="en-US" sz="3200" dirty="0"/>
              <a:t>	- Learn/practice elicitation</a:t>
            </a:r>
            <a:br>
              <a:rPr lang="en-US" sz="3200" dirty="0"/>
            </a:br>
            <a:r>
              <a:rPr lang="en-US" sz="3200" dirty="0"/>
              <a:t>	- Explore new ideas</a:t>
            </a:r>
          </a:p>
        </p:txBody>
      </p:sp>
    </p:spTree>
    <p:extLst>
      <p:ext uri="{BB962C8B-B14F-4D97-AF65-F5344CB8AC3E}">
        <p14:creationId xmlns:p14="http://schemas.microsoft.com/office/powerpoint/2010/main" val="25340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3AD320-333E-4505-9539-CB9386571946}"/>
              </a:ext>
            </a:extLst>
          </p:cNvPr>
          <p:cNvSpPr txBox="1"/>
          <p:nvPr/>
        </p:nvSpPr>
        <p:spPr>
          <a:xfrm>
            <a:off x="1304926" y="806903"/>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4E302825-B671-438B-8CA0-B33B4F27A5D8}"/>
              </a:ext>
            </a:extLst>
          </p:cNvPr>
          <p:cNvGraphicFramePr>
            <a:graphicFrameLocks noGrp="1"/>
          </p:cNvGraphicFramePr>
          <p:nvPr/>
        </p:nvGraphicFramePr>
        <p:xfrm>
          <a:off x="1621104" y="1590616"/>
          <a:ext cx="7844095" cy="547116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73152"/>
                      <a:r>
                        <a:rPr lang="en-US" sz="2000" dirty="0"/>
                        <a:t>9:00 </a:t>
                      </a:r>
                    </a:p>
                  </a:txBody>
                  <a:tcPr marB="91440"/>
                </a:tc>
                <a:tc>
                  <a:txBody>
                    <a:bodyPr/>
                    <a:lstStyle/>
                    <a:p>
                      <a:r>
                        <a:rPr lang="en-US" sz="2000" dirty="0"/>
                        <a:t>401/402</a:t>
                      </a:r>
                      <a:br>
                        <a:rPr lang="en-US" sz="2000" dirty="0"/>
                      </a:br>
                      <a:r>
                        <a:rPr lang="en-US" sz="2000" dirty="0"/>
                        <a:t>Welcome; Introductions; Questionnaire; Semester Overview; Syllabus and Projects</a:t>
                      </a:r>
                    </a:p>
                  </a:txBody>
                  <a:tcPr marB="91440"/>
                </a:tc>
                <a:extLst>
                  <a:ext uri="{0D108BD9-81ED-4DB2-BD59-A6C34878D82A}">
                    <a16:rowId xmlns:a16="http://schemas.microsoft.com/office/drawing/2014/main" val="1598994171"/>
                  </a:ext>
                </a:extLst>
              </a:tr>
              <a:tr h="370840">
                <a:tc>
                  <a:txBody>
                    <a:bodyPr/>
                    <a:lstStyle/>
                    <a:p>
                      <a:pPr marL="0" indent="73152"/>
                      <a:r>
                        <a:rPr lang="en-US" sz="2000" dirty="0"/>
                        <a:t>10:30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Introduction to USG decision-making: What is the “Interagency Process”?</a:t>
                      </a:r>
                    </a:p>
                  </a:txBody>
                  <a:tcPr marB="91440"/>
                </a:tc>
                <a:extLst>
                  <a:ext uri="{0D108BD9-81ED-4DB2-BD59-A6C34878D82A}">
                    <a16:rowId xmlns:a16="http://schemas.microsoft.com/office/drawing/2014/main" val="1733385493"/>
                  </a:ext>
                </a:extLst>
              </a:tr>
              <a:tr h="370840">
                <a:tc>
                  <a:txBody>
                    <a:bodyPr/>
                    <a:lstStyle/>
                    <a:p>
                      <a:pPr marL="0" indent="73152"/>
                      <a:r>
                        <a:rPr lang="en-US" sz="2000" dirty="0"/>
                        <a:t>11:30</a:t>
                      </a:r>
                    </a:p>
                  </a:txBody>
                  <a:tcPr marB="91440"/>
                </a:tc>
                <a:tc>
                  <a:txBody>
                    <a:bodyPr/>
                    <a:lstStyle/>
                    <a:p>
                      <a:r>
                        <a:rPr lang="en-US" sz="2000" kern="1200" dirty="0">
                          <a:solidFill>
                            <a:schemeClr val="tx1"/>
                          </a:solidFill>
                          <a:effectLst/>
                          <a:latin typeface="+mn-lt"/>
                          <a:ea typeface="+mn-ea"/>
                          <a:cs typeface="+mn-cs"/>
                        </a:rPr>
                        <a:t>Guest Speakers:  Siobhan Sheils and Katie Tyner: “Washington Policymaking and Processes” </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Vice President and Senior Associate (respectively), </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The Cohen Group</a:t>
                      </a:r>
                      <a:br>
                        <a:rPr lang="en-US" sz="2000" kern="1200" dirty="0">
                          <a:solidFill>
                            <a:schemeClr val="tx1"/>
                          </a:solidFill>
                          <a:effectLst/>
                          <a:latin typeface="+mn-lt"/>
                          <a:ea typeface="+mn-ea"/>
                          <a:cs typeface="+mn-cs"/>
                        </a:rPr>
                      </a:br>
                      <a:r>
                        <a:rPr lang="en-US" sz="1800" i="1" kern="1200" dirty="0">
                          <a:solidFill>
                            <a:schemeClr val="tx1"/>
                          </a:solidFill>
                          <a:effectLst/>
                          <a:latin typeface="+mn-lt"/>
                          <a:ea typeface="+mn-ea"/>
                          <a:cs typeface="+mn-cs"/>
                        </a:rPr>
                        <a:t>- Bios attached.</a:t>
                      </a:r>
                      <a:endParaRPr lang="en-US" sz="1800" kern="1200" dirty="0">
                        <a:solidFill>
                          <a:schemeClr val="tx1"/>
                        </a:solidFill>
                        <a:effectLst/>
                        <a:latin typeface="+mn-lt"/>
                        <a:ea typeface="+mn-ea"/>
                        <a:cs typeface="+mn-cs"/>
                      </a:endParaRPr>
                    </a:p>
                    <a:p>
                      <a:r>
                        <a:rPr lang="en-US" sz="1800" i="1" kern="1200" dirty="0">
                          <a:solidFill>
                            <a:schemeClr val="tx1"/>
                          </a:solidFill>
                          <a:effectLst/>
                          <a:latin typeface="+mn-lt"/>
                          <a:ea typeface="+mn-ea"/>
                          <a:cs typeface="+mn-cs"/>
                        </a:rPr>
                        <a:t>- Introduced by Jessica</a:t>
                      </a:r>
                      <a:endParaRPr lang="en-US" sz="1800" dirty="0"/>
                    </a:p>
                  </a:txBody>
                  <a:tcPr marB="91440"/>
                </a:tc>
                <a:extLst>
                  <a:ext uri="{0D108BD9-81ED-4DB2-BD59-A6C34878D82A}">
                    <a16:rowId xmlns:a16="http://schemas.microsoft.com/office/drawing/2014/main" val="96041365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12:45</a:t>
                      </a:r>
                    </a:p>
                  </a:txBody>
                  <a:tcPr marB="91440"/>
                </a:tc>
                <a:tc>
                  <a:txBody>
                    <a:bodyPr/>
                    <a:lstStyle/>
                    <a:p>
                      <a:r>
                        <a:rPr lang="en-US" sz="2000" dirty="0"/>
                        <a:t>Lunch</a:t>
                      </a:r>
                    </a:p>
                  </a:txBody>
                  <a:tcPr marB="91440"/>
                </a:tc>
                <a:extLst>
                  <a:ext uri="{0D108BD9-81ED-4DB2-BD59-A6C34878D82A}">
                    <a16:rowId xmlns:a16="http://schemas.microsoft.com/office/drawing/2014/main" val="2086495649"/>
                  </a:ext>
                </a:extLst>
              </a:tr>
              <a:tr h="370840">
                <a:tc>
                  <a:txBody>
                    <a:bodyPr/>
                    <a:lstStyle/>
                    <a:p>
                      <a:pPr marL="0" indent="73152"/>
                      <a:r>
                        <a:rPr lang="en-US" sz="2000" dirty="0"/>
                        <a:t>2:15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Framing your project issues to make them actionable</a:t>
                      </a:r>
                    </a:p>
                  </a:txBody>
                  <a:tcPr marB="91440"/>
                </a:tc>
                <a:extLst>
                  <a:ext uri="{0D108BD9-81ED-4DB2-BD59-A6C34878D82A}">
                    <a16:rowId xmlns:a16="http://schemas.microsoft.com/office/drawing/2014/main" val="2477927494"/>
                  </a:ext>
                </a:extLst>
              </a:tr>
              <a:tr h="370840">
                <a:tc>
                  <a:txBody>
                    <a:bodyPr/>
                    <a:lstStyle/>
                    <a:p>
                      <a:pPr marL="0" indent="0"/>
                      <a:r>
                        <a:rPr lang="en-US" sz="2000" kern="1200" dirty="0">
                          <a:solidFill>
                            <a:schemeClr val="tx1"/>
                          </a:solidFill>
                          <a:latin typeface="+mn-lt"/>
                          <a:ea typeface="+mn-ea"/>
                          <a:cs typeface="+mn-cs"/>
                        </a:rPr>
                        <a:t>~3:00</a:t>
                      </a:r>
                    </a:p>
                  </a:txBody>
                  <a:tcPr marB="91440"/>
                </a:tc>
                <a:tc>
                  <a:txBody>
                    <a:bodyPr/>
                    <a:lstStyle/>
                    <a:p>
                      <a:r>
                        <a:rPr lang="en-US" sz="2000" dirty="0" err="1"/>
                        <a:t>Wrapup</a:t>
                      </a:r>
                      <a:endParaRPr lang="en-US" sz="2000" dirty="0"/>
                    </a:p>
                  </a:txBody>
                  <a:tcPr marB="91440"/>
                </a:tc>
                <a:extLst>
                  <a:ext uri="{0D108BD9-81ED-4DB2-BD59-A6C34878D82A}">
                    <a16:rowId xmlns:a16="http://schemas.microsoft.com/office/drawing/2014/main" val="3539698709"/>
                  </a:ext>
                </a:extLst>
              </a:tr>
              <a:tr h="370840">
                <a:tc>
                  <a:txBody>
                    <a:bodyPr/>
                    <a:lstStyle/>
                    <a:p>
                      <a:pPr marL="91440" indent="0"/>
                      <a:endParaRPr lang="en-US" sz="2000" kern="1200" dirty="0">
                        <a:solidFill>
                          <a:schemeClr val="tx1"/>
                        </a:solidFill>
                        <a:latin typeface="+mn-lt"/>
                        <a:ea typeface="+mn-ea"/>
                        <a:cs typeface="+mn-cs"/>
                      </a:endParaRPr>
                    </a:p>
                  </a:txBody>
                  <a:tcPr marB="91440"/>
                </a:tc>
                <a:tc>
                  <a:txBody>
                    <a:bodyPr/>
                    <a:lstStyle/>
                    <a:p>
                      <a:endParaRPr lang="en-US" sz="2000" dirty="0"/>
                    </a:p>
                  </a:txBody>
                  <a:tcPr marB="91440"/>
                </a:tc>
                <a:extLst>
                  <a:ext uri="{0D108BD9-81ED-4DB2-BD59-A6C34878D82A}">
                    <a16:rowId xmlns:a16="http://schemas.microsoft.com/office/drawing/2014/main" val="3419112734"/>
                  </a:ext>
                </a:extLst>
              </a:tr>
            </a:tbl>
          </a:graphicData>
        </a:graphic>
      </p:graphicFrame>
    </p:spTree>
    <p:extLst>
      <p:ext uri="{BB962C8B-B14F-4D97-AF65-F5344CB8AC3E}">
        <p14:creationId xmlns:p14="http://schemas.microsoft.com/office/powerpoint/2010/main" val="2861576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26C2A9-B3CA-0AF8-7AA0-B273D23CA327}"/>
              </a:ext>
            </a:extLst>
          </p:cNvPr>
          <p:cNvSpPr txBox="1"/>
          <p:nvPr/>
        </p:nvSpPr>
        <p:spPr>
          <a:xfrm>
            <a:off x="1732547" y="992408"/>
            <a:ext cx="9216807" cy="4622484"/>
          </a:xfrm>
          <a:prstGeom prst="rect">
            <a:avLst/>
          </a:prstGeom>
          <a:noFill/>
        </p:spPr>
        <p:txBody>
          <a:bodyPr wrap="square">
            <a:spAutoFit/>
          </a:bodyPr>
          <a:lstStyle/>
          <a:p>
            <a:pPr marL="0" marR="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Attendance and Preparation</a:t>
            </a:r>
            <a:r>
              <a:rPr lang="en-US" sz="2400" dirty="0">
                <a:effectLst/>
                <a:ea typeface="Calibri" panose="020F0502020204030204" pitchFamily="34" charset="0"/>
                <a:cs typeface="Times New Roman" panose="02020603050405020304" pitchFamily="18" charset="0"/>
              </a:rPr>
              <a:t>: Students are expected to attend (and be on time for) every class. Each Friday’s schedule is aggressive and requires that absences be for only </a:t>
            </a:r>
            <a:r>
              <a:rPr lang="en-US" sz="2400" i="1" dirty="0">
                <a:effectLst/>
                <a:ea typeface="Calibri" panose="020F0502020204030204" pitchFamily="34" charset="0"/>
                <a:cs typeface="Times New Roman" panose="02020603050405020304" pitchFamily="18" charset="0"/>
              </a:rPr>
              <a:t>exceptional</a:t>
            </a:r>
            <a:r>
              <a:rPr lang="en-US" sz="2400" dirty="0">
                <a:effectLst/>
                <a:ea typeface="Calibri" panose="020F0502020204030204" pitchFamily="34" charset="0"/>
                <a:cs typeface="Times New Roman" panose="02020603050405020304" pitchFamily="18" charset="0"/>
              </a:rPr>
              <a:t> purposes and be approved by the professor in advance. (Religious observances, health emergencies, and other compelling circumstances are understandable. Pursuit of long weekends is </a:t>
            </a:r>
            <a:r>
              <a:rPr lang="en-US" sz="2400" i="1" dirty="0">
                <a:effectLst/>
                <a:ea typeface="Calibri" panose="020F0502020204030204" pitchFamily="34" charset="0"/>
                <a:cs typeface="Times New Roman" panose="02020603050405020304" pitchFamily="18" charset="0"/>
              </a:rPr>
              <a:t>not</a:t>
            </a:r>
            <a:r>
              <a:rPr lang="en-US" sz="2400" dirty="0">
                <a:effectLst/>
                <a:ea typeface="Calibri" panose="020F0502020204030204" pitchFamily="34" charset="0"/>
                <a:cs typeface="Times New Roman" panose="02020603050405020304" pitchFamily="18" charset="0"/>
              </a:rPr>
              <a:t> an exceptional purpose.)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If you are absent, you will write a one-page (400 words) paper on the readings for that day.</a:t>
            </a:r>
            <a:endParaRPr lang="en-US" sz="2400" dirty="0">
              <a:effectLst/>
              <a:ea typeface="Calibri" panose="020F0502020204030204" pitchFamily="34" charset="0"/>
              <a:cs typeface="Times New Roman" panose="02020603050405020304" pitchFamily="18" charset="0"/>
            </a:endParaRP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If you feel that you cannot commit to attending every class, this may not be the right semester for you to be in the program. </a:t>
            </a:r>
          </a:p>
        </p:txBody>
      </p:sp>
      <p:sp>
        <p:nvSpPr>
          <p:cNvPr id="4" name="Rectangle 3">
            <a:extLst>
              <a:ext uri="{FF2B5EF4-FFF2-40B4-BE49-F238E27FC236}">
                <a16:creationId xmlns:a16="http://schemas.microsoft.com/office/drawing/2014/main" id="{8094CD8E-C167-D011-23AB-EC9A4A095C22}"/>
              </a:ext>
            </a:extLst>
          </p:cNvPr>
          <p:cNvSpPr/>
          <p:nvPr/>
        </p:nvSpPr>
        <p:spPr>
          <a:xfrm>
            <a:off x="1732547" y="3071040"/>
            <a:ext cx="7200438" cy="465221"/>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DED3D5-B6A5-4C21-0E2F-6D568C1BA9E8}"/>
              </a:ext>
            </a:extLst>
          </p:cNvPr>
          <p:cNvSpPr txBox="1"/>
          <p:nvPr/>
        </p:nvSpPr>
        <p:spPr>
          <a:xfrm>
            <a:off x="4786008" y="449093"/>
            <a:ext cx="6612376" cy="369332"/>
          </a:xfrm>
          <a:prstGeom prst="rect">
            <a:avLst/>
          </a:prstGeom>
          <a:noFill/>
        </p:spPr>
        <p:txBody>
          <a:bodyPr wrap="square">
            <a:spAutoFit/>
          </a:bodyPr>
          <a:lstStyle/>
          <a:p>
            <a:r>
              <a:rPr lang="en-US" sz="1800" dirty="0">
                <a:effectLst/>
                <a:cs typeface="Times New Roman" panose="02020603050405020304" pitchFamily="18" charset="0"/>
              </a:rPr>
              <a:t>Religious Observance Notification Deadline:  Tuesday, 6 February</a:t>
            </a:r>
            <a:endParaRPr lang="en-US" dirty="0"/>
          </a:p>
        </p:txBody>
      </p:sp>
    </p:spTree>
    <p:extLst>
      <p:ext uri="{BB962C8B-B14F-4D97-AF65-F5344CB8AC3E}">
        <p14:creationId xmlns:p14="http://schemas.microsoft.com/office/powerpoint/2010/main" val="274151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664B88-2579-E456-3F1D-1A9446CCD653}"/>
              </a:ext>
            </a:extLst>
          </p:cNvPr>
          <p:cNvSpPr txBox="1"/>
          <p:nvPr/>
        </p:nvSpPr>
        <p:spPr>
          <a:xfrm>
            <a:off x="1070042" y="1138136"/>
            <a:ext cx="3967625" cy="523220"/>
          </a:xfrm>
          <a:prstGeom prst="rect">
            <a:avLst/>
          </a:prstGeom>
          <a:noFill/>
        </p:spPr>
        <p:txBody>
          <a:bodyPr wrap="none" rtlCol="0">
            <a:spAutoFit/>
          </a:bodyPr>
          <a:lstStyle/>
          <a:p>
            <a:r>
              <a:rPr lang="en-US" sz="2800" dirty="0"/>
              <a:t>Several words of wisdom:</a:t>
            </a:r>
          </a:p>
        </p:txBody>
      </p:sp>
      <p:sp>
        <p:nvSpPr>
          <p:cNvPr id="3" name="TextBox 2">
            <a:extLst>
              <a:ext uri="{FF2B5EF4-FFF2-40B4-BE49-F238E27FC236}">
                <a16:creationId xmlns:a16="http://schemas.microsoft.com/office/drawing/2014/main" id="{A03C2D38-6CFB-8FFE-02CB-83B2151F315D}"/>
              </a:ext>
            </a:extLst>
          </p:cNvPr>
          <p:cNvSpPr txBox="1"/>
          <p:nvPr/>
        </p:nvSpPr>
        <p:spPr>
          <a:xfrm>
            <a:off x="3778073" y="1937319"/>
            <a:ext cx="8236043"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Sometimes I will call you out, but … even if I don’t … don’t assume I don’t know what you’re doing.</a:t>
            </a:r>
          </a:p>
        </p:txBody>
      </p:sp>
      <p:sp>
        <p:nvSpPr>
          <p:cNvPr id="4" name="TextBox 3">
            <a:extLst>
              <a:ext uri="{FF2B5EF4-FFF2-40B4-BE49-F238E27FC236}">
                <a16:creationId xmlns:a16="http://schemas.microsoft.com/office/drawing/2014/main" id="{FB4F28D3-0689-8CC4-BBF8-FC8565AE1485}"/>
              </a:ext>
            </a:extLst>
          </p:cNvPr>
          <p:cNvSpPr txBox="1"/>
          <p:nvPr/>
        </p:nvSpPr>
        <p:spPr>
          <a:xfrm>
            <a:off x="1236713" y="3167390"/>
            <a:ext cx="8590794" cy="523220"/>
          </a:xfrm>
          <a:prstGeom prst="rect">
            <a:avLst/>
          </a:prstGeom>
          <a:noFill/>
        </p:spPr>
        <p:txBody>
          <a:bodyPr wrap="square" rtlCol="0">
            <a:spAutoFit/>
          </a:bodyPr>
          <a:lstStyle/>
          <a:p>
            <a:r>
              <a:rPr lang="en-US" sz="2800" dirty="0"/>
              <a:t>Same thing on ethics issues such as use of ChatGPT. </a:t>
            </a:r>
          </a:p>
        </p:txBody>
      </p:sp>
      <p:sp>
        <p:nvSpPr>
          <p:cNvPr id="5" name="TextBox 4">
            <a:extLst>
              <a:ext uri="{FF2B5EF4-FFF2-40B4-BE49-F238E27FC236}">
                <a16:creationId xmlns:a16="http://schemas.microsoft.com/office/drawing/2014/main" id="{2C1AAF52-8371-925D-C937-6FADDA1CB741}"/>
              </a:ext>
            </a:extLst>
          </p:cNvPr>
          <p:cNvSpPr txBox="1"/>
          <p:nvPr/>
        </p:nvSpPr>
        <p:spPr>
          <a:xfrm>
            <a:off x="3235752" y="3920406"/>
            <a:ext cx="8590794" cy="954107"/>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I am concerned about artificial intelligence, but  </a:t>
            </a:r>
            <a:br>
              <a:rPr lang="en-US" sz="2800" dirty="0"/>
            </a:br>
            <a:r>
              <a:rPr lang="en-US" sz="2800" dirty="0"/>
              <a:t>I worry more about natural stupidity.</a:t>
            </a:r>
          </a:p>
        </p:txBody>
      </p:sp>
    </p:spTree>
    <p:extLst>
      <p:ext uri="{BB962C8B-B14F-4D97-AF65-F5344CB8AC3E}">
        <p14:creationId xmlns:p14="http://schemas.microsoft.com/office/powerpoint/2010/main" val="41665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1C24C84-B819-4C67-9396-43652488519B}"/>
              </a:ext>
            </a:extLst>
          </p:cNvPr>
          <p:cNvSpPr txBox="1"/>
          <p:nvPr/>
        </p:nvSpPr>
        <p:spPr>
          <a:xfrm>
            <a:off x="2021305" y="1831773"/>
            <a:ext cx="8003390" cy="3531864"/>
          </a:xfrm>
          <a:prstGeom prst="rect">
            <a:avLst/>
          </a:prstGeom>
          <a:noFill/>
        </p:spPr>
        <p:txBody>
          <a:bodyPr wrap="square">
            <a:spAutoFit/>
          </a:bodyPr>
          <a:lstStyle/>
          <a:p>
            <a:pPr marL="0" marR="0">
              <a:lnSpc>
                <a:spcPct val="115000"/>
              </a:lnSpc>
              <a:spcBef>
                <a:spcPts val="0"/>
              </a:spcBef>
              <a:spcAft>
                <a:spcPts val="1200"/>
              </a:spcAft>
            </a:pPr>
            <a:r>
              <a:rPr lang="en-US" sz="2800" i="1" dirty="0">
                <a:effectLst/>
                <a:ea typeface="Calibri" panose="020F0502020204030204" pitchFamily="34" charset="0"/>
                <a:cs typeface="Times New Roman" panose="02020603050405020304" pitchFamily="18" charset="0"/>
              </a:rPr>
              <a:t>Late Assignment Policy: </a:t>
            </a:r>
            <a:r>
              <a:rPr lang="en-US" sz="2800" dirty="0">
                <a:effectLst/>
                <a:ea typeface="Calibri" panose="020F0502020204030204" pitchFamily="34" charset="0"/>
                <a:cs typeface="Times New Roman" panose="02020603050405020304" pitchFamily="18" charset="0"/>
              </a:rPr>
              <a:t>All work should be handed in on time unless otherwise arranged with the professor. Five points (or one-half grade) will be deducted for each day an assignment is late. For example, if an assignment is due on a Friday – at which time it would receive a grade of 80 – Saturday submission will lower the grade to 75. </a:t>
            </a:r>
          </a:p>
        </p:txBody>
      </p:sp>
    </p:spTree>
    <p:extLst>
      <p:ext uri="{BB962C8B-B14F-4D97-AF65-F5344CB8AC3E}">
        <p14:creationId xmlns:p14="http://schemas.microsoft.com/office/powerpoint/2010/main" val="1316791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E27C0-660C-604B-D5A2-F9057A4B54CA}"/>
              </a:ext>
            </a:extLst>
          </p:cNvPr>
          <p:cNvPicPr>
            <a:picLocks noChangeAspect="1"/>
          </p:cNvPicPr>
          <p:nvPr/>
        </p:nvPicPr>
        <p:blipFill>
          <a:blip r:embed="rId2"/>
          <a:stretch>
            <a:fillRect/>
          </a:stretch>
        </p:blipFill>
        <p:spPr>
          <a:xfrm>
            <a:off x="2857500" y="82550"/>
            <a:ext cx="6477000" cy="6692900"/>
          </a:xfrm>
          <a:prstGeom prst="rect">
            <a:avLst/>
          </a:prstGeom>
        </p:spPr>
      </p:pic>
      <p:sp>
        <p:nvSpPr>
          <p:cNvPr id="3" name="TextBox 2">
            <a:extLst>
              <a:ext uri="{FF2B5EF4-FFF2-40B4-BE49-F238E27FC236}">
                <a16:creationId xmlns:a16="http://schemas.microsoft.com/office/drawing/2014/main" id="{1B791EEB-A410-01D0-4BC8-C9835B0177A8}"/>
              </a:ext>
            </a:extLst>
          </p:cNvPr>
          <p:cNvSpPr txBox="1"/>
          <p:nvPr/>
        </p:nvSpPr>
        <p:spPr>
          <a:xfrm>
            <a:off x="9644063" y="1271588"/>
            <a:ext cx="2235660" cy="923330"/>
          </a:xfrm>
          <a:prstGeom prst="rect">
            <a:avLst/>
          </a:prstGeom>
          <a:solidFill>
            <a:schemeClr val="accent2"/>
          </a:solidFill>
        </p:spPr>
        <p:txBody>
          <a:bodyPr wrap="square" rtlCol="0">
            <a:spAutoFit/>
          </a:bodyPr>
          <a:lstStyle/>
          <a:p>
            <a:r>
              <a:rPr lang="es-ES_tradnl" dirty="0">
                <a:solidFill>
                  <a:srgbClr val="FF0000"/>
                </a:solidFill>
              </a:rPr>
              <a:t>USE IN NEXT SLIDE. THIS IS PLAN AS OF 8JANUARY</a:t>
            </a:r>
          </a:p>
        </p:txBody>
      </p:sp>
    </p:spTree>
    <p:extLst>
      <p:ext uri="{BB962C8B-B14F-4D97-AF65-F5344CB8AC3E}">
        <p14:creationId xmlns:p14="http://schemas.microsoft.com/office/powerpoint/2010/main" val="2888079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DBC8AA1-2EE6-49B6-834B-50834677DC2D}"/>
              </a:ext>
            </a:extLst>
          </p:cNvPr>
          <p:cNvSpPr txBox="1"/>
          <p:nvPr/>
        </p:nvSpPr>
        <p:spPr>
          <a:xfrm>
            <a:off x="8958332" y="5312278"/>
            <a:ext cx="2247385" cy="830997"/>
          </a:xfrm>
          <a:prstGeom prst="rect">
            <a:avLst/>
          </a:prstGeom>
          <a:noFill/>
        </p:spPr>
        <p:txBody>
          <a:bodyPr wrap="square" rtlCol="0">
            <a:spAutoFit/>
          </a:bodyPr>
          <a:lstStyle/>
          <a:p>
            <a:r>
              <a:rPr lang="en-US" sz="2400" dirty="0"/>
              <a:t>QUESTIONS?</a:t>
            </a:r>
          </a:p>
          <a:p>
            <a:endParaRPr lang="en-US" sz="2400" dirty="0"/>
          </a:p>
        </p:txBody>
      </p:sp>
      <p:sp>
        <p:nvSpPr>
          <p:cNvPr id="5" name="TextBox 4">
            <a:extLst>
              <a:ext uri="{FF2B5EF4-FFF2-40B4-BE49-F238E27FC236}">
                <a16:creationId xmlns:a16="http://schemas.microsoft.com/office/drawing/2014/main" id="{87CFF3BA-8AD8-3C26-68DD-6B4D91216AF3}"/>
              </a:ext>
            </a:extLst>
          </p:cNvPr>
          <p:cNvSpPr txBox="1"/>
          <p:nvPr/>
        </p:nvSpPr>
        <p:spPr>
          <a:xfrm>
            <a:off x="9615045" y="2601940"/>
            <a:ext cx="715260" cy="523220"/>
          </a:xfrm>
          <a:prstGeom prst="rect">
            <a:avLst/>
          </a:prstGeom>
          <a:noFill/>
        </p:spPr>
        <p:txBody>
          <a:bodyPr wrap="none" rtlCol="0">
            <a:spAutoFit/>
          </a:bodyPr>
          <a:lstStyle/>
          <a:p>
            <a:r>
              <a:rPr lang="en-US" sz="2800" dirty="0"/>
              <a:t>401</a:t>
            </a:r>
          </a:p>
        </p:txBody>
      </p:sp>
      <p:pic>
        <p:nvPicPr>
          <p:cNvPr id="2" name="Picture 1">
            <a:extLst>
              <a:ext uri="{FF2B5EF4-FFF2-40B4-BE49-F238E27FC236}">
                <a16:creationId xmlns:a16="http://schemas.microsoft.com/office/drawing/2014/main" id="{A0D5BA62-A902-979D-BD21-4177FC17978C}"/>
              </a:ext>
            </a:extLst>
          </p:cNvPr>
          <p:cNvPicPr>
            <a:picLocks noChangeAspect="1"/>
          </p:cNvPicPr>
          <p:nvPr/>
        </p:nvPicPr>
        <p:blipFill>
          <a:blip r:embed="rId2"/>
          <a:stretch>
            <a:fillRect/>
          </a:stretch>
        </p:blipFill>
        <p:spPr>
          <a:xfrm>
            <a:off x="2098743" y="82550"/>
            <a:ext cx="6477000" cy="6692900"/>
          </a:xfrm>
          <a:prstGeom prst="rect">
            <a:avLst/>
          </a:prstGeom>
        </p:spPr>
      </p:pic>
      <p:sp>
        <p:nvSpPr>
          <p:cNvPr id="6" name="TextBox 5">
            <a:extLst>
              <a:ext uri="{FF2B5EF4-FFF2-40B4-BE49-F238E27FC236}">
                <a16:creationId xmlns:a16="http://schemas.microsoft.com/office/drawing/2014/main" id="{47F68AC1-20E8-1810-8B3B-0AFD59CA9538}"/>
              </a:ext>
            </a:extLst>
          </p:cNvPr>
          <p:cNvSpPr txBox="1"/>
          <p:nvPr/>
        </p:nvSpPr>
        <p:spPr>
          <a:xfrm>
            <a:off x="9599592" y="2632718"/>
            <a:ext cx="730713" cy="523220"/>
          </a:xfrm>
          <a:prstGeom prst="rect">
            <a:avLst/>
          </a:prstGeom>
          <a:noFill/>
        </p:spPr>
        <p:txBody>
          <a:bodyPr wrap="none" rtlCol="0">
            <a:spAutoFit/>
          </a:bodyPr>
          <a:lstStyle/>
          <a:p>
            <a:r>
              <a:rPr lang="en-US" sz="2800" dirty="0"/>
              <a:t>402</a:t>
            </a:r>
          </a:p>
        </p:txBody>
      </p:sp>
      <p:sp>
        <p:nvSpPr>
          <p:cNvPr id="21" name="Rectangle 20">
            <a:extLst>
              <a:ext uri="{FF2B5EF4-FFF2-40B4-BE49-F238E27FC236}">
                <a16:creationId xmlns:a16="http://schemas.microsoft.com/office/drawing/2014/main" id="{7CA2ED34-B9B7-E363-2E2A-A40BDDAA9298}"/>
              </a:ext>
            </a:extLst>
          </p:cNvPr>
          <p:cNvSpPr/>
          <p:nvPr/>
        </p:nvSpPr>
        <p:spPr>
          <a:xfrm>
            <a:off x="6323112" y="1218454"/>
            <a:ext cx="2179169" cy="517311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B3381D1-A386-4B8E-93A2-7D6E7766D005}"/>
              </a:ext>
            </a:extLst>
          </p:cNvPr>
          <p:cNvGrpSpPr/>
          <p:nvPr/>
        </p:nvGrpSpPr>
        <p:grpSpPr>
          <a:xfrm>
            <a:off x="7738922" y="2492472"/>
            <a:ext cx="734248" cy="3672777"/>
            <a:chOff x="9124951" y="2725042"/>
            <a:chExt cx="734248" cy="3672777"/>
          </a:xfrm>
        </p:grpSpPr>
        <p:sp>
          <p:nvSpPr>
            <p:cNvPr id="10" name="TextBox 9">
              <a:extLst>
                <a:ext uri="{FF2B5EF4-FFF2-40B4-BE49-F238E27FC236}">
                  <a16:creationId xmlns:a16="http://schemas.microsoft.com/office/drawing/2014/main" id="{8898901D-3E74-4B00-9010-C20AFB3D3A8B}"/>
                </a:ext>
              </a:extLst>
            </p:cNvPr>
            <p:cNvSpPr txBox="1"/>
            <p:nvPr/>
          </p:nvSpPr>
          <p:spPr>
            <a:xfrm>
              <a:off x="9235951" y="45390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43449F15-5219-4021-9B60-4852375F7FD4}"/>
                </a:ext>
              </a:extLst>
            </p:cNvPr>
            <p:cNvSpPr txBox="1"/>
            <p:nvPr/>
          </p:nvSpPr>
          <p:spPr>
            <a:xfrm>
              <a:off x="9228217" y="27250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14CFA4BB-6133-47DE-B301-22778B6B242F}"/>
                </a:ext>
              </a:extLst>
            </p:cNvPr>
            <p:cNvSpPr txBox="1"/>
            <p:nvPr/>
          </p:nvSpPr>
          <p:spPr>
            <a:xfrm>
              <a:off x="9124951" y="504076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7" name="TextBox 16">
              <a:extLst>
                <a:ext uri="{FF2B5EF4-FFF2-40B4-BE49-F238E27FC236}">
                  <a16:creationId xmlns:a16="http://schemas.microsoft.com/office/drawing/2014/main" id="{6C408613-D03F-41E4-8A2B-101E00829F39}"/>
                </a:ext>
              </a:extLst>
            </p:cNvPr>
            <p:cNvSpPr txBox="1"/>
            <p:nvPr/>
          </p:nvSpPr>
          <p:spPr>
            <a:xfrm>
              <a:off x="9352329" y="581304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5" name="Group 14">
            <a:extLst>
              <a:ext uri="{FF2B5EF4-FFF2-40B4-BE49-F238E27FC236}">
                <a16:creationId xmlns:a16="http://schemas.microsoft.com/office/drawing/2014/main" id="{47149754-64E4-46EE-984F-9FE47350B33A}"/>
              </a:ext>
            </a:extLst>
          </p:cNvPr>
          <p:cNvGrpSpPr/>
          <p:nvPr/>
        </p:nvGrpSpPr>
        <p:grpSpPr>
          <a:xfrm>
            <a:off x="7692938" y="2793095"/>
            <a:ext cx="556335" cy="3696307"/>
            <a:chOff x="8900167" y="2473169"/>
            <a:chExt cx="556335" cy="3696307"/>
          </a:xfrm>
        </p:grpSpPr>
        <p:sp>
          <p:nvSpPr>
            <p:cNvPr id="12" name="TextBox 11">
              <a:extLst>
                <a:ext uri="{FF2B5EF4-FFF2-40B4-BE49-F238E27FC236}">
                  <a16:creationId xmlns:a16="http://schemas.microsoft.com/office/drawing/2014/main" id="{C2212D6C-D407-42BF-B4DA-840896B77E59}"/>
                </a:ext>
              </a:extLst>
            </p:cNvPr>
            <p:cNvSpPr txBox="1"/>
            <p:nvPr/>
          </p:nvSpPr>
          <p:spPr>
            <a:xfrm>
              <a:off x="8949632" y="247316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3" name="TextBox 12">
              <a:extLst>
                <a:ext uri="{FF2B5EF4-FFF2-40B4-BE49-F238E27FC236}">
                  <a16:creationId xmlns:a16="http://schemas.microsoft.com/office/drawing/2014/main" id="{180213C2-7023-4F25-AB68-2D4215AA5B32}"/>
                </a:ext>
              </a:extLst>
            </p:cNvPr>
            <p:cNvSpPr txBox="1"/>
            <p:nvPr/>
          </p:nvSpPr>
          <p:spPr>
            <a:xfrm>
              <a:off x="8900167" y="333231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4" name="TextBox 13">
              <a:extLst>
                <a:ext uri="{FF2B5EF4-FFF2-40B4-BE49-F238E27FC236}">
                  <a16:creationId xmlns:a16="http://schemas.microsoft.com/office/drawing/2014/main" id="{587BFEBA-6E45-44BE-B65C-504B833B9C2C}"/>
                </a:ext>
              </a:extLst>
            </p:cNvPr>
            <p:cNvSpPr txBox="1"/>
            <p:nvPr/>
          </p:nvSpPr>
          <p:spPr>
            <a:xfrm>
              <a:off x="8943906" y="558470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Tree>
    <p:extLst>
      <p:ext uri="{BB962C8B-B14F-4D97-AF65-F5344CB8AC3E}">
        <p14:creationId xmlns:p14="http://schemas.microsoft.com/office/powerpoint/2010/main" val="36068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1" nodeType="after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par>
                          <p:cTn id="32" fill="hold">
                            <p:stCondLst>
                              <p:cond delay="0"/>
                            </p:stCondLst>
                            <p:childTnLst>
                              <p:par>
                                <p:cTn id="33" presetID="1" presetClass="exit" presetSubtype="0" fill="hold" grpId="1" nodeType="after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P spid="5" grpId="1"/>
      <p:bldP spid="6" grpId="0"/>
      <p:bldP spid="6" grpId="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DADAE-95F3-4946-83B0-A70CD9F35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19793"/>
            <a:ext cx="9144000" cy="4572000"/>
          </a:xfrm>
          <a:prstGeom prst="rect">
            <a:avLst/>
          </a:prstGeom>
          <a:ln w="76200">
            <a:solidFill>
              <a:schemeClr val="tx1"/>
            </a:solidFill>
          </a:ln>
        </p:spPr>
      </p:pic>
      <p:sp>
        <p:nvSpPr>
          <p:cNvPr id="2" name="TextBox 1">
            <a:extLst>
              <a:ext uri="{FF2B5EF4-FFF2-40B4-BE49-F238E27FC236}">
                <a16:creationId xmlns:a16="http://schemas.microsoft.com/office/drawing/2014/main" id="{574A672A-9B2F-4830-9C7D-516B9EF46354}"/>
              </a:ext>
            </a:extLst>
          </p:cNvPr>
          <p:cNvSpPr txBox="1"/>
          <p:nvPr/>
        </p:nvSpPr>
        <p:spPr>
          <a:xfrm>
            <a:off x="4051133" y="589272"/>
            <a:ext cx="4883068" cy="830997"/>
          </a:xfrm>
          <a:prstGeom prst="rect">
            <a:avLst/>
          </a:prstGeom>
          <a:noFill/>
        </p:spPr>
        <p:txBody>
          <a:bodyPr wrap="none" rtlCol="0">
            <a:spAutoFit/>
          </a:bodyPr>
          <a:lstStyle/>
          <a:p>
            <a:r>
              <a:rPr lang="en-US" sz="4800" dirty="0"/>
              <a:t>NSC SIMULATION</a:t>
            </a:r>
          </a:p>
        </p:txBody>
      </p:sp>
      <p:pic>
        <p:nvPicPr>
          <p:cNvPr id="7" name="Picture 6">
            <a:extLst>
              <a:ext uri="{FF2B5EF4-FFF2-40B4-BE49-F238E27FC236}">
                <a16:creationId xmlns:a16="http://schemas.microsoft.com/office/drawing/2014/main" id="{2F1A84ED-9AE6-4186-A6AC-F43DEA2A8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634" y="1420269"/>
            <a:ext cx="7423265" cy="5567449"/>
          </a:xfrm>
          <a:prstGeom prst="rect">
            <a:avLst/>
          </a:prstGeom>
          <a:ln w="76200">
            <a:solidFill>
              <a:schemeClr val="tx1"/>
            </a:solidFill>
          </a:ln>
        </p:spPr>
      </p:pic>
      <p:grpSp>
        <p:nvGrpSpPr>
          <p:cNvPr id="4" name="Group 3">
            <a:extLst>
              <a:ext uri="{FF2B5EF4-FFF2-40B4-BE49-F238E27FC236}">
                <a16:creationId xmlns:a16="http://schemas.microsoft.com/office/drawing/2014/main" id="{9C4D18C9-14E7-4CC4-81EE-8857AB42D76F}"/>
              </a:ext>
            </a:extLst>
          </p:cNvPr>
          <p:cNvGrpSpPr/>
          <p:nvPr/>
        </p:nvGrpSpPr>
        <p:grpSpPr>
          <a:xfrm>
            <a:off x="4051133" y="127607"/>
            <a:ext cx="7257011" cy="4864186"/>
            <a:chOff x="5309435" y="578572"/>
            <a:chExt cx="7257011" cy="4864186"/>
          </a:xfrm>
        </p:grpSpPr>
        <p:pic>
          <p:nvPicPr>
            <p:cNvPr id="3" name="Picture 2">
              <a:extLst>
                <a:ext uri="{FF2B5EF4-FFF2-40B4-BE49-F238E27FC236}">
                  <a16:creationId xmlns:a16="http://schemas.microsoft.com/office/drawing/2014/main" id="{B5006243-ACD2-4F36-A757-DA46FA028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435" y="604751"/>
              <a:ext cx="7257011" cy="4838007"/>
            </a:xfrm>
            <a:prstGeom prst="rect">
              <a:avLst/>
            </a:prstGeom>
            <a:ln w="76200">
              <a:solidFill>
                <a:schemeClr val="tx1"/>
              </a:solidFill>
            </a:ln>
          </p:spPr>
        </p:pic>
        <p:sp>
          <p:nvSpPr>
            <p:cNvPr id="8" name="TextBox 7">
              <a:extLst>
                <a:ext uri="{FF2B5EF4-FFF2-40B4-BE49-F238E27FC236}">
                  <a16:creationId xmlns:a16="http://schemas.microsoft.com/office/drawing/2014/main" id="{E046A4BF-D9CB-4ABC-A2A3-77A68A9CDD5C}"/>
                </a:ext>
              </a:extLst>
            </p:cNvPr>
            <p:cNvSpPr txBox="1"/>
            <p:nvPr/>
          </p:nvSpPr>
          <p:spPr>
            <a:xfrm>
              <a:off x="7354302" y="578572"/>
              <a:ext cx="3920945" cy="461665"/>
            </a:xfrm>
            <a:prstGeom prst="rect">
              <a:avLst/>
            </a:prstGeom>
            <a:noFill/>
          </p:spPr>
          <p:txBody>
            <a:bodyPr wrap="none" rtlCol="0">
              <a:spAutoFit/>
            </a:bodyPr>
            <a:lstStyle/>
            <a:p>
              <a:r>
                <a:rPr lang="en-US" sz="2400" dirty="0">
                  <a:solidFill>
                    <a:schemeClr val="bg1"/>
                  </a:solidFill>
                </a:rPr>
                <a:t>The National Security Council</a:t>
              </a:r>
            </a:p>
          </p:txBody>
        </p:sp>
      </p:grpSp>
    </p:spTree>
    <p:extLst>
      <p:ext uri="{BB962C8B-B14F-4D97-AF65-F5344CB8AC3E}">
        <p14:creationId xmlns:p14="http://schemas.microsoft.com/office/powerpoint/2010/main" val="24314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2430148" y="803203"/>
            <a:ext cx="2943883" cy="646331"/>
          </a:xfrm>
          <a:prstGeom prst="rect">
            <a:avLst/>
          </a:prstGeom>
          <a:noFill/>
        </p:spPr>
        <p:txBody>
          <a:bodyPr wrap="none" rtlCol="0">
            <a:spAutoFit/>
          </a:bodyPr>
          <a:lstStyle/>
          <a:p>
            <a:r>
              <a:rPr lang="en-US" sz="3600" dirty="0"/>
              <a:t>NSC PROJECT</a:t>
            </a:r>
          </a:p>
        </p:txBody>
      </p:sp>
      <p:sp>
        <p:nvSpPr>
          <p:cNvPr id="3" name="TextBox 2">
            <a:extLst>
              <a:ext uri="{FF2B5EF4-FFF2-40B4-BE49-F238E27FC236}">
                <a16:creationId xmlns:a16="http://schemas.microsoft.com/office/drawing/2014/main" id="{A56DC6DD-5D0C-4599-A4AC-E8DF0336027A}"/>
              </a:ext>
            </a:extLst>
          </p:cNvPr>
          <p:cNvSpPr txBox="1"/>
          <p:nvPr/>
        </p:nvSpPr>
        <p:spPr>
          <a:xfrm>
            <a:off x="2304972" y="1841614"/>
            <a:ext cx="2432128" cy="2246769"/>
          </a:xfrm>
          <a:prstGeom prst="rect">
            <a:avLst/>
          </a:prstGeom>
          <a:noFill/>
        </p:spPr>
        <p:txBody>
          <a:bodyPr wrap="square" rtlCol="0">
            <a:spAutoFit/>
          </a:bodyPr>
          <a:lstStyle/>
          <a:p>
            <a:pPr>
              <a:spcAft>
                <a:spcPts val="600"/>
              </a:spcAft>
            </a:pPr>
            <a:r>
              <a:rPr lang="en-US" sz="2400" dirty="0"/>
              <a:t>From </a:t>
            </a:r>
            <a:r>
              <a:rPr lang="en-US" sz="2400" dirty="0" err="1"/>
              <a:t>BlackBoard</a:t>
            </a:r>
            <a:endParaRPr lang="en-US" sz="2400" dirty="0"/>
          </a:p>
          <a:p>
            <a:pPr marL="285750" indent="-285750">
              <a:spcAft>
                <a:spcPts val="600"/>
              </a:spcAft>
              <a:buFont typeface="Arial" panose="020B0604020202020204" pitchFamily="34" charset="0"/>
              <a:buChar char="•"/>
            </a:pPr>
            <a:r>
              <a:rPr lang="en-US" sz="2400" dirty="0"/>
              <a:t>Objectives</a:t>
            </a:r>
          </a:p>
          <a:p>
            <a:pPr marL="285750" indent="-285750">
              <a:spcAft>
                <a:spcPts val="600"/>
              </a:spcAft>
              <a:buFont typeface="Arial" panose="020B0604020202020204" pitchFamily="34" charset="0"/>
              <a:buChar char="•"/>
            </a:pPr>
            <a:r>
              <a:rPr lang="en-US" sz="2400" dirty="0"/>
              <a:t>Design</a:t>
            </a:r>
          </a:p>
          <a:p>
            <a:pPr marL="285750" indent="-285750">
              <a:spcAft>
                <a:spcPts val="600"/>
              </a:spcAft>
              <a:buFont typeface="Arial" panose="020B0604020202020204" pitchFamily="34" charset="0"/>
              <a:buChar char="•"/>
            </a:pPr>
            <a:r>
              <a:rPr lang="en-US" sz="2400" dirty="0"/>
              <a:t>Assignments</a:t>
            </a:r>
          </a:p>
          <a:p>
            <a:pPr marL="285750" indent="-285750">
              <a:spcAft>
                <a:spcPts val="600"/>
              </a:spcAft>
              <a:buFont typeface="Arial" panose="020B0604020202020204" pitchFamily="34" charset="0"/>
              <a:buChar char="•"/>
            </a:pPr>
            <a:r>
              <a:rPr lang="en-US" sz="2400" dirty="0"/>
              <a:t>Grading</a:t>
            </a:r>
          </a:p>
        </p:txBody>
      </p:sp>
      <p:grpSp>
        <p:nvGrpSpPr>
          <p:cNvPr id="18" name="Group 17">
            <a:extLst>
              <a:ext uri="{FF2B5EF4-FFF2-40B4-BE49-F238E27FC236}">
                <a16:creationId xmlns:a16="http://schemas.microsoft.com/office/drawing/2014/main" id="{1EF8DFDA-71C3-A93A-2A02-631F28C0EF33}"/>
              </a:ext>
            </a:extLst>
          </p:cNvPr>
          <p:cNvGrpSpPr/>
          <p:nvPr/>
        </p:nvGrpSpPr>
        <p:grpSpPr>
          <a:xfrm>
            <a:off x="6032348" y="299983"/>
            <a:ext cx="4872408" cy="6255677"/>
            <a:chOff x="-645654" y="468788"/>
            <a:chExt cx="4393312" cy="5640566"/>
          </a:xfrm>
        </p:grpSpPr>
        <p:pic>
          <p:nvPicPr>
            <p:cNvPr id="19" name="Picture 18" descr="Text, letter&#10;&#10;Description automatically generated">
              <a:extLst>
                <a:ext uri="{FF2B5EF4-FFF2-40B4-BE49-F238E27FC236}">
                  <a16:creationId xmlns:a16="http://schemas.microsoft.com/office/drawing/2014/main" id="{A1FC2D18-FD5B-D67B-1251-312F9BA44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3469">
              <a:off x="-645654" y="468788"/>
              <a:ext cx="4393312" cy="5640566"/>
            </a:xfrm>
            <a:prstGeom prst="rect">
              <a:avLst/>
            </a:prstGeom>
          </p:spPr>
        </p:pic>
        <p:sp>
          <p:nvSpPr>
            <p:cNvPr id="20" name="Rectangle 19">
              <a:extLst>
                <a:ext uri="{FF2B5EF4-FFF2-40B4-BE49-F238E27FC236}">
                  <a16:creationId xmlns:a16="http://schemas.microsoft.com/office/drawing/2014/main" id="{F1F2D38B-B2AC-AD65-D5F0-CF3049DACA3F}"/>
                </a:ext>
              </a:extLst>
            </p:cNvPr>
            <p:cNvSpPr/>
            <p:nvPr/>
          </p:nvSpPr>
          <p:spPr>
            <a:xfrm rot="282330">
              <a:off x="1093803" y="1321361"/>
              <a:ext cx="914400" cy="1970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a:extLst>
              <a:ext uri="{FF2B5EF4-FFF2-40B4-BE49-F238E27FC236}">
                <a16:creationId xmlns:a16="http://schemas.microsoft.com/office/drawing/2014/main" id="{A45E487B-D6BC-8152-8650-CC055AEA7648}"/>
              </a:ext>
            </a:extLst>
          </p:cNvPr>
          <p:cNvSpPr txBox="1"/>
          <p:nvPr/>
        </p:nvSpPr>
        <p:spPr>
          <a:xfrm>
            <a:off x="2304972" y="4484147"/>
            <a:ext cx="7201202" cy="1169551"/>
          </a:xfrm>
          <a:prstGeom prst="rect">
            <a:avLst/>
          </a:prstGeom>
        </p:spPr>
        <p:txBody>
          <a:bodyPr wrap="none" lIns="365760" tIns="365760" rIns="365760" bIns="365760" rtlCol="0">
            <a:spAutoFit/>
          </a:bodyPr>
          <a:lstStyle/>
          <a:p>
            <a:r>
              <a:rPr lang="es-ES_tradnl" sz="2800" dirty="0" err="1"/>
              <a:t>Any</a:t>
            </a:r>
            <a:r>
              <a:rPr lang="es-ES_tradnl" sz="2800" dirty="0"/>
              <a:t> </a:t>
            </a:r>
            <a:r>
              <a:rPr lang="es-ES_tradnl" sz="2800" dirty="0" err="1"/>
              <a:t>early</a:t>
            </a:r>
            <a:r>
              <a:rPr lang="es-ES_tradnl" sz="2800" dirty="0"/>
              <a:t> ideas </a:t>
            </a:r>
            <a:r>
              <a:rPr lang="es-ES_tradnl" sz="2800" dirty="0" err="1"/>
              <a:t>on</a:t>
            </a:r>
            <a:r>
              <a:rPr lang="es-ES_tradnl" sz="2800" dirty="0"/>
              <a:t> </a:t>
            </a:r>
            <a:r>
              <a:rPr lang="es-ES_tradnl" sz="2800" dirty="0" err="1"/>
              <a:t>topics</a:t>
            </a:r>
            <a:r>
              <a:rPr lang="es-ES_tradnl" sz="2800" dirty="0"/>
              <a:t> </a:t>
            </a:r>
            <a:r>
              <a:rPr lang="es-ES_tradnl" sz="2800" dirty="0" err="1"/>
              <a:t>you’d</a:t>
            </a:r>
            <a:r>
              <a:rPr lang="es-ES_tradnl" sz="2800" dirty="0"/>
              <a:t> </a:t>
            </a:r>
            <a:r>
              <a:rPr lang="es-ES_tradnl" sz="2800" dirty="0" err="1"/>
              <a:t>like</a:t>
            </a:r>
            <a:r>
              <a:rPr lang="es-ES_tradnl" sz="2800" dirty="0"/>
              <a:t> </a:t>
            </a:r>
            <a:r>
              <a:rPr lang="es-ES_tradnl" sz="2800" dirty="0" err="1"/>
              <a:t>to</a:t>
            </a:r>
            <a:r>
              <a:rPr lang="es-ES_tradnl" sz="2800" dirty="0"/>
              <a:t> </a:t>
            </a:r>
            <a:r>
              <a:rPr lang="es-ES_tradnl" sz="2800" dirty="0" err="1"/>
              <a:t>work</a:t>
            </a:r>
            <a:r>
              <a:rPr lang="es-ES_tradnl" sz="2800" dirty="0"/>
              <a:t>?</a:t>
            </a:r>
          </a:p>
        </p:txBody>
      </p:sp>
    </p:spTree>
    <p:extLst>
      <p:ext uri="{BB962C8B-B14F-4D97-AF65-F5344CB8AC3E}">
        <p14:creationId xmlns:p14="http://schemas.microsoft.com/office/powerpoint/2010/main" val="21104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C203BC-AE24-4121-A1BA-EC908D73FA40}"/>
              </a:ext>
            </a:extLst>
          </p:cNvPr>
          <p:cNvSpPr txBox="1"/>
          <p:nvPr/>
        </p:nvSpPr>
        <p:spPr>
          <a:xfrm>
            <a:off x="4295776" y="1979126"/>
            <a:ext cx="2862963" cy="461665"/>
          </a:xfrm>
          <a:prstGeom prst="rect">
            <a:avLst/>
          </a:prstGeom>
          <a:noFill/>
        </p:spPr>
        <p:txBody>
          <a:bodyPr wrap="none" rtlCol="0">
            <a:spAutoFit/>
          </a:bodyPr>
          <a:lstStyle/>
          <a:p>
            <a:r>
              <a:rPr lang="en-US" sz="2400" dirty="0"/>
              <a:t>Teams and Proposals</a:t>
            </a:r>
          </a:p>
        </p:txBody>
      </p:sp>
      <p:sp>
        <p:nvSpPr>
          <p:cNvPr id="3" name="TextBox 2">
            <a:extLst>
              <a:ext uri="{FF2B5EF4-FFF2-40B4-BE49-F238E27FC236}">
                <a16:creationId xmlns:a16="http://schemas.microsoft.com/office/drawing/2014/main" id="{2001606B-6067-419D-AA13-7408DA2DD2AF}"/>
              </a:ext>
            </a:extLst>
          </p:cNvPr>
          <p:cNvSpPr txBox="1"/>
          <p:nvPr/>
        </p:nvSpPr>
        <p:spPr>
          <a:xfrm>
            <a:off x="2698466" y="3429001"/>
            <a:ext cx="1798890" cy="461665"/>
          </a:xfrm>
          <a:prstGeom prst="rect">
            <a:avLst/>
          </a:prstGeom>
          <a:noFill/>
        </p:spPr>
        <p:txBody>
          <a:bodyPr wrap="none" rtlCol="0">
            <a:spAutoFit/>
          </a:bodyPr>
          <a:lstStyle/>
          <a:p>
            <a:r>
              <a:rPr lang="en-US" sz="2400" dirty="0"/>
              <a:t>1 or 2 people</a:t>
            </a:r>
          </a:p>
        </p:txBody>
      </p:sp>
      <p:cxnSp>
        <p:nvCxnSpPr>
          <p:cNvPr id="14" name="Connector: Elbow 13">
            <a:extLst>
              <a:ext uri="{FF2B5EF4-FFF2-40B4-BE49-F238E27FC236}">
                <a16:creationId xmlns:a16="http://schemas.microsoft.com/office/drawing/2014/main" id="{BCAD9EDF-BE72-4F62-8C55-9AEF068FD995}"/>
              </a:ext>
            </a:extLst>
          </p:cNvPr>
          <p:cNvCxnSpPr>
            <a:cxnSpLocks/>
          </p:cNvCxnSpPr>
          <p:nvPr/>
        </p:nvCxnSpPr>
        <p:spPr>
          <a:xfrm rot="16200000" flipH="1">
            <a:off x="3444622" y="3949228"/>
            <a:ext cx="531167" cy="44767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5F3EBD-09D9-4731-931D-3CD45AAEF86D}"/>
              </a:ext>
            </a:extLst>
          </p:cNvPr>
          <p:cNvSpPr txBox="1"/>
          <p:nvPr/>
        </p:nvSpPr>
        <p:spPr>
          <a:xfrm>
            <a:off x="3315733" y="4555182"/>
            <a:ext cx="2240890" cy="923330"/>
          </a:xfrm>
          <a:prstGeom prst="rect">
            <a:avLst/>
          </a:prstGeom>
          <a:noFill/>
        </p:spPr>
        <p:txBody>
          <a:bodyPr wrap="square" rtlCol="0">
            <a:spAutoFit/>
          </a:bodyPr>
          <a:lstStyle/>
          <a:p>
            <a:r>
              <a:rPr lang="en-US" dirty="0"/>
              <a:t>Common interest,</a:t>
            </a:r>
          </a:p>
          <a:p>
            <a:r>
              <a:rPr lang="en-US" dirty="0"/>
              <a:t>complementary skills, background</a:t>
            </a:r>
          </a:p>
        </p:txBody>
      </p:sp>
      <p:cxnSp>
        <p:nvCxnSpPr>
          <p:cNvPr id="21" name="Straight Connector 20">
            <a:extLst>
              <a:ext uri="{FF2B5EF4-FFF2-40B4-BE49-F238E27FC236}">
                <a16:creationId xmlns:a16="http://schemas.microsoft.com/office/drawing/2014/main" id="{FCAAABB5-52ED-4A0C-AA96-0E6D4D3592BF}"/>
              </a:ext>
            </a:extLst>
          </p:cNvPr>
          <p:cNvCxnSpPr/>
          <p:nvPr/>
        </p:nvCxnSpPr>
        <p:spPr>
          <a:xfrm flipH="1">
            <a:off x="4295776" y="2552700"/>
            <a:ext cx="443633" cy="476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81A5D6D-BA9F-484D-A77A-F4B5A29517E3}"/>
              </a:ext>
            </a:extLst>
          </p:cNvPr>
          <p:cNvGrpSpPr/>
          <p:nvPr/>
        </p:nvGrpSpPr>
        <p:grpSpPr>
          <a:xfrm>
            <a:off x="5936807" y="2552700"/>
            <a:ext cx="4200525" cy="2887712"/>
            <a:chOff x="4412806" y="2552700"/>
            <a:chExt cx="4200525" cy="2887712"/>
          </a:xfrm>
        </p:grpSpPr>
        <p:sp>
          <p:nvSpPr>
            <p:cNvPr id="7" name="TextBox 6">
              <a:extLst>
                <a:ext uri="{FF2B5EF4-FFF2-40B4-BE49-F238E27FC236}">
                  <a16:creationId xmlns:a16="http://schemas.microsoft.com/office/drawing/2014/main" id="{E88DE424-5B3D-4FFE-AB16-57F076A015FD}"/>
                </a:ext>
              </a:extLst>
            </p:cNvPr>
            <p:cNvSpPr txBox="1"/>
            <p:nvPr/>
          </p:nvSpPr>
          <p:spPr>
            <a:xfrm>
              <a:off x="4412806" y="3501420"/>
              <a:ext cx="4200525" cy="1938992"/>
            </a:xfrm>
            <a:prstGeom prst="rect">
              <a:avLst/>
            </a:prstGeom>
            <a:noFill/>
          </p:spPr>
          <p:txBody>
            <a:bodyPr wrap="square" rtlCol="0">
              <a:spAutoFit/>
            </a:bodyPr>
            <a:lstStyle/>
            <a:p>
              <a:r>
                <a:rPr lang="en-US" sz="2400" dirty="0"/>
                <a:t>“Major international issues and challenges to U.S. national security interests” or OTHER</a:t>
              </a:r>
            </a:p>
            <a:p>
              <a:pPr marL="342900" indent="-342900">
                <a:buFont typeface="Arial" panose="020B0604020202020204" pitchFamily="34" charset="0"/>
                <a:buChar char="•"/>
              </a:pPr>
              <a:r>
                <a:rPr lang="en-US" sz="2400" dirty="0"/>
                <a:t>Sample list in tasker</a:t>
              </a:r>
            </a:p>
            <a:p>
              <a:pPr marL="342900" indent="-342900">
                <a:buFont typeface="Arial" panose="020B0604020202020204" pitchFamily="34" charset="0"/>
                <a:buChar char="•"/>
              </a:pPr>
              <a:r>
                <a:rPr lang="en-US" sz="2400" dirty="0"/>
                <a:t>Other ideas, including non-IR</a:t>
              </a:r>
            </a:p>
          </p:txBody>
        </p:sp>
        <p:cxnSp>
          <p:nvCxnSpPr>
            <p:cNvPr id="22" name="Straight Connector 21">
              <a:extLst>
                <a:ext uri="{FF2B5EF4-FFF2-40B4-BE49-F238E27FC236}">
                  <a16:creationId xmlns:a16="http://schemas.microsoft.com/office/drawing/2014/main" id="{20D6AA71-24D5-4C18-A2EF-2FCE250F7B6E}"/>
                </a:ext>
              </a:extLst>
            </p:cNvPr>
            <p:cNvCxnSpPr>
              <a:cxnSpLocks/>
            </p:cNvCxnSpPr>
            <p:nvPr/>
          </p:nvCxnSpPr>
          <p:spPr>
            <a:xfrm>
              <a:off x="4856440" y="2552700"/>
              <a:ext cx="296585" cy="476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68F90353-4BC5-0B82-CF6F-52A1921847CF}"/>
              </a:ext>
            </a:extLst>
          </p:cNvPr>
          <p:cNvSpPr txBox="1"/>
          <p:nvPr/>
        </p:nvSpPr>
        <p:spPr>
          <a:xfrm>
            <a:off x="1057546" y="663149"/>
            <a:ext cx="2943883" cy="646331"/>
          </a:xfrm>
          <a:prstGeom prst="rect">
            <a:avLst/>
          </a:prstGeom>
          <a:noFill/>
        </p:spPr>
        <p:txBody>
          <a:bodyPr wrap="none" rtlCol="0">
            <a:spAutoFit/>
          </a:bodyPr>
          <a:lstStyle/>
          <a:p>
            <a:r>
              <a:rPr lang="en-US" sz="3600" dirty="0"/>
              <a:t>NSC PROJECT</a:t>
            </a:r>
          </a:p>
        </p:txBody>
      </p:sp>
    </p:spTree>
    <p:extLst>
      <p:ext uri="{BB962C8B-B14F-4D97-AF65-F5344CB8AC3E}">
        <p14:creationId xmlns:p14="http://schemas.microsoft.com/office/powerpoint/2010/main" val="39008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1057546" y="663149"/>
            <a:ext cx="2943883" cy="646331"/>
          </a:xfrm>
          <a:prstGeom prst="rect">
            <a:avLst/>
          </a:prstGeom>
          <a:noFill/>
        </p:spPr>
        <p:txBody>
          <a:bodyPr wrap="none" rtlCol="0">
            <a:spAutoFit/>
          </a:bodyPr>
          <a:lstStyle/>
          <a:p>
            <a:r>
              <a:rPr lang="en-US" sz="3600" dirty="0"/>
              <a:t>NSC PROJECT</a:t>
            </a:r>
          </a:p>
        </p:txBody>
      </p:sp>
      <p:graphicFrame>
        <p:nvGraphicFramePr>
          <p:cNvPr id="6" name="Table 5">
            <a:extLst>
              <a:ext uri="{FF2B5EF4-FFF2-40B4-BE49-F238E27FC236}">
                <a16:creationId xmlns:a16="http://schemas.microsoft.com/office/drawing/2014/main" id="{E4439BC3-D4A6-4800-A8D6-7A7E00ECC63E}"/>
              </a:ext>
            </a:extLst>
          </p:cNvPr>
          <p:cNvGraphicFramePr>
            <a:graphicFrameLocks noGrp="1"/>
          </p:cNvGraphicFramePr>
          <p:nvPr>
            <p:extLst>
              <p:ext uri="{D42A27DB-BD31-4B8C-83A1-F6EECF244321}">
                <p14:modId xmlns:p14="http://schemas.microsoft.com/office/powerpoint/2010/main" val="278509256"/>
              </p:ext>
            </p:extLst>
          </p:nvPr>
        </p:nvGraphicFramePr>
        <p:xfrm>
          <a:off x="4605716" y="585919"/>
          <a:ext cx="6819271" cy="5808836"/>
        </p:xfrm>
        <a:graphic>
          <a:graphicData uri="http://schemas.openxmlformats.org/drawingml/2006/table">
            <a:tbl>
              <a:tblPr firstRow="1" firstCol="1" bandRow="1">
                <a:tableStyleId>{2D5ABB26-0587-4C30-8999-92F81FD0307C}</a:tableStyleId>
              </a:tblPr>
              <a:tblGrid>
                <a:gridCol w="4179616">
                  <a:extLst>
                    <a:ext uri="{9D8B030D-6E8A-4147-A177-3AD203B41FA5}">
                      <a16:colId xmlns:a16="http://schemas.microsoft.com/office/drawing/2014/main" val="2838395926"/>
                    </a:ext>
                  </a:extLst>
                </a:gridCol>
                <a:gridCol w="2639655">
                  <a:extLst>
                    <a:ext uri="{9D8B030D-6E8A-4147-A177-3AD203B41FA5}">
                      <a16:colId xmlns:a16="http://schemas.microsoft.com/office/drawing/2014/main" val="3600885596"/>
                    </a:ext>
                  </a:extLst>
                </a:gridCol>
              </a:tblGrid>
              <a:tr h="398636">
                <a:tc gridSpan="2">
                  <a:txBody>
                    <a:bodyPr/>
                    <a:lstStyle/>
                    <a:p>
                      <a:pPr marL="0" marR="0" algn="ctr">
                        <a:spcBef>
                          <a:spcPts val="0"/>
                        </a:spcBef>
                        <a:spcAft>
                          <a:spcPts val="0"/>
                        </a:spcAft>
                      </a:pPr>
                      <a:r>
                        <a:rPr lang="en-US" sz="2000" b="1" dirty="0">
                          <a:solidFill>
                            <a:schemeClr val="tx1"/>
                          </a:solidFill>
                          <a:effectLst/>
                          <a:latin typeface="+mn-lt"/>
                          <a:ea typeface="Times New Roman" panose="02020603050405020304" pitchFamily="18" charset="0"/>
                          <a:cs typeface="Times New Roman" panose="02020603050405020304" pitchFamily="18" charset="0"/>
                        </a:rPr>
                        <a:t>DEADLINES</a:t>
                      </a:r>
                    </a:p>
                  </a:txBody>
                  <a:tcPr marL="73025" marR="73025" marT="0" anchor="ctr"/>
                </a:tc>
                <a:tc hMerge="1">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73025" marR="73025" marT="0"/>
                </a:tc>
                <a:extLst>
                  <a:ext uri="{0D108BD9-81ED-4DB2-BD59-A6C34878D82A}">
                    <a16:rowId xmlns:a16="http://schemas.microsoft.com/office/drawing/2014/main" val="3675860774"/>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Choose</a:t>
                      </a:r>
                      <a:r>
                        <a:rPr lang="en-US" sz="2000" dirty="0">
                          <a:solidFill>
                            <a:schemeClr val="tx1"/>
                          </a:solidFill>
                          <a:effectLst/>
                          <a:latin typeface="+mn-lt"/>
                          <a:ea typeface="Times New Roman" panose="02020603050405020304" pitchFamily="18" charset="0"/>
                          <a:cs typeface="Times New Roman" panose="02020603050405020304" pitchFamily="18" charset="0"/>
                        </a:rPr>
                        <a:t> partners and topics</a:t>
                      </a: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Discuss today</a:t>
                      </a:r>
                    </a:p>
                  </a:txBody>
                  <a:tcPr marL="73025" marR="73025" marT="0" marB="228600"/>
                </a:tc>
                <a:extLst>
                  <a:ext uri="{0D108BD9-81ED-4DB2-BD59-A6C34878D82A}">
                    <a16:rowId xmlns:a16="http://schemas.microsoft.com/office/drawing/2014/main" val="2428468599"/>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Seek each other’s agreement and propose to me by e-mail</a:t>
                      </a: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26 Jan</a:t>
                      </a:r>
                    </a:p>
                  </a:txBody>
                  <a:tcPr marL="73025" marR="73025" marT="0" marB="228600"/>
                </a:tc>
                <a:extLst>
                  <a:ext uri="{0D108BD9-81ED-4DB2-BD59-A6C34878D82A}">
                    <a16:rowId xmlns:a16="http://schemas.microsoft.com/office/drawing/2014/main" val="126618644"/>
                  </a:ext>
                </a:extLst>
              </a:tr>
              <a:tr h="398636">
                <a:tc>
                  <a:txBody>
                    <a:bodyPr/>
                    <a:lstStyle/>
                    <a:p>
                      <a:pPr marL="0" marR="0">
                        <a:spcBef>
                          <a:spcPts val="0"/>
                        </a:spcBef>
                        <a:spcAft>
                          <a:spcPts val="0"/>
                        </a:spcAft>
                      </a:pPr>
                      <a:r>
                        <a:rPr lang="en-US" sz="2000" dirty="0">
                          <a:solidFill>
                            <a:schemeClr val="tx1"/>
                          </a:solidFill>
                          <a:effectLst/>
                        </a:rPr>
                        <a:t>Finalize Teams and topics by e-mail with me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Deadline: 9pm on Friday, 2 Feb</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595580523"/>
                  </a:ext>
                </a:extLst>
              </a:tr>
              <a:tr h="489802">
                <a:tc>
                  <a:txBody>
                    <a:bodyPr/>
                    <a:lstStyle/>
                    <a:p>
                      <a:pPr marL="0" marR="0">
                        <a:spcBef>
                          <a:spcPts val="0"/>
                        </a:spcBef>
                        <a:spcAft>
                          <a:spcPts val="0"/>
                        </a:spcAft>
                      </a:pPr>
                      <a:r>
                        <a:rPr lang="en-US" sz="2000" dirty="0">
                          <a:solidFill>
                            <a:schemeClr val="tx1"/>
                          </a:solidFill>
                          <a:effectLst/>
                        </a:rPr>
                        <a:t>Finalize proposals; submit tasker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9 Feb</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946726469"/>
                  </a:ext>
                </a:extLst>
              </a:tr>
              <a:tr h="398636">
                <a:tc>
                  <a:txBody>
                    <a:bodyPr/>
                    <a:lstStyle/>
                    <a:p>
                      <a:pPr marL="0" marR="0">
                        <a:spcBef>
                          <a:spcPts val="0"/>
                        </a:spcBef>
                        <a:spcAft>
                          <a:spcPts val="0"/>
                        </a:spcAft>
                      </a:pPr>
                      <a:r>
                        <a:rPr lang="en-US" sz="2000">
                          <a:solidFill>
                            <a:schemeClr val="tx1"/>
                          </a:solidFill>
                          <a:effectLst/>
                        </a:rPr>
                        <a:t>Hearing/event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22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1414772122"/>
                  </a:ext>
                </a:extLst>
              </a:tr>
              <a:tr h="398636">
                <a:tc>
                  <a:txBody>
                    <a:bodyPr/>
                    <a:lstStyle/>
                    <a:p>
                      <a:pPr marL="0" marR="0">
                        <a:spcBef>
                          <a:spcPts val="0"/>
                        </a:spcBef>
                        <a:spcAft>
                          <a:spcPts val="0"/>
                        </a:spcAft>
                      </a:pPr>
                      <a:r>
                        <a:rPr lang="en-US" sz="2000">
                          <a:solidFill>
                            <a:schemeClr val="tx1"/>
                          </a:solidFill>
                          <a:effectLst/>
                        </a:rPr>
                        <a:t>Public opinion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22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2728179579"/>
                  </a:ext>
                </a:extLst>
              </a:tr>
              <a:tr h="398636">
                <a:tc>
                  <a:txBody>
                    <a:bodyPr/>
                    <a:lstStyle/>
                    <a:p>
                      <a:pPr marL="0" marR="0">
                        <a:spcBef>
                          <a:spcPts val="0"/>
                        </a:spcBef>
                        <a:spcAft>
                          <a:spcPts val="0"/>
                        </a:spcAft>
                      </a:pPr>
                      <a:r>
                        <a:rPr lang="en-US" sz="2000">
                          <a:solidFill>
                            <a:schemeClr val="tx1"/>
                          </a:solidFill>
                          <a:effectLst/>
                        </a:rPr>
                        <a:t>Interview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29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3477549600"/>
                  </a:ext>
                </a:extLst>
              </a:tr>
              <a:tr h="398636">
                <a:tc>
                  <a:txBody>
                    <a:bodyPr/>
                    <a:lstStyle/>
                    <a:p>
                      <a:pPr marL="0" marR="0">
                        <a:spcBef>
                          <a:spcPts val="0"/>
                        </a:spcBef>
                        <a:spcAft>
                          <a:spcPts val="0"/>
                        </a:spcAft>
                      </a:pPr>
                      <a:r>
                        <a:rPr lang="en-US" sz="2000" dirty="0">
                          <a:solidFill>
                            <a:schemeClr val="tx1"/>
                          </a:solidFill>
                          <a:effectLst/>
                        </a:rPr>
                        <a:t>Final memo</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19 Apr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3049209729"/>
                  </a:ext>
                </a:extLst>
              </a:tr>
              <a:tr h="398636">
                <a:tc>
                  <a:txBody>
                    <a:bodyPr/>
                    <a:lstStyle/>
                    <a:p>
                      <a:pPr marL="0" marR="0">
                        <a:spcBef>
                          <a:spcPts val="0"/>
                        </a:spcBef>
                        <a:spcAft>
                          <a:spcPts val="0"/>
                        </a:spcAft>
                      </a:pPr>
                      <a:r>
                        <a:rPr lang="en-US" sz="2000" dirty="0">
                          <a:solidFill>
                            <a:schemeClr val="tx1"/>
                          </a:solidFill>
                          <a:effectLst/>
                          <a:latin typeface="+mn-lt"/>
                        </a:rPr>
                        <a:t>Presentation and Defense</a:t>
                      </a:r>
                      <a:endParaRPr lang="en-US" sz="2000" dirty="0">
                        <a:solidFill>
                          <a:schemeClr val="tx1"/>
                        </a:solidFill>
                        <a:effectLst/>
                        <a:latin typeface="+mn-lt"/>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26 Apr</a:t>
                      </a:r>
                    </a:p>
                  </a:txBody>
                  <a:tcPr marL="73025" marR="73025" marT="0" marB="228600"/>
                </a:tc>
                <a:extLst>
                  <a:ext uri="{0D108BD9-81ED-4DB2-BD59-A6C34878D82A}">
                    <a16:rowId xmlns:a16="http://schemas.microsoft.com/office/drawing/2014/main" val="3188135237"/>
                  </a:ext>
                </a:extLst>
              </a:tr>
            </a:tbl>
          </a:graphicData>
        </a:graphic>
      </p:graphicFrame>
      <p:sp useBgFill="1">
        <p:nvSpPr>
          <p:cNvPr id="13" name="Rectangle 12">
            <a:extLst>
              <a:ext uri="{FF2B5EF4-FFF2-40B4-BE49-F238E27FC236}">
                <a16:creationId xmlns:a16="http://schemas.microsoft.com/office/drawing/2014/main" id="{779377AC-50A2-B1EC-D9EC-9194ED203C6A}"/>
              </a:ext>
            </a:extLst>
          </p:cNvPr>
          <p:cNvSpPr/>
          <p:nvPr/>
        </p:nvSpPr>
        <p:spPr>
          <a:xfrm>
            <a:off x="4478057" y="2379768"/>
            <a:ext cx="6258442" cy="6462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3FC12C3D-6B00-3B90-791F-A725164FBEBE}"/>
              </a:ext>
            </a:extLst>
          </p:cNvPr>
          <p:cNvSpPr/>
          <p:nvPr/>
        </p:nvSpPr>
        <p:spPr>
          <a:xfrm>
            <a:off x="4605715" y="1341193"/>
            <a:ext cx="6258442" cy="9159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685B9A23-96D3-385D-846F-CAA5D5E9EBCF}"/>
              </a:ext>
            </a:extLst>
          </p:cNvPr>
          <p:cNvSpPr/>
          <p:nvPr/>
        </p:nvSpPr>
        <p:spPr>
          <a:xfrm>
            <a:off x="4605715" y="3180446"/>
            <a:ext cx="5263841" cy="30916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9707BB-2F04-353E-DB00-F2C24423F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240" y="1016401"/>
            <a:ext cx="6754490" cy="505009"/>
          </a:xfrm>
          <a:prstGeom prst="rect">
            <a:avLst/>
          </a:prstGeom>
        </p:spPr>
      </p:pic>
      <p:sp>
        <p:nvSpPr>
          <p:cNvPr id="2" name="TextBox 1">
            <a:extLst>
              <a:ext uri="{FF2B5EF4-FFF2-40B4-BE49-F238E27FC236}">
                <a16:creationId xmlns:a16="http://schemas.microsoft.com/office/drawing/2014/main" id="{D2933EB4-93D7-4930-B0FC-D305B6A6E6CC}"/>
              </a:ext>
            </a:extLst>
          </p:cNvPr>
          <p:cNvSpPr txBox="1"/>
          <p:nvPr/>
        </p:nvSpPr>
        <p:spPr>
          <a:xfrm>
            <a:off x="1057546" y="663149"/>
            <a:ext cx="3985835" cy="646331"/>
          </a:xfrm>
          <a:prstGeom prst="rect">
            <a:avLst/>
          </a:prstGeom>
          <a:noFill/>
        </p:spPr>
        <p:txBody>
          <a:bodyPr wrap="none" rtlCol="0">
            <a:spAutoFit/>
          </a:bodyPr>
          <a:lstStyle/>
          <a:p>
            <a:r>
              <a:rPr lang="en-US" sz="3600" dirty="0"/>
              <a:t>SEMINAR PROJECT</a:t>
            </a:r>
          </a:p>
        </p:txBody>
      </p:sp>
      <p:graphicFrame>
        <p:nvGraphicFramePr>
          <p:cNvPr id="6" name="Table 5">
            <a:extLst>
              <a:ext uri="{FF2B5EF4-FFF2-40B4-BE49-F238E27FC236}">
                <a16:creationId xmlns:a16="http://schemas.microsoft.com/office/drawing/2014/main" id="{E4439BC3-D4A6-4800-A8D6-7A7E00ECC63E}"/>
              </a:ext>
            </a:extLst>
          </p:cNvPr>
          <p:cNvGraphicFramePr>
            <a:graphicFrameLocks noGrp="1"/>
          </p:cNvGraphicFramePr>
          <p:nvPr/>
        </p:nvGraphicFramePr>
        <p:xfrm>
          <a:off x="2559633" y="2093636"/>
          <a:ext cx="6819271" cy="4559919"/>
        </p:xfrm>
        <a:graphic>
          <a:graphicData uri="http://schemas.openxmlformats.org/drawingml/2006/table">
            <a:tbl>
              <a:tblPr firstRow="1" firstCol="1" bandRow="1">
                <a:tableStyleId>{2D5ABB26-0587-4C30-8999-92F81FD0307C}</a:tableStyleId>
              </a:tblPr>
              <a:tblGrid>
                <a:gridCol w="4179616">
                  <a:extLst>
                    <a:ext uri="{9D8B030D-6E8A-4147-A177-3AD203B41FA5}">
                      <a16:colId xmlns:a16="http://schemas.microsoft.com/office/drawing/2014/main" val="2838395926"/>
                    </a:ext>
                  </a:extLst>
                </a:gridCol>
                <a:gridCol w="2639655">
                  <a:extLst>
                    <a:ext uri="{9D8B030D-6E8A-4147-A177-3AD203B41FA5}">
                      <a16:colId xmlns:a16="http://schemas.microsoft.com/office/drawing/2014/main" val="3600885596"/>
                    </a:ext>
                  </a:extLst>
                </a:gridCol>
              </a:tblGrid>
              <a:tr h="368919">
                <a:tc gridSpan="2">
                  <a:txBody>
                    <a:bodyPr/>
                    <a:lstStyle/>
                    <a:p>
                      <a:pPr marL="0" marR="0" algn="ctr">
                        <a:spcBef>
                          <a:spcPts val="0"/>
                        </a:spcBef>
                        <a:spcAft>
                          <a:spcPts val="0"/>
                        </a:spcAft>
                      </a:pPr>
                      <a:r>
                        <a:rPr lang="en-US" sz="2000" b="1" dirty="0">
                          <a:solidFill>
                            <a:schemeClr val="tx1"/>
                          </a:solidFill>
                          <a:effectLst/>
                          <a:latin typeface="+mn-lt"/>
                          <a:ea typeface="Times New Roman" panose="02020603050405020304" pitchFamily="18" charset="0"/>
                          <a:cs typeface="Times New Roman" panose="02020603050405020304" pitchFamily="18" charset="0"/>
                        </a:rPr>
                        <a:t>DEADLINES</a:t>
                      </a:r>
                    </a:p>
                  </a:txBody>
                  <a:tcPr marL="73025" marR="73025" marT="0" anchor="ctr"/>
                </a:tc>
                <a:tc hMerge="1">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73025" marR="73025" marT="0"/>
                </a:tc>
                <a:extLst>
                  <a:ext uri="{0D108BD9-81ED-4DB2-BD59-A6C34878D82A}">
                    <a16:rowId xmlns:a16="http://schemas.microsoft.com/office/drawing/2014/main" val="3675860774"/>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Choose</a:t>
                      </a:r>
                      <a:r>
                        <a:rPr lang="en-US" sz="2000" dirty="0">
                          <a:solidFill>
                            <a:schemeClr val="tx1"/>
                          </a:solidFill>
                          <a:effectLst/>
                          <a:latin typeface="+mn-lt"/>
                          <a:ea typeface="Times New Roman" panose="02020603050405020304" pitchFamily="18" charset="0"/>
                          <a:cs typeface="Times New Roman" panose="02020603050405020304" pitchFamily="18" charset="0"/>
                        </a:rPr>
                        <a:t> a topic you’re interested in and already know pretty well</a:t>
                      </a: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As soon as reasonable</a:t>
                      </a:r>
                    </a:p>
                  </a:txBody>
                  <a:tcPr marL="73025" marR="73025" marT="0" marB="228600"/>
                </a:tc>
                <a:extLst>
                  <a:ext uri="{0D108BD9-81ED-4DB2-BD59-A6C34878D82A}">
                    <a16:rowId xmlns:a16="http://schemas.microsoft.com/office/drawing/2014/main" val="2428468599"/>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Propose that topic to me in “Submit Assignments” area</a:t>
                      </a: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2 Feb</a:t>
                      </a:r>
                    </a:p>
                  </a:txBody>
                  <a:tcPr marL="73025" marR="73025" marT="0" marB="228600"/>
                </a:tc>
                <a:extLst>
                  <a:ext uri="{0D108BD9-81ED-4DB2-BD59-A6C34878D82A}">
                    <a16:rowId xmlns:a16="http://schemas.microsoft.com/office/drawing/2014/main" val="126618644"/>
                  </a:ext>
                </a:extLst>
              </a:tr>
              <a:tr h="398636">
                <a:tc>
                  <a:txBody>
                    <a:bodyPr/>
                    <a:lstStyle/>
                    <a:p>
                      <a:pPr marL="0" marR="0">
                        <a:spcBef>
                          <a:spcPts val="0"/>
                        </a:spcBef>
                        <a:spcAft>
                          <a:spcPts val="0"/>
                        </a:spcAft>
                      </a:pPr>
                      <a:r>
                        <a:rPr lang="en-US" sz="2000" dirty="0">
                          <a:solidFill>
                            <a:schemeClr val="tx1"/>
                          </a:solidFill>
                          <a:effectLst/>
                        </a:rPr>
                        <a:t>Begin organizing thoughts, finding info to fill gaps, thinking about issue.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As soon as reasonable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595580523"/>
                  </a:ext>
                </a:extLst>
              </a:tr>
              <a:tr h="489802">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Prepare 1- or 2-sentence briefing on your topic for class</a:t>
                      </a:r>
                    </a:p>
                  </a:txBody>
                  <a:tcPr marL="73025" marR="73025" marT="0" marB="228600"/>
                </a:tc>
                <a:tc>
                  <a:txBody>
                    <a:bodyPr/>
                    <a:lstStyle/>
                    <a:p>
                      <a:pPr marL="0" marR="0">
                        <a:spcBef>
                          <a:spcPts val="0"/>
                        </a:spcBef>
                        <a:spcAft>
                          <a:spcPts val="0"/>
                        </a:spcAft>
                      </a:pPr>
                      <a:r>
                        <a:rPr lang="en-US" sz="2000" dirty="0">
                          <a:solidFill>
                            <a:schemeClr val="tx1"/>
                          </a:solidFill>
                          <a:effectLst/>
                        </a:rPr>
                        <a:t>9 Feb (in class)</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946726469"/>
                  </a:ext>
                </a:extLst>
              </a:tr>
              <a:tr h="398636">
                <a:tc>
                  <a:txBody>
                    <a:bodyPr/>
                    <a:lstStyle/>
                    <a:p>
                      <a:pPr marL="0" marR="0">
                        <a:spcBef>
                          <a:spcPts val="0"/>
                        </a:spcBef>
                        <a:spcAft>
                          <a:spcPts val="0"/>
                        </a:spcAft>
                      </a:pPr>
                      <a:r>
                        <a:rPr lang="en-US" sz="2000" dirty="0">
                          <a:solidFill>
                            <a:schemeClr val="tx1"/>
                          </a:solidFill>
                          <a:effectLst/>
                        </a:rPr>
                        <a:t>Submit analytical worksheet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16 Feb</a:t>
                      </a:r>
                    </a:p>
                  </a:txBody>
                  <a:tcPr marL="73025" marR="73025" marT="0" marB="228600"/>
                </a:tc>
                <a:extLst>
                  <a:ext uri="{0D108BD9-81ED-4DB2-BD59-A6C34878D82A}">
                    <a16:rowId xmlns:a16="http://schemas.microsoft.com/office/drawing/2014/main" val="3477549600"/>
                  </a:ext>
                </a:extLst>
              </a:tr>
            </a:tbl>
          </a:graphicData>
        </a:graphic>
      </p:graphicFrame>
      <p:sp>
        <p:nvSpPr>
          <p:cNvPr id="5" name="Rectangle 4">
            <a:extLst>
              <a:ext uri="{FF2B5EF4-FFF2-40B4-BE49-F238E27FC236}">
                <a16:creationId xmlns:a16="http://schemas.microsoft.com/office/drawing/2014/main" id="{CE8EDD62-D888-9787-0ECB-10BAC58DD822}"/>
              </a:ext>
            </a:extLst>
          </p:cNvPr>
          <p:cNvSpPr/>
          <p:nvPr/>
        </p:nvSpPr>
        <p:spPr>
          <a:xfrm>
            <a:off x="9378904" y="986314"/>
            <a:ext cx="2389826" cy="5522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A7C8F13-B0E8-8875-02B7-FE4C0E8001CA}"/>
              </a:ext>
            </a:extLst>
          </p:cNvPr>
          <p:cNvSpPr/>
          <p:nvPr/>
        </p:nvSpPr>
        <p:spPr>
          <a:xfrm>
            <a:off x="2482435" y="2396924"/>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E6B7EE5-47F8-8D85-DFE4-A3B2887AF30E}"/>
              </a:ext>
            </a:extLst>
          </p:cNvPr>
          <p:cNvSpPr/>
          <p:nvPr/>
        </p:nvSpPr>
        <p:spPr>
          <a:xfrm>
            <a:off x="2181150" y="3302469"/>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BA12EC0-5ED3-0733-AA5A-A163ED7F2FFC}"/>
              </a:ext>
            </a:extLst>
          </p:cNvPr>
          <p:cNvSpPr/>
          <p:nvPr/>
        </p:nvSpPr>
        <p:spPr>
          <a:xfrm>
            <a:off x="2181150" y="4128700"/>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8E4D2E5E-A906-F0E5-EEA8-940E4124072F}"/>
              </a:ext>
            </a:extLst>
          </p:cNvPr>
          <p:cNvSpPr/>
          <p:nvPr/>
        </p:nvSpPr>
        <p:spPr>
          <a:xfrm>
            <a:off x="2405238" y="5002663"/>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FB10B092-7161-E632-74B9-BED7C160CE7F}"/>
              </a:ext>
            </a:extLst>
          </p:cNvPr>
          <p:cNvSpPr/>
          <p:nvPr/>
        </p:nvSpPr>
        <p:spPr>
          <a:xfrm>
            <a:off x="2536935" y="5797312"/>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E9E3A-5628-5180-01A4-D47E88449F09}"/>
              </a:ext>
            </a:extLst>
          </p:cNvPr>
          <p:cNvSpPr txBox="1"/>
          <p:nvPr/>
        </p:nvSpPr>
        <p:spPr>
          <a:xfrm>
            <a:off x="9456101" y="1642189"/>
            <a:ext cx="2446504" cy="369332"/>
          </a:xfrm>
          <a:prstGeom prst="rect">
            <a:avLst/>
          </a:prstGeom>
          <a:noFill/>
        </p:spPr>
        <p:txBody>
          <a:bodyPr wrap="none" rtlCol="0">
            <a:spAutoFit/>
          </a:bodyPr>
          <a:lstStyle/>
          <a:p>
            <a:r>
              <a:rPr lang="en-US" dirty="0"/>
              <a:t>“Issue focus worksheet”</a:t>
            </a:r>
          </a:p>
        </p:txBody>
      </p:sp>
    </p:spTree>
    <p:extLst>
      <p:ext uri="{BB962C8B-B14F-4D97-AF65-F5344CB8AC3E}">
        <p14:creationId xmlns:p14="http://schemas.microsoft.com/office/powerpoint/2010/main" val="410817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P spid="19" grpId="0" animBg="1"/>
      <p:bldP spid="20" grpId="0" animBg="1"/>
      <p:bldP spid="21" grpId="0" animBg="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0A482-7AE3-4625-97A6-F71A206C73CC}"/>
              </a:ext>
            </a:extLst>
          </p:cNvPr>
          <p:cNvSpPr txBox="1"/>
          <p:nvPr/>
        </p:nvSpPr>
        <p:spPr>
          <a:xfrm>
            <a:off x="2638425" y="1000125"/>
            <a:ext cx="4694298" cy="523220"/>
          </a:xfrm>
          <a:prstGeom prst="rect">
            <a:avLst/>
          </a:prstGeom>
          <a:noFill/>
        </p:spPr>
        <p:txBody>
          <a:bodyPr wrap="none" rtlCol="0">
            <a:spAutoFit/>
          </a:bodyPr>
          <a:lstStyle/>
          <a:p>
            <a:r>
              <a:rPr lang="en-US" sz="2800" dirty="0"/>
              <a:t>Ground Rules and Suggestions</a:t>
            </a:r>
          </a:p>
        </p:txBody>
      </p:sp>
      <p:sp>
        <p:nvSpPr>
          <p:cNvPr id="3" name="TextBox 2">
            <a:extLst>
              <a:ext uri="{FF2B5EF4-FFF2-40B4-BE49-F238E27FC236}">
                <a16:creationId xmlns:a16="http://schemas.microsoft.com/office/drawing/2014/main" id="{3D3FA50D-0E89-403B-B5AF-A92B37B430A3}"/>
              </a:ext>
            </a:extLst>
          </p:cNvPr>
          <p:cNvSpPr txBox="1"/>
          <p:nvPr/>
        </p:nvSpPr>
        <p:spPr>
          <a:xfrm>
            <a:off x="2638425" y="1972735"/>
            <a:ext cx="7403373" cy="4124206"/>
          </a:xfrm>
          <a:prstGeom prst="rect">
            <a:avLst/>
          </a:prstGeom>
          <a:noFill/>
        </p:spPr>
        <p:txBody>
          <a:bodyPr wrap="none" rtlCol="0">
            <a:spAutoFit/>
          </a:bodyPr>
          <a:lstStyle/>
          <a:p>
            <a:pPr>
              <a:spcAft>
                <a:spcPts val="1200"/>
              </a:spcAft>
            </a:pPr>
            <a:r>
              <a:rPr lang="en-US" sz="2400" dirty="0"/>
              <a:t>Respect, inclusion, full participation – </a:t>
            </a:r>
            <a:r>
              <a:rPr lang="en-US" sz="2400" b="1" i="1" dirty="0"/>
              <a:t>listen</a:t>
            </a:r>
            <a:r>
              <a:rPr lang="en-US" sz="2400" dirty="0"/>
              <a:t> to each other</a:t>
            </a:r>
          </a:p>
          <a:p>
            <a:pPr>
              <a:spcAft>
                <a:spcPts val="1200"/>
              </a:spcAft>
            </a:pPr>
            <a:r>
              <a:rPr lang="en-US" sz="2400" dirty="0"/>
              <a:t>Openness, experiment with ideas</a:t>
            </a:r>
          </a:p>
          <a:p>
            <a:pPr>
              <a:spcAft>
                <a:spcPts val="1200"/>
              </a:spcAft>
            </a:pPr>
            <a:r>
              <a:rPr lang="en-US" sz="2400" dirty="0"/>
              <a:t>No such thing as a bad question</a:t>
            </a:r>
          </a:p>
          <a:p>
            <a:pPr>
              <a:spcAft>
                <a:spcPts val="1200"/>
              </a:spcAft>
            </a:pPr>
            <a:r>
              <a:rPr lang="en-US" sz="2400" dirty="0"/>
              <a:t>Take ego out of it (either offense or defense)</a:t>
            </a:r>
          </a:p>
          <a:p>
            <a:pPr>
              <a:spcAft>
                <a:spcPts val="1200"/>
              </a:spcAft>
            </a:pPr>
            <a:r>
              <a:rPr lang="en-US" sz="2400" dirty="0"/>
              <a:t>“Be here” – i.e., no distractions (phone, laptop)</a:t>
            </a:r>
          </a:p>
          <a:p>
            <a:pPr>
              <a:spcAft>
                <a:spcPts val="1200"/>
              </a:spcAft>
            </a:pPr>
            <a:r>
              <a:rPr lang="en-US" sz="2400" dirty="0"/>
              <a:t>Don’t assume there’s one right answer</a:t>
            </a:r>
          </a:p>
          <a:p>
            <a:pPr>
              <a:spcAft>
                <a:spcPts val="1200"/>
              </a:spcAft>
            </a:pPr>
            <a:r>
              <a:rPr lang="en-US" sz="2400" dirty="0"/>
              <a:t>Be contrarian</a:t>
            </a:r>
          </a:p>
          <a:p>
            <a:pPr>
              <a:spcAft>
                <a:spcPts val="1200"/>
              </a:spcAft>
            </a:pPr>
            <a:r>
              <a:rPr lang="en-US" sz="2400" dirty="0"/>
              <a:t>Go 360</a:t>
            </a:r>
          </a:p>
        </p:txBody>
      </p:sp>
      <p:sp>
        <p:nvSpPr>
          <p:cNvPr id="4" name="TextBox 3">
            <a:extLst>
              <a:ext uri="{FF2B5EF4-FFF2-40B4-BE49-F238E27FC236}">
                <a16:creationId xmlns:a16="http://schemas.microsoft.com/office/drawing/2014/main" id="{06E04327-0553-A4C5-0AF8-8AD5156D5080}"/>
              </a:ext>
            </a:extLst>
          </p:cNvPr>
          <p:cNvSpPr txBox="1"/>
          <p:nvPr/>
        </p:nvSpPr>
        <p:spPr>
          <a:xfrm>
            <a:off x="5683650" y="5774993"/>
            <a:ext cx="5755935" cy="400110"/>
          </a:xfrm>
          <a:prstGeom prst="rect">
            <a:avLst/>
          </a:prstGeom>
          <a:noFill/>
        </p:spPr>
        <p:txBody>
          <a:bodyPr wrap="none" rtlCol="0">
            <a:spAutoFit/>
          </a:bodyPr>
          <a:lstStyle/>
          <a:p>
            <a:r>
              <a:rPr lang="en-US" sz="2000" dirty="0"/>
              <a:t>Other practices you’d like to suggest, drop me a line.</a:t>
            </a:r>
          </a:p>
        </p:txBody>
      </p:sp>
      <p:sp useBgFill="1">
        <p:nvSpPr>
          <p:cNvPr id="6" name="TextBox 5">
            <a:extLst>
              <a:ext uri="{FF2B5EF4-FFF2-40B4-BE49-F238E27FC236}">
                <a16:creationId xmlns:a16="http://schemas.microsoft.com/office/drawing/2014/main" id="{BBCB775C-6329-DC0A-3FF1-D81047E9FFF4}"/>
              </a:ext>
            </a:extLst>
          </p:cNvPr>
          <p:cNvSpPr txBox="1"/>
          <p:nvPr/>
        </p:nvSpPr>
        <p:spPr>
          <a:xfrm>
            <a:off x="1405744" y="3419285"/>
            <a:ext cx="9586792" cy="1231106"/>
          </a:xfrm>
          <a:prstGeom prst="rect">
            <a:avLst/>
          </a:prstGeom>
          <a:ln>
            <a:solidFill>
              <a:schemeClr val="tx1"/>
            </a:solidFill>
          </a:ln>
        </p:spPr>
        <p:txBody>
          <a:bodyPr wrap="none" lIns="365760" tIns="365760" rIns="365760" bIns="365760" rtlCol="0">
            <a:spAutoFit/>
          </a:bodyPr>
          <a:lstStyle/>
          <a:p>
            <a:r>
              <a:rPr lang="en-US" sz="3200" dirty="0"/>
              <a:t>THINK OF THIS AS A PROFESSIONAL WORKSPACE.</a:t>
            </a:r>
          </a:p>
        </p:txBody>
      </p:sp>
      <p:sp>
        <p:nvSpPr>
          <p:cNvPr id="5" name="Rectangle: Rounded Corners 4">
            <a:extLst>
              <a:ext uri="{FF2B5EF4-FFF2-40B4-BE49-F238E27FC236}">
                <a16:creationId xmlns:a16="http://schemas.microsoft.com/office/drawing/2014/main" id="{0AE30EE2-3C25-2FF1-D17D-BB8A6D7BCA45}"/>
              </a:ext>
            </a:extLst>
          </p:cNvPr>
          <p:cNvSpPr/>
          <p:nvPr/>
        </p:nvSpPr>
        <p:spPr>
          <a:xfrm>
            <a:off x="6663447" y="4034838"/>
            <a:ext cx="1887166" cy="507979"/>
          </a:xfrm>
          <a:prstGeom prst="round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72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par>
                                <p:cTn id="23" presetID="1" presetClass="entr" presetSubtype="0" fill="hold" grpId="0" nodeType="withEffect">
                                  <p:stCondLst>
                                    <p:cond delay="250"/>
                                  </p:stCondLst>
                                  <p:childTnLst>
                                    <p:set>
                                      <p:cBhvr>
                                        <p:cTn id="24" dur="1" fill="hold">
                                          <p:stCondLst>
                                            <p:cond delay="0"/>
                                          </p:stCondLst>
                                        </p:cTn>
                                        <p:tgtEl>
                                          <p:spTgt spid="5"/>
                                        </p:tgtEl>
                                        <p:attrNameLst>
                                          <p:attrName>style.visibility</p:attrName>
                                        </p:attrNameLst>
                                      </p:cBhvr>
                                      <p:to>
                                        <p:strVal val="visible"/>
                                      </p:to>
                                    </p:set>
                                  </p:childTnLst>
                                </p:cTn>
                              </p:par>
                              <p:par>
                                <p:cTn id="25" presetID="26" presetClass="emph" presetSubtype="0" repeatCount="3000" fill="hold" grpId="1" nodeType="withEffect">
                                  <p:stCondLst>
                                    <p:cond delay="25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2"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5" grpId="0" animBg="1"/>
      <p:bldP spid="5" grpId="1" animBg="1"/>
      <p:bldP spid="5"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59E6B-8CD9-2630-9BA4-2080088E2595}"/>
              </a:ext>
            </a:extLst>
          </p:cNvPr>
          <p:cNvSpPr txBox="1"/>
          <p:nvPr/>
        </p:nvSpPr>
        <p:spPr>
          <a:xfrm>
            <a:off x="1032095" y="769545"/>
            <a:ext cx="4320413" cy="1200329"/>
          </a:xfrm>
          <a:prstGeom prst="rect">
            <a:avLst/>
          </a:prstGeom>
          <a:noFill/>
        </p:spPr>
        <p:txBody>
          <a:bodyPr wrap="none" rtlCol="0">
            <a:spAutoFit/>
          </a:bodyPr>
          <a:lstStyle/>
          <a:p>
            <a:r>
              <a:rPr lang="en-US" sz="2400" dirty="0"/>
              <a:t>What is an analytical worksheet?</a:t>
            </a:r>
          </a:p>
          <a:p>
            <a:pPr marL="342900" indent="-342900">
              <a:buFontTx/>
              <a:buChar char="-"/>
            </a:pPr>
            <a:r>
              <a:rPr lang="en-US" sz="2400" dirty="0"/>
              <a:t>Purpose</a:t>
            </a:r>
          </a:p>
          <a:p>
            <a:pPr marL="342900" indent="-342900">
              <a:buFontTx/>
              <a:buChar char="-"/>
            </a:pPr>
            <a:r>
              <a:rPr lang="en-US" sz="2400" dirty="0"/>
              <a:t>Forms</a:t>
            </a:r>
          </a:p>
        </p:txBody>
      </p:sp>
      <p:pic>
        <p:nvPicPr>
          <p:cNvPr id="3" name="Picture 2">
            <a:extLst>
              <a:ext uri="{FF2B5EF4-FFF2-40B4-BE49-F238E27FC236}">
                <a16:creationId xmlns:a16="http://schemas.microsoft.com/office/drawing/2014/main" id="{2033FDE1-3564-D5CD-D5B2-9DDD43D7273B}"/>
              </a:ext>
            </a:extLst>
          </p:cNvPr>
          <p:cNvPicPr>
            <a:picLocks noChangeAspect="1"/>
          </p:cNvPicPr>
          <p:nvPr/>
        </p:nvPicPr>
        <p:blipFill>
          <a:blip r:embed="rId2"/>
          <a:stretch>
            <a:fillRect/>
          </a:stretch>
        </p:blipFill>
        <p:spPr>
          <a:xfrm>
            <a:off x="3684957" y="1234077"/>
            <a:ext cx="4054288" cy="5122823"/>
          </a:xfrm>
          <a:prstGeom prst="rect">
            <a:avLst/>
          </a:prstGeom>
        </p:spPr>
      </p:pic>
      <p:pic>
        <p:nvPicPr>
          <p:cNvPr id="4" name="Picture 3">
            <a:extLst>
              <a:ext uri="{FF2B5EF4-FFF2-40B4-BE49-F238E27FC236}">
                <a16:creationId xmlns:a16="http://schemas.microsoft.com/office/drawing/2014/main" id="{29B6E191-B7B3-76E5-388F-5B2413685E3F}"/>
              </a:ext>
            </a:extLst>
          </p:cNvPr>
          <p:cNvPicPr>
            <a:picLocks noChangeAspect="1"/>
          </p:cNvPicPr>
          <p:nvPr/>
        </p:nvPicPr>
        <p:blipFill>
          <a:blip r:embed="rId3"/>
          <a:stretch>
            <a:fillRect/>
          </a:stretch>
        </p:blipFill>
        <p:spPr>
          <a:xfrm>
            <a:off x="7192488" y="2047586"/>
            <a:ext cx="4128045" cy="5260074"/>
          </a:xfrm>
          <a:prstGeom prst="rect">
            <a:avLst/>
          </a:prstGeom>
          <a:ln>
            <a:solidFill>
              <a:schemeClr val="bg1"/>
            </a:solidFill>
          </a:ln>
        </p:spPr>
      </p:pic>
      <p:sp>
        <p:nvSpPr>
          <p:cNvPr id="5" name="TextBox 4">
            <a:extLst>
              <a:ext uri="{FF2B5EF4-FFF2-40B4-BE49-F238E27FC236}">
                <a16:creationId xmlns:a16="http://schemas.microsoft.com/office/drawing/2014/main" id="{C38CF63B-15E6-ECA5-8983-BBD8773CC016}"/>
              </a:ext>
            </a:extLst>
          </p:cNvPr>
          <p:cNvSpPr txBox="1"/>
          <p:nvPr/>
        </p:nvSpPr>
        <p:spPr>
          <a:xfrm>
            <a:off x="9565740" y="5668223"/>
            <a:ext cx="1454244" cy="369332"/>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US" dirty="0"/>
              <a:t>HANDOUT D</a:t>
            </a:r>
          </a:p>
        </p:txBody>
      </p:sp>
      <p:sp>
        <p:nvSpPr>
          <p:cNvPr id="6" name="TextBox 5">
            <a:extLst>
              <a:ext uri="{FF2B5EF4-FFF2-40B4-BE49-F238E27FC236}">
                <a16:creationId xmlns:a16="http://schemas.microsoft.com/office/drawing/2014/main" id="{A389AA8B-3C13-8B23-C737-686CA95E07E7}"/>
              </a:ext>
            </a:extLst>
          </p:cNvPr>
          <p:cNvSpPr txBox="1"/>
          <p:nvPr/>
        </p:nvSpPr>
        <p:spPr>
          <a:xfrm>
            <a:off x="907848" y="5719123"/>
            <a:ext cx="1901228" cy="369332"/>
          </a:xfrm>
          <a:prstGeom prst="rect">
            <a:avLst/>
          </a:prstGeom>
          <a:noFill/>
        </p:spPr>
        <p:txBody>
          <a:bodyPr wrap="square" rtlCol="0">
            <a:spAutoFit/>
          </a:bodyPr>
          <a:lstStyle/>
          <a:p>
            <a:r>
              <a:rPr lang="en-US" dirty="0"/>
              <a:t>ONE KIND</a:t>
            </a:r>
          </a:p>
        </p:txBody>
      </p:sp>
    </p:spTree>
    <p:extLst>
      <p:ext uri="{BB962C8B-B14F-4D97-AF65-F5344CB8AC3E}">
        <p14:creationId xmlns:p14="http://schemas.microsoft.com/office/powerpoint/2010/main" val="39297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5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E67622F-7047-4DC4-83EE-EBF7D897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0109">
            <a:off x="5762625" y="195554"/>
            <a:ext cx="4914900" cy="6509859"/>
          </a:xfrm>
          <a:prstGeom prst="rect">
            <a:avLst/>
          </a:prstGeom>
        </p:spPr>
      </p:pic>
      <p:graphicFrame>
        <p:nvGraphicFramePr>
          <p:cNvPr id="4" name="Table 3">
            <a:extLst>
              <a:ext uri="{FF2B5EF4-FFF2-40B4-BE49-F238E27FC236}">
                <a16:creationId xmlns:a16="http://schemas.microsoft.com/office/drawing/2014/main" id="{7BF7B982-8B62-4AB5-AFEB-9A73A0764AED}"/>
              </a:ext>
            </a:extLst>
          </p:cNvPr>
          <p:cNvGraphicFramePr>
            <a:graphicFrameLocks noGrp="1"/>
          </p:cNvGraphicFramePr>
          <p:nvPr/>
        </p:nvGraphicFramePr>
        <p:xfrm>
          <a:off x="2107407" y="231394"/>
          <a:ext cx="3140075" cy="6373561"/>
        </p:xfrm>
        <a:graphic>
          <a:graphicData uri="http://schemas.openxmlformats.org/drawingml/2006/table">
            <a:tbl>
              <a:tblPr firstRow="1" firstCol="1" bandRow="1">
                <a:tableStyleId>{2D5ABB26-0587-4C30-8999-92F81FD0307C}</a:tableStyleId>
              </a:tblPr>
              <a:tblGrid>
                <a:gridCol w="3140075">
                  <a:extLst>
                    <a:ext uri="{9D8B030D-6E8A-4147-A177-3AD203B41FA5}">
                      <a16:colId xmlns:a16="http://schemas.microsoft.com/office/drawing/2014/main" val="1234361525"/>
                    </a:ext>
                  </a:extLst>
                </a:gridCol>
              </a:tblGrid>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Issue that I’m following: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3141474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Main question I want to answer about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91065547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Does the issue represent a threat, or does it represent an opportunity? In what way? For whom?</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41346474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underlying drivers of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64672858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is going on in the issue now?</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84443942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likely outcomes/scenarios for the issue one, five, or 10 years out?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76958055"/>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policies have been attempted in the past to address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752158097"/>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do I recommend doing to counter the threat or take advantage of the opportunity that the issue represents?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44240030"/>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How likely is it that my sort of recommendation will be attempted?</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0839508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biggest obstacles to adoption and implementation of my sort of recommendation?</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2694460432"/>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Other observations?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873941781"/>
                  </a:ext>
                </a:extLst>
              </a:tr>
            </a:tbl>
          </a:graphicData>
        </a:graphic>
      </p:graphicFrame>
      <p:sp>
        <p:nvSpPr>
          <p:cNvPr id="2" name="TextBox 1">
            <a:extLst>
              <a:ext uri="{FF2B5EF4-FFF2-40B4-BE49-F238E27FC236}">
                <a16:creationId xmlns:a16="http://schemas.microsoft.com/office/drawing/2014/main" id="{90BF73C5-568D-6E7A-D327-03561A3AE054}"/>
              </a:ext>
            </a:extLst>
          </p:cNvPr>
          <p:cNvSpPr txBox="1"/>
          <p:nvPr/>
        </p:nvSpPr>
        <p:spPr>
          <a:xfrm>
            <a:off x="716506" y="570368"/>
            <a:ext cx="1064715" cy="461665"/>
          </a:xfrm>
          <a:prstGeom prst="rect">
            <a:avLst/>
          </a:prstGeom>
          <a:noFill/>
        </p:spPr>
        <p:txBody>
          <a:bodyPr wrap="none" rtlCol="0">
            <a:spAutoFit/>
          </a:bodyPr>
          <a:lstStyle/>
          <a:p>
            <a:r>
              <a:rPr lang="en-US" sz="2400" dirty="0"/>
              <a:t>for 401</a:t>
            </a:r>
          </a:p>
        </p:txBody>
      </p:sp>
      <p:grpSp>
        <p:nvGrpSpPr>
          <p:cNvPr id="7" name="Group 6">
            <a:extLst>
              <a:ext uri="{FF2B5EF4-FFF2-40B4-BE49-F238E27FC236}">
                <a16:creationId xmlns:a16="http://schemas.microsoft.com/office/drawing/2014/main" id="{3EC508D9-99CB-F0DD-2D36-538140DE7CB5}"/>
              </a:ext>
            </a:extLst>
          </p:cNvPr>
          <p:cNvGrpSpPr/>
          <p:nvPr/>
        </p:nvGrpSpPr>
        <p:grpSpPr>
          <a:xfrm>
            <a:off x="5966233" y="1964603"/>
            <a:ext cx="1937441" cy="636200"/>
            <a:chOff x="5966233" y="1964603"/>
            <a:chExt cx="1937441" cy="636200"/>
          </a:xfrm>
        </p:grpSpPr>
        <p:sp>
          <p:nvSpPr>
            <p:cNvPr id="5" name="Rounded Rectangle 4">
              <a:extLst>
                <a:ext uri="{FF2B5EF4-FFF2-40B4-BE49-F238E27FC236}">
                  <a16:creationId xmlns:a16="http://schemas.microsoft.com/office/drawing/2014/main" id="{3B51D3C3-C600-771F-D32B-2857D0FA4AB6}"/>
                </a:ext>
              </a:extLst>
            </p:cNvPr>
            <p:cNvSpPr/>
            <p:nvPr/>
          </p:nvSpPr>
          <p:spPr>
            <a:xfrm rot="269070">
              <a:off x="5966233" y="1964603"/>
              <a:ext cx="1937441" cy="56131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3DB8F5-1306-8FE5-C875-34954CBCD570}"/>
                </a:ext>
              </a:extLst>
            </p:cNvPr>
            <p:cNvSpPr txBox="1"/>
            <p:nvPr/>
          </p:nvSpPr>
          <p:spPr>
            <a:xfrm rot="247042">
              <a:off x="6786147" y="2231471"/>
              <a:ext cx="995785" cy="369332"/>
            </a:xfrm>
            <a:prstGeom prst="rect">
              <a:avLst/>
            </a:prstGeom>
            <a:noFill/>
          </p:spPr>
          <p:txBody>
            <a:bodyPr wrap="none" rtlCol="0">
              <a:spAutoFit/>
            </a:bodyPr>
            <a:lstStyle/>
            <a:p>
              <a:r>
                <a:rPr lang="en-US" b="1" dirty="0">
                  <a:solidFill>
                    <a:srgbClr val="FF0000"/>
                  </a:solidFill>
                </a:rPr>
                <a:t>drivers!!</a:t>
              </a:r>
            </a:p>
          </p:txBody>
        </p:sp>
      </p:grpSp>
    </p:spTree>
    <p:extLst>
      <p:ext uri="{BB962C8B-B14F-4D97-AF65-F5344CB8AC3E}">
        <p14:creationId xmlns:p14="http://schemas.microsoft.com/office/powerpoint/2010/main" val="12163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85A6E1-D07E-FBC3-B962-0CCF444FCB45}"/>
              </a:ext>
            </a:extLst>
          </p:cNvPr>
          <p:cNvSpPr txBox="1"/>
          <p:nvPr/>
        </p:nvSpPr>
        <p:spPr>
          <a:xfrm>
            <a:off x="3730027" y="2879002"/>
            <a:ext cx="5423280" cy="461665"/>
          </a:xfrm>
          <a:prstGeom prst="rect">
            <a:avLst/>
          </a:prstGeom>
          <a:noFill/>
        </p:spPr>
        <p:txBody>
          <a:bodyPr wrap="none" rtlCol="0">
            <a:spAutoFit/>
          </a:bodyPr>
          <a:lstStyle/>
          <a:p>
            <a:r>
              <a:rPr lang="en-US" sz="2400" dirty="0"/>
              <a:t>Are you clear on what you’re going to do?</a:t>
            </a:r>
          </a:p>
        </p:txBody>
      </p:sp>
    </p:spTree>
    <p:extLst>
      <p:ext uri="{BB962C8B-B14F-4D97-AF65-F5344CB8AC3E}">
        <p14:creationId xmlns:p14="http://schemas.microsoft.com/office/powerpoint/2010/main" val="1737454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768118-79D0-4C17-BF6F-34B2F6F24BC0}"/>
              </a:ext>
            </a:extLst>
          </p:cNvPr>
          <p:cNvSpPr txBox="1"/>
          <p:nvPr/>
        </p:nvSpPr>
        <p:spPr>
          <a:xfrm>
            <a:off x="3011347" y="1843950"/>
            <a:ext cx="6606296" cy="3170099"/>
          </a:xfrm>
          <a:prstGeom prst="rect">
            <a:avLst/>
          </a:prstGeom>
          <a:noFill/>
        </p:spPr>
        <p:txBody>
          <a:bodyPr wrap="none" rtlCol="0">
            <a:spAutoFit/>
          </a:bodyPr>
          <a:lstStyle/>
          <a:p>
            <a:r>
              <a:rPr lang="en-US" sz="3600" dirty="0"/>
              <a:t>Also …</a:t>
            </a:r>
          </a:p>
          <a:p>
            <a:endParaRPr lang="en-US" sz="3600" dirty="0"/>
          </a:p>
          <a:p>
            <a:r>
              <a:rPr lang="en-US" sz="3200" dirty="0"/>
              <a:t>Journal entry each week (begin today)</a:t>
            </a:r>
          </a:p>
          <a:p>
            <a:pPr marL="1143000" lvl="1" indent="-685800">
              <a:buFont typeface="Arial" panose="020B0604020202020204" pitchFamily="34" charset="0"/>
              <a:buChar char="•"/>
            </a:pPr>
            <a:r>
              <a:rPr lang="en-US" sz="3200" dirty="0"/>
              <a:t>short, short, short</a:t>
            </a:r>
          </a:p>
          <a:p>
            <a:pPr marL="1143000" lvl="1" indent="-685800">
              <a:buFont typeface="Arial" panose="020B0604020202020204" pitchFamily="34" charset="0"/>
              <a:buChar char="•"/>
            </a:pPr>
            <a:r>
              <a:rPr lang="en-US" sz="3200" dirty="0"/>
              <a:t>insightful  </a:t>
            </a:r>
          </a:p>
          <a:p>
            <a:pPr marL="1143000" lvl="1" indent="-685800">
              <a:buFont typeface="Arial" panose="020B0604020202020204" pitchFamily="34" charset="0"/>
              <a:buChar char="•"/>
            </a:pPr>
            <a:r>
              <a:rPr lang="en-US" sz="3200" dirty="0"/>
              <a:t>main takeaway or impression</a:t>
            </a:r>
          </a:p>
        </p:txBody>
      </p:sp>
    </p:spTree>
    <p:extLst>
      <p:ext uri="{BB962C8B-B14F-4D97-AF65-F5344CB8AC3E}">
        <p14:creationId xmlns:p14="http://schemas.microsoft.com/office/powerpoint/2010/main" val="3377272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hlinkClick r:id="rId2" action="ppaction://hlinkpres?slideindex=1&amp;slidetitle="/>
            <a:extLst>
              <a:ext uri="{FF2B5EF4-FFF2-40B4-BE49-F238E27FC236}">
                <a16:creationId xmlns:a16="http://schemas.microsoft.com/office/drawing/2014/main" id="{02C2BB76-982C-4955-820D-A2C8F5F5C506}"/>
              </a:ext>
            </a:extLst>
          </p:cNvPr>
          <p:cNvSpPr txBox="1"/>
          <p:nvPr/>
        </p:nvSpPr>
        <p:spPr>
          <a:xfrm>
            <a:off x="1939438" y="2567226"/>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Break?</a:t>
            </a:r>
          </a:p>
        </p:txBody>
      </p:sp>
      <p:sp>
        <p:nvSpPr>
          <p:cNvPr id="4" name="TextBox 3">
            <a:extLst>
              <a:ext uri="{FF2B5EF4-FFF2-40B4-BE49-F238E27FC236}">
                <a16:creationId xmlns:a16="http://schemas.microsoft.com/office/drawing/2014/main" id="{33BD4B22-AE72-448E-905E-40626B2CF6F5}"/>
              </a:ext>
            </a:extLst>
          </p:cNvPr>
          <p:cNvSpPr txBox="1"/>
          <p:nvPr/>
        </p:nvSpPr>
        <p:spPr>
          <a:xfrm>
            <a:off x="7953376" y="2567226"/>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Discussion?</a:t>
            </a:r>
          </a:p>
        </p:txBody>
      </p:sp>
      <p:sp>
        <p:nvSpPr>
          <p:cNvPr id="5" name="TextBox 4">
            <a:extLst>
              <a:ext uri="{FF2B5EF4-FFF2-40B4-BE49-F238E27FC236}">
                <a16:creationId xmlns:a16="http://schemas.microsoft.com/office/drawing/2014/main" id="{D86C7B00-3B87-4E30-B32A-C684161C6499}"/>
              </a:ext>
            </a:extLst>
          </p:cNvPr>
          <p:cNvSpPr txBox="1"/>
          <p:nvPr/>
        </p:nvSpPr>
        <p:spPr>
          <a:xfrm>
            <a:off x="4946407" y="2567098"/>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Guest?</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900D0F3-2542-45E0-930A-03BA282D6A8A}"/>
                  </a:ext>
                </a:extLst>
              </p:cNvPr>
              <p:cNvGraphicFramePr>
                <a:graphicFrameLocks noChangeAspect="1"/>
              </p:cNvGraphicFramePr>
              <p:nvPr>
                <p:extLst>
                  <p:ext uri="{D42A27DB-BD31-4B8C-83A1-F6EECF244321}">
                    <p14:modId xmlns:p14="http://schemas.microsoft.com/office/powerpoint/2010/main" val="1399836717"/>
                  </p:ext>
                </p:extLst>
              </p:nvPr>
            </p:nvGraphicFramePr>
            <p:xfrm>
              <a:off x="4572000" y="2571750"/>
              <a:ext cx="3048000" cy="1714500"/>
            </p:xfrm>
            <a:graphic>
              <a:graphicData uri="http://schemas.microsoft.com/office/powerpoint/2016/slidezoom">
                <pslz:sldZm>
                  <pslz:sldZmObj sldId="915" cId="3248680292">
                    <pslz:zmPr id="{E2DB2653-968F-4A5A-852F-0B037006E6EC}"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9" name="Slide Zoom 8">
                <a:hlinkClick r:id="rId4" action="ppaction://hlinksldjump"/>
                <a:extLst>
                  <a:ext uri="{FF2B5EF4-FFF2-40B4-BE49-F238E27FC236}">
                    <a16:creationId xmlns:a16="http://schemas.microsoft.com/office/drawing/2014/main" id="{C900D0F3-2542-45E0-930A-03BA282D6A8A}"/>
                  </a:ext>
                </a:extLst>
              </p:cNvPr>
              <p:cNvPicPr>
                <a:picLocks noGrp="1" noRot="1" noChangeAspect="1" noMove="1" noResize="1" noEditPoints="1" noAdjustHandles="1" noChangeArrowheads="1" noChangeShapeType="1"/>
              </p:cNvPicPr>
              <p:nvPr/>
            </p:nvPicPr>
            <p:blipFill>
              <a:blip r:embed="rId5"/>
              <a:stretch>
                <a:fillRect/>
              </a:stretch>
            </p:blipFill>
            <p:spPr>
              <a:xfrm>
                <a:off x="4572000" y="2571750"/>
                <a:ext cx="3048000" cy="1714500"/>
              </a:xfrm>
              <a:prstGeom prst="rect">
                <a:avLst/>
              </a:prstGeom>
            </p:spPr>
          </p:pic>
        </mc:Fallback>
      </mc:AlternateContent>
    </p:spTree>
    <p:extLst>
      <p:ext uri="{BB962C8B-B14F-4D97-AF65-F5344CB8AC3E}">
        <p14:creationId xmlns:p14="http://schemas.microsoft.com/office/powerpoint/2010/main" val="355358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C3CD9-89A8-46A8-B041-17BDEDCF9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135" y="343676"/>
            <a:ext cx="4935416" cy="6334771"/>
          </a:xfrm>
          <a:prstGeom prst="rect">
            <a:avLst/>
          </a:prstGeom>
        </p:spPr>
      </p:pic>
      <p:sp>
        <p:nvSpPr>
          <p:cNvPr id="4" name="TextBox 3">
            <a:extLst>
              <a:ext uri="{FF2B5EF4-FFF2-40B4-BE49-F238E27FC236}">
                <a16:creationId xmlns:a16="http://schemas.microsoft.com/office/drawing/2014/main" id="{0C7F551F-C5C3-46A2-9E28-95EC7B6458BA}"/>
              </a:ext>
            </a:extLst>
          </p:cNvPr>
          <p:cNvSpPr txBox="1"/>
          <p:nvPr/>
        </p:nvSpPr>
        <p:spPr>
          <a:xfrm>
            <a:off x="1595669" y="743971"/>
            <a:ext cx="2678490" cy="461665"/>
          </a:xfrm>
          <a:prstGeom prst="rect">
            <a:avLst/>
          </a:prstGeom>
          <a:noFill/>
          <a:ln>
            <a:solidFill>
              <a:srgbClr val="FFFF00"/>
            </a:solidFill>
          </a:ln>
        </p:spPr>
        <p:txBody>
          <a:bodyPr wrap="none" rtlCol="0">
            <a:spAutoFit/>
          </a:bodyPr>
          <a:lstStyle/>
          <a:p>
            <a:r>
              <a:rPr lang="en-US" sz="2400" spc="160" dirty="0"/>
              <a:t>GUEST SPEAKER</a:t>
            </a:r>
          </a:p>
        </p:txBody>
      </p:sp>
      <p:pic>
        <p:nvPicPr>
          <p:cNvPr id="6" name="Picture 5">
            <a:extLst>
              <a:ext uri="{FF2B5EF4-FFF2-40B4-BE49-F238E27FC236}">
                <a16:creationId xmlns:a16="http://schemas.microsoft.com/office/drawing/2014/main" id="{EB0B76BE-ABB0-46CB-805D-4A89BA6CA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621" y="2168770"/>
            <a:ext cx="2051538" cy="3077307"/>
          </a:xfrm>
          <a:prstGeom prst="rect">
            <a:avLst/>
          </a:prstGeom>
        </p:spPr>
      </p:pic>
    </p:spTree>
    <p:extLst>
      <p:ext uri="{BB962C8B-B14F-4D97-AF65-F5344CB8AC3E}">
        <p14:creationId xmlns:p14="http://schemas.microsoft.com/office/powerpoint/2010/main" val="3248680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1FCF4-AEC2-4DC3-9229-D0B5E97F9BC2}"/>
              </a:ext>
            </a:extLst>
          </p:cNvPr>
          <p:cNvSpPr txBox="1"/>
          <p:nvPr/>
        </p:nvSpPr>
        <p:spPr>
          <a:xfrm>
            <a:off x="2365431" y="689707"/>
            <a:ext cx="2678490" cy="461665"/>
          </a:xfrm>
          <a:prstGeom prst="rect">
            <a:avLst/>
          </a:prstGeom>
          <a:noFill/>
          <a:ln>
            <a:solidFill>
              <a:schemeClr val="tx1"/>
            </a:solidFill>
          </a:ln>
        </p:spPr>
        <p:txBody>
          <a:bodyPr wrap="none" rtlCol="0">
            <a:spAutoFit/>
          </a:bodyPr>
          <a:lstStyle/>
          <a:p>
            <a:r>
              <a:rPr lang="en-US" sz="2400" spc="160" dirty="0"/>
              <a:t>GUEST SPEAKER</a:t>
            </a:r>
          </a:p>
        </p:txBody>
      </p:sp>
      <p:sp>
        <p:nvSpPr>
          <p:cNvPr id="3" name="TextBox 2">
            <a:extLst>
              <a:ext uri="{FF2B5EF4-FFF2-40B4-BE49-F238E27FC236}">
                <a16:creationId xmlns:a16="http://schemas.microsoft.com/office/drawing/2014/main" id="{588201AE-612C-4537-9F16-5FF45A70B950}"/>
              </a:ext>
            </a:extLst>
          </p:cNvPr>
          <p:cNvSpPr txBox="1"/>
          <p:nvPr/>
        </p:nvSpPr>
        <p:spPr>
          <a:xfrm>
            <a:off x="5963639" y="1203760"/>
            <a:ext cx="3829050" cy="461665"/>
          </a:xfrm>
          <a:prstGeom prst="rect">
            <a:avLst/>
          </a:prstGeom>
          <a:noFill/>
        </p:spPr>
        <p:txBody>
          <a:bodyPr wrap="square" rtlCol="0">
            <a:spAutoFit/>
          </a:bodyPr>
          <a:lstStyle/>
          <a:p>
            <a:r>
              <a:rPr lang="en-US" sz="2400" dirty="0"/>
              <a:t>Siobhan Sheils</a:t>
            </a:r>
          </a:p>
        </p:txBody>
      </p:sp>
      <p:pic>
        <p:nvPicPr>
          <p:cNvPr id="4" name="Picture 3" descr="sheils siobhan">
            <a:extLst>
              <a:ext uri="{FF2B5EF4-FFF2-40B4-BE49-F238E27FC236}">
                <a16:creationId xmlns:a16="http://schemas.microsoft.com/office/drawing/2014/main" id="{1C2E4315-8B97-4401-8DA7-1165663E05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6626" y="326093"/>
            <a:ext cx="1885950" cy="2366645"/>
          </a:xfrm>
          <a:prstGeom prst="rect">
            <a:avLst/>
          </a:prstGeom>
          <a:noFill/>
          <a:ln>
            <a:noFill/>
          </a:ln>
        </p:spPr>
      </p:pic>
      <p:graphicFrame>
        <p:nvGraphicFramePr>
          <p:cNvPr id="5" name="Table 4">
            <a:extLst>
              <a:ext uri="{FF2B5EF4-FFF2-40B4-BE49-F238E27FC236}">
                <a16:creationId xmlns:a16="http://schemas.microsoft.com/office/drawing/2014/main" id="{31068965-42EB-4DEA-A75D-F8B19CFDCF72}"/>
              </a:ext>
            </a:extLst>
          </p:cNvPr>
          <p:cNvGraphicFramePr>
            <a:graphicFrameLocks noGrp="1"/>
          </p:cNvGraphicFramePr>
          <p:nvPr/>
        </p:nvGraphicFramePr>
        <p:xfrm>
          <a:off x="2068851" y="2276390"/>
          <a:ext cx="7232073" cy="4331084"/>
        </p:xfrm>
        <a:graphic>
          <a:graphicData uri="http://schemas.openxmlformats.org/drawingml/2006/table">
            <a:tbl>
              <a:tblPr firstRow="1" firstCol="1" bandRow="1">
                <a:tableStyleId>{2D5ABB26-0587-4C30-8999-92F81FD0307C}</a:tableStyleId>
              </a:tblPr>
              <a:tblGrid>
                <a:gridCol w="1945312">
                  <a:extLst>
                    <a:ext uri="{9D8B030D-6E8A-4147-A177-3AD203B41FA5}">
                      <a16:colId xmlns:a16="http://schemas.microsoft.com/office/drawing/2014/main" val="1972328021"/>
                    </a:ext>
                  </a:extLst>
                </a:gridCol>
                <a:gridCol w="5286761">
                  <a:extLst>
                    <a:ext uri="{9D8B030D-6E8A-4147-A177-3AD203B41FA5}">
                      <a16:colId xmlns:a16="http://schemas.microsoft.com/office/drawing/2014/main" val="3983371157"/>
                    </a:ext>
                  </a:extLst>
                </a:gridCol>
              </a:tblGrid>
              <a:tr h="365760">
                <a:tc gridSpan="2">
                  <a:txBody>
                    <a:bodyPr/>
                    <a:lstStyle/>
                    <a:p>
                      <a:pPr marL="0" marR="0">
                        <a:lnSpc>
                          <a:spcPct val="107000"/>
                        </a:lnSpc>
                        <a:spcBef>
                          <a:spcPts val="0"/>
                        </a:spcBef>
                        <a:spcAft>
                          <a:spcPts val="0"/>
                        </a:spcAft>
                      </a:pPr>
                      <a:r>
                        <a:rPr lang="en-US" sz="1600" dirty="0">
                          <a:effectLst/>
                        </a:rPr>
                        <a:t>Associate Vice President with The Cohen Group</a:t>
                      </a:r>
                      <a:br>
                        <a:rPr lang="en-US" sz="1600" dirty="0">
                          <a:effectLst/>
                        </a:rPr>
                      </a:b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02390004"/>
                  </a:ext>
                </a:extLst>
              </a:tr>
              <a:tr h="391161">
                <a:tc>
                  <a:txBody>
                    <a:bodyPr/>
                    <a:lstStyle/>
                    <a:p>
                      <a:pPr marL="0" marR="0">
                        <a:lnSpc>
                          <a:spcPct val="107000"/>
                        </a:lnSpc>
                        <a:spcBef>
                          <a:spcPts val="0"/>
                        </a:spcBef>
                        <a:spcAft>
                          <a:spcPts val="0"/>
                        </a:spcAft>
                      </a:pPr>
                      <a:r>
                        <a:rPr lang="en-US" sz="1600">
                          <a:effectLst/>
                        </a:rPr>
                        <a:t>2015-2017</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NSC Director for Central America and the Caribbean </a:t>
                      </a:r>
                    </a:p>
                    <a:p>
                      <a:pPr marL="0" marR="0">
                        <a:lnSpc>
                          <a:spcPct val="107000"/>
                        </a:lnSpc>
                        <a:spcBef>
                          <a:spcPts val="0"/>
                        </a:spcBef>
                        <a:spcAft>
                          <a:spcPts val="1200"/>
                        </a:spcAft>
                      </a:pPr>
                      <a:r>
                        <a:rPr lang="en-US" sz="1600" dirty="0">
                          <a:effectLst/>
                        </a:rPr>
                        <a:t>- Reestablishment of US-Cuba ties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82528030"/>
                  </a:ext>
                </a:extLst>
              </a:tr>
              <a:tr h="0">
                <a:tc>
                  <a:txBody>
                    <a:bodyPr/>
                    <a:lstStyle/>
                    <a:p>
                      <a:pPr marL="0" marR="0">
                        <a:lnSpc>
                          <a:spcPct val="107000"/>
                        </a:lnSpc>
                        <a:spcBef>
                          <a:spcPts val="0"/>
                        </a:spcBef>
                        <a:spcAft>
                          <a:spcPts val="0"/>
                        </a:spcAft>
                      </a:pPr>
                      <a:br>
                        <a:rPr lang="en-US" sz="1600" dirty="0">
                          <a:effectLst/>
                        </a:rPr>
                      </a:br>
                      <a:r>
                        <a:rPr lang="en-US" sz="1600" dirty="0">
                          <a:effectLst/>
                        </a:rPr>
                        <a:t>Prior</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br>
                        <a:rPr lang="en-US" sz="1600" dirty="0">
                          <a:effectLst/>
                        </a:rPr>
                      </a:br>
                      <a:r>
                        <a:rPr lang="en-US" sz="1600" dirty="0">
                          <a:effectLst/>
                        </a:rPr>
                        <a:t>- Special Assistant to two Deputy Secretaries of State and the Under Secretary of State for Political Affairs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3639281"/>
                  </a:ext>
                </a:extLst>
              </a:tr>
              <a:tr h="140197">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Desk Officer for Guatemala; resolve CAFTA trade dispute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73354379"/>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Bureau of Human Resources and Staff Assistant in the Bureau of Western Hemisphere Affairs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08436690"/>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Superior honor award and four meritorious honor awards</a:t>
                      </a:r>
                      <a:br>
                        <a:rPr lang="en-US" sz="1600" dirty="0">
                          <a:effectLst/>
                        </a:rPr>
                      </a:b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32572107"/>
                  </a:ext>
                </a:extLst>
              </a:tr>
              <a:tr h="0">
                <a:tc>
                  <a:txBody>
                    <a:bodyPr/>
                    <a:lstStyle/>
                    <a:p>
                      <a:pPr marL="0" marR="0">
                        <a:lnSpc>
                          <a:spcPct val="107000"/>
                        </a:lnSpc>
                        <a:spcBef>
                          <a:spcPts val="0"/>
                        </a:spcBef>
                        <a:spcAft>
                          <a:spcPts val="0"/>
                        </a:spcAft>
                      </a:pPr>
                      <a:r>
                        <a:rPr lang="en-US" sz="1600">
                          <a:effectLst/>
                        </a:rPr>
                        <a:t>Teach for America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Taught eighth grade English for four years in the South Bronx and Newark, New Jersey</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21988784"/>
                  </a:ext>
                </a:extLst>
              </a:tr>
              <a:tr h="0">
                <a:tc>
                  <a:txBody>
                    <a:bodyPr/>
                    <a:lstStyle/>
                    <a:p>
                      <a:pPr marL="0" marR="0">
                        <a:lnSpc>
                          <a:spcPct val="107000"/>
                        </a:lnSpc>
                        <a:spcBef>
                          <a:spcPts val="0"/>
                        </a:spcBef>
                        <a:spcAft>
                          <a:spcPts val="0"/>
                        </a:spcAft>
                      </a:pPr>
                      <a:r>
                        <a:rPr lang="en-US" sz="1600">
                          <a:effectLst/>
                        </a:rPr>
                        <a:t>Higher Education</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Master’s of International Relations and Master’s in Public Relations, Syracuse University</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89733243"/>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Bachelor’s, Boston College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6133615"/>
                  </a:ext>
                </a:extLst>
              </a:tr>
            </a:tbl>
          </a:graphicData>
        </a:graphic>
      </p:graphicFrame>
    </p:spTree>
    <p:extLst>
      <p:ext uri="{BB962C8B-B14F-4D97-AF65-F5344CB8AC3E}">
        <p14:creationId xmlns:p14="http://schemas.microsoft.com/office/powerpoint/2010/main" val="355906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1FCF4-AEC2-4DC3-9229-D0B5E97F9BC2}"/>
              </a:ext>
            </a:extLst>
          </p:cNvPr>
          <p:cNvSpPr txBox="1"/>
          <p:nvPr/>
        </p:nvSpPr>
        <p:spPr>
          <a:xfrm>
            <a:off x="2365431" y="689707"/>
            <a:ext cx="2678490" cy="461665"/>
          </a:xfrm>
          <a:prstGeom prst="rect">
            <a:avLst/>
          </a:prstGeom>
          <a:noFill/>
          <a:ln>
            <a:solidFill>
              <a:schemeClr val="tx1"/>
            </a:solidFill>
          </a:ln>
        </p:spPr>
        <p:txBody>
          <a:bodyPr wrap="none" rtlCol="0">
            <a:spAutoFit/>
          </a:bodyPr>
          <a:lstStyle/>
          <a:p>
            <a:r>
              <a:rPr lang="en-US" sz="2400" spc="160" dirty="0"/>
              <a:t>GUEST SPEAKER</a:t>
            </a:r>
          </a:p>
        </p:txBody>
      </p:sp>
      <p:sp>
        <p:nvSpPr>
          <p:cNvPr id="3" name="TextBox 2">
            <a:extLst>
              <a:ext uri="{FF2B5EF4-FFF2-40B4-BE49-F238E27FC236}">
                <a16:creationId xmlns:a16="http://schemas.microsoft.com/office/drawing/2014/main" id="{588201AE-612C-4537-9F16-5FF45A70B950}"/>
              </a:ext>
            </a:extLst>
          </p:cNvPr>
          <p:cNvSpPr txBox="1"/>
          <p:nvPr/>
        </p:nvSpPr>
        <p:spPr>
          <a:xfrm>
            <a:off x="5043921" y="1385813"/>
            <a:ext cx="3829050" cy="461665"/>
          </a:xfrm>
          <a:prstGeom prst="rect">
            <a:avLst/>
          </a:prstGeom>
          <a:noFill/>
        </p:spPr>
        <p:txBody>
          <a:bodyPr wrap="square" rtlCol="0">
            <a:spAutoFit/>
          </a:bodyPr>
          <a:lstStyle/>
          <a:p>
            <a:r>
              <a:rPr lang="en-US" sz="2400" dirty="0"/>
              <a:t>COL (R) Bob Wilson</a:t>
            </a:r>
          </a:p>
        </p:txBody>
      </p:sp>
      <p:graphicFrame>
        <p:nvGraphicFramePr>
          <p:cNvPr id="5" name="Table 4">
            <a:extLst>
              <a:ext uri="{FF2B5EF4-FFF2-40B4-BE49-F238E27FC236}">
                <a16:creationId xmlns:a16="http://schemas.microsoft.com/office/drawing/2014/main" id="{31068965-42EB-4DEA-A75D-F8B19CFDCF72}"/>
              </a:ext>
            </a:extLst>
          </p:cNvPr>
          <p:cNvGraphicFramePr>
            <a:graphicFrameLocks noGrp="1"/>
          </p:cNvGraphicFramePr>
          <p:nvPr>
            <p:extLst>
              <p:ext uri="{D42A27DB-BD31-4B8C-83A1-F6EECF244321}">
                <p14:modId xmlns:p14="http://schemas.microsoft.com/office/powerpoint/2010/main" val="3535177387"/>
              </p:ext>
            </p:extLst>
          </p:nvPr>
        </p:nvGraphicFramePr>
        <p:xfrm>
          <a:off x="2068851" y="2276390"/>
          <a:ext cx="7484725" cy="4070160"/>
        </p:xfrm>
        <a:graphic>
          <a:graphicData uri="http://schemas.openxmlformats.org/drawingml/2006/table">
            <a:tbl>
              <a:tblPr firstRow="1" firstCol="1" bandRow="1">
                <a:tableStyleId>{2D5ABB26-0587-4C30-8999-92F81FD0307C}</a:tableStyleId>
              </a:tblPr>
              <a:tblGrid>
                <a:gridCol w="1210512">
                  <a:extLst>
                    <a:ext uri="{9D8B030D-6E8A-4147-A177-3AD203B41FA5}">
                      <a16:colId xmlns:a16="http://schemas.microsoft.com/office/drawing/2014/main" val="1972328021"/>
                    </a:ext>
                  </a:extLst>
                </a:gridCol>
                <a:gridCol w="6274213">
                  <a:extLst>
                    <a:ext uri="{9D8B030D-6E8A-4147-A177-3AD203B41FA5}">
                      <a16:colId xmlns:a16="http://schemas.microsoft.com/office/drawing/2014/main" val="3983371157"/>
                    </a:ext>
                  </a:extLst>
                </a:gridCol>
              </a:tblGrid>
              <a:tr h="365760">
                <a:tc gridSpan="2">
                  <a:txBody>
                    <a:bodyPr/>
                    <a:lstStyle/>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Director, Strategic Initiatives </a:t>
                      </a:r>
                      <a:br>
                        <a:rPr lang="en-US" sz="1600" dirty="0">
                          <a:effectLst/>
                          <a:latin typeface="+mn-lt"/>
                        </a:rPr>
                      </a:br>
                      <a:r>
                        <a:rPr lang="en-US" sz="1600" dirty="0">
                          <a:effectLst/>
                          <a:latin typeface="+mn-lt"/>
                        </a:rPr>
                        <a:t>Global Venture National Resources Consulting</a:t>
                      </a:r>
                    </a:p>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Organic farmer</a:t>
                      </a:r>
                    </a:p>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Freelance writer</a:t>
                      </a:r>
                      <a:br>
                        <a:rPr lang="en-US" sz="1600" dirty="0">
                          <a:effectLst/>
                          <a:latin typeface="+mn-lt"/>
                        </a:rPr>
                      </a:b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02390004"/>
                  </a:ext>
                </a:extLst>
              </a:tr>
              <a:tr h="391161">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27 years, U.S. Army Special Forces</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Northern and Western Africa CT activities</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Including al Qaeda, ISIS, Boko Haram</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Special Ops in Afghanistan</a:t>
                      </a:r>
                    </a:p>
                  </a:txBody>
                  <a:tcPr marL="68580" marR="68580" marT="0" marB="0"/>
                </a:tc>
                <a:extLst>
                  <a:ext uri="{0D108BD9-81ED-4DB2-BD59-A6C34878D82A}">
                    <a16:rowId xmlns:a16="http://schemas.microsoft.com/office/drawing/2014/main" val="2482528030"/>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NSC Director for Counterterrorism, with focus on Africa</a:t>
                      </a:r>
                    </a:p>
                  </a:txBody>
                  <a:tcPr marL="68580" marR="68580" marT="0" marB="0"/>
                </a:tc>
                <a:extLst>
                  <a:ext uri="{0D108BD9-81ED-4DB2-BD59-A6C34878D82A}">
                    <a16:rowId xmlns:a16="http://schemas.microsoft.com/office/drawing/2014/main" val="373639281"/>
                  </a:ext>
                </a:extLst>
              </a:tr>
              <a:tr h="140197">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73354379"/>
                  </a:ext>
                </a:extLst>
              </a:tr>
              <a:tr h="0">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Education</a:t>
                      </a: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MBA, Webster University</a:t>
                      </a:r>
                    </a:p>
                  </a:txBody>
                  <a:tcPr marL="68580" marR="68580" marT="0" marB="0"/>
                </a:tc>
                <a:extLst>
                  <a:ext uri="{0D108BD9-81ED-4DB2-BD59-A6C34878D82A}">
                    <a16:rowId xmlns:a16="http://schemas.microsoft.com/office/drawing/2014/main" val="3808436690"/>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Master’s, Resource Strategy, NDU</a:t>
                      </a:r>
                    </a:p>
                  </a:txBody>
                  <a:tcPr marL="68580" marR="68580" marT="0" marB="0"/>
                </a:tc>
                <a:extLst>
                  <a:ext uri="{0D108BD9-81ED-4DB2-BD59-A6C34878D82A}">
                    <a16:rowId xmlns:a16="http://schemas.microsoft.com/office/drawing/2014/main" val="3732572107"/>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Master’s, Military Arts and Sciences, School of Advanced Military Studies </a:t>
                      </a:r>
                    </a:p>
                  </a:txBody>
                  <a:tcPr marL="68580" marR="68580" marT="0" marB="0"/>
                </a:tc>
                <a:extLst>
                  <a:ext uri="{0D108BD9-81ED-4DB2-BD59-A6C34878D82A}">
                    <a16:rowId xmlns:a16="http://schemas.microsoft.com/office/drawing/2014/main" val="4221988784"/>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Bachelor’s, Finance, UConn</a:t>
                      </a:r>
                    </a:p>
                  </a:txBody>
                  <a:tcPr marL="68580" marR="68580" marT="0" marB="0"/>
                </a:tc>
                <a:extLst>
                  <a:ext uri="{0D108BD9-81ED-4DB2-BD59-A6C34878D82A}">
                    <a16:rowId xmlns:a16="http://schemas.microsoft.com/office/drawing/2014/main" val="589733243"/>
                  </a:ext>
                </a:extLst>
              </a:tr>
              <a:tr h="0">
                <a:tc>
                  <a:txBody>
                    <a:bodyPr/>
                    <a:lstStyle/>
                    <a:p>
                      <a:pPr marL="0" marR="0">
                        <a:lnSpc>
                          <a:spcPct val="107000"/>
                        </a:lnSpc>
                        <a:spcBef>
                          <a:spcPts val="0"/>
                        </a:spcBef>
                        <a:spcAft>
                          <a:spcPts val="0"/>
                        </a:spcAft>
                      </a:pPr>
                      <a:r>
                        <a:rPr lang="en-US" sz="1600">
                          <a:effectLst/>
                          <a:latin typeface="+mn-lt"/>
                        </a:rPr>
                        <a:t> </a:t>
                      </a:r>
                      <a:endParaRPr lang="en-US" sz="160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6133615"/>
                  </a:ext>
                </a:extLst>
              </a:tr>
            </a:tbl>
          </a:graphicData>
        </a:graphic>
      </p:graphicFrame>
      <p:pic>
        <p:nvPicPr>
          <p:cNvPr id="6" name="Picture 5">
            <a:extLst>
              <a:ext uri="{FF2B5EF4-FFF2-40B4-BE49-F238E27FC236}">
                <a16:creationId xmlns:a16="http://schemas.microsoft.com/office/drawing/2014/main" id="{5119D61E-0FE5-439A-B6AB-BCBB643037F5}"/>
              </a:ext>
            </a:extLst>
          </p:cNvPr>
          <p:cNvPicPr/>
          <p:nvPr/>
        </p:nvPicPr>
        <p:blipFill>
          <a:blip r:embed="rId2"/>
          <a:stretch>
            <a:fillRect/>
          </a:stretch>
        </p:blipFill>
        <p:spPr>
          <a:xfrm>
            <a:off x="7677729" y="360171"/>
            <a:ext cx="2148840" cy="2148840"/>
          </a:xfrm>
          <a:prstGeom prst="rect">
            <a:avLst/>
          </a:prstGeom>
        </p:spPr>
      </p:pic>
    </p:spTree>
    <p:extLst>
      <p:ext uri="{BB962C8B-B14F-4D97-AF65-F5344CB8AC3E}">
        <p14:creationId xmlns:p14="http://schemas.microsoft.com/office/powerpoint/2010/main" val="33492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D5744-F59A-8698-5AB6-E10734DB9E9C}"/>
              </a:ext>
            </a:extLst>
          </p:cNvPr>
          <p:cNvSpPr txBox="1"/>
          <p:nvPr/>
        </p:nvSpPr>
        <p:spPr>
          <a:xfrm>
            <a:off x="3356042" y="2228671"/>
            <a:ext cx="4698460" cy="1200329"/>
          </a:xfrm>
          <a:prstGeom prst="rect">
            <a:avLst/>
          </a:prstGeom>
          <a:noFill/>
        </p:spPr>
        <p:txBody>
          <a:bodyPr wrap="square" rtlCol="0">
            <a:spAutoFit/>
          </a:bodyPr>
          <a:lstStyle/>
          <a:p>
            <a:pPr algn="ctr"/>
            <a:r>
              <a:rPr lang="en-US" sz="2400" dirty="0"/>
              <a:t>The United States Government</a:t>
            </a:r>
          </a:p>
          <a:p>
            <a:pPr algn="ctr"/>
            <a:r>
              <a:rPr lang="en-US" sz="2400" dirty="0"/>
              <a:t> </a:t>
            </a:r>
          </a:p>
          <a:p>
            <a:pPr algn="ctr"/>
            <a:r>
              <a:rPr lang="en-US" sz="2400" dirty="0"/>
              <a:t>How does it work?</a:t>
            </a:r>
          </a:p>
        </p:txBody>
      </p:sp>
    </p:spTree>
    <p:extLst>
      <p:ext uri="{BB962C8B-B14F-4D97-AF65-F5344CB8AC3E}">
        <p14:creationId xmlns:p14="http://schemas.microsoft.com/office/powerpoint/2010/main" val="766293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government&#10;&#10;Description automatically generated">
            <a:extLst>
              <a:ext uri="{FF2B5EF4-FFF2-40B4-BE49-F238E27FC236}">
                <a16:creationId xmlns:a16="http://schemas.microsoft.com/office/drawing/2014/main" id="{2BAB689E-040B-D615-E5B4-C7ED8A9A9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430" y="611078"/>
            <a:ext cx="9275505" cy="5896726"/>
          </a:xfrm>
          <a:prstGeom prst="rect">
            <a:avLst/>
          </a:prstGeom>
        </p:spPr>
      </p:pic>
      <p:sp>
        <p:nvSpPr>
          <p:cNvPr id="4" name="TextBox 3">
            <a:extLst>
              <a:ext uri="{FF2B5EF4-FFF2-40B4-BE49-F238E27FC236}">
                <a16:creationId xmlns:a16="http://schemas.microsoft.com/office/drawing/2014/main" id="{47541DA8-4742-1DCA-759A-5EF53BD95B59}"/>
              </a:ext>
            </a:extLst>
          </p:cNvPr>
          <p:cNvSpPr txBox="1"/>
          <p:nvPr/>
        </p:nvSpPr>
        <p:spPr>
          <a:xfrm>
            <a:off x="8083685" y="6488668"/>
            <a:ext cx="2418226" cy="307777"/>
          </a:xfrm>
          <a:prstGeom prst="rect">
            <a:avLst/>
          </a:prstGeom>
          <a:noFill/>
        </p:spPr>
        <p:txBody>
          <a:bodyPr wrap="none" rtlCol="0">
            <a:spAutoFit/>
          </a:bodyPr>
          <a:lstStyle/>
          <a:p>
            <a:r>
              <a:rPr lang="en-US" sz="1400" i="1" dirty="0"/>
              <a:t>© Columbia University Library</a:t>
            </a:r>
          </a:p>
        </p:txBody>
      </p:sp>
    </p:spTree>
    <p:extLst>
      <p:ext uri="{BB962C8B-B14F-4D97-AF65-F5344CB8AC3E}">
        <p14:creationId xmlns:p14="http://schemas.microsoft.com/office/powerpoint/2010/main" val="1234203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9C50CE-AE3D-1696-EDBD-81F72AF8C820}"/>
              </a:ext>
            </a:extLst>
          </p:cNvPr>
          <p:cNvSpPr txBox="1"/>
          <p:nvPr/>
        </p:nvSpPr>
        <p:spPr>
          <a:xfrm>
            <a:off x="1153391" y="918676"/>
            <a:ext cx="3728906" cy="523220"/>
          </a:xfrm>
          <a:prstGeom prst="rect">
            <a:avLst/>
          </a:prstGeom>
          <a:noFill/>
        </p:spPr>
        <p:txBody>
          <a:bodyPr wrap="none" rtlCol="0">
            <a:spAutoFit/>
          </a:bodyPr>
          <a:lstStyle/>
          <a:p>
            <a:r>
              <a:rPr lang="en-US" sz="2800" dirty="0"/>
              <a:t>One more suggestion …</a:t>
            </a:r>
          </a:p>
        </p:txBody>
      </p:sp>
      <p:sp>
        <p:nvSpPr>
          <p:cNvPr id="3" name="TextBox 2">
            <a:extLst>
              <a:ext uri="{FF2B5EF4-FFF2-40B4-BE49-F238E27FC236}">
                <a16:creationId xmlns:a16="http://schemas.microsoft.com/office/drawing/2014/main" id="{78DFDFB1-246E-606E-65F1-9467E05528BA}"/>
              </a:ext>
            </a:extLst>
          </p:cNvPr>
          <p:cNvSpPr txBox="1"/>
          <p:nvPr/>
        </p:nvSpPr>
        <p:spPr>
          <a:xfrm>
            <a:off x="1687807" y="1825636"/>
            <a:ext cx="8669361" cy="523220"/>
          </a:xfrm>
          <a:prstGeom prst="rect">
            <a:avLst/>
          </a:prstGeom>
          <a:noFill/>
        </p:spPr>
        <p:txBody>
          <a:bodyPr wrap="none" rtlCol="0">
            <a:spAutoFit/>
          </a:bodyPr>
          <a:lstStyle/>
          <a:p>
            <a:r>
              <a:rPr lang="en-US" sz="2800" dirty="0"/>
              <a:t>When you don’t agree with something you hear or read …</a:t>
            </a:r>
          </a:p>
        </p:txBody>
      </p:sp>
      <p:sp>
        <p:nvSpPr>
          <p:cNvPr id="4" name="TextBox 3">
            <a:extLst>
              <a:ext uri="{FF2B5EF4-FFF2-40B4-BE49-F238E27FC236}">
                <a16:creationId xmlns:a16="http://schemas.microsoft.com/office/drawing/2014/main" id="{7F8D4E56-3B3C-5B75-0A99-9DE04723BFD2}"/>
              </a:ext>
            </a:extLst>
          </p:cNvPr>
          <p:cNvSpPr txBox="1"/>
          <p:nvPr/>
        </p:nvSpPr>
        <p:spPr>
          <a:xfrm>
            <a:off x="1687807" y="2776210"/>
            <a:ext cx="2985113" cy="523220"/>
          </a:xfrm>
          <a:prstGeom prst="rect">
            <a:avLst/>
          </a:prstGeom>
          <a:noFill/>
        </p:spPr>
        <p:txBody>
          <a:bodyPr wrap="none" rtlCol="0">
            <a:spAutoFit/>
          </a:bodyPr>
          <a:lstStyle/>
          <a:p>
            <a:r>
              <a:rPr lang="en-US" sz="2800" dirty="0"/>
              <a:t>Before you react …</a:t>
            </a:r>
          </a:p>
        </p:txBody>
      </p:sp>
      <p:sp>
        <p:nvSpPr>
          <p:cNvPr id="5" name="TextBox 4">
            <a:extLst>
              <a:ext uri="{FF2B5EF4-FFF2-40B4-BE49-F238E27FC236}">
                <a16:creationId xmlns:a16="http://schemas.microsoft.com/office/drawing/2014/main" id="{9E7379A4-31C1-5BCC-84F5-85E61B698A92}"/>
              </a:ext>
            </a:extLst>
          </p:cNvPr>
          <p:cNvSpPr txBox="1"/>
          <p:nvPr/>
        </p:nvSpPr>
        <p:spPr>
          <a:xfrm>
            <a:off x="4728064" y="2786600"/>
            <a:ext cx="1377300" cy="523220"/>
          </a:xfrm>
          <a:prstGeom prst="rect">
            <a:avLst/>
          </a:prstGeom>
          <a:noFill/>
        </p:spPr>
        <p:txBody>
          <a:bodyPr wrap="none" rtlCol="0">
            <a:spAutoFit/>
          </a:bodyPr>
          <a:lstStyle/>
          <a:p>
            <a:r>
              <a:rPr lang="en-US" sz="2800" dirty="0"/>
              <a:t>think … </a:t>
            </a:r>
          </a:p>
        </p:txBody>
      </p:sp>
      <p:sp>
        <p:nvSpPr>
          <p:cNvPr id="6" name="TextBox 5">
            <a:extLst>
              <a:ext uri="{FF2B5EF4-FFF2-40B4-BE49-F238E27FC236}">
                <a16:creationId xmlns:a16="http://schemas.microsoft.com/office/drawing/2014/main" id="{3D603A08-00C2-82FF-B399-7C34F8E0B4D0}"/>
              </a:ext>
            </a:extLst>
          </p:cNvPr>
          <p:cNvSpPr txBox="1"/>
          <p:nvPr/>
        </p:nvSpPr>
        <p:spPr>
          <a:xfrm>
            <a:off x="3287293" y="3726784"/>
            <a:ext cx="5253361" cy="1815882"/>
          </a:xfrm>
          <a:prstGeom prst="rect">
            <a:avLst/>
          </a:prstGeom>
          <a:noFill/>
        </p:spPr>
        <p:txBody>
          <a:bodyPr wrap="none" rtlCol="0">
            <a:spAutoFit/>
          </a:bodyPr>
          <a:lstStyle/>
          <a:p>
            <a:r>
              <a:rPr lang="en-US" sz="2800" dirty="0"/>
              <a:t>Do we have different information?</a:t>
            </a:r>
          </a:p>
          <a:p>
            <a:r>
              <a:rPr lang="en-US" sz="2800" dirty="0"/>
              <a:t>Do we have different analysis?</a:t>
            </a:r>
          </a:p>
          <a:p>
            <a:r>
              <a:rPr lang="en-US" sz="2800" dirty="0"/>
              <a:t>Do we have different interests?</a:t>
            </a:r>
          </a:p>
          <a:p>
            <a:r>
              <a:rPr lang="en-US" sz="2800" dirty="0"/>
              <a:t>Do we have different values?</a:t>
            </a:r>
          </a:p>
        </p:txBody>
      </p:sp>
    </p:spTree>
    <p:extLst>
      <p:ext uri="{BB962C8B-B14F-4D97-AF65-F5344CB8AC3E}">
        <p14:creationId xmlns:p14="http://schemas.microsoft.com/office/powerpoint/2010/main" val="31586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8FD96-A7C4-DD60-2450-6E1B4C7B5B0B}"/>
              </a:ext>
            </a:extLst>
          </p:cNvPr>
          <p:cNvPicPr>
            <a:picLocks noChangeAspect="1"/>
          </p:cNvPicPr>
          <p:nvPr/>
        </p:nvPicPr>
        <p:blipFill>
          <a:blip r:embed="rId2"/>
          <a:stretch>
            <a:fillRect/>
          </a:stretch>
        </p:blipFill>
        <p:spPr>
          <a:xfrm>
            <a:off x="1663430" y="591870"/>
            <a:ext cx="9269119" cy="5896798"/>
          </a:xfrm>
          <a:prstGeom prst="rect">
            <a:avLst/>
          </a:prstGeom>
        </p:spPr>
      </p:pic>
      <p:sp>
        <p:nvSpPr>
          <p:cNvPr id="4" name="TextBox 3">
            <a:extLst>
              <a:ext uri="{FF2B5EF4-FFF2-40B4-BE49-F238E27FC236}">
                <a16:creationId xmlns:a16="http://schemas.microsoft.com/office/drawing/2014/main" id="{47541DA8-4742-1DCA-759A-5EF53BD95B59}"/>
              </a:ext>
            </a:extLst>
          </p:cNvPr>
          <p:cNvSpPr txBox="1"/>
          <p:nvPr/>
        </p:nvSpPr>
        <p:spPr>
          <a:xfrm>
            <a:off x="8083685" y="6488668"/>
            <a:ext cx="2418226" cy="307777"/>
          </a:xfrm>
          <a:prstGeom prst="rect">
            <a:avLst/>
          </a:prstGeom>
          <a:noFill/>
        </p:spPr>
        <p:txBody>
          <a:bodyPr wrap="none" rtlCol="0">
            <a:spAutoFit/>
          </a:bodyPr>
          <a:lstStyle/>
          <a:p>
            <a:r>
              <a:rPr lang="en-US" sz="1400" i="1" dirty="0"/>
              <a:t>© Columbia University Library</a:t>
            </a:r>
          </a:p>
        </p:txBody>
      </p:sp>
      <p:sp useBgFill="1">
        <p:nvSpPr>
          <p:cNvPr id="7" name="Rectangle 6">
            <a:extLst>
              <a:ext uri="{FF2B5EF4-FFF2-40B4-BE49-F238E27FC236}">
                <a16:creationId xmlns:a16="http://schemas.microsoft.com/office/drawing/2014/main" id="{66123F40-4C42-A08C-2BE9-E7D8D80FC245}"/>
              </a:ext>
            </a:extLst>
          </p:cNvPr>
          <p:cNvSpPr/>
          <p:nvPr/>
        </p:nvSpPr>
        <p:spPr>
          <a:xfrm>
            <a:off x="8443609" y="553998"/>
            <a:ext cx="2908570" cy="26269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263E359F-06FC-0997-CEA7-1001A338F75F}"/>
              </a:ext>
            </a:extLst>
          </p:cNvPr>
          <p:cNvSpPr/>
          <p:nvPr/>
        </p:nvSpPr>
        <p:spPr>
          <a:xfrm>
            <a:off x="1395109" y="553997"/>
            <a:ext cx="2908570" cy="26269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7B16BA-A72F-7E1D-68BF-96091111C185}"/>
              </a:ext>
            </a:extLst>
          </p:cNvPr>
          <p:cNvSpPr txBox="1"/>
          <p:nvPr/>
        </p:nvSpPr>
        <p:spPr>
          <a:xfrm>
            <a:off x="529936" y="818511"/>
            <a:ext cx="2986715" cy="1938992"/>
          </a:xfrm>
          <a:prstGeom prst="rect">
            <a:avLst/>
          </a:prstGeom>
          <a:noFill/>
        </p:spPr>
        <p:txBody>
          <a:bodyPr wrap="none" rtlCol="0">
            <a:spAutoFit/>
          </a:bodyPr>
          <a:lstStyle/>
          <a:p>
            <a:r>
              <a:rPr lang="en-US" sz="2400" dirty="0"/>
              <a:t>How do they </a:t>
            </a:r>
          </a:p>
          <a:p>
            <a:pPr lvl="2"/>
            <a:r>
              <a:rPr lang="en-US" sz="2400" dirty="0"/>
              <a:t>communicate?</a:t>
            </a:r>
          </a:p>
          <a:p>
            <a:pPr lvl="2"/>
            <a:r>
              <a:rPr lang="en-US" sz="2400" dirty="0"/>
              <a:t>intermediate?</a:t>
            </a:r>
          </a:p>
          <a:p>
            <a:pPr lvl="2"/>
            <a:r>
              <a:rPr lang="en-US" sz="2400" dirty="0"/>
              <a:t>coordinate?</a:t>
            </a:r>
          </a:p>
          <a:p>
            <a:r>
              <a:rPr lang="en-US" sz="2400" dirty="0"/>
              <a:t>  </a:t>
            </a:r>
          </a:p>
        </p:txBody>
      </p:sp>
      <p:sp>
        <p:nvSpPr>
          <p:cNvPr id="9" name="TextBox 8">
            <a:extLst>
              <a:ext uri="{FF2B5EF4-FFF2-40B4-BE49-F238E27FC236}">
                <a16:creationId xmlns:a16="http://schemas.microsoft.com/office/drawing/2014/main" id="{8494AE57-BAFB-27F7-3134-E46AED02D37D}"/>
              </a:ext>
            </a:extLst>
          </p:cNvPr>
          <p:cNvSpPr txBox="1"/>
          <p:nvPr/>
        </p:nvSpPr>
        <p:spPr>
          <a:xfrm>
            <a:off x="8530160" y="717800"/>
            <a:ext cx="3533340" cy="2677656"/>
          </a:xfrm>
          <a:prstGeom prst="rect">
            <a:avLst/>
          </a:prstGeom>
          <a:noFill/>
        </p:spPr>
        <p:txBody>
          <a:bodyPr wrap="none" rtlCol="0">
            <a:spAutoFit/>
          </a:bodyPr>
          <a:lstStyle/>
          <a:p>
            <a:r>
              <a:rPr lang="en-US" sz="2400" dirty="0"/>
              <a:t>The “Interagency Process”</a:t>
            </a:r>
          </a:p>
          <a:p>
            <a:pPr lvl="2"/>
            <a:r>
              <a:rPr lang="en-US" sz="2400" dirty="0"/>
              <a:t>NSC Principals</a:t>
            </a:r>
          </a:p>
          <a:p>
            <a:pPr lvl="2"/>
            <a:r>
              <a:rPr lang="en-US" sz="2400" dirty="0"/>
              <a:t>NSC Deputies</a:t>
            </a:r>
          </a:p>
          <a:p>
            <a:pPr lvl="2"/>
            <a:r>
              <a:rPr lang="en-US" sz="2400" dirty="0"/>
              <a:t>Interagency Policy</a:t>
            </a:r>
            <a:br>
              <a:rPr lang="en-US" sz="2400" dirty="0"/>
            </a:br>
            <a:r>
              <a:rPr lang="en-US" sz="2400" dirty="0"/>
              <a:t>    Committees</a:t>
            </a:r>
          </a:p>
          <a:p>
            <a:pPr lvl="2"/>
            <a:r>
              <a:rPr lang="en-US" sz="2400" dirty="0"/>
              <a:t>Informal tools</a:t>
            </a:r>
          </a:p>
          <a:p>
            <a:r>
              <a:rPr lang="en-US" sz="2400" dirty="0"/>
              <a:t>  </a:t>
            </a:r>
          </a:p>
        </p:txBody>
      </p:sp>
    </p:spTree>
    <p:extLst>
      <p:ext uri="{BB962C8B-B14F-4D97-AF65-F5344CB8AC3E}">
        <p14:creationId xmlns:p14="http://schemas.microsoft.com/office/powerpoint/2010/main" val="39547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3746F-B956-4724-B314-01D377EE18F8}"/>
              </a:ext>
            </a:extLst>
          </p:cNvPr>
          <p:cNvSpPr txBox="1"/>
          <p:nvPr/>
        </p:nvSpPr>
        <p:spPr>
          <a:xfrm>
            <a:off x="1502215" y="687992"/>
            <a:ext cx="3075970" cy="461665"/>
          </a:xfrm>
          <a:prstGeom prst="rect">
            <a:avLst/>
          </a:prstGeom>
          <a:noFill/>
        </p:spPr>
        <p:txBody>
          <a:bodyPr wrap="none" rtlCol="0">
            <a:spAutoFit/>
          </a:bodyPr>
          <a:lstStyle/>
          <a:p>
            <a:r>
              <a:rPr lang="en-US" sz="2400" dirty="0"/>
              <a:t>The U.S. “Interagency”</a:t>
            </a:r>
          </a:p>
        </p:txBody>
      </p:sp>
      <p:sp>
        <p:nvSpPr>
          <p:cNvPr id="4" name="TextBox 3">
            <a:extLst>
              <a:ext uri="{FF2B5EF4-FFF2-40B4-BE49-F238E27FC236}">
                <a16:creationId xmlns:a16="http://schemas.microsoft.com/office/drawing/2014/main" id="{08171C71-8D33-850D-D8C7-253409F40CC3}"/>
              </a:ext>
            </a:extLst>
          </p:cNvPr>
          <p:cNvSpPr txBox="1"/>
          <p:nvPr/>
        </p:nvSpPr>
        <p:spPr>
          <a:xfrm>
            <a:off x="1665838" y="1548143"/>
            <a:ext cx="1956626" cy="400110"/>
          </a:xfrm>
          <a:prstGeom prst="rect">
            <a:avLst/>
          </a:prstGeom>
          <a:noFill/>
        </p:spPr>
        <p:txBody>
          <a:bodyPr wrap="none" rtlCol="0">
            <a:spAutoFit/>
          </a:bodyPr>
          <a:lstStyle/>
          <a:p>
            <a:r>
              <a:rPr lang="en-US" sz="2000" i="1" dirty="0"/>
              <a:t>A super-fast tour</a:t>
            </a:r>
          </a:p>
        </p:txBody>
      </p:sp>
      <p:pic>
        <p:nvPicPr>
          <p:cNvPr id="5" name="Picture 4">
            <a:extLst>
              <a:ext uri="{FF2B5EF4-FFF2-40B4-BE49-F238E27FC236}">
                <a16:creationId xmlns:a16="http://schemas.microsoft.com/office/drawing/2014/main" id="{16452FEE-3833-50FA-1B46-6F668ACBEC90}"/>
              </a:ext>
            </a:extLst>
          </p:cNvPr>
          <p:cNvPicPr>
            <a:picLocks noChangeAspect="1"/>
          </p:cNvPicPr>
          <p:nvPr/>
        </p:nvPicPr>
        <p:blipFill rotWithShape="1">
          <a:blip r:embed="rId2">
            <a:extLst>
              <a:ext uri="{28A0092B-C50C-407E-A947-70E740481C1C}">
                <a14:useLocalDpi xmlns:a14="http://schemas.microsoft.com/office/drawing/2010/main" val="0"/>
              </a:ext>
            </a:extLst>
          </a:blip>
          <a:srcRect l="6502" t="19333" r="11221" b="15122"/>
          <a:stretch/>
        </p:blipFill>
        <p:spPr>
          <a:xfrm>
            <a:off x="6292158" y="918824"/>
            <a:ext cx="3367890" cy="1341482"/>
          </a:xfrm>
          <a:prstGeom prst="rect">
            <a:avLst/>
          </a:prstGeom>
          <a:ln w="3175">
            <a:solidFill>
              <a:schemeClr val="tx1"/>
            </a:solidFill>
          </a:ln>
        </p:spPr>
      </p:pic>
      <p:sp>
        <p:nvSpPr>
          <p:cNvPr id="6" name="TextBox 5">
            <a:extLst>
              <a:ext uri="{FF2B5EF4-FFF2-40B4-BE49-F238E27FC236}">
                <a16:creationId xmlns:a16="http://schemas.microsoft.com/office/drawing/2014/main" id="{FD685A5E-1AD1-88B7-4414-D77793FA4E12}"/>
              </a:ext>
            </a:extLst>
          </p:cNvPr>
          <p:cNvSpPr txBox="1"/>
          <p:nvPr/>
        </p:nvSpPr>
        <p:spPr>
          <a:xfrm>
            <a:off x="6165408" y="2260306"/>
            <a:ext cx="3874885" cy="369332"/>
          </a:xfrm>
          <a:prstGeom prst="rect">
            <a:avLst/>
          </a:prstGeom>
          <a:noFill/>
        </p:spPr>
        <p:txBody>
          <a:bodyPr wrap="square" rtlCol="0">
            <a:spAutoFit/>
          </a:bodyPr>
          <a:lstStyle/>
          <a:p>
            <a:r>
              <a:rPr lang="en-US" dirty="0"/>
              <a:t>White House through NSC (and OMB)</a:t>
            </a:r>
          </a:p>
        </p:txBody>
      </p:sp>
      <p:sp>
        <p:nvSpPr>
          <p:cNvPr id="7" name="TextBox 6">
            <a:extLst>
              <a:ext uri="{FF2B5EF4-FFF2-40B4-BE49-F238E27FC236}">
                <a16:creationId xmlns:a16="http://schemas.microsoft.com/office/drawing/2014/main" id="{8D3C1145-889A-06AC-B3FA-5C2523463A38}"/>
              </a:ext>
            </a:extLst>
          </p:cNvPr>
          <p:cNvSpPr txBox="1"/>
          <p:nvPr/>
        </p:nvSpPr>
        <p:spPr>
          <a:xfrm>
            <a:off x="6292158" y="3795508"/>
            <a:ext cx="3367890" cy="2031325"/>
          </a:xfrm>
          <a:prstGeom prst="rect">
            <a:avLst/>
          </a:prstGeom>
          <a:noFill/>
        </p:spPr>
        <p:txBody>
          <a:bodyPr wrap="square" rtlCol="0">
            <a:spAutoFit/>
          </a:bodyPr>
          <a:lstStyle/>
          <a:p>
            <a:pPr algn="ctr"/>
            <a:r>
              <a:rPr lang="en-US" u="sng" dirty="0"/>
              <a:t>Departments/agencies</a:t>
            </a:r>
          </a:p>
          <a:p>
            <a:r>
              <a:rPr lang="en-US" dirty="0"/>
              <a:t>State</a:t>
            </a:r>
          </a:p>
          <a:p>
            <a:r>
              <a:rPr lang="en-US" dirty="0"/>
              <a:t>Defense (OSD and JCS)</a:t>
            </a:r>
          </a:p>
          <a:p>
            <a:r>
              <a:rPr lang="en-US" dirty="0"/>
              <a:t>USTR</a:t>
            </a:r>
          </a:p>
          <a:p>
            <a:r>
              <a:rPr lang="en-US" dirty="0"/>
              <a:t>DHS (and agencies)</a:t>
            </a:r>
          </a:p>
          <a:p>
            <a:r>
              <a:rPr lang="en-US" dirty="0"/>
              <a:t>DOJ</a:t>
            </a:r>
          </a:p>
          <a:p>
            <a:r>
              <a:rPr lang="en-US" dirty="0"/>
              <a:t>Others with international role</a:t>
            </a:r>
          </a:p>
        </p:txBody>
      </p:sp>
      <p:sp>
        <p:nvSpPr>
          <p:cNvPr id="8" name="Up-Down Arrow 7">
            <a:extLst>
              <a:ext uri="{FF2B5EF4-FFF2-40B4-BE49-F238E27FC236}">
                <a16:creationId xmlns:a16="http://schemas.microsoft.com/office/drawing/2014/main" id="{B8C5736C-A957-514F-E6E0-6F1C721DBFFC}"/>
              </a:ext>
            </a:extLst>
          </p:cNvPr>
          <p:cNvSpPr/>
          <p:nvPr/>
        </p:nvSpPr>
        <p:spPr>
          <a:xfrm>
            <a:off x="7613964" y="2677719"/>
            <a:ext cx="407406" cy="769545"/>
          </a:xfrm>
          <a:prstGeom prst="upDownArrow">
            <a:avLst/>
          </a:prstGeom>
          <a:solidFill>
            <a:schemeClr val="tx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65E6C9-EB85-1949-E243-000509BFB69F}"/>
              </a:ext>
            </a:extLst>
          </p:cNvPr>
          <p:cNvSpPr txBox="1"/>
          <p:nvPr/>
        </p:nvSpPr>
        <p:spPr>
          <a:xfrm rot="21106182">
            <a:off x="1281546" y="3631647"/>
            <a:ext cx="3517310" cy="461665"/>
          </a:xfrm>
          <a:prstGeom prst="rect">
            <a:avLst/>
          </a:prstGeom>
          <a:noFill/>
        </p:spPr>
        <p:txBody>
          <a:bodyPr wrap="none" rtlCol="0">
            <a:spAutoFit/>
          </a:bodyPr>
          <a:lstStyle/>
          <a:p>
            <a:r>
              <a:rPr lang="en-US" sz="2400" dirty="0"/>
              <a:t>“The interagency process”</a:t>
            </a:r>
          </a:p>
        </p:txBody>
      </p:sp>
    </p:spTree>
    <p:extLst>
      <p:ext uri="{BB962C8B-B14F-4D97-AF65-F5344CB8AC3E}">
        <p14:creationId xmlns:p14="http://schemas.microsoft.com/office/powerpoint/2010/main" val="418148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0"/>
                            </p:stCondLst>
                            <p:childTnLst>
                              <p:par>
                                <p:cTn id="18" presetID="42" presetClass="path" presetSubtype="0" repeatCount="3000" accel="50000" decel="50000" fill="hold" grpId="0" nodeType="afterEffect">
                                  <p:stCondLst>
                                    <p:cond delay="0"/>
                                  </p:stCondLst>
                                  <p:childTnLst>
                                    <p:animMotion origin="layout" path="M 4.16667E-6 2.22222E-6 L -0.00118 0.04028 " pathEditMode="relative" rAng="0" ptsTypes="AA">
                                      <p:cBhvr>
                                        <p:cTn id="19" dur="500" fill="hold"/>
                                        <p:tgtEl>
                                          <p:spTgt spid="8"/>
                                        </p:tgtEl>
                                        <p:attrNameLst>
                                          <p:attrName>ppt_x</p:attrName>
                                          <p:attrName>ppt_y</p:attrName>
                                        </p:attrNameLst>
                                      </p:cBhvr>
                                      <p:rCtr x="-65" y="2014"/>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214BAF-490C-3BBE-4F48-CC3268BA8AAD}"/>
              </a:ext>
            </a:extLst>
          </p:cNvPr>
          <p:cNvSpPr txBox="1"/>
          <p:nvPr/>
        </p:nvSpPr>
        <p:spPr>
          <a:xfrm>
            <a:off x="4305523" y="2067207"/>
            <a:ext cx="4486998" cy="523220"/>
          </a:xfrm>
          <a:prstGeom prst="rect">
            <a:avLst/>
          </a:prstGeom>
          <a:noFill/>
        </p:spPr>
        <p:txBody>
          <a:bodyPr wrap="none" rtlCol="0">
            <a:spAutoFit/>
          </a:bodyPr>
          <a:lstStyle/>
          <a:p>
            <a:r>
              <a:rPr lang="en-US" sz="2800" dirty="0"/>
              <a:t>How do they stay informed?  </a:t>
            </a:r>
          </a:p>
        </p:txBody>
      </p:sp>
      <p:sp>
        <p:nvSpPr>
          <p:cNvPr id="3" name="TextBox 2">
            <a:extLst>
              <a:ext uri="{FF2B5EF4-FFF2-40B4-BE49-F238E27FC236}">
                <a16:creationId xmlns:a16="http://schemas.microsoft.com/office/drawing/2014/main" id="{B5BA8D56-2CC4-BF60-89B0-D3DF4C065873}"/>
              </a:ext>
            </a:extLst>
          </p:cNvPr>
          <p:cNvSpPr txBox="1"/>
          <p:nvPr/>
        </p:nvSpPr>
        <p:spPr>
          <a:xfrm>
            <a:off x="1854200" y="3167390"/>
            <a:ext cx="1752403" cy="523220"/>
          </a:xfrm>
          <a:prstGeom prst="rect">
            <a:avLst/>
          </a:prstGeom>
          <a:noFill/>
        </p:spPr>
        <p:txBody>
          <a:bodyPr wrap="none" rtlCol="0">
            <a:spAutoFit/>
          </a:bodyPr>
          <a:lstStyle/>
          <a:p>
            <a:r>
              <a:rPr lang="en-US" sz="2800" dirty="0"/>
              <a:t>The media</a:t>
            </a:r>
          </a:p>
        </p:txBody>
      </p:sp>
      <p:sp>
        <p:nvSpPr>
          <p:cNvPr id="4" name="TextBox 3">
            <a:extLst>
              <a:ext uri="{FF2B5EF4-FFF2-40B4-BE49-F238E27FC236}">
                <a16:creationId xmlns:a16="http://schemas.microsoft.com/office/drawing/2014/main" id="{B7A90613-080E-7A87-27FC-8F647BB2E332}"/>
              </a:ext>
            </a:extLst>
          </p:cNvPr>
          <p:cNvSpPr txBox="1"/>
          <p:nvPr/>
        </p:nvSpPr>
        <p:spPr>
          <a:xfrm>
            <a:off x="2001676" y="4191000"/>
            <a:ext cx="1457450" cy="1200329"/>
          </a:xfrm>
          <a:prstGeom prst="rect">
            <a:avLst/>
          </a:prstGeom>
          <a:noFill/>
        </p:spPr>
        <p:txBody>
          <a:bodyPr wrap="none" rtlCol="0">
            <a:spAutoFit/>
          </a:bodyPr>
          <a:lstStyle/>
          <a:p>
            <a:r>
              <a:rPr lang="en-US" sz="2400" dirty="0"/>
              <a:t>Print</a:t>
            </a:r>
          </a:p>
          <a:p>
            <a:r>
              <a:rPr lang="en-US" sz="2400" dirty="0"/>
              <a:t>Electronic</a:t>
            </a:r>
          </a:p>
          <a:p>
            <a:r>
              <a:rPr lang="en-US" sz="2400" dirty="0"/>
              <a:t>Social</a:t>
            </a:r>
          </a:p>
        </p:txBody>
      </p:sp>
      <p:sp>
        <p:nvSpPr>
          <p:cNvPr id="5" name="TextBox 4">
            <a:extLst>
              <a:ext uri="{FF2B5EF4-FFF2-40B4-BE49-F238E27FC236}">
                <a16:creationId xmlns:a16="http://schemas.microsoft.com/office/drawing/2014/main" id="{2081B158-27E1-03C7-B014-A46405A37748}"/>
              </a:ext>
            </a:extLst>
          </p:cNvPr>
          <p:cNvSpPr txBox="1"/>
          <p:nvPr/>
        </p:nvSpPr>
        <p:spPr>
          <a:xfrm>
            <a:off x="5082741" y="3167390"/>
            <a:ext cx="2026517" cy="954107"/>
          </a:xfrm>
          <a:prstGeom prst="rect">
            <a:avLst/>
          </a:prstGeom>
          <a:noFill/>
        </p:spPr>
        <p:txBody>
          <a:bodyPr wrap="none" rtlCol="0">
            <a:spAutoFit/>
          </a:bodyPr>
          <a:lstStyle/>
          <a:p>
            <a:pPr algn="ctr"/>
            <a:r>
              <a:rPr lang="en-US" sz="2800" dirty="0"/>
              <a:t>Other public</a:t>
            </a:r>
            <a:br>
              <a:rPr lang="en-US" sz="2800" dirty="0"/>
            </a:br>
            <a:r>
              <a:rPr lang="en-US" sz="2800" dirty="0"/>
              <a:t>sources</a:t>
            </a:r>
          </a:p>
        </p:txBody>
      </p:sp>
      <p:sp>
        <p:nvSpPr>
          <p:cNvPr id="6" name="TextBox 5">
            <a:extLst>
              <a:ext uri="{FF2B5EF4-FFF2-40B4-BE49-F238E27FC236}">
                <a16:creationId xmlns:a16="http://schemas.microsoft.com/office/drawing/2014/main" id="{D08559F9-4BF5-45B0-8C9C-9574884306F5}"/>
              </a:ext>
            </a:extLst>
          </p:cNvPr>
          <p:cNvSpPr txBox="1"/>
          <p:nvPr/>
        </p:nvSpPr>
        <p:spPr>
          <a:xfrm>
            <a:off x="5157528" y="4191000"/>
            <a:ext cx="2109873" cy="1200329"/>
          </a:xfrm>
          <a:prstGeom prst="rect">
            <a:avLst/>
          </a:prstGeom>
          <a:noFill/>
        </p:spPr>
        <p:txBody>
          <a:bodyPr wrap="none" rtlCol="0">
            <a:spAutoFit/>
          </a:bodyPr>
          <a:lstStyle/>
          <a:p>
            <a:r>
              <a:rPr lang="en-US" sz="2400" dirty="0"/>
              <a:t>Congress</a:t>
            </a:r>
          </a:p>
          <a:p>
            <a:r>
              <a:rPr lang="en-US" sz="2400" dirty="0"/>
              <a:t>Interest groups</a:t>
            </a:r>
          </a:p>
          <a:p>
            <a:r>
              <a:rPr lang="en-US" sz="2400" dirty="0"/>
              <a:t>Think tanks</a:t>
            </a:r>
          </a:p>
        </p:txBody>
      </p:sp>
      <p:sp>
        <p:nvSpPr>
          <p:cNvPr id="7" name="TextBox 6">
            <a:extLst>
              <a:ext uri="{FF2B5EF4-FFF2-40B4-BE49-F238E27FC236}">
                <a16:creationId xmlns:a16="http://schemas.microsoft.com/office/drawing/2014/main" id="{92634238-70E8-FB3C-B204-572923642D93}"/>
              </a:ext>
            </a:extLst>
          </p:cNvPr>
          <p:cNvSpPr txBox="1"/>
          <p:nvPr/>
        </p:nvSpPr>
        <p:spPr>
          <a:xfrm>
            <a:off x="8295254" y="3167390"/>
            <a:ext cx="2058577" cy="954107"/>
          </a:xfrm>
          <a:prstGeom prst="rect">
            <a:avLst/>
          </a:prstGeom>
          <a:noFill/>
        </p:spPr>
        <p:txBody>
          <a:bodyPr wrap="none" rtlCol="0">
            <a:spAutoFit/>
          </a:bodyPr>
          <a:lstStyle/>
          <a:p>
            <a:pPr algn="ctr"/>
            <a:r>
              <a:rPr lang="en-US" sz="2800" dirty="0"/>
              <a:t>Government</a:t>
            </a:r>
            <a:br>
              <a:rPr lang="en-US" sz="2800" dirty="0"/>
            </a:br>
            <a:r>
              <a:rPr lang="en-US" sz="2800" dirty="0"/>
              <a:t>sources</a:t>
            </a:r>
          </a:p>
        </p:txBody>
      </p:sp>
      <p:sp>
        <p:nvSpPr>
          <p:cNvPr id="8" name="TextBox 7">
            <a:extLst>
              <a:ext uri="{FF2B5EF4-FFF2-40B4-BE49-F238E27FC236}">
                <a16:creationId xmlns:a16="http://schemas.microsoft.com/office/drawing/2014/main" id="{893A55BB-D453-E95D-5257-9817A93B7A78}"/>
              </a:ext>
            </a:extLst>
          </p:cNvPr>
          <p:cNvSpPr txBox="1"/>
          <p:nvPr/>
        </p:nvSpPr>
        <p:spPr>
          <a:xfrm>
            <a:off x="8386070" y="4191000"/>
            <a:ext cx="1762021" cy="1200329"/>
          </a:xfrm>
          <a:prstGeom prst="rect">
            <a:avLst/>
          </a:prstGeom>
          <a:noFill/>
        </p:spPr>
        <p:txBody>
          <a:bodyPr wrap="none" rtlCol="0">
            <a:spAutoFit/>
          </a:bodyPr>
          <a:lstStyle/>
          <a:p>
            <a:r>
              <a:rPr lang="en-US" sz="2400" dirty="0"/>
              <a:t>Intelligence</a:t>
            </a:r>
          </a:p>
          <a:p>
            <a:r>
              <a:rPr lang="en-US" sz="2400" dirty="0"/>
              <a:t>Bureaucracy</a:t>
            </a:r>
          </a:p>
          <a:p>
            <a:r>
              <a:rPr lang="en-US" sz="2400" dirty="0"/>
              <a:t>Cabinet</a:t>
            </a:r>
          </a:p>
        </p:txBody>
      </p:sp>
    </p:spTree>
    <p:extLst>
      <p:ext uri="{BB962C8B-B14F-4D97-AF65-F5344CB8AC3E}">
        <p14:creationId xmlns:p14="http://schemas.microsoft.com/office/powerpoint/2010/main" val="379999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1"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ilding&#10;&#10;Description automatically generated">
            <a:extLst>
              <a:ext uri="{FF2B5EF4-FFF2-40B4-BE49-F238E27FC236}">
                <a16:creationId xmlns:a16="http://schemas.microsoft.com/office/drawing/2014/main" id="{5360E967-CE20-4577-AAFC-1FD952C7F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24887"/>
            <a:ext cx="9144000" cy="4027427"/>
          </a:xfrm>
          <a:prstGeom prst="rect">
            <a:avLst/>
          </a:prstGeom>
        </p:spPr>
      </p:pic>
      <p:sp>
        <p:nvSpPr>
          <p:cNvPr id="2" name="TextBox 1">
            <a:extLst>
              <a:ext uri="{FF2B5EF4-FFF2-40B4-BE49-F238E27FC236}">
                <a16:creationId xmlns:a16="http://schemas.microsoft.com/office/drawing/2014/main" id="{8B83746F-B956-4724-B314-01D377EE18F8}"/>
              </a:ext>
            </a:extLst>
          </p:cNvPr>
          <p:cNvSpPr txBox="1"/>
          <p:nvPr/>
        </p:nvSpPr>
        <p:spPr>
          <a:xfrm>
            <a:off x="1647825" y="805686"/>
            <a:ext cx="4352730" cy="461665"/>
          </a:xfrm>
          <a:prstGeom prst="rect">
            <a:avLst/>
          </a:prstGeom>
          <a:noFill/>
        </p:spPr>
        <p:txBody>
          <a:bodyPr wrap="none" rtlCol="0">
            <a:spAutoFit/>
          </a:bodyPr>
          <a:lstStyle/>
          <a:p>
            <a:r>
              <a:rPr lang="en-US" sz="2400" dirty="0"/>
              <a:t>The U.S. Intelligence Community</a:t>
            </a:r>
          </a:p>
        </p:txBody>
      </p:sp>
    </p:spTree>
    <p:extLst>
      <p:ext uri="{BB962C8B-B14F-4D97-AF65-F5344CB8AC3E}">
        <p14:creationId xmlns:p14="http://schemas.microsoft.com/office/powerpoint/2010/main" val="3931503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5C129D72-8C82-4E93-9446-7BC207058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61125"/>
            <a:ext cx="9144000" cy="5164551"/>
          </a:xfrm>
          <a:prstGeom prst="rect">
            <a:avLst/>
          </a:prstGeom>
        </p:spPr>
      </p:pic>
      <p:grpSp>
        <p:nvGrpSpPr>
          <p:cNvPr id="7" name="Group 6">
            <a:extLst>
              <a:ext uri="{FF2B5EF4-FFF2-40B4-BE49-F238E27FC236}">
                <a16:creationId xmlns:a16="http://schemas.microsoft.com/office/drawing/2014/main" id="{B9824A5A-9FCB-4FED-9DDC-28D3C2F946B8}"/>
              </a:ext>
            </a:extLst>
          </p:cNvPr>
          <p:cNvGrpSpPr/>
          <p:nvPr/>
        </p:nvGrpSpPr>
        <p:grpSpPr>
          <a:xfrm>
            <a:off x="6746616" y="324485"/>
            <a:ext cx="2951047" cy="1971040"/>
            <a:chOff x="5222615" y="324485"/>
            <a:chExt cx="2951047" cy="1971040"/>
          </a:xfrm>
        </p:grpSpPr>
        <p:pic>
          <p:nvPicPr>
            <p:cNvPr id="5" name="Picture 4">
              <a:extLst>
                <a:ext uri="{FF2B5EF4-FFF2-40B4-BE49-F238E27FC236}">
                  <a16:creationId xmlns:a16="http://schemas.microsoft.com/office/drawing/2014/main" id="{DA2EA14F-1539-47A9-8930-B883B3BC8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615" y="324485"/>
              <a:ext cx="1578235" cy="1971040"/>
            </a:xfrm>
            <a:prstGeom prst="rect">
              <a:avLst/>
            </a:prstGeom>
          </p:spPr>
        </p:pic>
        <p:sp>
          <p:nvSpPr>
            <p:cNvPr id="6" name="Rectangle 5">
              <a:extLst>
                <a:ext uri="{FF2B5EF4-FFF2-40B4-BE49-F238E27FC236}">
                  <a16:creationId xmlns:a16="http://schemas.microsoft.com/office/drawing/2014/main" id="{1C252884-33C6-4BC3-A433-B47462439903}"/>
                </a:ext>
              </a:extLst>
            </p:cNvPr>
            <p:cNvSpPr/>
            <p:nvPr/>
          </p:nvSpPr>
          <p:spPr>
            <a:xfrm>
              <a:off x="6800850" y="324485"/>
              <a:ext cx="1372812" cy="369332"/>
            </a:xfrm>
            <a:prstGeom prst="rect">
              <a:avLst/>
            </a:prstGeom>
          </p:spPr>
          <p:txBody>
            <a:bodyPr wrap="none">
              <a:spAutoFit/>
            </a:bodyPr>
            <a:lstStyle/>
            <a:p>
              <a:r>
                <a:rPr lang="en-US" b="1" dirty="0"/>
                <a:t>Avril Haines</a:t>
              </a:r>
            </a:p>
          </p:txBody>
        </p:sp>
      </p:grpSp>
    </p:spTree>
    <p:extLst>
      <p:ext uri="{BB962C8B-B14F-4D97-AF65-F5344CB8AC3E}">
        <p14:creationId xmlns:p14="http://schemas.microsoft.com/office/powerpoint/2010/main" val="17232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0C0CA8-F80E-4022-AAEA-F94B19B24E13}"/>
              </a:ext>
            </a:extLst>
          </p:cNvPr>
          <p:cNvSpPr/>
          <p:nvPr/>
        </p:nvSpPr>
        <p:spPr>
          <a:xfrm>
            <a:off x="2400300" y="872847"/>
            <a:ext cx="7562850" cy="5355312"/>
          </a:xfrm>
          <a:prstGeom prst="rect">
            <a:avLst/>
          </a:prstGeom>
        </p:spPr>
        <p:txBody>
          <a:bodyPr wrap="square">
            <a:spAutoFit/>
          </a:bodyPr>
          <a:lstStyle/>
          <a:p>
            <a:pPr>
              <a:spcAft>
                <a:spcPts val="1200"/>
              </a:spcAft>
            </a:pPr>
            <a:r>
              <a:rPr lang="en-US" dirty="0"/>
              <a:t>The U.S. Intelligence Community is composed of the following </a:t>
            </a:r>
            <a:r>
              <a:rPr lang="en-US" sz="2400" dirty="0"/>
              <a:t>18</a:t>
            </a:r>
            <a:r>
              <a:rPr lang="en-US" dirty="0"/>
              <a:t> organizations:</a:t>
            </a:r>
          </a:p>
          <a:p>
            <a:pPr marL="285750" indent="-285750">
              <a:spcAft>
                <a:spcPts val="1200"/>
              </a:spcAft>
              <a:buFont typeface="Arial" panose="020B0604020202020204" pitchFamily="34" charset="0"/>
              <a:buChar char="•"/>
            </a:pPr>
            <a:r>
              <a:rPr lang="en-US" b="1" dirty="0"/>
              <a:t>Two</a:t>
            </a:r>
            <a:r>
              <a:rPr lang="en-US" dirty="0"/>
              <a:t> independent agencies—the Office of the Director of National Intelligence (ODNI) and the Central Intelligence Agency (CIA);</a:t>
            </a:r>
          </a:p>
          <a:p>
            <a:pPr marL="285750" indent="-285750">
              <a:spcAft>
                <a:spcPts val="1200"/>
              </a:spcAft>
              <a:buFont typeface="Arial" panose="020B0604020202020204" pitchFamily="34" charset="0"/>
              <a:buChar char="•"/>
            </a:pPr>
            <a:r>
              <a:rPr lang="en-US" b="1" dirty="0"/>
              <a:t>Nine</a:t>
            </a:r>
            <a:r>
              <a:rPr lang="en-US" dirty="0"/>
              <a:t> Department of Defense elements—the Defense Intelligence Agency (DIA), the National Security Agency (NSA), the National Geospatial- Intelligence Agency (NGA), the National Reconnaissance Office (NRO), and intelligence elements of the five DoD services; the Army, Navy, Marine Corps, Air Force, and Space Force.</a:t>
            </a:r>
          </a:p>
          <a:p>
            <a:pPr marL="285750" indent="-285750">
              <a:spcAft>
                <a:spcPts val="1200"/>
              </a:spcAft>
              <a:buFont typeface="Arial" panose="020B0604020202020204" pitchFamily="34" charset="0"/>
              <a:buChar char="•"/>
            </a:pPr>
            <a:r>
              <a:rPr lang="en-US" b="1" dirty="0"/>
              <a:t>Seven</a:t>
            </a:r>
            <a:r>
              <a:rPr lang="en-US" dirty="0"/>
              <a:t> elements of other departments and agencies—the Department of Energy’s Office of Intelligence and Counter-Intelligence; the Department of Homeland Security’s Office of Intelligence and Analysis and U.S. Coast Guard Intelligence; the Department of Justice’s Federal Bureau of Investigation and the Drug Enforcement Agency’s Office of National Security Intelligence; the Department of State’s Bureau of Intelligence and Research; and the Department of the Treasury’s Office of Intelligence and Analysis</a:t>
            </a:r>
          </a:p>
        </p:txBody>
      </p:sp>
    </p:spTree>
    <p:extLst>
      <p:ext uri="{BB962C8B-B14F-4D97-AF65-F5344CB8AC3E}">
        <p14:creationId xmlns:p14="http://schemas.microsoft.com/office/powerpoint/2010/main" val="8170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pic>
        <p:nvPicPr>
          <p:cNvPr id="6" name="Picture 5" descr="A picture containing mountain, outdoor, hill, hillside&#10;&#10;Description automatically generated">
            <a:extLst>
              <a:ext uri="{FF2B5EF4-FFF2-40B4-BE49-F238E27FC236}">
                <a16:creationId xmlns:a16="http://schemas.microsoft.com/office/drawing/2014/main" id="{C2D03CDB-13CF-4141-A139-FC6EBF364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07" y="1913060"/>
            <a:ext cx="7139044" cy="4705913"/>
          </a:xfrm>
          <a:prstGeom prst="rect">
            <a:avLst/>
          </a:prstGeom>
        </p:spPr>
      </p:pic>
      <p:cxnSp>
        <p:nvCxnSpPr>
          <p:cNvPr id="8" name="Straight Arrow Connector 7">
            <a:extLst>
              <a:ext uri="{FF2B5EF4-FFF2-40B4-BE49-F238E27FC236}">
                <a16:creationId xmlns:a16="http://schemas.microsoft.com/office/drawing/2014/main" id="{A1744957-AC68-4584-8B99-84A365DF65E1}"/>
              </a:ext>
            </a:extLst>
          </p:cNvPr>
          <p:cNvCxnSpPr>
            <a:cxnSpLocks/>
          </p:cNvCxnSpPr>
          <p:nvPr/>
        </p:nvCxnSpPr>
        <p:spPr>
          <a:xfrm flipH="1">
            <a:off x="6267450" y="2619376"/>
            <a:ext cx="2190750" cy="25622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877DA4-9C84-43A1-BC33-4F9193A0356B}"/>
              </a:ext>
            </a:extLst>
          </p:cNvPr>
          <p:cNvSpPr txBox="1"/>
          <p:nvPr/>
        </p:nvSpPr>
        <p:spPr>
          <a:xfrm>
            <a:off x="474857" y="4695825"/>
            <a:ext cx="1688604" cy="369332"/>
          </a:xfrm>
          <a:prstGeom prst="rect">
            <a:avLst/>
          </a:prstGeom>
          <a:noFill/>
        </p:spPr>
        <p:txBody>
          <a:bodyPr wrap="none" rtlCol="0">
            <a:spAutoFit/>
          </a:bodyPr>
          <a:lstStyle/>
          <a:p>
            <a:pPr algn="ctr"/>
            <a:r>
              <a:rPr lang="en-US" dirty="0"/>
              <a:t>William J. Burns</a:t>
            </a:r>
          </a:p>
        </p:txBody>
      </p:sp>
      <p:pic>
        <p:nvPicPr>
          <p:cNvPr id="4" name="Picture 3">
            <a:extLst>
              <a:ext uri="{FF2B5EF4-FFF2-40B4-BE49-F238E27FC236}">
                <a16:creationId xmlns:a16="http://schemas.microsoft.com/office/drawing/2014/main" id="{F9054E80-63B9-3A96-4EAC-31FAADF6A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00" y="1790700"/>
            <a:ext cx="2267712" cy="2834640"/>
          </a:xfrm>
          <a:prstGeom prst="rect">
            <a:avLst/>
          </a:prstGeom>
        </p:spPr>
      </p:pic>
      <p:cxnSp>
        <p:nvCxnSpPr>
          <p:cNvPr id="5" name="Straight Arrow Connector 4">
            <a:extLst>
              <a:ext uri="{FF2B5EF4-FFF2-40B4-BE49-F238E27FC236}">
                <a16:creationId xmlns:a16="http://schemas.microsoft.com/office/drawing/2014/main" id="{C78DF908-F250-677B-756B-F15905ED9E92}"/>
              </a:ext>
            </a:extLst>
          </p:cNvPr>
          <p:cNvCxnSpPr>
            <a:cxnSpLocks/>
          </p:cNvCxnSpPr>
          <p:nvPr/>
        </p:nvCxnSpPr>
        <p:spPr>
          <a:xfrm>
            <a:off x="2671707" y="3900488"/>
            <a:ext cx="2643243" cy="1164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9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sp>
        <p:nvSpPr>
          <p:cNvPr id="4" name="Rectangle 3">
            <a:extLst>
              <a:ext uri="{FF2B5EF4-FFF2-40B4-BE49-F238E27FC236}">
                <a16:creationId xmlns:a16="http://schemas.microsoft.com/office/drawing/2014/main" id="{CA0F54AC-DD3A-4B9D-B563-454AC9BBA531}"/>
              </a:ext>
            </a:extLst>
          </p:cNvPr>
          <p:cNvSpPr/>
          <p:nvPr/>
        </p:nvSpPr>
        <p:spPr>
          <a:xfrm>
            <a:off x="3600450" y="2595860"/>
            <a:ext cx="4572000" cy="923330"/>
          </a:xfrm>
          <a:prstGeom prst="rect">
            <a:avLst/>
          </a:prstGeom>
        </p:spPr>
        <p:txBody>
          <a:bodyPr>
            <a:spAutoFit/>
          </a:bodyPr>
          <a:lstStyle/>
          <a:p>
            <a:r>
              <a:rPr lang="en-US" dirty="0"/>
              <a:t>“Our mission is straightforward but critical: leverage the power of information to keep our Nation safe.”</a:t>
            </a:r>
          </a:p>
        </p:txBody>
      </p:sp>
      <p:sp>
        <p:nvSpPr>
          <p:cNvPr id="2" name="TextBox 1">
            <a:extLst>
              <a:ext uri="{FF2B5EF4-FFF2-40B4-BE49-F238E27FC236}">
                <a16:creationId xmlns:a16="http://schemas.microsoft.com/office/drawing/2014/main" id="{64F44B7C-1F17-46BB-A5E4-AC2110079E26}"/>
              </a:ext>
            </a:extLst>
          </p:cNvPr>
          <p:cNvSpPr txBox="1"/>
          <p:nvPr/>
        </p:nvSpPr>
        <p:spPr>
          <a:xfrm>
            <a:off x="5162550" y="3962400"/>
            <a:ext cx="1830950" cy="369332"/>
          </a:xfrm>
          <a:prstGeom prst="rect">
            <a:avLst/>
          </a:prstGeom>
          <a:noFill/>
        </p:spPr>
        <p:txBody>
          <a:bodyPr wrap="none" rtlCol="0">
            <a:spAutoFit/>
          </a:bodyPr>
          <a:lstStyle/>
          <a:p>
            <a:r>
              <a:rPr lang="en-US" dirty="0"/>
              <a:t>But is it just that?</a:t>
            </a:r>
          </a:p>
        </p:txBody>
      </p:sp>
      <p:sp>
        <p:nvSpPr>
          <p:cNvPr id="5" name="TextBox 4">
            <a:extLst>
              <a:ext uri="{FF2B5EF4-FFF2-40B4-BE49-F238E27FC236}">
                <a16:creationId xmlns:a16="http://schemas.microsoft.com/office/drawing/2014/main" id="{4F81DED5-D4ED-427A-B805-DC3CA8254CAC}"/>
              </a:ext>
            </a:extLst>
          </p:cNvPr>
          <p:cNvSpPr txBox="1"/>
          <p:nvPr/>
        </p:nvSpPr>
        <p:spPr>
          <a:xfrm>
            <a:off x="5638800" y="4521071"/>
            <a:ext cx="2425664" cy="369332"/>
          </a:xfrm>
          <a:prstGeom prst="rect">
            <a:avLst/>
          </a:prstGeom>
          <a:noFill/>
        </p:spPr>
        <p:txBody>
          <a:bodyPr wrap="none" rtlCol="0">
            <a:spAutoFit/>
          </a:bodyPr>
          <a:lstStyle/>
          <a:p>
            <a:r>
              <a:rPr lang="en-US" dirty="0"/>
              <a:t>Foreign Intelligence (FI)</a:t>
            </a:r>
          </a:p>
        </p:txBody>
      </p:sp>
      <p:sp>
        <p:nvSpPr>
          <p:cNvPr id="6" name="TextBox 5">
            <a:extLst>
              <a:ext uri="{FF2B5EF4-FFF2-40B4-BE49-F238E27FC236}">
                <a16:creationId xmlns:a16="http://schemas.microsoft.com/office/drawing/2014/main" id="{6A99394A-7C9F-4056-9CAD-B66467776F70}"/>
              </a:ext>
            </a:extLst>
          </p:cNvPr>
          <p:cNvSpPr txBox="1"/>
          <p:nvPr/>
        </p:nvSpPr>
        <p:spPr>
          <a:xfrm>
            <a:off x="5657850" y="5079742"/>
            <a:ext cx="1943224" cy="369332"/>
          </a:xfrm>
          <a:prstGeom prst="rect">
            <a:avLst/>
          </a:prstGeom>
          <a:noFill/>
        </p:spPr>
        <p:txBody>
          <a:bodyPr wrap="none" rtlCol="0">
            <a:spAutoFit/>
          </a:bodyPr>
          <a:lstStyle/>
          <a:p>
            <a:r>
              <a:rPr lang="en-US" dirty="0"/>
              <a:t>Covert Action (CA)</a:t>
            </a:r>
          </a:p>
        </p:txBody>
      </p:sp>
      <p:sp>
        <p:nvSpPr>
          <p:cNvPr id="7" name="TextBox 6">
            <a:extLst>
              <a:ext uri="{FF2B5EF4-FFF2-40B4-BE49-F238E27FC236}">
                <a16:creationId xmlns:a16="http://schemas.microsoft.com/office/drawing/2014/main" id="{49AB5965-FAC5-4B02-80FC-0B72AF4DE159}"/>
              </a:ext>
            </a:extLst>
          </p:cNvPr>
          <p:cNvSpPr txBox="1"/>
          <p:nvPr/>
        </p:nvSpPr>
        <p:spPr>
          <a:xfrm>
            <a:off x="5638800" y="5707618"/>
            <a:ext cx="1856598" cy="369332"/>
          </a:xfrm>
          <a:prstGeom prst="rect">
            <a:avLst/>
          </a:prstGeom>
          <a:noFill/>
        </p:spPr>
        <p:txBody>
          <a:bodyPr wrap="none" rtlCol="0">
            <a:spAutoFit/>
          </a:bodyPr>
          <a:lstStyle/>
          <a:p>
            <a:r>
              <a:rPr lang="en-US" dirty="0"/>
              <a:t>Paramilitary (PM)</a:t>
            </a:r>
          </a:p>
        </p:txBody>
      </p:sp>
    </p:spTree>
    <p:extLst>
      <p:ext uri="{BB962C8B-B14F-4D97-AF65-F5344CB8AC3E}">
        <p14:creationId xmlns:p14="http://schemas.microsoft.com/office/powerpoint/2010/main" val="324896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pic>
        <p:nvPicPr>
          <p:cNvPr id="9" name="Picture 8" descr="Text&#10;&#10;Description automatically generated">
            <a:extLst>
              <a:ext uri="{FF2B5EF4-FFF2-40B4-BE49-F238E27FC236}">
                <a16:creationId xmlns:a16="http://schemas.microsoft.com/office/drawing/2014/main" id="{DF362B93-73BA-4AFE-A5A6-877A9918C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190750"/>
            <a:ext cx="4203700" cy="2286000"/>
          </a:xfrm>
          <a:prstGeom prst="rect">
            <a:avLst/>
          </a:prstGeom>
        </p:spPr>
      </p:pic>
      <p:pic>
        <p:nvPicPr>
          <p:cNvPr id="11" name="Picture 10" descr="A picture containing text, plant&#10;&#10;Description automatically generated">
            <a:extLst>
              <a:ext uri="{FF2B5EF4-FFF2-40B4-BE49-F238E27FC236}">
                <a16:creationId xmlns:a16="http://schemas.microsoft.com/office/drawing/2014/main" id="{0369E99E-D088-4176-9DF3-9A61993E4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589" y="3571876"/>
            <a:ext cx="4192287" cy="2721031"/>
          </a:xfrm>
          <a:prstGeom prst="rect">
            <a:avLst/>
          </a:prstGeom>
        </p:spPr>
      </p:pic>
      <p:sp>
        <p:nvSpPr>
          <p:cNvPr id="12" name="TextBox 11">
            <a:extLst>
              <a:ext uri="{FF2B5EF4-FFF2-40B4-BE49-F238E27FC236}">
                <a16:creationId xmlns:a16="http://schemas.microsoft.com/office/drawing/2014/main" id="{7B896758-09B3-43A2-9615-BC0A6604ABFB}"/>
              </a:ext>
            </a:extLst>
          </p:cNvPr>
          <p:cNvSpPr txBox="1"/>
          <p:nvPr/>
        </p:nvSpPr>
        <p:spPr>
          <a:xfrm>
            <a:off x="7077075" y="1276339"/>
            <a:ext cx="2355132" cy="369332"/>
          </a:xfrm>
          <a:prstGeom prst="rect">
            <a:avLst/>
          </a:prstGeom>
          <a:noFill/>
        </p:spPr>
        <p:txBody>
          <a:bodyPr wrap="none" rtlCol="0">
            <a:spAutoFit/>
          </a:bodyPr>
          <a:lstStyle/>
          <a:p>
            <a:r>
              <a:rPr lang="en-US" dirty="0"/>
              <a:t>CIA (Informal) Motto??</a:t>
            </a:r>
          </a:p>
        </p:txBody>
      </p:sp>
    </p:spTree>
    <p:extLst>
      <p:ext uri="{BB962C8B-B14F-4D97-AF65-F5344CB8AC3E}">
        <p14:creationId xmlns:p14="http://schemas.microsoft.com/office/powerpoint/2010/main" val="371538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6549B-E8DE-491A-A528-69C9089E4841}"/>
              </a:ext>
            </a:extLst>
          </p:cNvPr>
          <p:cNvSpPr txBox="1"/>
          <p:nvPr/>
        </p:nvSpPr>
        <p:spPr>
          <a:xfrm>
            <a:off x="2156008" y="628650"/>
            <a:ext cx="2425792" cy="369332"/>
          </a:xfrm>
          <a:prstGeom prst="rect">
            <a:avLst/>
          </a:prstGeom>
          <a:noFill/>
        </p:spPr>
        <p:txBody>
          <a:bodyPr wrap="none" rtlCol="0">
            <a:spAutoFit/>
          </a:bodyPr>
          <a:lstStyle/>
          <a:p>
            <a:r>
              <a:rPr lang="en-US" dirty="0"/>
              <a:t>The “Intelligence Cycle”</a:t>
            </a:r>
          </a:p>
        </p:txBody>
      </p:sp>
      <p:pic>
        <p:nvPicPr>
          <p:cNvPr id="4" name="Picture 3" descr="Diagram&#10;&#10;Description automatically generated">
            <a:extLst>
              <a:ext uri="{FF2B5EF4-FFF2-40B4-BE49-F238E27FC236}">
                <a16:creationId xmlns:a16="http://schemas.microsoft.com/office/drawing/2014/main" id="{3376DD49-93F0-4B76-96A3-8C0C129C9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003" y="1704287"/>
            <a:ext cx="4206240" cy="4218985"/>
          </a:xfrm>
          <a:prstGeom prst="rect">
            <a:avLst/>
          </a:prstGeom>
        </p:spPr>
      </p:pic>
      <p:pic>
        <p:nvPicPr>
          <p:cNvPr id="6" name="Picture 5" descr="Diagram&#10;&#10;Description automatically generated">
            <a:extLst>
              <a:ext uri="{FF2B5EF4-FFF2-40B4-BE49-F238E27FC236}">
                <a16:creationId xmlns:a16="http://schemas.microsoft.com/office/drawing/2014/main" id="{D22ED286-ED86-4B0F-96AE-27F3FE542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358" y="1704286"/>
            <a:ext cx="3984859" cy="4206240"/>
          </a:xfrm>
          <a:prstGeom prst="rect">
            <a:avLst/>
          </a:prstGeom>
        </p:spPr>
      </p:pic>
      <p:sp>
        <p:nvSpPr>
          <p:cNvPr id="7" name="TextBox 6">
            <a:extLst>
              <a:ext uri="{FF2B5EF4-FFF2-40B4-BE49-F238E27FC236}">
                <a16:creationId xmlns:a16="http://schemas.microsoft.com/office/drawing/2014/main" id="{D915B162-515D-424A-A020-71E593092B9E}"/>
              </a:ext>
            </a:extLst>
          </p:cNvPr>
          <p:cNvSpPr txBox="1"/>
          <p:nvPr/>
        </p:nvSpPr>
        <p:spPr>
          <a:xfrm>
            <a:off x="7461417" y="989736"/>
            <a:ext cx="1693412" cy="369332"/>
          </a:xfrm>
          <a:prstGeom prst="rect">
            <a:avLst/>
          </a:prstGeom>
          <a:noFill/>
        </p:spPr>
        <p:txBody>
          <a:bodyPr wrap="none" rtlCol="0">
            <a:spAutoFit/>
          </a:bodyPr>
          <a:lstStyle/>
          <a:p>
            <a:r>
              <a:rPr lang="en-US" dirty="0"/>
              <a:t>“Requirements”</a:t>
            </a:r>
          </a:p>
        </p:txBody>
      </p:sp>
    </p:spTree>
    <p:extLst>
      <p:ext uri="{BB962C8B-B14F-4D97-AF65-F5344CB8AC3E}">
        <p14:creationId xmlns:p14="http://schemas.microsoft.com/office/powerpoint/2010/main" val="196136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1" y="751115"/>
            <a:ext cx="7546103" cy="2246769"/>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Forty-plus years of analytical writing</a:t>
            </a:r>
          </a:p>
          <a:p>
            <a:endParaRPr lang="en-US" dirty="0"/>
          </a:p>
          <a:p>
            <a:endParaRPr lang="en-US" dirty="0"/>
          </a:p>
        </p:txBody>
      </p:sp>
      <p:cxnSp>
        <p:nvCxnSpPr>
          <p:cNvPr id="10" name="Straight Arrow Connector 9"/>
          <p:cNvCxnSpPr/>
          <p:nvPr/>
        </p:nvCxnSpPr>
        <p:spPr>
          <a:xfrm flipH="1">
            <a:off x="6553200" y="3581400"/>
            <a:ext cx="914400" cy="4475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43801" y="5343436"/>
            <a:ext cx="2832827" cy="1200329"/>
          </a:xfrm>
          <a:prstGeom prst="rect">
            <a:avLst/>
          </a:prstGeom>
          <a:noFill/>
          <a:ln w="9525">
            <a:solidFill>
              <a:schemeClr val="tx1"/>
            </a:solidFill>
          </a:ln>
        </p:spPr>
        <p:txBody>
          <a:bodyPr wrap="none" rtlCol="0">
            <a:spAutoFit/>
          </a:bodyPr>
          <a:lstStyle/>
          <a:p>
            <a:r>
              <a:rPr lang="en-US" dirty="0"/>
              <a:t>Taught junior analysts</a:t>
            </a:r>
          </a:p>
          <a:p>
            <a:r>
              <a:rPr lang="en-US" dirty="0"/>
              <a:t>Led intelligence community</a:t>
            </a:r>
          </a:p>
          <a:p>
            <a:r>
              <a:rPr lang="en-US" dirty="0"/>
              <a:t>Wrote about tradecraft</a:t>
            </a:r>
          </a:p>
          <a:p>
            <a:r>
              <a:rPr lang="en-US" dirty="0"/>
              <a:t>Teach URJC and others</a:t>
            </a:r>
          </a:p>
        </p:txBody>
      </p:sp>
      <p:sp>
        <p:nvSpPr>
          <p:cNvPr id="8" name="Rectangle 7">
            <a:extLst>
              <a:ext uri="{FF2B5EF4-FFF2-40B4-BE49-F238E27FC236}">
                <a16:creationId xmlns:a16="http://schemas.microsoft.com/office/drawing/2014/main" id="{423BC019-F5EB-4F52-B142-25BC9A9BFAD2}"/>
              </a:ext>
            </a:extLst>
          </p:cNvPr>
          <p:cNvSpPr/>
          <p:nvPr/>
        </p:nvSpPr>
        <p:spPr>
          <a:xfrm>
            <a:off x="3307970" y="2617067"/>
            <a:ext cx="2973058" cy="369332"/>
          </a:xfrm>
          <a:prstGeom prst="rect">
            <a:avLst/>
          </a:prstGeom>
        </p:spPr>
        <p:txBody>
          <a:bodyPr wrap="none">
            <a:spAutoFit/>
          </a:bodyPr>
          <a:lstStyle/>
          <a:p>
            <a:r>
              <a:rPr lang="en-US" dirty="0"/>
              <a:t>Linguistics and study in Spain</a:t>
            </a:r>
          </a:p>
        </p:txBody>
      </p:sp>
      <p:grpSp>
        <p:nvGrpSpPr>
          <p:cNvPr id="19" name="Group 18">
            <a:extLst>
              <a:ext uri="{FF2B5EF4-FFF2-40B4-BE49-F238E27FC236}">
                <a16:creationId xmlns:a16="http://schemas.microsoft.com/office/drawing/2014/main" id="{0C7A11FA-BA06-4BE6-83CD-0305571B3DB5}"/>
              </a:ext>
            </a:extLst>
          </p:cNvPr>
          <p:cNvGrpSpPr/>
          <p:nvPr/>
        </p:nvGrpSpPr>
        <p:grpSpPr>
          <a:xfrm>
            <a:off x="6477000" y="2633743"/>
            <a:ext cx="2490738" cy="369332"/>
            <a:chOff x="4953000" y="2633743"/>
            <a:chExt cx="2490738" cy="369332"/>
          </a:xfrm>
        </p:grpSpPr>
        <p:cxnSp>
          <p:nvCxnSpPr>
            <p:cNvPr id="4" name="Straight Arrow Connector 3"/>
            <p:cNvCxnSpPr>
              <a:cxnSpLocks/>
            </p:cNvCxnSpPr>
            <p:nvPr/>
          </p:nvCxnSpPr>
          <p:spPr>
            <a:xfrm>
              <a:off x="4953000" y="2819400"/>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5DA83F-CEF4-47F0-901A-55EA180F11DC}"/>
                </a:ext>
              </a:extLst>
            </p:cNvPr>
            <p:cNvSpPr/>
            <p:nvPr/>
          </p:nvSpPr>
          <p:spPr>
            <a:xfrm>
              <a:off x="5326492" y="2633743"/>
              <a:ext cx="2117246" cy="369332"/>
            </a:xfrm>
            <a:prstGeom prst="rect">
              <a:avLst/>
            </a:prstGeom>
          </p:spPr>
          <p:txBody>
            <a:bodyPr wrap="none">
              <a:spAutoFit/>
            </a:bodyPr>
            <a:lstStyle/>
            <a:p>
              <a:r>
                <a:rPr lang="en-US" dirty="0"/>
                <a:t>journalism in Taiwan</a:t>
              </a:r>
            </a:p>
          </p:txBody>
        </p:sp>
      </p:grpSp>
      <p:grpSp>
        <p:nvGrpSpPr>
          <p:cNvPr id="20" name="Group 19">
            <a:extLst>
              <a:ext uri="{FF2B5EF4-FFF2-40B4-BE49-F238E27FC236}">
                <a16:creationId xmlns:a16="http://schemas.microsoft.com/office/drawing/2014/main" id="{43D25297-552C-48DB-AC75-BE58F9C9FB2C}"/>
              </a:ext>
            </a:extLst>
          </p:cNvPr>
          <p:cNvGrpSpPr/>
          <p:nvPr/>
        </p:nvGrpSpPr>
        <p:grpSpPr>
          <a:xfrm>
            <a:off x="3255750" y="2971801"/>
            <a:ext cx="4440450" cy="670169"/>
            <a:chOff x="1731750" y="2971800"/>
            <a:chExt cx="4440450" cy="670169"/>
          </a:xfrm>
        </p:grpSpPr>
        <p:cxnSp>
          <p:nvCxnSpPr>
            <p:cNvPr id="5" name="Straight Arrow Connector 4"/>
            <p:cNvCxnSpPr/>
            <p:nvPr/>
          </p:nvCxnSpPr>
          <p:spPr>
            <a:xfrm flipH="1">
              <a:off x="4876800" y="2971800"/>
              <a:ext cx="1295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D3D7C4-2548-4072-AA11-D4B8C20A1E0F}"/>
                </a:ext>
              </a:extLst>
            </p:cNvPr>
            <p:cNvSpPr/>
            <p:nvPr/>
          </p:nvSpPr>
          <p:spPr>
            <a:xfrm>
              <a:off x="1731750" y="3272637"/>
              <a:ext cx="3106428" cy="369332"/>
            </a:xfrm>
            <a:prstGeom prst="rect">
              <a:avLst/>
            </a:prstGeom>
          </p:spPr>
          <p:txBody>
            <a:bodyPr wrap="none">
              <a:spAutoFit/>
            </a:bodyPr>
            <a:lstStyle/>
            <a:p>
              <a:r>
                <a:rPr lang="en-US" dirty="0"/>
                <a:t>U.S. House of Representatives </a:t>
              </a:r>
            </a:p>
          </p:txBody>
        </p:sp>
      </p:grpSp>
      <p:grpSp>
        <p:nvGrpSpPr>
          <p:cNvPr id="21" name="Group 20">
            <a:extLst>
              <a:ext uri="{FF2B5EF4-FFF2-40B4-BE49-F238E27FC236}">
                <a16:creationId xmlns:a16="http://schemas.microsoft.com/office/drawing/2014/main" id="{C227CE02-D207-4769-9B60-A698FACDF2E3}"/>
              </a:ext>
            </a:extLst>
          </p:cNvPr>
          <p:cNvGrpSpPr/>
          <p:nvPr/>
        </p:nvGrpSpPr>
        <p:grpSpPr>
          <a:xfrm>
            <a:off x="6722854" y="3320534"/>
            <a:ext cx="1197219" cy="369332"/>
            <a:chOff x="5198853" y="3320534"/>
            <a:chExt cx="1197219" cy="369332"/>
          </a:xfrm>
        </p:grpSpPr>
        <p:cxnSp>
          <p:nvCxnSpPr>
            <p:cNvPr id="7" name="Straight Arrow Connector 6"/>
            <p:cNvCxnSpPr/>
            <p:nvPr/>
          </p:nvCxnSpPr>
          <p:spPr>
            <a:xfrm>
              <a:off x="5198853" y="3505200"/>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BCD7B9-9FD0-4B4A-9C9B-B4103E7C8361}"/>
                </a:ext>
              </a:extLst>
            </p:cNvPr>
            <p:cNvSpPr/>
            <p:nvPr/>
          </p:nvSpPr>
          <p:spPr>
            <a:xfrm>
              <a:off x="5873172" y="3320534"/>
              <a:ext cx="522900" cy="369332"/>
            </a:xfrm>
            <a:prstGeom prst="rect">
              <a:avLst/>
            </a:prstGeom>
          </p:spPr>
          <p:txBody>
            <a:bodyPr wrap="none">
              <a:spAutoFit/>
            </a:bodyPr>
            <a:lstStyle/>
            <a:p>
              <a:r>
                <a:rPr lang="en-US" dirty="0"/>
                <a:t>CIA</a:t>
              </a:r>
            </a:p>
          </p:txBody>
        </p:sp>
      </p:grpSp>
      <p:sp>
        <p:nvSpPr>
          <p:cNvPr id="15" name="Rectangle 14">
            <a:extLst>
              <a:ext uri="{FF2B5EF4-FFF2-40B4-BE49-F238E27FC236}">
                <a16:creationId xmlns:a16="http://schemas.microsoft.com/office/drawing/2014/main" id="{CC71FDD0-12A1-450F-A450-902EB5A3227F}"/>
              </a:ext>
            </a:extLst>
          </p:cNvPr>
          <p:cNvSpPr/>
          <p:nvPr/>
        </p:nvSpPr>
        <p:spPr>
          <a:xfrm>
            <a:off x="4572522" y="3872608"/>
            <a:ext cx="4723878" cy="1323439"/>
          </a:xfrm>
          <a:prstGeom prst="rect">
            <a:avLst/>
          </a:prstGeom>
        </p:spPr>
        <p:txBody>
          <a:bodyPr wrap="square">
            <a:spAutoFit/>
          </a:bodyPr>
          <a:lstStyle/>
          <a:p>
            <a:pPr marL="0" lvl="5"/>
            <a:r>
              <a:rPr lang="en-US" sz="2000" dirty="0"/>
              <a:t>State Department</a:t>
            </a:r>
          </a:p>
          <a:p>
            <a:pPr marL="0" lvl="5"/>
            <a:r>
              <a:rPr lang="en-US" sz="2000" dirty="0"/>
              <a:t>National Security Council</a:t>
            </a:r>
          </a:p>
          <a:p>
            <a:pPr marL="0" lvl="5"/>
            <a:r>
              <a:rPr lang="en-US" sz="2000" dirty="0"/>
              <a:t>National Intelligence Council</a:t>
            </a:r>
          </a:p>
          <a:p>
            <a:pPr marL="0" lvl="5"/>
            <a:r>
              <a:rPr lang="en-US" sz="2000" dirty="0"/>
              <a:t>U.S. Military – Intelligence Advisor</a:t>
            </a:r>
          </a:p>
        </p:txBody>
      </p:sp>
      <p:grpSp>
        <p:nvGrpSpPr>
          <p:cNvPr id="22" name="Group 21">
            <a:extLst>
              <a:ext uri="{FF2B5EF4-FFF2-40B4-BE49-F238E27FC236}">
                <a16:creationId xmlns:a16="http://schemas.microsoft.com/office/drawing/2014/main" id="{5CD5E2E9-3575-4DF9-A82A-CDF8661F7417}"/>
              </a:ext>
            </a:extLst>
          </p:cNvPr>
          <p:cNvGrpSpPr/>
          <p:nvPr/>
        </p:nvGrpSpPr>
        <p:grpSpPr>
          <a:xfrm>
            <a:off x="2286000" y="5181600"/>
            <a:ext cx="2971800" cy="607792"/>
            <a:chOff x="762000" y="5181600"/>
            <a:chExt cx="2971800" cy="607792"/>
          </a:xfrm>
        </p:grpSpPr>
        <p:cxnSp>
          <p:nvCxnSpPr>
            <p:cNvPr id="6" name="Straight Arrow Connector 5"/>
            <p:cNvCxnSpPr/>
            <p:nvPr/>
          </p:nvCxnSpPr>
          <p:spPr>
            <a:xfrm flipH="1">
              <a:off x="2971800" y="5181600"/>
              <a:ext cx="7620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C5872E-B7AB-46CD-B1EB-8E29E6308920}"/>
                </a:ext>
              </a:extLst>
            </p:cNvPr>
            <p:cNvSpPr/>
            <p:nvPr/>
          </p:nvSpPr>
          <p:spPr>
            <a:xfrm>
              <a:off x="762000" y="5389282"/>
              <a:ext cx="2340962" cy="400110"/>
            </a:xfrm>
            <a:prstGeom prst="rect">
              <a:avLst/>
            </a:prstGeom>
          </p:spPr>
          <p:txBody>
            <a:bodyPr wrap="none">
              <a:spAutoFit/>
            </a:bodyPr>
            <a:lstStyle/>
            <a:p>
              <a:pPr lvl="2"/>
              <a:r>
                <a:rPr lang="en-US" sz="2000" dirty="0"/>
                <a:t>U.S. Senate</a:t>
              </a:r>
            </a:p>
          </p:txBody>
        </p:sp>
      </p:grpSp>
      <p:grpSp>
        <p:nvGrpSpPr>
          <p:cNvPr id="23" name="Group 22">
            <a:extLst>
              <a:ext uri="{FF2B5EF4-FFF2-40B4-BE49-F238E27FC236}">
                <a16:creationId xmlns:a16="http://schemas.microsoft.com/office/drawing/2014/main" id="{23ADBDFF-EB14-45F3-BAA0-C8D7F205ECC2}"/>
              </a:ext>
            </a:extLst>
          </p:cNvPr>
          <p:cNvGrpSpPr/>
          <p:nvPr/>
        </p:nvGrpSpPr>
        <p:grpSpPr>
          <a:xfrm>
            <a:off x="2281551" y="5791201"/>
            <a:ext cx="4133376" cy="916739"/>
            <a:chOff x="757551" y="5791200"/>
            <a:chExt cx="4133376" cy="916739"/>
          </a:xfrm>
        </p:grpSpPr>
        <p:cxnSp>
          <p:nvCxnSpPr>
            <p:cNvPr id="11" name="Straight Arrow Connector 10"/>
            <p:cNvCxnSpPr/>
            <p:nvPr/>
          </p:nvCxnSpPr>
          <p:spPr>
            <a:xfrm>
              <a:off x="2209800" y="5791200"/>
              <a:ext cx="2286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3BA22D3-07C5-4974-93EC-605388714AE5}"/>
                </a:ext>
              </a:extLst>
            </p:cNvPr>
            <p:cNvSpPr/>
            <p:nvPr/>
          </p:nvSpPr>
          <p:spPr>
            <a:xfrm>
              <a:off x="757551" y="6000053"/>
              <a:ext cx="4133376" cy="707886"/>
            </a:xfrm>
            <a:prstGeom prst="rect">
              <a:avLst/>
            </a:prstGeom>
          </p:spPr>
          <p:txBody>
            <a:bodyPr wrap="none">
              <a:spAutoFit/>
            </a:bodyPr>
            <a:lstStyle/>
            <a:p>
              <a:pPr lvl="2"/>
              <a:r>
                <a:rPr lang="en-US" sz="2000" dirty="0"/>
                <a:t>American University</a:t>
              </a:r>
              <a:br>
                <a:rPr lang="en-US" sz="2000" dirty="0"/>
              </a:br>
              <a:r>
                <a:rPr lang="en-US" sz="2000" dirty="0"/>
                <a:t>Syracuse University/Maxwell</a:t>
              </a:r>
            </a:p>
          </p:txBody>
        </p:sp>
      </p:grpSp>
      <p:grpSp>
        <p:nvGrpSpPr>
          <p:cNvPr id="9" name="Group 8">
            <a:extLst>
              <a:ext uri="{FF2B5EF4-FFF2-40B4-BE49-F238E27FC236}">
                <a16:creationId xmlns:a16="http://schemas.microsoft.com/office/drawing/2014/main" id="{17380FCB-1AF5-4C77-9345-9BB29A5CC9C3}"/>
              </a:ext>
            </a:extLst>
          </p:cNvPr>
          <p:cNvGrpSpPr/>
          <p:nvPr/>
        </p:nvGrpSpPr>
        <p:grpSpPr>
          <a:xfrm>
            <a:off x="3545965" y="2718103"/>
            <a:ext cx="2987924" cy="3025124"/>
            <a:chOff x="1279279" y="2333625"/>
            <a:chExt cx="2987924" cy="3025124"/>
          </a:xfrm>
        </p:grpSpPr>
        <p:sp useBgFill="1">
          <p:nvSpPr>
            <p:cNvPr id="3" name="Rectangle 2">
              <a:extLst>
                <a:ext uri="{FF2B5EF4-FFF2-40B4-BE49-F238E27FC236}">
                  <a16:creationId xmlns:a16="http://schemas.microsoft.com/office/drawing/2014/main" id="{BBA153A8-38AD-4843-B7B7-8CD787C43458}"/>
                </a:ext>
              </a:extLst>
            </p:cNvPr>
            <p:cNvSpPr/>
            <p:nvPr/>
          </p:nvSpPr>
          <p:spPr>
            <a:xfrm>
              <a:off x="1279279" y="2333625"/>
              <a:ext cx="2987924" cy="3025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F41B9277-3BD4-4B12-8D2E-4BD23FB5319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3058" y="2671909"/>
              <a:ext cx="2284787" cy="217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4840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par>
                          <p:cTn id="30" fill="hold">
                            <p:stCondLst>
                              <p:cond delay="0"/>
                            </p:stCondLst>
                            <p:childTnLst>
                              <p:par>
                                <p:cTn id="31" presetID="22" presetClass="entr" presetSubtype="2" fill="hold" nodeType="afterEffect">
                                  <p:stCondLst>
                                    <p:cond delay="250"/>
                                  </p:stCondLst>
                                  <p:childTnLst>
                                    <p:set>
                                      <p:cBhvr>
                                        <p:cTn id="32" dur="1" fill="hold">
                                          <p:stCondLst>
                                            <p:cond delay="0"/>
                                          </p:stCondLst>
                                        </p:cTn>
                                        <p:tgtEl>
                                          <p:spTgt spid="10"/>
                                        </p:tgtEl>
                                        <p:attrNameLst>
                                          <p:attrName>style.visibility</p:attrName>
                                        </p:attrNameLst>
                                      </p:cBhvr>
                                      <p:to>
                                        <p:strVal val="visible"/>
                                      </p:to>
                                    </p:set>
                                    <p:animEffect transition="in" filter="wipe(right)">
                                      <p:cBhvr>
                                        <p:cTn id="33" dur="500"/>
                                        <p:tgtEl>
                                          <p:spTgt spid="10"/>
                                        </p:tgtEl>
                                      </p:cBhvr>
                                    </p:animEffect>
                                  </p:childTnLst>
                                </p:cTn>
                              </p:par>
                            </p:childTnLst>
                          </p:cTn>
                        </p:par>
                        <p:par>
                          <p:cTn id="34" fill="hold">
                            <p:stCondLst>
                              <p:cond delay="75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FC200-952A-F2BF-FE54-7096CF90B6D5}"/>
              </a:ext>
            </a:extLst>
          </p:cNvPr>
          <p:cNvSpPr txBox="1"/>
          <p:nvPr/>
        </p:nvSpPr>
        <p:spPr>
          <a:xfrm>
            <a:off x="1702836" y="915177"/>
            <a:ext cx="3347904" cy="461665"/>
          </a:xfrm>
          <a:prstGeom prst="rect">
            <a:avLst/>
          </a:prstGeom>
          <a:noFill/>
        </p:spPr>
        <p:txBody>
          <a:bodyPr wrap="none" rtlCol="0">
            <a:spAutoFit/>
          </a:bodyPr>
          <a:lstStyle/>
          <a:p>
            <a:r>
              <a:rPr lang="en-US" sz="2400" dirty="0"/>
              <a:t>Discussion and Synthesis</a:t>
            </a:r>
          </a:p>
        </p:txBody>
      </p:sp>
      <p:sp>
        <p:nvSpPr>
          <p:cNvPr id="3" name="TextBox 2">
            <a:extLst>
              <a:ext uri="{FF2B5EF4-FFF2-40B4-BE49-F238E27FC236}">
                <a16:creationId xmlns:a16="http://schemas.microsoft.com/office/drawing/2014/main" id="{A6353BCE-2D7F-6EEC-07A5-076EEF88E601}"/>
              </a:ext>
            </a:extLst>
          </p:cNvPr>
          <p:cNvSpPr txBox="1"/>
          <p:nvPr/>
        </p:nvSpPr>
        <p:spPr>
          <a:xfrm>
            <a:off x="1702836" y="1920011"/>
            <a:ext cx="8481527" cy="4836389"/>
          </a:xfrm>
          <a:prstGeom prst="rect">
            <a:avLst/>
          </a:prstGeom>
          <a:noFill/>
        </p:spPr>
        <p:txBody>
          <a:bodyPr wrap="square" rtlCol="0">
            <a:spAutoFit/>
          </a:bodyPr>
          <a:lstStyle/>
          <a:p>
            <a:pPr>
              <a:spcAft>
                <a:spcPts val="1800"/>
              </a:spcAft>
            </a:pPr>
            <a:r>
              <a:rPr lang="en-US" sz="2400" dirty="0"/>
              <a:t>What are your impressions of how decisions are made in Washington?</a:t>
            </a:r>
          </a:p>
          <a:p>
            <a:pPr>
              <a:spcAft>
                <a:spcPts val="1800"/>
              </a:spcAft>
            </a:pPr>
            <a:r>
              <a:rPr lang="en-US" sz="2400" dirty="0"/>
              <a:t>What voices influence it?</a:t>
            </a:r>
          </a:p>
          <a:p>
            <a:pPr>
              <a:spcAft>
                <a:spcPts val="1800"/>
              </a:spcAft>
            </a:pPr>
            <a:r>
              <a:rPr lang="en-US" sz="2400" dirty="0"/>
              <a:t>Do you think the mix of voices is correct?</a:t>
            </a:r>
          </a:p>
          <a:p>
            <a:pPr>
              <a:spcAft>
                <a:spcPts val="1800"/>
              </a:spcAft>
            </a:pPr>
            <a:r>
              <a:rPr lang="en-US" sz="2400" dirty="0"/>
              <a:t>Given the Intelligence Community’s mixed record, do you think it should be given more responsibility or less?</a:t>
            </a:r>
          </a:p>
          <a:p>
            <a:pPr>
              <a:spcAft>
                <a:spcPts val="1800"/>
              </a:spcAft>
            </a:pPr>
            <a:r>
              <a:rPr lang="en-US" sz="2400" dirty="0"/>
              <a:t>What improvements, if any, do you think should be considered, and who do you think should consider them or push them?</a:t>
            </a:r>
          </a:p>
          <a:p>
            <a:pPr>
              <a:lnSpc>
                <a:spcPct val="200000"/>
              </a:lnSpc>
            </a:pPr>
            <a:endParaRPr lang="en-US" sz="2400" dirty="0"/>
          </a:p>
        </p:txBody>
      </p:sp>
    </p:spTree>
    <p:extLst>
      <p:ext uri="{BB962C8B-B14F-4D97-AF65-F5344CB8AC3E}">
        <p14:creationId xmlns:p14="http://schemas.microsoft.com/office/powerpoint/2010/main" val="4180036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08FAF-1010-C926-2985-AB8A061032B7}"/>
              </a:ext>
            </a:extLst>
          </p:cNvPr>
          <p:cNvSpPr txBox="1"/>
          <p:nvPr/>
        </p:nvSpPr>
        <p:spPr>
          <a:xfrm>
            <a:off x="4643303" y="1844950"/>
            <a:ext cx="3776931" cy="646331"/>
          </a:xfrm>
          <a:prstGeom prst="rect">
            <a:avLst/>
          </a:prstGeom>
          <a:noFill/>
        </p:spPr>
        <p:txBody>
          <a:bodyPr wrap="none" rtlCol="0">
            <a:spAutoFit/>
          </a:bodyPr>
          <a:lstStyle/>
          <a:p>
            <a:r>
              <a:rPr lang="en-US" sz="3600" dirty="0"/>
              <a:t>GUEST SPEAKERS</a:t>
            </a:r>
          </a:p>
        </p:txBody>
      </p:sp>
    </p:spTree>
    <p:extLst>
      <p:ext uri="{BB962C8B-B14F-4D97-AF65-F5344CB8AC3E}">
        <p14:creationId xmlns:p14="http://schemas.microsoft.com/office/powerpoint/2010/main" val="3324080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2979534" cy="523220"/>
          </a:xfrm>
          <a:prstGeom prst="rect">
            <a:avLst/>
          </a:prstGeom>
          <a:noFill/>
          <a:ln>
            <a:solidFill>
              <a:srgbClr val="FFFF00"/>
            </a:solidFill>
          </a:ln>
        </p:spPr>
        <p:txBody>
          <a:bodyPr wrap="none" rtlCol="0">
            <a:spAutoFit/>
          </a:bodyPr>
          <a:lstStyle/>
          <a:p>
            <a:r>
              <a:rPr lang="en-US" sz="2800" dirty="0"/>
              <a:t>GUEST SPEAKERS</a:t>
            </a:r>
          </a:p>
        </p:txBody>
      </p:sp>
      <p:sp>
        <p:nvSpPr>
          <p:cNvPr id="8" name="TextBox 7">
            <a:extLst>
              <a:ext uri="{FF2B5EF4-FFF2-40B4-BE49-F238E27FC236}">
                <a16:creationId xmlns:a16="http://schemas.microsoft.com/office/drawing/2014/main" id="{3F231919-0012-41EA-88EB-FF325DC4FF3F}"/>
              </a:ext>
            </a:extLst>
          </p:cNvPr>
          <p:cNvSpPr txBox="1"/>
          <p:nvPr/>
        </p:nvSpPr>
        <p:spPr>
          <a:xfrm>
            <a:off x="4814988" y="5690228"/>
            <a:ext cx="1728487" cy="400110"/>
          </a:xfrm>
          <a:prstGeom prst="rect">
            <a:avLst/>
          </a:prstGeom>
          <a:noFill/>
        </p:spPr>
        <p:txBody>
          <a:bodyPr wrap="none" rtlCol="0">
            <a:spAutoFit/>
          </a:bodyPr>
          <a:lstStyle/>
          <a:p>
            <a:r>
              <a:rPr lang="en-US" sz="2000" dirty="0"/>
              <a:t>Siobhan Sheils</a:t>
            </a:r>
          </a:p>
        </p:txBody>
      </p:sp>
      <p:sp>
        <p:nvSpPr>
          <p:cNvPr id="9" name="TextBox 8">
            <a:extLst>
              <a:ext uri="{FF2B5EF4-FFF2-40B4-BE49-F238E27FC236}">
                <a16:creationId xmlns:a16="http://schemas.microsoft.com/office/drawing/2014/main" id="{C4BC0601-291C-4A58-880A-C0BC4E2961D5}"/>
              </a:ext>
            </a:extLst>
          </p:cNvPr>
          <p:cNvSpPr txBox="1"/>
          <p:nvPr/>
        </p:nvSpPr>
        <p:spPr>
          <a:xfrm>
            <a:off x="8505182" y="5681879"/>
            <a:ext cx="1375569" cy="400110"/>
          </a:xfrm>
          <a:prstGeom prst="rect">
            <a:avLst/>
          </a:prstGeom>
          <a:noFill/>
        </p:spPr>
        <p:txBody>
          <a:bodyPr wrap="none" rtlCol="0">
            <a:spAutoFit/>
          </a:bodyPr>
          <a:lstStyle/>
          <a:p>
            <a:r>
              <a:rPr lang="en-US" sz="2000" dirty="0"/>
              <a:t>Katie Tyner</a:t>
            </a:r>
          </a:p>
        </p:txBody>
      </p:sp>
      <p:pic>
        <p:nvPicPr>
          <p:cNvPr id="11" name="Picture 10" descr="Company name&#10;&#10;Description automatically generated with medium confidence">
            <a:extLst>
              <a:ext uri="{FF2B5EF4-FFF2-40B4-BE49-F238E27FC236}">
                <a16:creationId xmlns:a16="http://schemas.microsoft.com/office/drawing/2014/main" id="{B0139264-A5D9-4DE4-8730-498254391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516" y="2038558"/>
            <a:ext cx="1907464" cy="2883638"/>
          </a:xfrm>
          <a:prstGeom prst="rect">
            <a:avLst/>
          </a:prstGeom>
        </p:spPr>
      </p:pic>
      <p:sp>
        <p:nvSpPr>
          <p:cNvPr id="2" name="TextBox 1">
            <a:extLst>
              <a:ext uri="{FF2B5EF4-FFF2-40B4-BE49-F238E27FC236}">
                <a16:creationId xmlns:a16="http://schemas.microsoft.com/office/drawing/2014/main" id="{61053F7F-102C-69B8-D88D-71EDA12F612B}"/>
              </a:ext>
            </a:extLst>
          </p:cNvPr>
          <p:cNvSpPr txBox="1"/>
          <p:nvPr/>
        </p:nvSpPr>
        <p:spPr>
          <a:xfrm>
            <a:off x="794430" y="5681879"/>
            <a:ext cx="3421550" cy="400110"/>
          </a:xfrm>
          <a:prstGeom prst="rect">
            <a:avLst/>
          </a:prstGeom>
          <a:noFill/>
        </p:spPr>
        <p:txBody>
          <a:bodyPr wrap="square" rtlCol="0">
            <a:spAutoFit/>
          </a:bodyPr>
          <a:lstStyle/>
          <a:p>
            <a:r>
              <a:rPr lang="en-US" sz="2000" i="1" dirty="0"/>
              <a:t>Introduced by Jessica</a:t>
            </a:r>
          </a:p>
        </p:txBody>
      </p:sp>
      <p:pic>
        <p:nvPicPr>
          <p:cNvPr id="4" name="Picture 3" descr="Katie Tyner">
            <a:extLst>
              <a:ext uri="{FF2B5EF4-FFF2-40B4-BE49-F238E27FC236}">
                <a16:creationId xmlns:a16="http://schemas.microsoft.com/office/drawing/2014/main" id="{8E5D55EE-DF91-21BE-AF3A-C9B5B5105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954" y="2038558"/>
            <a:ext cx="2753594" cy="3566160"/>
          </a:xfrm>
          <a:prstGeom prst="rect">
            <a:avLst/>
          </a:prstGeom>
          <a:noFill/>
          <a:ln>
            <a:noFill/>
          </a:ln>
        </p:spPr>
      </p:pic>
      <p:pic>
        <p:nvPicPr>
          <p:cNvPr id="10" name="Picture 9" descr="A person wearing a black shirt and gold necklace&#10;&#10;Description automatically generated">
            <a:extLst>
              <a:ext uri="{FF2B5EF4-FFF2-40B4-BE49-F238E27FC236}">
                <a16:creationId xmlns:a16="http://schemas.microsoft.com/office/drawing/2014/main" id="{2AB3E7DB-EB19-6E8A-E731-E9B00C3F9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988" y="2038558"/>
            <a:ext cx="2753792" cy="3566160"/>
          </a:xfrm>
          <a:prstGeom prst="rect">
            <a:avLst/>
          </a:prstGeom>
        </p:spPr>
      </p:pic>
    </p:spTree>
    <p:extLst>
      <p:ext uri="{BB962C8B-B14F-4D97-AF65-F5344CB8AC3E}">
        <p14:creationId xmlns:p14="http://schemas.microsoft.com/office/powerpoint/2010/main" val="2561082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C3B326-0495-427D-B26B-22688A4917C0}"/>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0D97228D-0F1D-4C3F-87CA-B9B6DA1290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0050" y="3429000"/>
            <a:ext cx="3771900" cy="2131124"/>
          </a:xfrm>
          <a:prstGeom prst="rect">
            <a:avLst/>
          </a:prstGeom>
        </p:spPr>
      </p:pic>
    </p:spTree>
    <p:extLst>
      <p:ext uri="{BB962C8B-B14F-4D97-AF65-F5344CB8AC3E}">
        <p14:creationId xmlns:p14="http://schemas.microsoft.com/office/powerpoint/2010/main" val="1719283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E32F-ED24-0D8A-44A1-13560B94CCFA}"/>
              </a:ext>
            </a:extLst>
          </p:cNvPr>
          <p:cNvSpPr txBox="1"/>
          <p:nvPr/>
        </p:nvSpPr>
        <p:spPr>
          <a:xfrm>
            <a:off x="1725849" y="1242709"/>
            <a:ext cx="3536994" cy="646331"/>
          </a:xfrm>
          <a:prstGeom prst="rect">
            <a:avLst/>
          </a:prstGeom>
          <a:noFill/>
          <a:ln>
            <a:solidFill>
              <a:schemeClr val="accent5"/>
            </a:solidFill>
          </a:ln>
        </p:spPr>
        <p:txBody>
          <a:bodyPr wrap="none" rtlCol="0">
            <a:spAutoFit/>
          </a:bodyPr>
          <a:lstStyle/>
          <a:p>
            <a:r>
              <a:rPr lang="en-US" sz="3600" dirty="0"/>
              <a:t>PROJECT ISSUES</a:t>
            </a:r>
          </a:p>
        </p:txBody>
      </p:sp>
      <p:sp>
        <p:nvSpPr>
          <p:cNvPr id="3" name="TextBox 2">
            <a:extLst>
              <a:ext uri="{FF2B5EF4-FFF2-40B4-BE49-F238E27FC236}">
                <a16:creationId xmlns:a16="http://schemas.microsoft.com/office/drawing/2014/main" id="{EFEE20A8-10B3-24BC-3AA9-609C5930DDB7}"/>
              </a:ext>
            </a:extLst>
          </p:cNvPr>
          <p:cNvSpPr txBox="1"/>
          <p:nvPr/>
        </p:nvSpPr>
        <p:spPr>
          <a:xfrm>
            <a:off x="2552576" y="2736502"/>
            <a:ext cx="4791120" cy="3170099"/>
          </a:xfrm>
          <a:prstGeom prst="rect">
            <a:avLst/>
          </a:prstGeom>
          <a:noFill/>
        </p:spPr>
        <p:txBody>
          <a:bodyPr wrap="none" rtlCol="0">
            <a:spAutoFit/>
          </a:bodyPr>
          <a:lstStyle/>
          <a:p>
            <a:pPr>
              <a:spcAft>
                <a:spcPts val="1800"/>
              </a:spcAft>
            </a:pPr>
            <a:r>
              <a:rPr lang="en-US" sz="2800" dirty="0"/>
              <a:t>How to choose them?</a:t>
            </a:r>
          </a:p>
          <a:p>
            <a:pPr>
              <a:spcAft>
                <a:spcPts val="1800"/>
              </a:spcAft>
            </a:pPr>
            <a:r>
              <a:rPr lang="en-US" sz="2800" dirty="0"/>
              <a:t>How to frame them?</a:t>
            </a:r>
          </a:p>
          <a:p>
            <a:pPr>
              <a:spcAft>
                <a:spcPts val="1800"/>
              </a:spcAft>
            </a:pPr>
            <a:r>
              <a:rPr lang="en-US" sz="2800" dirty="0"/>
              <a:t>How to build them?</a:t>
            </a:r>
          </a:p>
          <a:p>
            <a:pPr>
              <a:spcAft>
                <a:spcPts val="1800"/>
              </a:spcAft>
            </a:pPr>
            <a:r>
              <a:rPr lang="en-US" sz="2800" dirty="0"/>
              <a:t>How to make them actionable?</a:t>
            </a:r>
          </a:p>
          <a:p>
            <a:endParaRPr lang="en-US" sz="2800" dirty="0"/>
          </a:p>
        </p:txBody>
      </p:sp>
      <p:sp>
        <p:nvSpPr>
          <p:cNvPr id="4" name="TextBox 3">
            <a:extLst>
              <a:ext uri="{FF2B5EF4-FFF2-40B4-BE49-F238E27FC236}">
                <a16:creationId xmlns:a16="http://schemas.microsoft.com/office/drawing/2014/main" id="{5DCE615F-6A99-EB1F-D31F-629545600F23}"/>
              </a:ext>
            </a:extLst>
          </p:cNvPr>
          <p:cNvSpPr txBox="1"/>
          <p:nvPr/>
        </p:nvSpPr>
        <p:spPr>
          <a:xfrm>
            <a:off x="8073271" y="873376"/>
            <a:ext cx="1693990" cy="1384995"/>
          </a:xfrm>
          <a:prstGeom prst="rect">
            <a:avLst/>
          </a:prstGeom>
          <a:noFill/>
        </p:spPr>
        <p:txBody>
          <a:bodyPr wrap="none" rtlCol="0">
            <a:spAutoFit/>
          </a:bodyPr>
          <a:lstStyle/>
          <a:p>
            <a:r>
              <a:rPr lang="en-US" sz="2800" dirty="0"/>
              <a:t>Interest</a:t>
            </a:r>
          </a:p>
          <a:p>
            <a:r>
              <a:rPr lang="en-US" sz="2800" dirty="0"/>
              <a:t>Expertise</a:t>
            </a:r>
          </a:p>
          <a:p>
            <a:r>
              <a:rPr lang="en-US" sz="2800" dirty="0"/>
              <a:t>Relevance</a:t>
            </a:r>
          </a:p>
        </p:txBody>
      </p:sp>
      <p:sp>
        <p:nvSpPr>
          <p:cNvPr id="5" name="TextBox 4">
            <a:extLst>
              <a:ext uri="{FF2B5EF4-FFF2-40B4-BE49-F238E27FC236}">
                <a16:creationId xmlns:a16="http://schemas.microsoft.com/office/drawing/2014/main" id="{8480E1D3-272B-706D-D1DA-D1BD23BD8A21}"/>
              </a:ext>
            </a:extLst>
          </p:cNvPr>
          <p:cNvSpPr txBox="1"/>
          <p:nvPr/>
        </p:nvSpPr>
        <p:spPr>
          <a:xfrm>
            <a:off x="8073271" y="2378166"/>
            <a:ext cx="1949573" cy="1384995"/>
          </a:xfrm>
          <a:prstGeom prst="rect">
            <a:avLst/>
          </a:prstGeom>
          <a:noFill/>
        </p:spPr>
        <p:txBody>
          <a:bodyPr wrap="none" rtlCol="0">
            <a:spAutoFit/>
          </a:bodyPr>
          <a:lstStyle/>
          <a:p>
            <a:r>
              <a:rPr lang="en-US" sz="2800" dirty="0"/>
              <a:t>Relevance</a:t>
            </a:r>
          </a:p>
          <a:p>
            <a:r>
              <a:rPr lang="en-US" sz="2800" dirty="0"/>
              <a:t>Information</a:t>
            </a:r>
          </a:p>
          <a:p>
            <a:r>
              <a:rPr lang="en-US" sz="2800" dirty="0"/>
              <a:t>Time</a:t>
            </a:r>
          </a:p>
        </p:txBody>
      </p:sp>
      <p:sp>
        <p:nvSpPr>
          <p:cNvPr id="6" name="TextBox 5">
            <a:extLst>
              <a:ext uri="{FF2B5EF4-FFF2-40B4-BE49-F238E27FC236}">
                <a16:creationId xmlns:a16="http://schemas.microsoft.com/office/drawing/2014/main" id="{AF23B98E-3095-6C9C-4CAC-E8047EE07587}"/>
              </a:ext>
            </a:extLst>
          </p:cNvPr>
          <p:cNvSpPr txBox="1"/>
          <p:nvPr/>
        </p:nvSpPr>
        <p:spPr>
          <a:xfrm>
            <a:off x="8025039" y="3751990"/>
            <a:ext cx="3228769" cy="1384995"/>
          </a:xfrm>
          <a:prstGeom prst="rect">
            <a:avLst/>
          </a:prstGeom>
          <a:noFill/>
        </p:spPr>
        <p:txBody>
          <a:bodyPr wrap="none" rtlCol="0">
            <a:spAutoFit/>
          </a:bodyPr>
          <a:lstStyle/>
          <a:p>
            <a:r>
              <a:rPr lang="en-US" sz="2800" dirty="0"/>
              <a:t>Assess info and gaps</a:t>
            </a:r>
          </a:p>
          <a:p>
            <a:r>
              <a:rPr lang="en-US" sz="2800" dirty="0"/>
              <a:t>Develop hypothesis</a:t>
            </a:r>
          </a:p>
          <a:p>
            <a:r>
              <a:rPr lang="en-US" sz="2800" dirty="0"/>
              <a:t>Develop arguments</a:t>
            </a:r>
          </a:p>
        </p:txBody>
      </p:sp>
      <p:sp>
        <p:nvSpPr>
          <p:cNvPr id="7" name="TextBox 6">
            <a:extLst>
              <a:ext uri="{FF2B5EF4-FFF2-40B4-BE49-F238E27FC236}">
                <a16:creationId xmlns:a16="http://schemas.microsoft.com/office/drawing/2014/main" id="{0E9C375E-FA6E-6010-DB71-E8F76830949E}"/>
              </a:ext>
            </a:extLst>
          </p:cNvPr>
          <p:cNvSpPr txBox="1"/>
          <p:nvPr/>
        </p:nvSpPr>
        <p:spPr>
          <a:xfrm>
            <a:off x="8073271" y="5148156"/>
            <a:ext cx="3681392" cy="1384995"/>
          </a:xfrm>
          <a:prstGeom prst="rect">
            <a:avLst/>
          </a:prstGeom>
          <a:noFill/>
        </p:spPr>
        <p:txBody>
          <a:bodyPr wrap="none" rtlCol="0">
            <a:spAutoFit/>
          </a:bodyPr>
          <a:lstStyle/>
          <a:p>
            <a:r>
              <a:rPr lang="en-US" sz="2800" dirty="0"/>
              <a:t>Develop options</a:t>
            </a:r>
          </a:p>
          <a:p>
            <a:r>
              <a:rPr lang="en-US" sz="2800" dirty="0"/>
              <a:t>Stay loyal to analysis</a:t>
            </a:r>
          </a:p>
          <a:p>
            <a:r>
              <a:rPr lang="en-US" sz="2800" dirty="0"/>
              <a:t>Write clearly, efficiently</a:t>
            </a:r>
          </a:p>
        </p:txBody>
      </p:sp>
      <p:cxnSp>
        <p:nvCxnSpPr>
          <p:cNvPr id="9" name="Straight Connector 8">
            <a:extLst>
              <a:ext uri="{FF2B5EF4-FFF2-40B4-BE49-F238E27FC236}">
                <a16:creationId xmlns:a16="http://schemas.microsoft.com/office/drawing/2014/main" id="{30A58F9E-8C43-4093-2E0D-95177BA6E92A}"/>
              </a:ext>
            </a:extLst>
          </p:cNvPr>
          <p:cNvCxnSpPr>
            <a:cxnSpLocks/>
          </p:cNvCxnSpPr>
          <p:nvPr/>
        </p:nvCxnSpPr>
        <p:spPr>
          <a:xfrm flipV="1">
            <a:off x="6302233" y="1889040"/>
            <a:ext cx="1586899" cy="9773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B9690D-8710-9058-1A20-E2BD1FD662F2}"/>
              </a:ext>
            </a:extLst>
          </p:cNvPr>
          <p:cNvCxnSpPr>
            <a:cxnSpLocks/>
          </p:cNvCxnSpPr>
          <p:nvPr/>
        </p:nvCxnSpPr>
        <p:spPr>
          <a:xfrm flipV="1">
            <a:off x="6301245" y="2996119"/>
            <a:ext cx="1636119" cy="5631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84FE5B-A3CC-5AE1-9A6D-4CA0F501FC2C}"/>
              </a:ext>
            </a:extLst>
          </p:cNvPr>
          <p:cNvCxnSpPr>
            <a:cxnSpLocks/>
          </p:cNvCxnSpPr>
          <p:nvPr/>
        </p:nvCxnSpPr>
        <p:spPr>
          <a:xfrm flipV="1">
            <a:off x="6290185" y="4244304"/>
            <a:ext cx="1469212" cy="10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1A0985-24D1-8564-490D-B60C45877ECE}"/>
              </a:ext>
            </a:extLst>
          </p:cNvPr>
          <p:cNvCxnSpPr>
            <a:cxnSpLocks/>
          </p:cNvCxnSpPr>
          <p:nvPr/>
        </p:nvCxnSpPr>
        <p:spPr>
          <a:xfrm>
            <a:off x="7279821" y="5052936"/>
            <a:ext cx="609311" cy="355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74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par>
                          <p:cTn id="28" fill="hold">
                            <p:stCondLst>
                              <p:cond delay="1000"/>
                            </p:stCondLst>
                            <p:childTnLst>
                              <p:par>
                                <p:cTn id="29" presetID="22" presetClass="entr" presetSubtype="8"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par>
                          <p:cTn id="48" fill="hold">
                            <p:stCondLst>
                              <p:cond delay="1000"/>
                            </p:stCondLst>
                            <p:childTnLst>
                              <p:par>
                                <p:cTn id="49" presetID="22" presetClass="entr" presetSubtype="8" fill="hold" nodeType="afterEffect">
                                  <p:stCondLst>
                                    <p:cond delay="50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fade">
                                      <p:cBhvr>
                                        <p:cTn id="67" dur="500"/>
                                        <p:tgtEl>
                                          <p:spTgt spid="3">
                                            <p:txEl>
                                              <p:pRg st="3" end="3"/>
                                            </p:txEl>
                                          </p:spTgt>
                                        </p:tgtEl>
                                      </p:cBhvr>
                                    </p:animEffect>
                                  </p:childTnLst>
                                </p:cTn>
                              </p:par>
                            </p:childTnLst>
                          </p:cTn>
                        </p:par>
                        <p:par>
                          <p:cTn id="68" fill="hold">
                            <p:stCondLst>
                              <p:cond delay="1000"/>
                            </p:stCondLst>
                            <p:childTnLst>
                              <p:par>
                                <p:cTn id="69" presetID="22" presetClass="entr" presetSubtype="8" fill="hold" nodeType="afterEffect">
                                  <p:stCondLst>
                                    <p:cond delay="50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par>
                          <p:cTn id="72" fill="hold">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808F3-701E-46D1-8BDB-569199C94976}"/>
              </a:ext>
            </a:extLst>
          </p:cNvPr>
          <p:cNvSpPr txBox="1"/>
          <p:nvPr/>
        </p:nvSpPr>
        <p:spPr>
          <a:xfrm>
            <a:off x="3203765" y="895718"/>
            <a:ext cx="5784469" cy="523220"/>
          </a:xfrm>
          <a:prstGeom prst="rect">
            <a:avLst/>
          </a:prstGeom>
          <a:noFill/>
        </p:spPr>
        <p:txBody>
          <a:bodyPr wrap="none" rtlCol="0">
            <a:spAutoFit/>
          </a:bodyPr>
          <a:lstStyle/>
          <a:p>
            <a:r>
              <a:rPr lang="en-US" sz="2800" dirty="0"/>
              <a:t>The Heartbeat of Analysis (and Policy)</a:t>
            </a:r>
          </a:p>
        </p:txBody>
      </p:sp>
      <p:grpSp>
        <p:nvGrpSpPr>
          <p:cNvPr id="13" name="Group 12">
            <a:extLst>
              <a:ext uri="{FF2B5EF4-FFF2-40B4-BE49-F238E27FC236}">
                <a16:creationId xmlns:a16="http://schemas.microsoft.com/office/drawing/2014/main" id="{5A4B7FB7-A1E1-42A1-8CC7-3F69CA8CC953}"/>
              </a:ext>
            </a:extLst>
          </p:cNvPr>
          <p:cNvGrpSpPr/>
          <p:nvPr/>
        </p:nvGrpSpPr>
        <p:grpSpPr>
          <a:xfrm>
            <a:off x="4541316" y="2133600"/>
            <a:ext cx="3109369" cy="3222486"/>
            <a:chOff x="3017315" y="2133600"/>
            <a:chExt cx="3109369" cy="3222486"/>
          </a:xfrm>
        </p:grpSpPr>
        <p:pic>
          <p:nvPicPr>
            <p:cNvPr id="11" name="Picture 10">
              <a:extLst>
                <a:ext uri="{FF2B5EF4-FFF2-40B4-BE49-F238E27FC236}">
                  <a16:creationId xmlns:a16="http://schemas.microsoft.com/office/drawing/2014/main" id="{D648C995-3AEB-4427-A863-1B3409EF2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15" y="2133600"/>
              <a:ext cx="3109369" cy="2438400"/>
            </a:xfrm>
            <a:prstGeom prst="rect">
              <a:avLst/>
            </a:prstGeom>
          </p:spPr>
        </p:pic>
        <p:sp>
          <p:nvSpPr>
            <p:cNvPr id="12" name="TextBox 11">
              <a:extLst>
                <a:ext uri="{FF2B5EF4-FFF2-40B4-BE49-F238E27FC236}">
                  <a16:creationId xmlns:a16="http://schemas.microsoft.com/office/drawing/2014/main" id="{9CA8E6C5-DF78-4A3E-8C35-7FF32380CDBD}"/>
                </a:ext>
              </a:extLst>
            </p:cNvPr>
            <p:cNvSpPr txBox="1"/>
            <p:nvPr/>
          </p:nvSpPr>
          <p:spPr>
            <a:xfrm>
              <a:off x="3017315" y="4648200"/>
              <a:ext cx="3109369" cy="707886"/>
            </a:xfrm>
            <a:prstGeom prst="rect">
              <a:avLst/>
            </a:prstGeom>
            <a:solidFill>
              <a:schemeClr val="tx1"/>
            </a:solidFill>
          </p:spPr>
          <p:txBody>
            <a:bodyPr wrap="square" rtlCol="0">
              <a:spAutoFit/>
            </a:bodyPr>
            <a:lstStyle/>
            <a:p>
              <a:pPr algn="ctr"/>
              <a:r>
                <a:rPr lang="en-US" sz="4000" dirty="0">
                  <a:solidFill>
                    <a:srgbClr val="FF0000"/>
                  </a:solidFill>
                </a:rPr>
                <a:t>“DRIVERS”</a:t>
              </a:r>
            </a:p>
          </p:txBody>
        </p:sp>
      </p:grpSp>
      <p:sp>
        <p:nvSpPr>
          <p:cNvPr id="6" name="TextBox 5">
            <a:extLst>
              <a:ext uri="{FF2B5EF4-FFF2-40B4-BE49-F238E27FC236}">
                <a16:creationId xmlns:a16="http://schemas.microsoft.com/office/drawing/2014/main" id="{A3E12A37-8CCD-4730-8761-98FEFD6132DE}"/>
              </a:ext>
            </a:extLst>
          </p:cNvPr>
          <p:cNvSpPr txBox="1"/>
          <p:nvPr/>
        </p:nvSpPr>
        <p:spPr>
          <a:xfrm>
            <a:off x="1376411" y="6001325"/>
            <a:ext cx="10175991" cy="400110"/>
          </a:xfrm>
          <a:prstGeom prst="rect">
            <a:avLst/>
          </a:prstGeom>
          <a:noFill/>
        </p:spPr>
        <p:txBody>
          <a:bodyPr wrap="none" rtlCol="0">
            <a:spAutoFit/>
          </a:bodyPr>
          <a:lstStyle/>
          <a:p>
            <a:r>
              <a:rPr lang="en-US" sz="2000" dirty="0"/>
              <a:t>The forces, needs, desires, and other factors that make things happen and influence outcomes.</a:t>
            </a:r>
          </a:p>
        </p:txBody>
      </p:sp>
    </p:spTree>
    <p:extLst>
      <p:ext uri="{BB962C8B-B14F-4D97-AF65-F5344CB8AC3E}">
        <p14:creationId xmlns:p14="http://schemas.microsoft.com/office/powerpoint/2010/main" val="4208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a:t>Work</a:t>
                      </a:r>
                    </a:p>
                    <a:p>
                      <a:r>
                        <a:rPr lang="en-US" sz="1800" noProof="0"/>
                        <a:t>Food</a:t>
                      </a:r>
                    </a:p>
                    <a:p>
                      <a:r>
                        <a:rPr lang="en-US" sz="1800" noProof="0"/>
                        <a:t>Love - Sex</a:t>
                      </a:r>
                    </a:p>
                    <a:p>
                      <a:r>
                        <a:rPr lang="en-US" sz="1800" noProof="0"/>
                        <a:t>Family</a:t>
                      </a:r>
                    </a:p>
                    <a:p>
                      <a:r>
                        <a:rPr lang="en-US" sz="1800" noProof="0"/>
                        <a:t>Home</a:t>
                      </a:r>
                    </a:p>
                    <a:p>
                      <a:r>
                        <a:rPr lang="en-US" sz="1800" noProof="0"/>
                        <a:t>Transportation </a:t>
                      </a:r>
                    </a:p>
                    <a:p>
                      <a:r>
                        <a:rPr lang="en-US" sz="1800" noProof="0"/>
                        <a:t>Entertainment</a:t>
                      </a:r>
                    </a:p>
                    <a:p>
                      <a:r>
                        <a:rPr lang="en-US" sz="1800" noProof="0"/>
                        <a:t>     Recreation</a:t>
                      </a:r>
                    </a:p>
                    <a:p>
                      <a:r>
                        <a:rPr lang="en-US" sz="1800" noProof="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pic>
        <p:nvPicPr>
          <p:cNvPr id="8" name="Picture 7">
            <a:extLst>
              <a:ext uri="{FF2B5EF4-FFF2-40B4-BE49-F238E27FC236}">
                <a16:creationId xmlns:a16="http://schemas.microsoft.com/office/drawing/2014/main" id="{5420EDE2-D7AD-4E1A-8DA5-7DDA2E0F1A63}"/>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9" name="TextBox 8">
            <a:extLst>
              <a:ext uri="{FF2B5EF4-FFF2-40B4-BE49-F238E27FC236}">
                <a16:creationId xmlns:a16="http://schemas.microsoft.com/office/drawing/2014/main" id="{8A1AC54A-74D3-430F-9253-80A791B0582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0" name="TextBox 9">
            <a:extLst>
              <a:ext uri="{FF2B5EF4-FFF2-40B4-BE49-F238E27FC236}">
                <a16:creationId xmlns:a16="http://schemas.microsoft.com/office/drawing/2014/main" id="{962C1613-D08C-4371-811C-34EFD1A11D24}"/>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1" name="TextBox 10">
            <a:extLst>
              <a:ext uri="{FF2B5EF4-FFF2-40B4-BE49-F238E27FC236}">
                <a16:creationId xmlns:a16="http://schemas.microsoft.com/office/drawing/2014/main" id="{5E5D444A-904A-4EA1-A5B5-BF4A50C13291}"/>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219232" y="2642392"/>
            <a:ext cx="2589170" cy="369332"/>
          </a:xfrm>
          <a:prstGeom prst="rect">
            <a:avLst/>
          </a:prstGeom>
          <a:noFill/>
        </p:spPr>
        <p:txBody>
          <a:bodyPr wrap="none" rtlCol="0">
            <a:spAutoFit/>
          </a:bodyPr>
          <a:lstStyle/>
          <a:p>
            <a:r>
              <a:rPr lang="en-US"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useBgFill="1">
        <p:nvSpPr>
          <p:cNvPr id="2" name="Rectangle 1">
            <a:extLst>
              <a:ext uri="{FF2B5EF4-FFF2-40B4-BE49-F238E27FC236}">
                <a16:creationId xmlns:a16="http://schemas.microsoft.com/office/drawing/2014/main" id="{C5E1161D-8DB5-45D2-ACAB-049818B69628}"/>
              </a:ext>
            </a:extLst>
          </p:cNvPr>
          <p:cNvSpPr/>
          <p:nvPr/>
        </p:nvSpPr>
        <p:spPr>
          <a:xfrm>
            <a:off x="7648817" y="3938952"/>
            <a:ext cx="3045663" cy="2947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792E53E3-74AC-4BAD-901E-ADCD320020BB}"/>
              </a:ext>
            </a:extLst>
          </p:cNvPr>
          <p:cNvSpPr/>
          <p:nvPr/>
        </p:nvSpPr>
        <p:spPr>
          <a:xfrm>
            <a:off x="4925965" y="3943020"/>
            <a:ext cx="5665279"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B1F221FF-24A5-479B-B224-76453F9A6991}"/>
              </a:ext>
            </a:extLst>
          </p:cNvPr>
          <p:cNvSpPr/>
          <p:nvPr/>
        </p:nvSpPr>
        <p:spPr>
          <a:xfrm>
            <a:off x="2832334" y="3940986"/>
            <a:ext cx="7368812"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93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50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2" grpId="0" animBg="1"/>
      <p:bldP spid="2" grpId="1" animBg="1"/>
      <p:bldP spid="16" grpId="0" animBg="1"/>
      <p:bldP spid="16" grpId="1" animBg="1"/>
      <p:bldP spid="17" grpId="0" animBg="1"/>
      <p:bldP spid="17"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dirty="0"/>
                        <a:t>Work</a:t>
                      </a:r>
                    </a:p>
                    <a:p>
                      <a:r>
                        <a:rPr lang="en-US" sz="1800" noProof="0" dirty="0"/>
                        <a:t>Food</a:t>
                      </a:r>
                    </a:p>
                    <a:p>
                      <a:r>
                        <a:rPr lang="en-US" sz="1800" noProof="0" dirty="0"/>
                        <a:t>Love - Sex</a:t>
                      </a:r>
                    </a:p>
                    <a:p>
                      <a:r>
                        <a:rPr lang="en-US" sz="1800" noProof="0" dirty="0"/>
                        <a:t>Family</a:t>
                      </a:r>
                    </a:p>
                    <a:p>
                      <a:r>
                        <a:rPr lang="en-US" sz="1800" noProof="0" dirty="0"/>
                        <a:t>Home</a:t>
                      </a:r>
                    </a:p>
                    <a:p>
                      <a:r>
                        <a:rPr lang="en-US" sz="1800" noProof="0" dirty="0"/>
                        <a:t>Transportation </a:t>
                      </a:r>
                    </a:p>
                    <a:p>
                      <a:r>
                        <a:rPr lang="en-US" sz="1800" noProof="0" dirty="0"/>
                        <a:t>Entertainment</a:t>
                      </a:r>
                    </a:p>
                    <a:p>
                      <a:r>
                        <a:rPr lang="en-US" sz="1800" noProof="0" dirty="0"/>
                        <a:t>     Recreation</a:t>
                      </a:r>
                    </a:p>
                    <a:p>
                      <a:r>
                        <a:rPr lang="en-US" sz="1800" noProof="0" dirty="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pic>
        <p:nvPicPr>
          <p:cNvPr id="8" name="Picture 7">
            <a:extLst>
              <a:ext uri="{FF2B5EF4-FFF2-40B4-BE49-F238E27FC236}">
                <a16:creationId xmlns:a16="http://schemas.microsoft.com/office/drawing/2014/main" id="{5420EDE2-D7AD-4E1A-8DA5-7DDA2E0F1A63}"/>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9" name="TextBox 8">
            <a:extLst>
              <a:ext uri="{FF2B5EF4-FFF2-40B4-BE49-F238E27FC236}">
                <a16:creationId xmlns:a16="http://schemas.microsoft.com/office/drawing/2014/main" id="{8A1AC54A-74D3-430F-9253-80A791B0582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0" name="TextBox 9">
            <a:extLst>
              <a:ext uri="{FF2B5EF4-FFF2-40B4-BE49-F238E27FC236}">
                <a16:creationId xmlns:a16="http://schemas.microsoft.com/office/drawing/2014/main" id="{962C1613-D08C-4371-811C-34EFD1A11D24}"/>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1" name="TextBox 10">
            <a:extLst>
              <a:ext uri="{FF2B5EF4-FFF2-40B4-BE49-F238E27FC236}">
                <a16:creationId xmlns:a16="http://schemas.microsoft.com/office/drawing/2014/main" id="{5E5D444A-904A-4EA1-A5B5-BF4A50C13291}"/>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219232" y="2642392"/>
            <a:ext cx="2589170" cy="369332"/>
          </a:xfrm>
          <a:prstGeom prst="rect">
            <a:avLst/>
          </a:prstGeom>
          <a:noFill/>
        </p:spPr>
        <p:txBody>
          <a:bodyPr wrap="none" rtlCol="0">
            <a:spAutoFit/>
          </a:bodyPr>
          <a:lstStyle/>
          <a:p>
            <a:r>
              <a:rPr lang="en-US"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p:nvSpPr>
          <p:cNvPr id="2" name="TextBox 1">
            <a:extLst>
              <a:ext uri="{FF2B5EF4-FFF2-40B4-BE49-F238E27FC236}">
                <a16:creationId xmlns:a16="http://schemas.microsoft.com/office/drawing/2014/main" id="{62C05027-8AC7-73AC-AA12-384DF0B62B88}"/>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15968764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4" name="TextBox 3">
            <a:extLst>
              <a:ext uri="{FF2B5EF4-FFF2-40B4-BE49-F238E27FC236}">
                <a16:creationId xmlns:a16="http://schemas.microsoft.com/office/drawing/2014/main" id="{A0C5AECA-0F1D-4416-90B1-7EF3819E2368}"/>
              </a:ext>
            </a:extLst>
          </p:cNvPr>
          <p:cNvSpPr txBox="1"/>
          <p:nvPr/>
        </p:nvSpPr>
        <p:spPr>
          <a:xfrm>
            <a:off x="2089392" y="1690342"/>
            <a:ext cx="3847528" cy="369332"/>
          </a:xfrm>
          <a:prstGeom prst="rect">
            <a:avLst/>
          </a:prstGeom>
          <a:noFill/>
        </p:spPr>
        <p:txBody>
          <a:bodyPr wrap="none" rtlCol="0">
            <a:spAutoFit/>
          </a:bodyPr>
          <a:lstStyle/>
          <a:p>
            <a:r>
              <a:rPr lang="en-US" dirty="0"/>
              <a:t>Borrowing from the “3-i framework” …</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219232" y="2642392"/>
            <a:ext cx="2546338" cy="369332"/>
          </a:xfrm>
          <a:prstGeom prst="rect">
            <a:avLst/>
          </a:prstGeom>
          <a:noFill/>
        </p:spPr>
        <p:txBody>
          <a:bodyPr wrap="none" rtlCol="0">
            <a:spAutoFit/>
          </a:bodyPr>
          <a:lstStyle/>
          <a:p>
            <a:r>
              <a:rPr lang="en-US" dirty="0"/>
              <a:t>In our NATIONAL lives …</a:t>
            </a:r>
          </a:p>
        </p:txBody>
      </p:sp>
      <p:sp useBgFill="1">
        <p:nvSpPr>
          <p:cNvPr id="13" name="Rectangle 12">
            <a:extLst>
              <a:ext uri="{FF2B5EF4-FFF2-40B4-BE49-F238E27FC236}">
                <a16:creationId xmlns:a16="http://schemas.microsoft.com/office/drawing/2014/main" id="{1F641C6A-2383-4DA0-A7D8-2544BE579CDF}"/>
              </a:ext>
            </a:extLst>
          </p:cNvPr>
          <p:cNvSpPr/>
          <p:nvPr/>
        </p:nvSpPr>
        <p:spPr>
          <a:xfrm>
            <a:off x="7747001"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6BB5620-AE49-4046-800B-0B4E9A09CAE3}"/>
              </a:ext>
            </a:extLst>
          </p:cNvPr>
          <p:cNvSpPr/>
          <p:nvPr/>
        </p:nvSpPr>
        <p:spPr>
          <a:xfrm>
            <a:off x="5356685"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BA2EE36B-E8C9-486D-9C4F-EA428DD61B41}"/>
              </a:ext>
            </a:extLst>
          </p:cNvPr>
          <p:cNvSpPr/>
          <p:nvPr/>
        </p:nvSpPr>
        <p:spPr>
          <a:xfrm>
            <a:off x="2980814" y="3955667"/>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F5540C9-EF11-40FE-9F9B-0141C0866B98}"/>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17" name="TextBox 16">
            <a:extLst>
              <a:ext uri="{FF2B5EF4-FFF2-40B4-BE49-F238E27FC236}">
                <a16:creationId xmlns:a16="http://schemas.microsoft.com/office/drawing/2014/main" id="{CD3FD575-1E55-4EAC-A4D1-FFAEC479FE7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8" name="TextBox 17">
            <a:extLst>
              <a:ext uri="{FF2B5EF4-FFF2-40B4-BE49-F238E27FC236}">
                <a16:creationId xmlns:a16="http://schemas.microsoft.com/office/drawing/2014/main" id="{5C73939F-7521-4255-83CE-F4E79A367C20}"/>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9" name="TextBox 18">
            <a:extLst>
              <a:ext uri="{FF2B5EF4-FFF2-40B4-BE49-F238E27FC236}">
                <a16:creationId xmlns:a16="http://schemas.microsoft.com/office/drawing/2014/main" id="{9BCA25A1-F5BD-4F2C-A85B-E04877A3A41C}"/>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Tree>
    <p:extLst>
      <p:ext uri="{BB962C8B-B14F-4D97-AF65-F5344CB8AC3E}">
        <p14:creationId xmlns:p14="http://schemas.microsoft.com/office/powerpoint/2010/main" val="67177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P spid="15" grpId="0" animBg="1"/>
      <p:bldP spid="15"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4" name="TextBox 3">
            <a:extLst>
              <a:ext uri="{FF2B5EF4-FFF2-40B4-BE49-F238E27FC236}">
                <a16:creationId xmlns:a16="http://schemas.microsoft.com/office/drawing/2014/main" id="{A0C5AECA-0F1D-4416-90B1-7EF3819E2368}"/>
              </a:ext>
            </a:extLst>
          </p:cNvPr>
          <p:cNvSpPr txBox="1"/>
          <p:nvPr/>
        </p:nvSpPr>
        <p:spPr>
          <a:xfrm>
            <a:off x="2089392" y="1690342"/>
            <a:ext cx="3847528" cy="369332"/>
          </a:xfrm>
          <a:prstGeom prst="rect">
            <a:avLst/>
          </a:prstGeom>
          <a:noFill/>
        </p:spPr>
        <p:txBody>
          <a:bodyPr wrap="none" rtlCol="0">
            <a:spAutoFit/>
          </a:bodyPr>
          <a:lstStyle/>
          <a:p>
            <a:r>
              <a:rPr lang="en-US" dirty="0"/>
              <a:t>Borrowing from the “3-i framework” …</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219232" y="2642392"/>
            <a:ext cx="2546338" cy="369332"/>
          </a:xfrm>
          <a:prstGeom prst="rect">
            <a:avLst/>
          </a:prstGeom>
          <a:noFill/>
        </p:spPr>
        <p:txBody>
          <a:bodyPr wrap="none" rtlCol="0">
            <a:spAutoFit/>
          </a:bodyPr>
          <a:lstStyle/>
          <a:p>
            <a:r>
              <a:rPr lang="en-US" dirty="0"/>
              <a:t>In our NATIONAL lives …</a:t>
            </a:r>
          </a:p>
        </p:txBody>
      </p:sp>
      <p:pic>
        <p:nvPicPr>
          <p:cNvPr id="16" name="Picture 15">
            <a:extLst>
              <a:ext uri="{FF2B5EF4-FFF2-40B4-BE49-F238E27FC236}">
                <a16:creationId xmlns:a16="http://schemas.microsoft.com/office/drawing/2014/main" id="{3F5540C9-EF11-40FE-9F9B-0141C0866B98}"/>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17" name="TextBox 16">
            <a:extLst>
              <a:ext uri="{FF2B5EF4-FFF2-40B4-BE49-F238E27FC236}">
                <a16:creationId xmlns:a16="http://schemas.microsoft.com/office/drawing/2014/main" id="{CD3FD575-1E55-4EAC-A4D1-FFAEC479FE7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8" name="TextBox 17">
            <a:extLst>
              <a:ext uri="{FF2B5EF4-FFF2-40B4-BE49-F238E27FC236}">
                <a16:creationId xmlns:a16="http://schemas.microsoft.com/office/drawing/2014/main" id="{5C73939F-7521-4255-83CE-F4E79A367C20}"/>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9" name="TextBox 18">
            <a:extLst>
              <a:ext uri="{FF2B5EF4-FFF2-40B4-BE49-F238E27FC236}">
                <a16:creationId xmlns:a16="http://schemas.microsoft.com/office/drawing/2014/main" id="{9BCA25A1-F5BD-4F2C-A85B-E04877A3A41C}"/>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2" name="TextBox 1">
            <a:extLst>
              <a:ext uri="{FF2B5EF4-FFF2-40B4-BE49-F238E27FC236}">
                <a16:creationId xmlns:a16="http://schemas.microsoft.com/office/drawing/2014/main" id="{57241F84-3235-148A-0473-D30FAE4C48F5}"/>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3938551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86001" y="751115"/>
            <a:ext cx="7546103" cy="2246769"/>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 years of analytical writing</a:t>
            </a:r>
          </a:p>
          <a:p>
            <a:endParaRPr lang="en-US" dirty="0"/>
          </a:p>
          <a:p>
            <a:endParaRPr lang="en-US" dirty="0"/>
          </a:p>
        </p:txBody>
      </p:sp>
      <p:cxnSp>
        <p:nvCxnSpPr>
          <p:cNvPr id="10" name="Straight Arrow Connector 9"/>
          <p:cNvCxnSpPr/>
          <p:nvPr/>
        </p:nvCxnSpPr>
        <p:spPr>
          <a:xfrm flipH="1">
            <a:off x="6553200" y="3581400"/>
            <a:ext cx="914400" cy="4475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23BC019-F5EB-4F52-B142-25BC9A9BFAD2}"/>
              </a:ext>
            </a:extLst>
          </p:cNvPr>
          <p:cNvSpPr/>
          <p:nvPr/>
        </p:nvSpPr>
        <p:spPr>
          <a:xfrm>
            <a:off x="3307970" y="2617067"/>
            <a:ext cx="2973058" cy="369332"/>
          </a:xfrm>
          <a:prstGeom prst="rect">
            <a:avLst/>
          </a:prstGeom>
        </p:spPr>
        <p:txBody>
          <a:bodyPr wrap="none">
            <a:spAutoFit/>
          </a:bodyPr>
          <a:lstStyle/>
          <a:p>
            <a:r>
              <a:rPr lang="en-US" dirty="0"/>
              <a:t>Linguistics and study in Spain</a:t>
            </a:r>
          </a:p>
        </p:txBody>
      </p:sp>
      <p:grpSp>
        <p:nvGrpSpPr>
          <p:cNvPr id="19" name="Group 18">
            <a:extLst>
              <a:ext uri="{FF2B5EF4-FFF2-40B4-BE49-F238E27FC236}">
                <a16:creationId xmlns:a16="http://schemas.microsoft.com/office/drawing/2014/main" id="{0C7A11FA-BA06-4BE6-83CD-0305571B3DB5}"/>
              </a:ext>
            </a:extLst>
          </p:cNvPr>
          <p:cNvGrpSpPr/>
          <p:nvPr/>
        </p:nvGrpSpPr>
        <p:grpSpPr>
          <a:xfrm>
            <a:off x="6477000" y="2633743"/>
            <a:ext cx="2490738" cy="369332"/>
            <a:chOff x="4953000" y="2633743"/>
            <a:chExt cx="2490738" cy="369332"/>
          </a:xfrm>
        </p:grpSpPr>
        <p:cxnSp>
          <p:nvCxnSpPr>
            <p:cNvPr id="4" name="Straight Arrow Connector 3"/>
            <p:cNvCxnSpPr>
              <a:cxnSpLocks/>
            </p:cNvCxnSpPr>
            <p:nvPr/>
          </p:nvCxnSpPr>
          <p:spPr>
            <a:xfrm>
              <a:off x="4953000" y="2819400"/>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5DA83F-CEF4-47F0-901A-55EA180F11DC}"/>
                </a:ext>
              </a:extLst>
            </p:cNvPr>
            <p:cNvSpPr/>
            <p:nvPr/>
          </p:nvSpPr>
          <p:spPr>
            <a:xfrm>
              <a:off x="5326492" y="2633743"/>
              <a:ext cx="2117246" cy="369332"/>
            </a:xfrm>
            <a:prstGeom prst="rect">
              <a:avLst/>
            </a:prstGeom>
          </p:spPr>
          <p:txBody>
            <a:bodyPr wrap="none">
              <a:spAutoFit/>
            </a:bodyPr>
            <a:lstStyle/>
            <a:p>
              <a:r>
                <a:rPr lang="en-US" dirty="0"/>
                <a:t>journalism in Taiwan</a:t>
              </a:r>
            </a:p>
          </p:txBody>
        </p:sp>
      </p:grpSp>
      <p:grpSp>
        <p:nvGrpSpPr>
          <p:cNvPr id="20" name="Group 19">
            <a:extLst>
              <a:ext uri="{FF2B5EF4-FFF2-40B4-BE49-F238E27FC236}">
                <a16:creationId xmlns:a16="http://schemas.microsoft.com/office/drawing/2014/main" id="{43D25297-552C-48DB-AC75-BE58F9C9FB2C}"/>
              </a:ext>
            </a:extLst>
          </p:cNvPr>
          <p:cNvGrpSpPr/>
          <p:nvPr/>
        </p:nvGrpSpPr>
        <p:grpSpPr>
          <a:xfrm>
            <a:off x="3255750" y="2971801"/>
            <a:ext cx="4440450" cy="670169"/>
            <a:chOff x="1731750" y="2971800"/>
            <a:chExt cx="4440450" cy="670169"/>
          </a:xfrm>
        </p:grpSpPr>
        <p:cxnSp>
          <p:nvCxnSpPr>
            <p:cNvPr id="5" name="Straight Arrow Connector 4"/>
            <p:cNvCxnSpPr/>
            <p:nvPr/>
          </p:nvCxnSpPr>
          <p:spPr>
            <a:xfrm flipH="1">
              <a:off x="4876800" y="2971800"/>
              <a:ext cx="1295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D3D7C4-2548-4072-AA11-D4B8C20A1E0F}"/>
                </a:ext>
              </a:extLst>
            </p:cNvPr>
            <p:cNvSpPr/>
            <p:nvPr/>
          </p:nvSpPr>
          <p:spPr>
            <a:xfrm>
              <a:off x="1731750" y="3272637"/>
              <a:ext cx="3106428" cy="369332"/>
            </a:xfrm>
            <a:prstGeom prst="rect">
              <a:avLst/>
            </a:prstGeom>
          </p:spPr>
          <p:txBody>
            <a:bodyPr wrap="none">
              <a:spAutoFit/>
            </a:bodyPr>
            <a:lstStyle/>
            <a:p>
              <a:r>
                <a:rPr lang="en-US" dirty="0"/>
                <a:t>U.S. House of Representatives </a:t>
              </a:r>
            </a:p>
          </p:txBody>
        </p:sp>
      </p:grpSp>
      <p:grpSp>
        <p:nvGrpSpPr>
          <p:cNvPr id="21" name="Group 20">
            <a:extLst>
              <a:ext uri="{FF2B5EF4-FFF2-40B4-BE49-F238E27FC236}">
                <a16:creationId xmlns:a16="http://schemas.microsoft.com/office/drawing/2014/main" id="{C227CE02-D207-4769-9B60-A698FACDF2E3}"/>
              </a:ext>
            </a:extLst>
          </p:cNvPr>
          <p:cNvGrpSpPr/>
          <p:nvPr/>
        </p:nvGrpSpPr>
        <p:grpSpPr>
          <a:xfrm>
            <a:off x="6722854" y="3320534"/>
            <a:ext cx="1197219" cy="369332"/>
            <a:chOff x="5198853" y="3320534"/>
            <a:chExt cx="1197219" cy="369332"/>
          </a:xfrm>
        </p:grpSpPr>
        <p:cxnSp>
          <p:nvCxnSpPr>
            <p:cNvPr id="7" name="Straight Arrow Connector 6"/>
            <p:cNvCxnSpPr/>
            <p:nvPr/>
          </p:nvCxnSpPr>
          <p:spPr>
            <a:xfrm>
              <a:off x="5198853" y="3505200"/>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BCD7B9-9FD0-4B4A-9C9B-B4103E7C8361}"/>
                </a:ext>
              </a:extLst>
            </p:cNvPr>
            <p:cNvSpPr/>
            <p:nvPr/>
          </p:nvSpPr>
          <p:spPr>
            <a:xfrm>
              <a:off x="5873172" y="3320534"/>
              <a:ext cx="522900" cy="369332"/>
            </a:xfrm>
            <a:prstGeom prst="rect">
              <a:avLst/>
            </a:prstGeom>
          </p:spPr>
          <p:txBody>
            <a:bodyPr wrap="none">
              <a:spAutoFit/>
            </a:bodyPr>
            <a:lstStyle/>
            <a:p>
              <a:r>
                <a:rPr lang="en-US" dirty="0"/>
                <a:t>CIA</a:t>
              </a:r>
            </a:p>
          </p:txBody>
        </p:sp>
      </p:grpSp>
      <p:sp>
        <p:nvSpPr>
          <p:cNvPr id="15" name="Rectangle 14">
            <a:extLst>
              <a:ext uri="{FF2B5EF4-FFF2-40B4-BE49-F238E27FC236}">
                <a16:creationId xmlns:a16="http://schemas.microsoft.com/office/drawing/2014/main" id="{CC71FDD0-12A1-450F-A450-902EB5A3227F}"/>
              </a:ext>
            </a:extLst>
          </p:cNvPr>
          <p:cNvSpPr/>
          <p:nvPr/>
        </p:nvSpPr>
        <p:spPr>
          <a:xfrm>
            <a:off x="4572522" y="3872608"/>
            <a:ext cx="4723878" cy="1323439"/>
          </a:xfrm>
          <a:prstGeom prst="rect">
            <a:avLst/>
          </a:prstGeom>
        </p:spPr>
        <p:txBody>
          <a:bodyPr wrap="square">
            <a:spAutoFit/>
          </a:bodyPr>
          <a:lstStyle/>
          <a:p>
            <a:pPr marL="0" lvl="5"/>
            <a:r>
              <a:rPr lang="en-US" sz="2000" dirty="0"/>
              <a:t>State Department</a:t>
            </a:r>
          </a:p>
          <a:p>
            <a:pPr marL="0" lvl="5"/>
            <a:r>
              <a:rPr lang="en-US" sz="2000" dirty="0"/>
              <a:t>National Security Council</a:t>
            </a:r>
          </a:p>
          <a:p>
            <a:pPr marL="0" lvl="5"/>
            <a:r>
              <a:rPr lang="en-US" sz="2000" dirty="0"/>
              <a:t>National Intelligence Council</a:t>
            </a:r>
          </a:p>
          <a:p>
            <a:pPr marL="0" lvl="5"/>
            <a:r>
              <a:rPr lang="en-US" sz="2000" dirty="0"/>
              <a:t>U.S. Military – Intelligence Advisor</a:t>
            </a:r>
          </a:p>
        </p:txBody>
      </p:sp>
      <p:grpSp>
        <p:nvGrpSpPr>
          <p:cNvPr id="22" name="Group 21">
            <a:extLst>
              <a:ext uri="{FF2B5EF4-FFF2-40B4-BE49-F238E27FC236}">
                <a16:creationId xmlns:a16="http://schemas.microsoft.com/office/drawing/2014/main" id="{5CD5E2E9-3575-4DF9-A82A-CDF8661F7417}"/>
              </a:ext>
            </a:extLst>
          </p:cNvPr>
          <p:cNvGrpSpPr/>
          <p:nvPr/>
        </p:nvGrpSpPr>
        <p:grpSpPr>
          <a:xfrm>
            <a:off x="2286000" y="5181600"/>
            <a:ext cx="2971800" cy="607792"/>
            <a:chOff x="762000" y="5181600"/>
            <a:chExt cx="2971800" cy="607792"/>
          </a:xfrm>
        </p:grpSpPr>
        <p:cxnSp>
          <p:nvCxnSpPr>
            <p:cNvPr id="6" name="Straight Arrow Connector 5"/>
            <p:cNvCxnSpPr/>
            <p:nvPr/>
          </p:nvCxnSpPr>
          <p:spPr>
            <a:xfrm flipH="1">
              <a:off x="2971800" y="5181600"/>
              <a:ext cx="7620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C5872E-B7AB-46CD-B1EB-8E29E6308920}"/>
                </a:ext>
              </a:extLst>
            </p:cNvPr>
            <p:cNvSpPr/>
            <p:nvPr/>
          </p:nvSpPr>
          <p:spPr>
            <a:xfrm>
              <a:off x="762000" y="5389282"/>
              <a:ext cx="2340962" cy="400110"/>
            </a:xfrm>
            <a:prstGeom prst="rect">
              <a:avLst/>
            </a:prstGeom>
          </p:spPr>
          <p:txBody>
            <a:bodyPr wrap="none">
              <a:spAutoFit/>
            </a:bodyPr>
            <a:lstStyle/>
            <a:p>
              <a:pPr lvl="2"/>
              <a:r>
                <a:rPr lang="en-US" sz="2000" dirty="0"/>
                <a:t>U.S. Senate</a:t>
              </a:r>
            </a:p>
          </p:txBody>
        </p:sp>
      </p:grpSp>
      <p:grpSp>
        <p:nvGrpSpPr>
          <p:cNvPr id="23" name="Group 22">
            <a:extLst>
              <a:ext uri="{FF2B5EF4-FFF2-40B4-BE49-F238E27FC236}">
                <a16:creationId xmlns:a16="http://schemas.microsoft.com/office/drawing/2014/main" id="{23ADBDFF-EB14-45F3-BAA0-C8D7F205ECC2}"/>
              </a:ext>
            </a:extLst>
          </p:cNvPr>
          <p:cNvGrpSpPr/>
          <p:nvPr/>
        </p:nvGrpSpPr>
        <p:grpSpPr>
          <a:xfrm>
            <a:off x="2281551" y="5791201"/>
            <a:ext cx="4133376" cy="916739"/>
            <a:chOff x="757551" y="5791200"/>
            <a:chExt cx="4133376" cy="916739"/>
          </a:xfrm>
        </p:grpSpPr>
        <p:cxnSp>
          <p:nvCxnSpPr>
            <p:cNvPr id="11" name="Straight Arrow Connector 10"/>
            <p:cNvCxnSpPr/>
            <p:nvPr/>
          </p:nvCxnSpPr>
          <p:spPr>
            <a:xfrm>
              <a:off x="2209800" y="5791200"/>
              <a:ext cx="2286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3BA22D3-07C5-4974-93EC-605388714AE5}"/>
                </a:ext>
              </a:extLst>
            </p:cNvPr>
            <p:cNvSpPr/>
            <p:nvPr/>
          </p:nvSpPr>
          <p:spPr>
            <a:xfrm>
              <a:off x="757551" y="6000053"/>
              <a:ext cx="4133376" cy="707886"/>
            </a:xfrm>
            <a:prstGeom prst="rect">
              <a:avLst/>
            </a:prstGeom>
          </p:spPr>
          <p:txBody>
            <a:bodyPr wrap="none">
              <a:spAutoFit/>
            </a:bodyPr>
            <a:lstStyle/>
            <a:p>
              <a:pPr lvl="2"/>
              <a:r>
                <a:rPr lang="en-US" sz="2000" dirty="0"/>
                <a:t>American University</a:t>
              </a:r>
              <a:br>
                <a:rPr lang="en-US" sz="2000" dirty="0"/>
              </a:br>
              <a:r>
                <a:rPr lang="en-US" sz="2000" dirty="0"/>
                <a:t>Syracuse University/Maxwell</a:t>
              </a:r>
            </a:p>
          </p:txBody>
        </p:sp>
      </p:grpSp>
    </p:spTree>
    <p:extLst>
      <p:ext uri="{BB962C8B-B14F-4D97-AF65-F5344CB8AC3E}">
        <p14:creationId xmlns:p14="http://schemas.microsoft.com/office/powerpoint/2010/main" val="11319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22" presetClass="entr" presetSubtype="2" fill="hold"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par>
                          <p:cTn id="26" fill="hold">
                            <p:stCondLst>
                              <p:cond delay="1250"/>
                            </p:stCondLst>
                            <p:childTnLst>
                              <p:par>
                                <p:cTn id="27" presetID="22" presetClass="entr" presetSubtype="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2" name="TextBox 1">
            <a:extLst>
              <a:ext uri="{FF2B5EF4-FFF2-40B4-BE49-F238E27FC236}">
                <a16:creationId xmlns:a16="http://schemas.microsoft.com/office/drawing/2014/main" id="{33C2B4EB-EA71-4190-9545-D554CCDDC093}"/>
              </a:ext>
            </a:extLst>
          </p:cNvPr>
          <p:cNvSpPr txBox="1"/>
          <p:nvPr/>
        </p:nvSpPr>
        <p:spPr>
          <a:xfrm>
            <a:off x="2906880" y="1660634"/>
            <a:ext cx="1555747" cy="646331"/>
          </a:xfrm>
          <a:prstGeom prst="rect">
            <a:avLst/>
          </a:prstGeom>
          <a:noFill/>
        </p:spPr>
        <p:txBody>
          <a:bodyPr wrap="none" rtlCol="0">
            <a:spAutoFit/>
          </a:bodyPr>
          <a:lstStyle/>
          <a:p>
            <a:r>
              <a:rPr lang="en-US" sz="3600" dirty="0"/>
              <a:t>“FUEL”</a:t>
            </a:r>
          </a:p>
        </p:txBody>
      </p:sp>
      <p:sp>
        <p:nvSpPr>
          <p:cNvPr id="13" name="TextBox 12">
            <a:extLst>
              <a:ext uri="{FF2B5EF4-FFF2-40B4-BE49-F238E27FC236}">
                <a16:creationId xmlns:a16="http://schemas.microsoft.com/office/drawing/2014/main" id="{9D80D1B9-2DD5-4090-9D3F-227727A03063}"/>
              </a:ext>
            </a:extLst>
          </p:cNvPr>
          <p:cNvSpPr txBox="1"/>
          <p:nvPr/>
        </p:nvSpPr>
        <p:spPr>
          <a:xfrm>
            <a:off x="6914515" y="1713186"/>
            <a:ext cx="2470548" cy="646331"/>
          </a:xfrm>
          <a:prstGeom prst="rect">
            <a:avLst/>
          </a:prstGeom>
          <a:noFill/>
        </p:spPr>
        <p:txBody>
          <a:bodyPr wrap="none" rtlCol="0">
            <a:spAutoFit/>
          </a:bodyPr>
          <a:lstStyle/>
          <a:p>
            <a:r>
              <a:rPr lang="en-US" sz="3600" dirty="0"/>
              <a:t>“FRICTION”</a:t>
            </a:r>
          </a:p>
        </p:txBody>
      </p:sp>
      <p:sp>
        <p:nvSpPr>
          <p:cNvPr id="8" name="TextBox 7">
            <a:extLst>
              <a:ext uri="{FF2B5EF4-FFF2-40B4-BE49-F238E27FC236}">
                <a16:creationId xmlns:a16="http://schemas.microsoft.com/office/drawing/2014/main" id="{5699E590-7178-463E-AA0B-7BE0A7883174}"/>
              </a:ext>
            </a:extLst>
          </p:cNvPr>
          <p:cNvSpPr txBox="1"/>
          <p:nvPr/>
        </p:nvSpPr>
        <p:spPr>
          <a:xfrm>
            <a:off x="2906880" y="2626567"/>
            <a:ext cx="2653290" cy="1938992"/>
          </a:xfrm>
          <a:prstGeom prst="rect">
            <a:avLst/>
          </a:prstGeom>
          <a:noFill/>
        </p:spPr>
        <p:txBody>
          <a:bodyPr wrap="none" rtlCol="0">
            <a:spAutoFit/>
          </a:bodyPr>
          <a:lstStyle/>
          <a:p>
            <a:r>
              <a:rPr lang="en-US" sz="2400" dirty="0"/>
              <a:t>Effort/energy</a:t>
            </a:r>
          </a:p>
          <a:p>
            <a:r>
              <a:rPr lang="en-US" sz="2400" dirty="0"/>
              <a:t>Resources</a:t>
            </a:r>
          </a:p>
          <a:p>
            <a:r>
              <a:rPr lang="en-US" sz="2400" dirty="0"/>
              <a:t>Technology, etc.</a:t>
            </a:r>
          </a:p>
          <a:p>
            <a:endParaRPr lang="en-US" sz="2400" dirty="0"/>
          </a:p>
          <a:p>
            <a:r>
              <a:rPr lang="en-US" sz="2400" dirty="0"/>
              <a:t>to PUSH a solution.</a:t>
            </a:r>
          </a:p>
        </p:txBody>
      </p:sp>
      <p:sp>
        <p:nvSpPr>
          <p:cNvPr id="15" name="TextBox 14">
            <a:extLst>
              <a:ext uri="{FF2B5EF4-FFF2-40B4-BE49-F238E27FC236}">
                <a16:creationId xmlns:a16="http://schemas.microsoft.com/office/drawing/2014/main" id="{9402A0EC-2E6A-4B25-A5BC-99698F26211C}"/>
              </a:ext>
            </a:extLst>
          </p:cNvPr>
          <p:cNvSpPr txBox="1"/>
          <p:nvPr/>
        </p:nvSpPr>
        <p:spPr>
          <a:xfrm>
            <a:off x="7052246" y="2626567"/>
            <a:ext cx="3631892" cy="1938992"/>
          </a:xfrm>
          <a:prstGeom prst="rect">
            <a:avLst/>
          </a:prstGeom>
          <a:noFill/>
        </p:spPr>
        <p:txBody>
          <a:bodyPr wrap="none" rtlCol="0">
            <a:spAutoFit/>
          </a:bodyPr>
          <a:lstStyle/>
          <a:p>
            <a:r>
              <a:rPr lang="en-US" sz="2400" dirty="0"/>
              <a:t>Obstacles</a:t>
            </a:r>
          </a:p>
          <a:p>
            <a:r>
              <a:rPr lang="en-US" sz="2400" dirty="0"/>
              <a:t>Resistance</a:t>
            </a:r>
          </a:p>
          <a:p>
            <a:r>
              <a:rPr lang="en-US" sz="2400" dirty="0"/>
              <a:t>Limitations, etc.</a:t>
            </a:r>
          </a:p>
          <a:p>
            <a:endParaRPr lang="en-US" sz="2400" dirty="0"/>
          </a:p>
          <a:p>
            <a:r>
              <a:rPr lang="en-US" sz="2400" dirty="0"/>
              <a:t>that OBSTRUCT a solution.</a:t>
            </a:r>
          </a:p>
        </p:txBody>
      </p:sp>
      <p:sp>
        <p:nvSpPr>
          <p:cNvPr id="10" name="TextBox 9">
            <a:extLst>
              <a:ext uri="{FF2B5EF4-FFF2-40B4-BE49-F238E27FC236}">
                <a16:creationId xmlns:a16="http://schemas.microsoft.com/office/drawing/2014/main" id="{F9AF42CB-254A-4F1A-B230-EE116F128591}"/>
              </a:ext>
            </a:extLst>
          </p:cNvPr>
          <p:cNvSpPr txBox="1"/>
          <p:nvPr/>
        </p:nvSpPr>
        <p:spPr>
          <a:xfrm>
            <a:off x="2816773" y="4966533"/>
            <a:ext cx="2412840" cy="461665"/>
          </a:xfrm>
          <a:prstGeom prst="rect">
            <a:avLst/>
          </a:prstGeom>
          <a:noFill/>
        </p:spPr>
        <p:txBody>
          <a:bodyPr wrap="none" rtlCol="0">
            <a:spAutoFit/>
          </a:bodyPr>
          <a:lstStyle/>
          <a:p>
            <a:r>
              <a:rPr lang="en-US" sz="2400" dirty="0"/>
              <a:t>“Forward” drivers</a:t>
            </a:r>
          </a:p>
        </p:txBody>
      </p:sp>
      <p:sp>
        <p:nvSpPr>
          <p:cNvPr id="20" name="TextBox 19">
            <a:extLst>
              <a:ext uri="{FF2B5EF4-FFF2-40B4-BE49-F238E27FC236}">
                <a16:creationId xmlns:a16="http://schemas.microsoft.com/office/drawing/2014/main" id="{35087248-9C13-42A9-ADB0-D0BF7604E79B}"/>
              </a:ext>
            </a:extLst>
          </p:cNvPr>
          <p:cNvSpPr txBox="1"/>
          <p:nvPr/>
        </p:nvSpPr>
        <p:spPr>
          <a:xfrm>
            <a:off x="7007677" y="4966533"/>
            <a:ext cx="4648196" cy="461665"/>
          </a:xfrm>
          <a:prstGeom prst="rect">
            <a:avLst/>
          </a:prstGeom>
          <a:noFill/>
        </p:spPr>
        <p:txBody>
          <a:bodyPr wrap="none" rtlCol="0">
            <a:spAutoFit/>
          </a:bodyPr>
          <a:lstStyle/>
          <a:p>
            <a:r>
              <a:rPr lang="en-US" sz="2400" dirty="0"/>
              <a:t>“Status Quo” or “Backward” drivers</a:t>
            </a:r>
          </a:p>
        </p:txBody>
      </p:sp>
      <p:sp>
        <p:nvSpPr>
          <p:cNvPr id="4" name="TextBox 3">
            <a:extLst>
              <a:ext uri="{FF2B5EF4-FFF2-40B4-BE49-F238E27FC236}">
                <a16:creationId xmlns:a16="http://schemas.microsoft.com/office/drawing/2014/main" id="{AB952554-BC4A-AFB1-4870-5A995EEA9596}"/>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2760142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C8E358-843A-6406-3A30-CEE1D01C3C4D}"/>
              </a:ext>
            </a:extLst>
          </p:cNvPr>
          <p:cNvSpPr txBox="1"/>
          <p:nvPr/>
        </p:nvSpPr>
        <p:spPr>
          <a:xfrm>
            <a:off x="1587500" y="1536700"/>
            <a:ext cx="1943930" cy="584775"/>
          </a:xfrm>
          <a:prstGeom prst="rect">
            <a:avLst/>
          </a:prstGeom>
          <a:noFill/>
        </p:spPr>
        <p:txBody>
          <a:bodyPr wrap="none" rtlCol="0">
            <a:spAutoFit/>
          </a:bodyPr>
          <a:lstStyle/>
          <a:p>
            <a:r>
              <a:rPr lang="en-US" sz="3200" dirty="0"/>
              <a:t>The GOAL</a:t>
            </a:r>
          </a:p>
        </p:txBody>
      </p:sp>
      <p:pic>
        <p:nvPicPr>
          <p:cNvPr id="4" name="Graphic 3" descr="Soccer Goal with solid fill">
            <a:extLst>
              <a:ext uri="{FF2B5EF4-FFF2-40B4-BE49-F238E27FC236}">
                <a16:creationId xmlns:a16="http://schemas.microsoft.com/office/drawing/2014/main" id="{1B6B691B-9C94-3DE3-59F6-1F07634164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25376">
            <a:off x="8509000" y="209550"/>
            <a:ext cx="2654300" cy="2654300"/>
          </a:xfrm>
          <a:prstGeom prst="rect">
            <a:avLst/>
          </a:prstGeom>
        </p:spPr>
      </p:pic>
      <p:sp>
        <p:nvSpPr>
          <p:cNvPr id="5" name="TextBox 4">
            <a:extLst>
              <a:ext uri="{FF2B5EF4-FFF2-40B4-BE49-F238E27FC236}">
                <a16:creationId xmlns:a16="http://schemas.microsoft.com/office/drawing/2014/main" id="{9D4004D4-37BA-5E12-2B1D-842A7F1DE945}"/>
              </a:ext>
            </a:extLst>
          </p:cNvPr>
          <p:cNvSpPr txBox="1"/>
          <p:nvPr/>
        </p:nvSpPr>
        <p:spPr>
          <a:xfrm>
            <a:off x="2743200" y="3073400"/>
            <a:ext cx="4770858" cy="2062103"/>
          </a:xfrm>
          <a:prstGeom prst="rect">
            <a:avLst/>
          </a:prstGeom>
          <a:noFill/>
        </p:spPr>
        <p:txBody>
          <a:bodyPr wrap="none" rtlCol="0">
            <a:spAutoFit/>
          </a:bodyPr>
          <a:lstStyle/>
          <a:p>
            <a:r>
              <a:rPr lang="en-US" sz="3200" dirty="0"/>
              <a:t>For your work to be strong.</a:t>
            </a:r>
          </a:p>
          <a:p>
            <a:r>
              <a:rPr lang="en-US" sz="3200" dirty="0"/>
              <a:t>For you to be efficient.</a:t>
            </a:r>
          </a:p>
          <a:p>
            <a:r>
              <a:rPr lang="en-US" sz="3200" dirty="0"/>
              <a:t>For you to be confident.</a:t>
            </a:r>
          </a:p>
          <a:p>
            <a:r>
              <a:rPr lang="en-US" sz="3200" dirty="0"/>
              <a:t> </a:t>
            </a:r>
          </a:p>
        </p:txBody>
      </p:sp>
    </p:spTree>
    <p:extLst>
      <p:ext uri="{BB962C8B-B14F-4D97-AF65-F5344CB8AC3E}">
        <p14:creationId xmlns:p14="http://schemas.microsoft.com/office/powerpoint/2010/main" val="1432879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E67622F-7047-4DC4-83EE-EBF7D897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0109">
            <a:off x="5762625" y="195554"/>
            <a:ext cx="4914900" cy="6509859"/>
          </a:xfrm>
          <a:prstGeom prst="rect">
            <a:avLst/>
          </a:prstGeom>
        </p:spPr>
      </p:pic>
      <p:graphicFrame>
        <p:nvGraphicFramePr>
          <p:cNvPr id="4" name="Table 3">
            <a:extLst>
              <a:ext uri="{FF2B5EF4-FFF2-40B4-BE49-F238E27FC236}">
                <a16:creationId xmlns:a16="http://schemas.microsoft.com/office/drawing/2014/main" id="{7BF7B982-8B62-4AB5-AFEB-9A73A0764AED}"/>
              </a:ext>
            </a:extLst>
          </p:cNvPr>
          <p:cNvGraphicFramePr>
            <a:graphicFrameLocks noGrp="1"/>
          </p:cNvGraphicFramePr>
          <p:nvPr/>
        </p:nvGraphicFramePr>
        <p:xfrm>
          <a:off x="2107407" y="231394"/>
          <a:ext cx="3140075" cy="6373561"/>
        </p:xfrm>
        <a:graphic>
          <a:graphicData uri="http://schemas.openxmlformats.org/drawingml/2006/table">
            <a:tbl>
              <a:tblPr firstRow="1" firstCol="1" bandRow="1">
                <a:tableStyleId>{2D5ABB26-0587-4C30-8999-92F81FD0307C}</a:tableStyleId>
              </a:tblPr>
              <a:tblGrid>
                <a:gridCol w="3140075">
                  <a:extLst>
                    <a:ext uri="{9D8B030D-6E8A-4147-A177-3AD203B41FA5}">
                      <a16:colId xmlns:a16="http://schemas.microsoft.com/office/drawing/2014/main" val="1234361525"/>
                    </a:ext>
                  </a:extLst>
                </a:gridCol>
              </a:tblGrid>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Issue that I’m following: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3141474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Main question I want to answer about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91065547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Does the issue represent a threat, or does it represent an opportunity? In what way? For whom?</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41346474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underlying drivers of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64672858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is going on in the issue now?</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84443942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likely outcomes/scenarios for the issue one, five, or 10 years out?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76958055"/>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policies have been attempted in the past to address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752158097"/>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do I recommend doing to counter the threat or take advantage of the opportunity that the issue represents?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44240030"/>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How likely is it that my sort of recommendation will be attempted?</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0839508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biggest obstacles to adoption and implementation of my sort of recommendation?</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2694460432"/>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Other observations?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873941781"/>
                  </a:ext>
                </a:extLst>
              </a:tr>
            </a:tbl>
          </a:graphicData>
        </a:graphic>
      </p:graphicFrame>
      <p:sp useBgFill="1">
        <p:nvSpPr>
          <p:cNvPr id="2" name="TextBox 1">
            <a:extLst>
              <a:ext uri="{FF2B5EF4-FFF2-40B4-BE49-F238E27FC236}">
                <a16:creationId xmlns:a16="http://schemas.microsoft.com/office/drawing/2014/main" id="{BC80D057-E92D-4A75-8463-1A5ECE9A96AB}"/>
              </a:ext>
            </a:extLst>
          </p:cNvPr>
          <p:cNvSpPr txBox="1"/>
          <p:nvPr/>
        </p:nvSpPr>
        <p:spPr>
          <a:xfrm>
            <a:off x="6403649" y="4221623"/>
            <a:ext cx="2207912" cy="1200329"/>
          </a:xfrm>
          <a:prstGeom prst="rect">
            <a:avLst/>
          </a:prstGeom>
        </p:spPr>
        <p:txBody>
          <a:bodyPr wrap="none" lIns="457200" tIns="457200" rIns="457200" bIns="457200" rtlCol="0">
            <a:spAutoFit/>
          </a:bodyPr>
          <a:lstStyle/>
          <a:p>
            <a:r>
              <a:rPr lang="en-US" dirty="0"/>
              <a:t>ALL CLEAR??</a:t>
            </a:r>
          </a:p>
        </p:txBody>
      </p:sp>
    </p:spTree>
    <p:extLst>
      <p:ext uri="{BB962C8B-B14F-4D97-AF65-F5344CB8AC3E}">
        <p14:creationId xmlns:p14="http://schemas.microsoft.com/office/powerpoint/2010/main" val="42000488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41B15-DD7C-E101-A993-4F86642B40CA}"/>
              </a:ext>
            </a:extLst>
          </p:cNvPr>
          <p:cNvSpPr txBox="1"/>
          <p:nvPr/>
        </p:nvSpPr>
        <p:spPr>
          <a:xfrm>
            <a:off x="3505676" y="940514"/>
            <a:ext cx="5354351" cy="523220"/>
          </a:xfrm>
          <a:prstGeom prst="rect">
            <a:avLst/>
          </a:prstGeom>
          <a:noFill/>
        </p:spPr>
        <p:txBody>
          <a:bodyPr wrap="none" rtlCol="0">
            <a:spAutoFit/>
          </a:bodyPr>
          <a:lstStyle/>
          <a:p>
            <a:r>
              <a:rPr lang="en-US" sz="2800"/>
              <a:t>What topics are you interested in?  </a:t>
            </a:r>
          </a:p>
        </p:txBody>
      </p:sp>
      <p:sp>
        <p:nvSpPr>
          <p:cNvPr id="3" name="TextBox 2">
            <a:extLst>
              <a:ext uri="{FF2B5EF4-FFF2-40B4-BE49-F238E27FC236}">
                <a16:creationId xmlns:a16="http://schemas.microsoft.com/office/drawing/2014/main" id="{9B69CBEA-5C84-3DAC-A8DA-DF309D5F18F2}"/>
              </a:ext>
            </a:extLst>
          </p:cNvPr>
          <p:cNvSpPr txBox="1"/>
          <p:nvPr/>
        </p:nvSpPr>
        <p:spPr>
          <a:xfrm>
            <a:off x="1721795" y="4347826"/>
            <a:ext cx="3193503" cy="461665"/>
          </a:xfrm>
          <a:prstGeom prst="rect">
            <a:avLst/>
          </a:prstGeom>
          <a:noFill/>
        </p:spPr>
        <p:txBody>
          <a:bodyPr wrap="none" rtlCol="0">
            <a:spAutoFit/>
          </a:bodyPr>
          <a:lstStyle/>
          <a:p>
            <a:r>
              <a:rPr lang="en-US" sz="2400" dirty="0"/>
              <a:t>401 (individual) project?</a:t>
            </a:r>
          </a:p>
        </p:txBody>
      </p:sp>
      <p:sp>
        <p:nvSpPr>
          <p:cNvPr id="4" name="TextBox 3">
            <a:extLst>
              <a:ext uri="{FF2B5EF4-FFF2-40B4-BE49-F238E27FC236}">
                <a16:creationId xmlns:a16="http://schemas.microsoft.com/office/drawing/2014/main" id="{930788F9-2D86-9F0A-D95C-F2B2BC3FF217}"/>
              </a:ext>
            </a:extLst>
          </p:cNvPr>
          <p:cNvSpPr txBox="1"/>
          <p:nvPr/>
        </p:nvSpPr>
        <p:spPr>
          <a:xfrm>
            <a:off x="1721795" y="2510174"/>
            <a:ext cx="2652457" cy="461665"/>
          </a:xfrm>
          <a:prstGeom prst="rect">
            <a:avLst/>
          </a:prstGeom>
          <a:noFill/>
        </p:spPr>
        <p:txBody>
          <a:bodyPr wrap="none" rtlCol="0">
            <a:spAutoFit/>
          </a:bodyPr>
          <a:lstStyle/>
          <a:p>
            <a:r>
              <a:rPr lang="en-US" sz="2400" dirty="0"/>
              <a:t>402 (team) project?</a:t>
            </a:r>
          </a:p>
        </p:txBody>
      </p:sp>
      <p:sp>
        <p:nvSpPr>
          <p:cNvPr id="5" name="TextBox 4">
            <a:extLst>
              <a:ext uri="{FF2B5EF4-FFF2-40B4-BE49-F238E27FC236}">
                <a16:creationId xmlns:a16="http://schemas.microsoft.com/office/drawing/2014/main" id="{0375E85A-FFC8-327C-71C0-ACC9D9C24157}"/>
              </a:ext>
            </a:extLst>
          </p:cNvPr>
          <p:cNvSpPr txBox="1"/>
          <p:nvPr/>
        </p:nvSpPr>
        <p:spPr>
          <a:xfrm>
            <a:off x="5796259" y="2510174"/>
            <a:ext cx="5368777" cy="1569660"/>
          </a:xfrm>
          <a:prstGeom prst="rect">
            <a:avLst/>
          </a:prstGeom>
          <a:noFill/>
        </p:spPr>
        <p:txBody>
          <a:bodyPr wrap="none" rtlCol="0">
            <a:spAutoFit/>
          </a:bodyPr>
          <a:lstStyle/>
          <a:p>
            <a:r>
              <a:rPr lang="en-US" sz="2400" dirty="0"/>
              <a:t>E-mail agreement on partners and topic: </a:t>
            </a:r>
          </a:p>
          <a:p>
            <a:r>
              <a:rPr lang="en-US" sz="2400" dirty="0"/>
              <a:t>	Next Friday (26 Jan) evening</a:t>
            </a:r>
          </a:p>
          <a:p>
            <a:r>
              <a:rPr lang="en-US" sz="2400" dirty="0"/>
              <a:t>E-mail final agreement:</a:t>
            </a:r>
          </a:p>
          <a:p>
            <a:r>
              <a:rPr lang="en-US" sz="2400" dirty="0"/>
              <a:t>	Friday, 2 Feb, evening</a:t>
            </a:r>
          </a:p>
        </p:txBody>
      </p:sp>
      <p:sp>
        <p:nvSpPr>
          <p:cNvPr id="6" name="TextBox 5">
            <a:extLst>
              <a:ext uri="{FF2B5EF4-FFF2-40B4-BE49-F238E27FC236}">
                <a16:creationId xmlns:a16="http://schemas.microsoft.com/office/drawing/2014/main" id="{28AF80E4-4385-9CB6-F21A-8BF570F647B0}"/>
              </a:ext>
            </a:extLst>
          </p:cNvPr>
          <p:cNvSpPr txBox="1"/>
          <p:nvPr/>
        </p:nvSpPr>
        <p:spPr>
          <a:xfrm>
            <a:off x="5796259" y="4347826"/>
            <a:ext cx="4233851" cy="1569660"/>
          </a:xfrm>
          <a:prstGeom prst="rect">
            <a:avLst/>
          </a:prstGeom>
          <a:noFill/>
        </p:spPr>
        <p:txBody>
          <a:bodyPr wrap="none" rtlCol="0">
            <a:spAutoFit/>
          </a:bodyPr>
          <a:lstStyle/>
          <a:p>
            <a:r>
              <a:rPr lang="en-US" sz="2400" dirty="0"/>
              <a:t>E-mail on topic : </a:t>
            </a:r>
          </a:p>
          <a:p>
            <a:r>
              <a:rPr lang="en-US" sz="2400" dirty="0"/>
              <a:t>	Next Friday (26 Jan) evening</a:t>
            </a:r>
          </a:p>
          <a:p>
            <a:r>
              <a:rPr lang="en-US" sz="2400" dirty="0"/>
              <a:t>Submit proposal as assignment:</a:t>
            </a:r>
          </a:p>
          <a:p>
            <a:r>
              <a:rPr lang="en-US" sz="2400" dirty="0"/>
              <a:t>	Friday, 2 Feb, evening</a:t>
            </a:r>
          </a:p>
        </p:txBody>
      </p:sp>
    </p:spTree>
    <p:extLst>
      <p:ext uri="{BB962C8B-B14F-4D97-AF65-F5344CB8AC3E}">
        <p14:creationId xmlns:p14="http://schemas.microsoft.com/office/powerpoint/2010/main" val="9662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207207" cy="830997"/>
          </a:xfrm>
          <a:prstGeom prst="rect">
            <a:avLst/>
          </a:prstGeom>
          <a:noFill/>
        </p:spPr>
        <p:txBody>
          <a:bodyPr wrap="none" rtlCol="0">
            <a:spAutoFit/>
          </a:bodyPr>
          <a:lstStyle/>
          <a:p>
            <a:r>
              <a:rPr lang="en-US" sz="2400" dirty="0"/>
              <a:t>Week One</a:t>
            </a:r>
            <a:br>
              <a:rPr lang="en-US" sz="2400" dirty="0"/>
            </a:br>
            <a:r>
              <a:rPr lang="en-US" sz="2400" dirty="0"/>
              <a:t>19 January 2024</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36039121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08FAF-1010-C926-2985-AB8A061032B7}"/>
              </a:ext>
            </a:extLst>
          </p:cNvPr>
          <p:cNvSpPr txBox="1"/>
          <p:nvPr/>
        </p:nvSpPr>
        <p:spPr>
          <a:xfrm>
            <a:off x="4643303" y="1844950"/>
            <a:ext cx="3776931" cy="646331"/>
          </a:xfrm>
          <a:prstGeom prst="rect">
            <a:avLst/>
          </a:prstGeom>
          <a:noFill/>
        </p:spPr>
        <p:txBody>
          <a:bodyPr wrap="none" rtlCol="0">
            <a:spAutoFit/>
          </a:bodyPr>
          <a:lstStyle/>
          <a:p>
            <a:r>
              <a:rPr lang="en-US" sz="3600" dirty="0"/>
              <a:t>GUEST SPEAKERS</a:t>
            </a:r>
          </a:p>
        </p:txBody>
      </p:sp>
      <p:sp>
        <p:nvSpPr>
          <p:cNvPr id="3" name="TextBox 2">
            <a:extLst>
              <a:ext uri="{FF2B5EF4-FFF2-40B4-BE49-F238E27FC236}">
                <a16:creationId xmlns:a16="http://schemas.microsoft.com/office/drawing/2014/main" id="{70808C12-D8B6-DC68-E75D-F968C6FF075C}"/>
              </a:ext>
            </a:extLst>
          </p:cNvPr>
          <p:cNvSpPr txBox="1"/>
          <p:nvPr/>
        </p:nvSpPr>
        <p:spPr>
          <a:xfrm>
            <a:off x="2605634" y="3763052"/>
            <a:ext cx="7275484" cy="1569660"/>
          </a:xfrm>
          <a:prstGeom prst="rect">
            <a:avLst/>
          </a:prstGeom>
          <a:noFill/>
        </p:spPr>
        <p:txBody>
          <a:bodyPr wrap="square" rtlCol="0">
            <a:spAutoFit/>
          </a:bodyPr>
          <a:lstStyle/>
          <a:p>
            <a:pPr algn="ctr"/>
            <a:r>
              <a:rPr lang="en-US" sz="2400" dirty="0"/>
              <a:t>Former intelligence officers.</a:t>
            </a:r>
          </a:p>
          <a:p>
            <a:pPr algn="ctr"/>
            <a:endParaRPr lang="en-US" sz="2400" dirty="0"/>
          </a:p>
          <a:p>
            <a:pPr algn="ctr"/>
            <a:r>
              <a:rPr lang="en-US" sz="2400" dirty="0"/>
              <a:t>What do intelligence agencies do, and what is their role in Washington policy processes?</a:t>
            </a:r>
          </a:p>
        </p:txBody>
      </p:sp>
    </p:spTree>
    <p:extLst>
      <p:ext uri="{BB962C8B-B14F-4D97-AF65-F5344CB8AC3E}">
        <p14:creationId xmlns:p14="http://schemas.microsoft.com/office/powerpoint/2010/main" val="13398959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C01098-D22B-44C4-9212-3F1AE2E35F5B}"/>
              </a:ext>
            </a:extLst>
          </p:cNvPr>
          <p:cNvPicPr>
            <a:picLocks noChangeAspect="1"/>
          </p:cNvPicPr>
          <p:nvPr/>
        </p:nvPicPr>
        <p:blipFill>
          <a:blip r:embed="rId2"/>
          <a:stretch>
            <a:fillRect/>
          </a:stretch>
        </p:blipFill>
        <p:spPr>
          <a:xfrm>
            <a:off x="4389561" y="1771781"/>
            <a:ext cx="2560028" cy="2900555"/>
          </a:xfrm>
          <a:prstGeom prst="rect">
            <a:avLst/>
          </a:prstGeom>
        </p:spPr>
      </p:pic>
      <p:pic>
        <p:nvPicPr>
          <p:cNvPr id="3" name="Picture 2">
            <a:extLst>
              <a:ext uri="{FF2B5EF4-FFF2-40B4-BE49-F238E27FC236}">
                <a16:creationId xmlns:a16="http://schemas.microsoft.com/office/drawing/2014/main" id="{FCE13E04-6087-49DB-90E4-CA2E68C6EDD8}"/>
              </a:ext>
            </a:extLst>
          </p:cNvPr>
          <p:cNvPicPr>
            <a:picLocks noChangeAspect="1"/>
          </p:cNvPicPr>
          <p:nvPr/>
        </p:nvPicPr>
        <p:blipFill>
          <a:blip r:embed="rId3"/>
          <a:stretch>
            <a:fillRect/>
          </a:stretch>
        </p:blipFill>
        <p:spPr>
          <a:xfrm>
            <a:off x="1119643" y="630618"/>
            <a:ext cx="2692472" cy="2900555"/>
          </a:xfrm>
          <a:prstGeom prst="rect">
            <a:avLst/>
          </a:prstGeom>
        </p:spPr>
      </p:pic>
      <p:sp>
        <p:nvSpPr>
          <p:cNvPr id="4" name="TextBox 3">
            <a:extLst>
              <a:ext uri="{FF2B5EF4-FFF2-40B4-BE49-F238E27FC236}">
                <a16:creationId xmlns:a16="http://schemas.microsoft.com/office/drawing/2014/main" id="{8D410169-00A2-45E1-A39B-1182FAB74E4E}"/>
              </a:ext>
            </a:extLst>
          </p:cNvPr>
          <p:cNvSpPr txBox="1"/>
          <p:nvPr/>
        </p:nvSpPr>
        <p:spPr>
          <a:xfrm>
            <a:off x="1489346" y="3583224"/>
            <a:ext cx="1693669" cy="646331"/>
          </a:xfrm>
          <a:prstGeom prst="rect">
            <a:avLst/>
          </a:prstGeom>
          <a:noFill/>
        </p:spPr>
        <p:txBody>
          <a:bodyPr wrap="none" rtlCol="0">
            <a:spAutoFit/>
          </a:bodyPr>
          <a:lstStyle/>
          <a:p>
            <a:pPr algn="ctr"/>
            <a:r>
              <a:rPr lang="es-ES" dirty="0"/>
              <a:t>William Ortman</a:t>
            </a:r>
          </a:p>
          <a:p>
            <a:pPr algn="ctr"/>
            <a:endParaRPr lang="en-US" dirty="0"/>
          </a:p>
        </p:txBody>
      </p:sp>
      <p:sp>
        <p:nvSpPr>
          <p:cNvPr id="5" name="TextBox 4">
            <a:extLst>
              <a:ext uri="{FF2B5EF4-FFF2-40B4-BE49-F238E27FC236}">
                <a16:creationId xmlns:a16="http://schemas.microsoft.com/office/drawing/2014/main" id="{0E8C5E99-6777-4412-B8DD-7BDF09E94180}"/>
              </a:ext>
            </a:extLst>
          </p:cNvPr>
          <p:cNvSpPr txBox="1"/>
          <p:nvPr/>
        </p:nvSpPr>
        <p:spPr>
          <a:xfrm>
            <a:off x="4531539" y="4774776"/>
            <a:ext cx="2276072" cy="646331"/>
          </a:xfrm>
          <a:prstGeom prst="rect">
            <a:avLst/>
          </a:prstGeom>
          <a:noFill/>
        </p:spPr>
        <p:txBody>
          <a:bodyPr wrap="none" rtlCol="0">
            <a:spAutoFit/>
          </a:bodyPr>
          <a:lstStyle/>
          <a:p>
            <a:r>
              <a:rPr lang="es-ES" dirty="0"/>
              <a:t>Rafael Aguirre</a:t>
            </a:r>
            <a:r>
              <a:rPr lang="en-US" dirty="0"/>
              <a:t>-</a:t>
            </a:r>
            <a:r>
              <a:rPr lang="en-US" dirty="0" err="1"/>
              <a:t>Sacasa</a:t>
            </a:r>
            <a:endParaRPr lang="en-US" dirty="0"/>
          </a:p>
          <a:p>
            <a:endParaRPr lang="en-US" dirty="0"/>
          </a:p>
        </p:txBody>
      </p:sp>
      <p:sp>
        <p:nvSpPr>
          <p:cNvPr id="6" name="TextBox 5">
            <a:extLst>
              <a:ext uri="{FF2B5EF4-FFF2-40B4-BE49-F238E27FC236}">
                <a16:creationId xmlns:a16="http://schemas.microsoft.com/office/drawing/2014/main" id="{A6260F1B-A333-416E-9EA4-56A7EE5A2361}"/>
              </a:ext>
            </a:extLst>
          </p:cNvPr>
          <p:cNvSpPr txBox="1"/>
          <p:nvPr/>
        </p:nvSpPr>
        <p:spPr>
          <a:xfrm flipH="1">
            <a:off x="6089241" y="729826"/>
            <a:ext cx="3970400" cy="400110"/>
          </a:xfrm>
          <a:prstGeom prst="rect">
            <a:avLst/>
          </a:prstGeom>
          <a:noFill/>
          <a:ln>
            <a:solidFill>
              <a:schemeClr val="accent5"/>
            </a:solidFill>
          </a:ln>
        </p:spPr>
        <p:txBody>
          <a:bodyPr wrap="square" rtlCol="0">
            <a:spAutoFit/>
          </a:bodyPr>
          <a:lstStyle/>
          <a:p>
            <a:pPr algn="ctr"/>
            <a:r>
              <a:rPr lang="en-US" sz="2000" dirty="0"/>
              <a:t>GUEST SPEAKERS    (10:00am)</a:t>
            </a:r>
          </a:p>
        </p:txBody>
      </p:sp>
      <p:sp>
        <p:nvSpPr>
          <p:cNvPr id="7" name="TextBox 6">
            <a:extLst>
              <a:ext uri="{FF2B5EF4-FFF2-40B4-BE49-F238E27FC236}">
                <a16:creationId xmlns:a16="http://schemas.microsoft.com/office/drawing/2014/main" id="{338EA067-88C8-42EC-A098-48CDD5E9642A}"/>
              </a:ext>
            </a:extLst>
          </p:cNvPr>
          <p:cNvSpPr txBox="1"/>
          <p:nvPr/>
        </p:nvSpPr>
        <p:spPr>
          <a:xfrm>
            <a:off x="7299110" y="1844286"/>
            <a:ext cx="3575539" cy="44627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What is the role of intelligence (and intelligence agencies) in U.S. foreign policy?</a:t>
            </a:r>
          </a:p>
          <a:p>
            <a:pPr marL="285750" indent="-285750">
              <a:spcAft>
                <a:spcPts val="1200"/>
              </a:spcAft>
              <a:buFont typeface="Arial" panose="020B0604020202020204" pitchFamily="34" charset="0"/>
              <a:buChar char="•"/>
            </a:pPr>
            <a:r>
              <a:rPr lang="en-US" sz="2400" dirty="0"/>
              <a:t>How is intelligence collection planned and conducted?</a:t>
            </a:r>
          </a:p>
          <a:p>
            <a:pPr marL="285750" indent="-285750">
              <a:spcAft>
                <a:spcPts val="1200"/>
              </a:spcAft>
              <a:buFont typeface="Arial" panose="020B0604020202020204" pitchFamily="34" charset="0"/>
              <a:buChar char="•"/>
            </a:pPr>
            <a:r>
              <a:rPr lang="en-US" sz="2400" dirty="0"/>
              <a:t>What is the difference in substance and impact between “raw” and “finished” intelligence?</a:t>
            </a:r>
          </a:p>
        </p:txBody>
      </p:sp>
    </p:spTree>
    <p:extLst>
      <p:ext uri="{BB962C8B-B14F-4D97-AF65-F5344CB8AC3E}">
        <p14:creationId xmlns:p14="http://schemas.microsoft.com/office/powerpoint/2010/main" val="36103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8E00F58-DB08-4720-A083-7C567334119C}"/>
              </a:ext>
            </a:extLst>
          </p:cNvPr>
          <p:cNvGraphicFramePr>
            <a:graphicFrameLocks noGrp="1"/>
          </p:cNvGraphicFramePr>
          <p:nvPr>
            <p:extLst>
              <p:ext uri="{D42A27DB-BD31-4B8C-83A1-F6EECF244321}">
                <p14:modId xmlns:p14="http://schemas.microsoft.com/office/powerpoint/2010/main" val="1748889286"/>
              </p:ext>
            </p:extLst>
          </p:nvPr>
        </p:nvGraphicFramePr>
        <p:xfrm>
          <a:off x="3211006" y="1971675"/>
          <a:ext cx="5388988" cy="1767328"/>
        </p:xfrm>
        <a:graphic>
          <a:graphicData uri="http://schemas.openxmlformats.org/drawingml/2006/table">
            <a:tbl>
              <a:tblPr firstRow="1" firstCol="1" bandRow="1">
                <a:tableStyleId>{2D5ABB26-0587-4C30-8999-92F81FD0307C}</a:tableStyleId>
              </a:tblPr>
              <a:tblGrid>
                <a:gridCol w="3133658">
                  <a:extLst>
                    <a:ext uri="{9D8B030D-6E8A-4147-A177-3AD203B41FA5}">
                      <a16:colId xmlns:a16="http://schemas.microsoft.com/office/drawing/2014/main" val="20000"/>
                    </a:ext>
                  </a:extLst>
                </a:gridCol>
                <a:gridCol w="2255330">
                  <a:extLst>
                    <a:ext uri="{9D8B030D-6E8A-4147-A177-3AD203B41FA5}">
                      <a16:colId xmlns:a16="http://schemas.microsoft.com/office/drawing/2014/main" val="20001"/>
                    </a:ext>
                  </a:extLst>
                </a:gridCol>
              </a:tblGrid>
              <a:tr h="441832">
                <a:tc>
                  <a:txBody>
                    <a:bodyPr/>
                    <a:lstStyle/>
                    <a:p>
                      <a:pPr marL="0" marR="0">
                        <a:spcBef>
                          <a:spcPts val="0"/>
                        </a:spcBef>
                        <a:spcAft>
                          <a:spcPts val="0"/>
                        </a:spcAft>
                      </a:pPr>
                      <a:r>
                        <a:rPr lang="en-US" sz="2400" dirty="0">
                          <a:effectLst/>
                        </a:rPr>
                        <a:t>New York</a:t>
                      </a:r>
                      <a:endParaRPr lang="en-US" sz="2400" dirty="0">
                        <a:effectLst/>
                        <a:latin typeface="Times New Roman"/>
                        <a:ea typeface="Calibri"/>
                        <a:cs typeface="Times New Roman"/>
                      </a:endParaRPr>
                    </a:p>
                  </a:txBody>
                  <a:tcPr marL="68580" marR="68580" marT="0" marB="0"/>
                </a:tc>
                <a:tc>
                  <a:txBody>
                    <a:bodyPr/>
                    <a:lstStyle/>
                    <a:p>
                      <a:pPr marL="0" marR="0">
                        <a:spcBef>
                          <a:spcPts val="0"/>
                        </a:spcBef>
                        <a:spcAft>
                          <a:spcPts val="0"/>
                        </a:spcAft>
                      </a:pPr>
                      <a:r>
                        <a:rPr lang="en-US" sz="2400">
                          <a:effectLst/>
                        </a:rPr>
                        <a:t>Washington</a:t>
                      </a:r>
                      <a:endParaRPr lang="en-US" sz="2400">
                        <a:effectLst/>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441832">
                <a:tc>
                  <a:txBody>
                    <a:bodyPr/>
                    <a:lstStyle/>
                    <a:p>
                      <a:pPr marL="0" marR="0">
                        <a:spcBef>
                          <a:spcPts val="0"/>
                        </a:spcBef>
                        <a:spcAft>
                          <a:spcPts val="0"/>
                        </a:spcAft>
                      </a:pPr>
                      <a:r>
                        <a:rPr lang="en-US" sz="2400" dirty="0">
                          <a:effectLst/>
                        </a:rPr>
                        <a:t>Barcelona and Madrid</a:t>
                      </a:r>
                      <a:endParaRPr lang="en-US" sz="2400" dirty="0">
                        <a:effectLst/>
                        <a:latin typeface="Times New Roman"/>
                        <a:ea typeface="Calibri"/>
                        <a:cs typeface="Times New Roman"/>
                      </a:endParaRPr>
                    </a:p>
                  </a:txBody>
                  <a:tcPr marL="68580" marR="68580" marT="0" marB="0"/>
                </a:tc>
                <a:tc>
                  <a:txBody>
                    <a:bodyPr/>
                    <a:lstStyle/>
                    <a:p>
                      <a:pPr marL="0" marR="0">
                        <a:spcBef>
                          <a:spcPts val="0"/>
                        </a:spcBef>
                        <a:spcAft>
                          <a:spcPts val="0"/>
                        </a:spcAft>
                      </a:pPr>
                      <a:r>
                        <a:rPr lang="en-US" sz="2400" dirty="0">
                          <a:effectLst/>
                        </a:rPr>
                        <a:t>Taipei</a:t>
                      </a:r>
                      <a:endParaRPr lang="en-US" sz="24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441832">
                <a:tc>
                  <a:txBody>
                    <a:bodyPr/>
                    <a:lstStyle/>
                    <a:p>
                      <a:pPr marL="0" marR="0">
                        <a:spcBef>
                          <a:spcPts val="0"/>
                        </a:spcBef>
                        <a:spcAft>
                          <a:spcPts val="0"/>
                        </a:spcAft>
                      </a:pPr>
                      <a:r>
                        <a:rPr lang="en-US" sz="2400" dirty="0">
                          <a:effectLst/>
                        </a:rPr>
                        <a:t>Havana</a:t>
                      </a:r>
                      <a:endParaRPr lang="en-US" sz="2400" dirty="0">
                        <a:effectLst/>
                        <a:latin typeface="Times New Roman"/>
                        <a:ea typeface="Calibri"/>
                        <a:cs typeface="Times New Roman"/>
                      </a:endParaRPr>
                    </a:p>
                  </a:txBody>
                  <a:tcPr marL="68580" marR="68580" marT="0" marB="0"/>
                </a:tc>
                <a:tc>
                  <a:txBody>
                    <a:bodyPr/>
                    <a:lstStyle/>
                    <a:p>
                      <a:pPr marL="0" marR="0">
                        <a:spcBef>
                          <a:spcPts val="0"/>
                        </a:spcBef>
                        <a:spcAft>
                          <a:spcPts val="0"/>
                        </a:spcAft>
                      </a:pPr>
                      <a:r>
                        <a:rPr lang="en-US" sz="2400" dirty="0">
                          <a:effectLst/>
                        </a:rPr>
                        <a:t>Mons, Belgium</a:t>
                      </a:r>
                      <a:endParaRPr lang="en-US" sz="24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2"/>
                  </a:ext>
                </a:extLst>
              </a:tr>
              <a:tr h="441832">
                <a:tc gridSpan="2">
                  <a:txBody>
                    <a:bodyPr/>
                    <a:lstStyle/>
                    <a:p>
                      <a:pPr marL="0" marR="0" algn="ctr">
                        <a:spcBef>
                          <a:spcPts val="0"/>
                        </a:spcBef>
                        <a:spcAft>
                          <a:spcPts val="0"/>
                        </a:spcAft>
                      </a:pPr>
                      <a:r>
                        <a:rPr lang="en-US" sz="2400" dirty="0">
                          <a:effectLst/>
                        </a:rPr>
                        <a:t>San Jos</a:t>
                      </a:r>
                      <a:r>
                        <a:rPr lang="es-ES" sz="2400" dirty="0">
                          <a:effectLst/>
                        </a:rPr>
                        <a:t>é, CR</a:t>
                      </a:r>
                      <a:endParaRPr lang="en-US" sz="2400" dirty="0">
                        <a:effectLst/>
                        <a:latin typeface="Times New Roman"/>
                        <a:ea typeface="Calibri"/>
                        <a:cs typeface="Times New Roman"/>
                      </a:endParaRPr>
                    </a:p>
                  </a:txBody>
                  <a:tcPr marL="68580" marR="68580" marT="0" marB="0"/>
                </a:tc>
                <a:tc hMerge="1">
                  <a:txBody>
                    <a:bodyPr/>
                    <a:lstStyle/>
                    <a:p>
                      <a:pPr marL="0" marR="0">
                        <a:spcBef>
                          <a:spcPts val="0"/>
                        </a:spcBef>
                        <a:spcAft>
                          <a:spcPts val="0"/>
                        </a:spcAft>
                      </a:pPr>
                      <a:endParaRPr lang="en-US" sz="16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28A465D8-75DE-40A9-A5BC-D8BBDAA27425}"/>
              </a:ext>
            </a:extLst>
          </p:cNvPr>
          <p:cNvSpPr txBox="1"/>
          <p:nvPr/>
        </p:nvSpPr>
        <p:spPr>
          <a:xfrm>
            <a:off x="2846015" y="4657725"/>
            <a:ext cx="6346609" cy="461665"/>
          </a:xfrm>
          <a:prstGeom prst="rect">
            <a:avLst/>
          </a:prstGeom>
          <a:noFill/>
        </p:spPr>
        <p:txBody>
          <a:bodyPr wrap="none" rtlCol="0">
            <a:spAutoFit/>
          </a:bodyPr>
          <a:lstStyle/>
          <a:p>
            <a:r>
              <a:rPr lang="en-US" sz="2400" dirty="0"/>
              <a:t>And traveled extensively between those periods.</a:t>
            </a:r>
          </a:p>
        </p:txBody>
      </p:sp>
    </p:spTree>
    <p:extLst>
      <p:ext uri="{BB962C8B-B14F-4D97-AF65-F5344CB8AC3E}">
        <p14:creationId xmlns:p14="http://schemas.microsoft.com/office/powerpoint/2010/main" val="668897936"/>
      </p:ext>
    </p:extLst>
  </p:cSld>
  <p:clrMapOvr>
    <a:masterClrMapping/>
  </p:clrMapOvr>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2377</TotalTime>
  <Words>4218</Words>
  <Application>Microsoft Office PowerPoint</Application>
  <PresentationFormat>Widescreen</PresentationFormat>
  <Paragraphs>693</Paragraphs>
  <Slides>86</Slides>
  <Notes>4</Notes>
  <HiddenSlides>14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PMingLiU</vt:lpstr>
      <vt:lpstr>Arial</vt:lpstr>
      <vt:lpstr>Calibri</vt:lpstr>
      <vt:lpstr>Corbel</vt:lpstr>
      <vt:lpstr>Symbol</vt:lpstr>
      <vt:lpstr>Times New Roman</vt:lpstr>
      <vt:lpstr>Wingdings</vt:lpstr>
      <vt:lpstr>AU_analysis_class_theme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401/402 Intro on Tuesday 2023-08-29</dc:title>
  <dc:subject/>
  <dc:creator>Fulton Armstrong</dc:creator>
  <cp:keywords/>
  <dc:description>This is the 401/402 part of the block I will do on Tuesday, 29 August. Before that class, I will merge it with the Bootcamp part of the block I will do on that day.</dc:description>
  <cp:lastModifiedBy>Fulton A</cp:lastModifiedBy>
  <cp:revision>173</cp:revision>
  <cp:lastPrinted>2024-01-15T15:28:50Z</cp:lastPrinted>
  <dcterms:created xsi:type="dcterms:W3CDTF">2020-01-10T15:37:44Z</dcterms:created>
  <dcterms:modified xsi:type="dcterms:W3CDTF">2024-01-18T16:24:00Z</dcterms:modified>
  <cp:category/>
</cp:coreProperties>
</file>