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1011" r:id="rId3"/>
    <p:sldId id="1779" r:id="rId4"/>
    <p:sldId id="1792" r:id="rId5"/>
    <p:sldId id="1813" r:id="rId6"/>
    <p:sldId id="1804" r:id="rId7"/>
    <p:sldId id="1805" r:id="rId8"/>
    <p:sldId id="1806" r:id="rId9"/>
    <p:sldId id="1809" r:id="rId10"/>
    <p:sldId id="1808" r:id="rId11"/>
    <p:sldId id="1581" r:id="rId12"/>
    <p:sldId id="1724" r:id="rId13"/>
    <p:sldId id="1725" r:id="rId14"/>
    <p:sldId id="1797" r:id="rId15"/>
    <p:sldId id="1794" r:id="rId16"/>
    <p:sldId id="1812" r:id="rId17"/>
    <p:sldId id="1811" r:id="rId18"/>
    <p:sldId id="1810" r:id="rId19"/>
    <p:sldId id="1799" r:id="rId20"/>
    <p:sldId id="1803" r:id="rId21"/>
    <p:sldId id="981" r:id="rId22"/>
    <p:sldId id="1800" r:id="rId23"/>
    <p:sldId id="941" r:id="rId24"/>
    <p:sldId id="747" r:id="rId25"/>
    <p:sldId id="746" r:id="rId26"/>
    <p:sldId id="1802" r:id="rId2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04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86E44A-550C-46B6-B600-3471E0A96555}" v="404" dt="2024-02-21T16:17:36.9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8" autoAdjust="0"/>
    <p:restoredTop sz="95740"/>
  </p:normalViewPr>
  <p:slideViewPr>
    <p:cSldViewPr snapToGrid="0">
      <p:cViewPr varScale="1">
        <p:scale>
          <a:sx n="79" d="100"/>
          <a:sy n="79" d="100"/>
        </p:scale>
        <p:origin x="15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A4B45A41-E728-4C03-8E92-ADFB1F2FD97D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6" tIns="46583" rIns="93166" bIns="465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66" tIns="46583" rIns="93166" bIns="4658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CA4382C9-6A48-49AF-A069-E0AA5720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79"/>
            <a:ext cx="9144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8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1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04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5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09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4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5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9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4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7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8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2A612B4-EC48-419E-AD90-569E22E2D1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6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m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tm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google.com/maps/@38.8848478,-77.0220081,3a,82.2y,258.8h,86.47t/data=!3m7!1e1!3m5!1sAF1QipNYxEjjHM5z_0bc3b3992wV8PI3z3bd8o1mBmZG!2e10!3e12!7i12970!8i6485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tm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maps/@38.8848478,-77.0220081,3a,82.2y,258.8h,86.47t/data=!3m7!1e1!3m5!1sAF1QipNYxEjjHM5z_0bc3b3992wV8PI3z3bd8o1mBmZG!2e10!3e12!7i12970!8i6485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9643-660C-4F7A-B505-E1947E55E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BD79B-F6CA-4B05-A6F4-9D3640A0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CD19B-55AB-4D08-A939-080A93DACEA3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D3CE5-5285-44EC-AB2E-E318AACFE2FF}"/>
              </a:ext>
            </a:extLst>
          </p:cNvPr>
          <p:cNvSpPr txBox="1"/>
          <p:nvPr/>
        </p:nvSpPr>
        <p:spPr>
          <a:xfrm>
            <a:off x="5771609" y="3997484"/>
            <a:ext cx="2350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Six</a:t>
            </a:r>
            <a:br>
              <a:rPr lang="en-US" sz="2400" dirty="0"/>
            </a:br>
            <a:r>
              <a:rPr lang="en-US" sz="2400" dirty="0"/>
              <a:t>23 February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BA8E4-BC1F-3A4B-2113-F28660CE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90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6C86F-CBEE-286B-5607-CCB0ABFE7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7792EAC-DC4C-A70D-E08E-41728D9470AD}"/>
              </a:ext>
            </a:extLst>
          </p:cNvPr>
          <p:cNvSpPr txBox="1"/>
          <p:nvPr/>
        </p:nvSpPr>
        <p:spPr>
          <a:xfrm>
            <a:off x="8958332" y="5312278"/>
            <a:ext cx="2247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QUESTIONS?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95884B-C39C-DD41-94EA-D6D4C24534FB}"/>
              </a:ext>
            </a:extLst>
          </p:cNvPr>
          <p:cNvSpPr txBox="1"/>
          <p:nvPr/>
        </p:nvSpPr>
        <p:spPr>
          <a:xfrm>
            <a:off x="9615045" y="2601940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84995D-B585-9C8F-16FE-415F8B2E7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743" y="82550"/>
            <a:ext cx="6477000" cy="6692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B78C92-ADD1-8DA1-940D-4EFE391B7466}"/>
              </a:ext>
            </a:extLst>
          </p:cNvPr>
          <p:cNvSpPr txBox="1"/>
          <p:nvPr/>
        </p:nvSpPr>
        <p:spPr>
          <a:xfrm>
            <a:off x="9599592" y="2632718"/>
            <a:ext cx="730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FB1EF9-7BE2-4E74-C764-D0CDBC14019A}"/>
              </a:ext>
            </a:extLst>
          </p:cNvPr>
          <p:cNvGrpSpPr/>
          <p:nvPr/>
        </p:nvGrpSpPr>
        <p:grpSpPr>
          <a:xfrm>
            <a:off x="7738922" y="2492472"/>
            <a:ext cx="734248" cy="3672777"/>
            <a:chOff x="9124951" y="2725042"/>
            <a:chExt cx="734248" cy="367277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A20F955-DD26-F1CC-E786-E45F75E75540}"/>
                </a:ext>
              </a:extLst>
            </p:cNvPr>
            <p:cNvSpPr txBox="1"/>
            <p:nvPr/>
          </p:nvSpPr>
          <p:spPr>
            <a:xfrm>
              <a:off x="9235951" y="4539026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9FB0D5-7864-30D5-845B-161C015FDF67}"/>
                </a:ext>
              </a:extLst>
            </p:cNvPr>
            <p:cNvSpPr txBox="1"/>
            <p:nvPr/>
          </p:nvSpPr>
          <p:spPr>
            <a:xfrm>
              <a:off x="9228217" y="2725042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7DAFDC-6F37-1672-D6B0-D997073A0CA5}"/>
                </a:ext>
              </a:extLst>
            </p:cNvPr>
            <p:cNvSpPr txBox="1"/>
            <p:nvPr/>
          </p:nvSpPr>
          <p:spPr>
            <a:xfrm>
              <a:off x="9124951" y="5040767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A447908-DF1D-67CD-5D68-CA74E2EAD7FC}"/>
                </a:ext>
              </a:extLst>
            </p:cNvPr>
            <p:cNvSpPr txBox="1"/>
            <p:nvPr/>
          </p:nvSpPr>
          <p:spPr>
            <a:xfrm>
              <a:off x="9352329" y="5813044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F2597F-362C-E61A-3090-2C1C3E92EFD1}"/>
              </a:ext>
            </a:extLst>
          </p:cNvPr>
          <p:cNvGrpSpPr/>
          <p:nvPr/>
        </p:nvGrpSpPr>
        <p:grpSpPr>
          <a:xfrm>
            <a:off x="7692938" y="2793095"/>
            <a:ext cx="556335" cy="3696307"/>
            <a:chOff x="8900167" y="2473169"/>
            <a:chExt cx="556335" cy="369630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829B65-3D1C-C770-B5AA-32B17C2E4B8D}"/>
                </a:ext>
              </a:extLst>
            </p:cNvPr>
            <p:cNvSpPr txBox="1"/>
            <p:nvPr/>
          </p:nvSpPr>
          <p:spPr>
            <a:xfrm>
              <a:off x="8949632" y="2473169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9875CE-72E5-7D00-5F61-55E2E2BB657C}"/>
                </a:ext>
              </a:extLst>
            </p:cNvPr>
            <p:cNvSpPr txBox="1"/>
            <p:nvPr/>
          </p:nvSpPr>
          <p:spPr>
            <a:xfrm>
              <a:off x="8900167" y="3332316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ADCFA7-1B2F-6B89-BBB7-9695B5277153}"/>
                </a:ext>
              </a:extLst>
            </p:cNvPr>
            <p:cNvSpPr txBox="1"/>
            <p:nvPr/>
          </p:nvSpPr>
          <p:spPr>
            <a:xfrm>
              <a:off x="8943906" y="5584701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F48435C-C167-DFD5-3085-495373E4704D}"/>
              </a:ext>
            </a:extLst>
          </p:cNvPr>
          <p:cNvSpPr/>
          <p:nvPr/>
        </p:nvSpPr>
        <p:spPr>
          <a:xfrm>
            <a:off x="5998029" y="4237017"/>
            <a:ext cx="2358763" cy="10193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33815A-F1E4-B106-51EC-30714A4A53E4}"/>
              </a:ext>
            </a:extLst>
          </p:cNvPr>
          <p:cNvCxnSpPr/>
          <p:nvPr/>
        </p:nvCxnSpPr>
        <p:spPr>
          <a:xfrm flipV="1">
            <a:off x="8356792" y="4237017"/>
            <a:ext cx="1242800" cy="302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EC11ED8-1902-6E7A-9B66-937CCC636849}"/>
              </a:ext>
            </a:extLst>
          </p:cNvPr>
          <p:cNvSpPr txBox="1"/>
          <p:nvPr/>
        </p:nvSpPr>
        <p:spPr>
          <a:xfrm>
            <a:off x="9528225" y="4006184"/>
            <a:ext cx="206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What’s your plan?</a:t>
            </a:r>
          </a:p>
        </p:txBody>
      </p:sp>
    </p:spTree>
    <p:extLst>
      <p:ext uri="{BB962C8B-B14F-4D97-AF65-F5344CB8AC3E}">
        <p14:creationId xmlns:p14="http://schemas.microsoft.com/office/powerpoint/2010/main" val="41628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  <p:bldP spid="5" grpId="1"/>
      <p:bldP spid="6" grpId="0"/>
      <p:bldP spid="6" grpId="1"/>
      <p:bldP spid="3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13D3517-FC87-F38F-FC2E-6B9B8F79E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137021"/>
              </p:ext>
            </p:extLst>
          </p:nvPr>
        </p:nvGraphicFramePr>
        <p:xfrm>
          <a:off x="735171" y="526656"/>
          <a:ext cx="10721658" cy="620254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51978">
                  <a:extLst>
                    <a:ext uri="{9D8B030D-6E8A-4147-A177-3AD203B41FA5}">
                      <a16:colId xmlns:a16="http://schemas.microsoft.com/office/drawing/2014/main" val="1258849628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4164193412"/>
                    </a:ext>
                  </a:extLst>
                </a:gridCol>
                <a:gridCol w="4602480">
                  <a:extLst>
                    <a:ext uri="{9D8B030D-6E8A-4147-A177-3AD203B41FA5}">
                      <a16:colId xmlns:a16="http://schemas.microsoft.com/office/drawing/2014/main" val="4027853243"/>
                    </a:ext>
                  </a:extLst>
                </a:gridCol>
              </a:tblGrid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Akosua</a:t>
                      </a: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U.S.-Russian: How constrain Putin?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Ensuring microchip competition and supply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78353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Nicolas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U.S.-North Korea: How constrain Kim?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414812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Marcus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U.S.-Vietnam tech/</a:t>
                      </a:r>
                      <a:r>
                        <a:rPr lang="en-US" sz="1800" kern="10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innovation ties</a:t>
                      </a: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Education deficits in St. Paul, Minnesota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92597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Mimi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Youth homelessness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076474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Vaughn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Central America migration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Israel-Palestine: Two-state solution possible?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77963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Matt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Crisis in Haiti</a:t>
                      </a:r>
                      <a:endParaRPr lang="en-US" sz="18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0546084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Gavin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Impact of COVID on mental health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U.S. policy toward Yemen and </a:t>
                      </a:r>
                      <a:r>
                        <a:rPr lang="en-US" sz="1800" kern="100">
                          <a:effectLst/>
                          <a:latin typeface="+mn-lt"/>
                        </a:rPr>
                        <a:t>the Houthis</a:t>
                      </a:r>
                      <a:endParaRPr lang="en-US" sz="1800" kern="1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15040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Noah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Reducing reliance on China trade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29616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Meghan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Russia/Wagner influence in Africa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Impact of climate change on insurgency 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25974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Bryce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Improving gun control background checks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33121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Emily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Russia WMD in wake of Ukraine war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How to deal with climate migrants/refugees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06306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Tashakee</a:t>
                      </a: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Negative impact of cobalt mining in DRC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9443781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Reese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South America climate migration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“War time policy”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145017"/>
                  </a:ext>
                </a:extLst>
              </a:tr>
              <a:tr h="3382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Emma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U.S.-Mexico border deaths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081585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Ding</a:t>
                      </a:r>
                    </a:p>
                  </a:txBody>
                  <a:tcPr marL="68580" marR="68580"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Calming tensions on Korean peninsula</a:t>
                      </a:r>
                      <a:endParaRPr lang="en-US" sz="18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 border-state challenges from immigration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772187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Abby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Human trafficking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U.S. support to Ukraine defense against Russia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57529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Jessica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Stopping the flow of fentanyl into U.S.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122174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2C87BE0-A2A6-FA72-414F-62BF22749C98}"/>
              </a:ext>
            </a:extLst>
          </p:cNvPr>
          <p:cNvSpPr txBox="1"/>
          <p:nvPr/>
        </p:nvSpPr>
        <p:spPr>
          <a:xfrm>
            <a:off x="5087302" y="126546"/>
            <a:ext cx="192713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Project Planning</a:t>
            </a:r>
          </a:p>
        </p:txBody>
      </p:sp>
    </p:spTree>
    <p:extLst>
      <p:ext uri="{BB962C8B-B14F-4D97-AF65-F5344CB8AC3E}">
        <p14:creationId xmlns:p14="http://schemas.microsoft.com/office/powerpoint/2010/main" val="662529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F0DAB7A-15C3-4767-A53E-BF2AA39C969F}"/>
              </a:ext>
            </a:extLst>
          </p:cNvPr>
          <p:cNvSpPr txBox="1"/>
          <p:nvPr/>
        </p:nvSpPr>
        <p:spPr>
          <a:xfrm>
            <a:off x="819151" y="771525"/>
            <a:ext cx="5276849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ETIQUETTE or PROTOCOL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D62124-2385-4CBD-819F-39792360F4FF}"/>
              </a:ext>
            </a:extLst>
          </p:cNvPr>
          <p:cNvSpPr txBox="1"/>
          <p:nvPr/>
        </p:nvSpPr>
        <p:spPr>
          <a:xfrm>
            <a:off x="1923529" y="2421227"/>
            <a:ext cx="6622326" cy="35855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Professional respect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Smart, analytical questions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Non-combative tone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Depending on your style, perhaps preface question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is your perspective on …?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should we make of reports that …?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do we need to know to understand …</a:t>
            </a:r>
          </a:p>
          <a:p>
            <a:r>
              <a:rPr lang="en-US" sz="2400" dirty="0"/>
              <a:t>Neutral vocabulary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033F01-59A5-1FB9-EC01-C9DBB7413206}"/>
              </a:ext>
            </a:extLst>
          </p:cNvPr>
          <p:cNvSpPr txBox="1"/>
          <p:nvPr/>
        </p:nvSpPr>
        <p:spPr>
          <a:xfrm rot="603010">
            <a:off x="6966857" y="2057400"/>
            <a:ext cx="3358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Did this work for you?</a:t>
            </a:r>
          </a:p>
          <a:p>
            <a:r>
              <a:rPr lang="en-US" sz="2400" dirty="0"/>
              <a:t>Did you get enough info?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529D85-0ED9-1890-9F86-F2D817C9BB03}"/>
              </a:ext>
            </a:extLst>
          </p:cNvPr>
          <p:cNvSpPr/>
          <p:nvPr/>
        </p:nvSpPr>
        <p:spPr>
          <a:xfrm rot="610574">
            <a:off x="6740878" y="1981928"/>
            <a:ext cx="3665406" cy="10110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2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2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F0DAB7A-15C3-4767-A53E-BF2AA39C969F}"/>
              </a:ext>
            </a:extLst>
          </p:cNvPr>
          <p:cNvSpPr txBox="1"/>
          <p:nvPr/>
        </p:nvSpPr>
        <p:spPr>
          <a:xfrm>
            <a:off x="819151" y="771525"/>
            <a:ext cx="5276849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ETIQUETTE or PROTOCOL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D62124-2385-4CBD-819F-39792360F4FF}"/>
              </a:ext>
            </a:extLst>
          </p:cNvPr>
          <p:cNvSpPr txBox="1"/>
          <p:nvPr/>
        </p:nvSpPr>
        <p:spPr>
          <a:xfrm>
            <a:off x="1508197" y="2041064"/>
            <a:ext cx="9082038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In ANY meeting … if guest/speaker is repeating self, consider …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Using body language to signal “message received”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Depending on your style, interrupting gently with a brief …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“thanks” or “I understand” or “I see”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paraphrasing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segue to colleague’s question/point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ask if you can ask </a:t>
            </a:r>
            <a:r>
              <a:rPr lang="en-US" sz="2400" dirty="0" err="1"/>
              <a:t>followup</a:t>
            </a:r>
            <a:endParaRPr lang="en-US" sz="24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800" i="1" dirty="0"/>
              <a:t>UNDERSTAND this: some people feel obligated to fill the time.</a:t>
            </a:r>
          </a:p>
        </p:txBody>
      </p:sp>
    </p:spTree>
    <p:extLst>
      <p:ext uri="{BB962C8B-B14F-4D97-AF65-F5344CB8AC3E}">
        <p14:creationId xmlns:p14="http://schemas.microsoft.com/office/powerpoint/2010/main" val="212682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E857707-41F6-4C6D-889D-50C88E711BD1}"/>
              </a:ext>
            </a:extLst>
          </p:cNvPr>
          <p:cNvSpPr txBox="1"/>
          <p:nvPr/>
        </p:nvSpPr>
        <p:spPr>
          <a:xfrm>
            <a:off x="2296164" y="2138934"/>
            <a:ext cx="381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Personal vs official views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4D57F1-550C-B106-02C5-EA36FB703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378" y="1674627"/>
            <a:ext cx="3867690" cy="14194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54B8D9-BAF9-FDBF-AF43-68906B7CC031}"/>
              </a:ext>
            </a:extLst>
          </p:cNvPr>
          <p:cNvSpPr txBox="1"/>
          <p:nvPr/>
        </p:nvSpPr>
        <p:spPr>
          <a:xfrm>
            <a:off x="8378456" y="3123046"/>
            <a:ext cx="1945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St. James’s Square</a:t>
            </a:r>
            <a:br>
              <a:rPr lang="en-US" dirty="0"/>
            </a:br>
            <a:r>
              <a:rPr lang="en-US" dirty="0"/>
              <a:t>London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CBF008-5667-95AC-D319-4852A4CA5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879" y="4495870"/>
            <a:ext cx="6787472" cy="20106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7C4AE3-1156-DED4-E831-308655229F18}"/>
              </a:ext>
            </a:extLst>
          </p:cNvPr>
          <p:cNvSpPr txBox="1"/>
          <p:nvPr/>
        </p:nvSpPr>
        <p:spPr>
          <a:xfrm>
            <a:off x="2281879" y="3127037"/>
            <a:ext cx="3294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Chatham House Rule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924FF-6A63-6EEA-CC5F-EF830EFB5D2E}"/>
              </a:ext>
            </a:extLst>
          </p:cNvPr>
          <p:cNvSpPr txBox="1"/>
          <p:nvPr/>
        </p:nvSpPr>
        <p:spPr>
          <a:xfrm>
            <a:off x="819151" y="771525"/>
            <a:ext cx="5276849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ETIQUETTE or PROTOCOL</a:t>
            </a:r>
          </a:p>
        </p:txBody>
      </p:sp>
    </p:spTree>
    <p:extLst>
      <p:ext uri="{BB962C8B-B14F-4D97-AF65-F5344CB8AC3E}">
        <p14:creationId xmlns:p14="http://schemas.microsoft.com/office/powerpoint/2010/main" val="25306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F3637-17C8-DD49-1BB6-415029DF7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18A009-0689-1EDE-A86D-1C09AF4A6734}"/>
              </a:ext>
            </a:extLst>
          </p:cNvPr>
          <p:cNvSpPr txBox="1"/>
          <p:nvPr/>
        </p:nvSpPr>
        <p:spPr>
          <a:xfrm>
            <a:off x="819151" y="771525"/>
            <a:ext cx="5276849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READINGS AND MEETINGS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21A61C-9351-570B-A71C-A036C4D5C369}"/>
              </a:ext>
            </a:extLst>
          </p:cNvPr>
          <p:cNvSpPr txBox="1"/>
          <p:nvPr/>
        </p:nvSpPr>
        <p:spPr>
          <a:xfrm>
            <a:off x="3881337" y="2431915"/>
            <a:ext cx="2948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Foreign Assistance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0E4DD7-4699-E740-587A-7357684975D8}"/>
              </a:ext>
            </a:extLst>
          </p:cNvPr>
          <p:cNvSpPr txBox="1"/>
          <p:nvPr/>
        </p:nvSpPr>
        <p:spPr>
          <a:xfrm>
            <a:off x="4496216" y="4092305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gets what?</a:t>
            </a:r>
          </a:p>
        </p:txBody>
      </p:sp>
    </p:spTree>
    <p:extLst>
      <p:ext uri="{BB962C8B-B14F-4D97-AF65-F5344CB8AC3E}">
        <p14:creationId xmlns:p14="http://schemas.microsoft.com/office/powerpoint/2010/main" val="3179781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B0F429-8308-BFBD-9A09-665650B0AF30}"/>
              </a:ext>
            </a:extLst>
          </p:cNvPr>
          <p:cNvSpPr txBox="1"/>
          <p:nvPr/>
        </p:nvSpPr>
        <p:spPr>
          <a:xfrm>
            <a:off x="1096263" y="662876"/>
            <a:ext cx="3521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U.S. Senate Bill    February 13,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D958A8-EBA4-5E49-9EA0-C85419F9482E}"/>
              </a:ext>
            </a:extLst>
          </p:cNvPr>
          <p:cNvSpPr txBox="1"/>
          <p:nvPr/>
        </p:nvSpPr>
        <p:spPr>
          <a:xfrm>
            <a:off x="8647890" y="606703"/>
            <a:ext cx="252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Vote 70-29</a:t>
            </a:r>
          </a:p>
          <a:p>
            <a:r>
              <a:rPr lang="en-US" dirty="0"/>
              <a:t>including 22 Republicans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2AAF0C-A424-0C32-3A74-78F884F95460}"/>
              </a:ext>
            </a:extLst>
          </p:cNvPr>
          <p:cNvSpPr txBox="1"/>
          <p:nvPr/>
        </p:nvSpPr>
        <p:spPr>
          <a:xfrm>
            <a:off x="3905035" y="1421719"/>
            <a:ext cx="4174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$ 95 billion “emergency aid bill”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DC2660-570F-767B-B78E-A6213307EA4E}"/>
              </a:ext>
            </a:extLst>
          </p:cNvPr>
          <p:cNvSpPr txBox="1"/>
          <p:nvPr/>
        </p:nvSpPr>
        <p:spPr>
          <a:xfrm>
            <a:off x="1261100" y="2963470"/>
            <a:ext cx="54607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/>
            <a:r>
              <a:rPr lang="en-US" sz="2000" dirty="0"/>
              <a:t>$ 15 billion to replenish U.S. stocks</a:t>
            </a:r>
          </a:p>
          <a:p>
            <a:pPr marL="274320" indent="-274320"/>
            <a:r>
              <a:rPr lang="en-US" sz="2000" dirty="0"/>
              <a:t>$ 14 billion for UKR to purchase arms and munitions</a:t>
            </a:r>
          </a:p>
          <a:p>
            <a:pPr marL="274320" indent="-274320"/>
            <a:r>
              <a:rPr lang="en-US" sz="2000" dirty="0"/>
              <a:t>$ 15 billion for U.S. support services, such as mil training and intel sharing</a:t>
            </a:r>
          </a:p>
          <a:p>
            <a:pPr marL="274320" indent="-274320"/>
            <a:endParaRPr lang="en-US" sz="2000" dirty="0"/>
          </a:p>
          <a:p>
            <a:pPr marL="274320" indent="-274320"/>
            <a:r>
              <a:rPr lang="en-US" sz="2000" dirty="0"/>
              <a:t>($ 7.9 billion in economic aid)</a:t>
            </a:r>
          </a:p>
          <a:p>
            <a:pPr marL="274320" indent="-274320"/>
            <a:r>
              <a:rPr lang="en-US" sz="2000" dirty="0"/>
              <a:t>($ 1.6 billion for private sector)</a:t>
            </a:r>
          </a:p>
          <a:p>
            <a:pPr marL="274320" indent="-274320"/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42F3BA-EE23-5F91-F018-1A7C842B0715}"/>
              </a:ext>
            </a:extLst>
          </p:cNvPr>
          <p:cNvSpPr txBox="1"/>
          <p:nvPr/>
        </p:nvSpPr>
        <p:spPr>
          <a:xfrm>
            <a:off x="5210249" y="2405040"/>
            <a:ext cx="2340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$ 14  billion Israel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363C17-6611-98C4-C019-3DBED104EC09}"/>
              </a:ext>
            </a:extLst>
          </p:cNvPr>
          <p:cNvSpPr txBox="1"/>
          <p:nvPr/>
        </p:nvSpPr>
        <p:spPr>
          <a:xfrm>
            <a:off x="8187308" y="2845026"/>
            <a:ext cx="34786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/>
            <a:r>
              <a:rPr lang="en-US" sz="2000" dirty="0"/>
              <a:t>$ 5 billion for Taiwan and others in “Indo-Pacific” facing Chinese “aggression”</a:t>
            </a:r>
          </a:p>
          <a:p>
            <a:pPr marL="274320" indent="-274320"/>
            <a:r>
              <a:rPr lang="en-US" sz="2000" dirty="0"/>
              <a:t>$ 9.2 billion humanitarian (food, water, shelter, medical in UKR, Gaza/WB, and other)</a:t>
            </a:r>
          </a:p>
          <a:p>
            <a:pPr marL="274320" indent="-274320"/>
            <a:r>
              <a:rPr lang="en-US" sz="2000" dirty="0"/>
              <a:t>$ 400 million for anti hate crimes and fentanyl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9A144C-6659-5486-22B8-1AD115618527}"/>
              </a:ext>
            </a:extLst>
          </p:cNvPr>
          <p:cNvSpPr txBox="1"/>
          <p:nvPr/>
        </p:nvSpPr>
        <p:spPr>
          <a:xfrm>
            <a:off x="1276984" y="5707348"/>
            <a:ext cx="9638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Sen. McConnell:  Package “reaffirming a commitment to rebuild and modernize our military, restore our credibility, and give the current Commander-in-Chief, as well as the next, more tools to secure our interests.”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0C8CDD-D585-B64A-8B82-BD68FB263210}"/>
              </a:ext>
            </a:extLst>
          </p:cNvPr>
          <p:cNvSpPr txBox="1"/>
          <p:nvPr/>
        </p:nvSpPr>
        <p:spPr>
          <a:xfrm>
            <a:off x="1292869" y="2405040"/>
            <a:ext cx="35210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$ 60 billion Ukraine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641F71-0687-0B47-D421-85DD7120A822}"/>
              </a:ext>
            </a:extLst>
          </p:cNvPr>
          <p:cNvSpPr txBox="1"/>
          <p:nvPr/>
        </p:nvSpPr>
        <p:spPr>
          <a:xfrm>
            <a:off x="8665542" y="2391307"/>
            <a:ext cx="2522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~$ 20  billion other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DD9E30-D333-698D-210E-40FE0607EF48}"/>
              </a:ext>
            </a:extLst>
          </p:cNvPr>
          <p:cNvSpPr txBox="1"/>
          <p:nvPr/>
        </p:nvSpPr>
        <p:spPr>
          <a:xfrm>
            <a:off x="5210249" y="2848999"/>
            <a:ext cx="40033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/>
            <a:r>
              <a:rPr lang="en-US" sz="2000" dirty="0"/>
              <a:t>$ 4 billion to boost air defenses</a:t>
            </a:r>
          </a:p>
          <a:p>
            <a:pPr marL="274320" indent="-274320"/>
            <a:r>
              <a:rPr lang="en-US" sz="2000" dirty="0"/>
              <a:t>$ 1.2 billion for “Iron Beam” laser anti-missile system</a:t>
            </a:r>
          </a:p>
          <a:p>
            <a:pPr marL="274320" indent="-274320"/>
            <a:r>
              <a:rPr lang="en-US" sz="2000" dirty="0"/>
              <a:t>$ 2.5 billion for U.S. military operations in the region</a:t>
            </a:r>
          </a:p>
        </p:txBody>
      </p:sp>
    </p:spTree>
    <p:extLst>
      <p:ext uri="{BB962C8B-B14F-4D97-AF65-F5344CB8AC3E}">
        <p14:creationId xmlns:p14="http://schemas.microsoft.com/office/powerpoint/2010/main" val="173071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/>
      <p:bldP spid="8" grpId="0"/>
      <p:bldP spid="8" grpId="1"/>
      <p:bldP spid="12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B8AE81-EC68-3E8C-4E65-3392F8980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550" y="51386"/>
            <a:ext cx="4090899" cy="675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65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50E0B-61D4-529B-04BD-9994EFB6F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E8935-E2CD-B469-EFA2-2F6B373170FE}"/>
              </a:ext>
            </a:extLst>
          </p:cNvPr>
          <p:cNvSpPr txBox="1"/>
          <p:nvPr/>
        </p:nvSpPr>
        <p:spPr>
          <a:xfrm>
            <a:off x="819151" y="771525"/>
            <a:ext cx="5276849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READINGS AND MEETINGS</a:t>
            </a:r>
          </a:p>
        </p:txBody>
      </p:sp>
      <p:pic>
        <p:nvPicPr>
          <p:cNvPr id="6" name="Picture 5" descr="A map of israel with black text&#10;&#10;Description automatically generated">
            <a:extLst>
              <a:ext uri="{FF2B5EF4-FFF2-40B4-BE49-F238E27FC236}">
                <a16:creationId xmlns:a16="http://schemas.microsoft.com/office/drawing/2014/main" id="{5ADC84DA-0F3D-E7D5-E291-6FC34B406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1" y="1796538"/>
            <a:ext cx="2100556" cy="45766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33492E-29E9-5379-AADD-2F151334261F}"/>
              </a:ext>
            </a:extLst>
          </p:cNvPr>
          <p:cNvSpPr txBox="1"/>
          <p:nvPr/>
        </p:nvSpPr>
        <p:spPr>
          <a:xfrm>
            <a:off x="3166383" y="1944514"/>
            <a:ext cx="192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Israel -Gaza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E549A6-DF52-EA87-6B74-F82681DAF507}"/>
              </a:ext>
            </a:extLst>
          </p:cNvPr>
          <p:cNvSpPr txBox="1"/>
          <p:nvPr/>
        </p:nvSpPr>
        <p:spPr>
          <a:xfrm>
            <a:off x="3609446" y="3036559"/>
            <a:ext cx="2410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Ukraine-Russia</a:t>
            </a:r>
          </a:p>
        </p:txBody>
      </p:sp>
      <p:pic>
        <p:nvPicPr>
          <p:cNvPr id="4" name="Picture 3" descr="A map of ukraine with black and white text&#10;&#10;Description automatically generated">
            <a:extLst>
              <a:ext uri="{FF2B5EF4-FFF2-40B4-BE49-F238E27FC236}">
                <a16:creationId xmlns:a16="http://schemas.microsoft.com/office/drawing/2014/main" id="{9A7280DA-2C17-38B4-F716-C0A6588D0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234" y="2952877"/>
            <a:ext cx="5565940" cy="3476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B9A851-FFCA-5A8D-EC32-8E55018C904F}"/>
              </a:ext>
            </a:extLst>
          </p:cNvPr>
          <p:cNvSpPr txBox="1"/>
          <p:nvPr/>
        </p:nvSpPr>
        <p:spPr>
          <a:xfrm>
            <a:off x="6645985" y="1430342"/>
            <a:ext cx="4521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do you think </a:t>
            </a:r>
            <a:r>
              <a:rPr lang="en-US" sz="2400" dirty="0"/>
              <a:t>is going on … and is going to happen?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22190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788B67-56AA-2068-031F-CFC549EB492C}"/>
              </a:ext>
            </a:extLst>
          </p:cNvPr>
          <p:cNvSpPr txBox="1"/>
          <p:nvPr/>
        </p:nvSpPr>
        <p:spPr>
          <a:xfrm>
            <a:off x="4966854" y="2763982"/>
            <a:ext cx="1047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4227390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6176CA3-B9C9-4022-BDDD-D686B657B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739590"/>
              </p:ext>
            </p:extLst>
          </p:nvPr>
        </p:nvGraphicFramePr>
        <p:xfrm>
          <a:off x="4280399" y="229347"/>
          <a:ext cx="2840068" cy="640127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2840068">
                  <a:extLst>
                    <a:ext uri="{9D8B030D-6E8A-4147-A177-3AD203B41FA5}">
                      <a16:colId xmlns:a16="http://schemas.microsoft.com/office/drawing/2014/main" val="2357130833"/>
                    </a:ext>
                  </a:extLst>
                </a:gridCol>
              </a:tblGrid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 anchor="ctr"/>
                </a:tc>
                <a:extLst>
                  <a:ext uri="{0D108BD9-81ED-4DB2-BD59-A6C34878D82A}">
                    <a16:rowId xmlns:a16="http://schemas.microsoft.com/office/drawing/2014/main" val="1718909217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 (19 Jan)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162274474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2 (26 Jan)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798234728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3 (2 Feb)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3748021836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4 (9 Feb)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772305046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5 (16 Feb)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008839082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6 (23 Feb)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78206504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7 (1 Mar)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4173657637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8 (8 Mar)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3422796582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BREAK</a:t>
                      </a: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4206336337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</a:rPr>
                        <a:t>Week 9 (22 Mar)</a:t>
                      </a:r>
                      <a:endParaRPr lang="en-US" sz="20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324631057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10 (29 Mar)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1655087477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11 (5 Apr)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752612682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12 (12 Apr)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596936450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13 (19 Apr)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197206583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14 (26 Apr)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139022769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4043968430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242086-09BC-4765-B7D9-59B8029C8CC8}"/>
              </a:ext>
            </a:extLst>
          </p:cNvPr>
          <p:cNvSpPr/>
          <p:nvPr/>
        </p:nvSpPr>
        <p:spPr>
          <a:xfrm>
            <a:off x="4280399" y="591301"/>
            <a:ext cx="2916268" cy="4095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E16667-2D57-4B8C-96AC-37F36A16A53C}"/>
              </a:ext>
            </a:extLst>
          </p:cNvPr>
          <p:cNvSpPr txBox="1"/>
          <p:nvPr/>
        </p:nvSpPr>
        <p:spPr>
          <a:xfrm>
            <a:off x="1247775" y="1543050"/>
            <a:ext cx="2174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SPRING 2024</a:t>
            </a:r>
          </a:p>
        </p:txBody>
      </p:sp>
    </p:spTree>
    <p:extLst>
      <p:ext uri="{BB962C8B-B14F-4D97-AF65-F5344CB8AC3E}">
        <p14:creationId xmlns:p14="http://schemas.microsoft.com/office/powerpoint/2010/main" val="105783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00338 0.273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60E93-5218-C73A-9CB0-341B244DE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1101BE-0F78-7D27-A9AA-0C05D4BA2564}"/>
              </a:ext>
            </a:extLst>
          </p:cNvPr>
          <p:cNvSpPr txBox="1"/>
          <p:nvPr/>
        </p:nvSpPr>
        <p:spPr>
          <a:xfrm>
            <a:off x="1333500" y="828675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9411BC-DE14-0092-DF33-B21F5365D785}"/>
              </a:ext>
            </a:extLst>
          </p:cNvPr>
          <p:cNvSpPr txBox="1"/>
          <p:nvPr/>
        </p:nvSpPr>
        <p:spPr>
          <a:xfrm>
            <a:off x="1356838" y="2193418"/>
            <a:ext cx="4110612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Anca </a:t>
            </a:r>
            <a:r>
              <a:rPr lang="en-US" sz="3600" dirty="0" err="1"/>
              <a:t>Agachi</a:t>
            </a:r>
            <a:endParaRPr lang="en-US" sz="3600" dirty="0"/>
          </a:p>
          <a:p>
            <a:r>
              <a:rPr lang="en-US" sz="2400" dirty="0"/>
              <a:t>Defense Policy Analyst</a:t>
            </a:r>
            <a:br>
              <a:rPr lang="en-US" sz="2400" dirty="0"/>
            </a:br>
            <a:r>
              <a:rPr lang="en-US" sz="2400" dirty="0"/>
              <a:t>RAND Corporation</a:t>
            </a:r>
          </a:p>
          <a:p>
            <a:endParaRPr lang="en-US" sz="2400" dirty="0"/>
          </a:p>
          <a:p>
            <a:r>
              <a:rPr lang="en-US" sz="2400" dirty="0"/>
              <a:t>Former Associate Director,</a:t>
            </a:r>
            <a:br>
              <a:rPr lang="en-US" sz="2400" dirty="0"/>
            </a:br>
            <a:r>
              <a:rPr lang="en-US" sz="2400" dirty="0"/>
              <a:t>Transatlantic Security Initiative</a:t>
            </a:r>
            <a:br>
              <a:rPr lang="en-US" sz="2400" dirty="0"/>
            </a:br>
            <a:r>
              <a:rPr lang="en-US" sz="2400" dirty="0"/>
              <a:t>Atlantic Council</a:t>
            </a:r>
          </a:p>
          <a:p>
            <a:endParaRPr lang="en-US" sz="2400" dirty="0"/>
          </a:p>
          <a:p>
            <a:endParaRPr lang="en-US" sz="2000" i="1" dirty="0"/>
          </a:p>
          <a:p>
            <a:r>
              <a:rPr lang="en-US" sz="2000" i="1" dirty="0"/>
              <a:t>Introduced by Abby</a:t>
            </a:r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1CC81D-5E43-A2D2-8FE9-E9E973B583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" t="3163" r="2323"/>
          <a:stretch/>
        </p:blipFill>
        <p:spPr bwMode="auto">
          <a:xfrm>
            <a:off x="9054164" y="489860"/>
            <a:ext cx="1308299" cy="13076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CAFF8D-D74C-8E3E-7E76-FABCD8FFBFDE}"/>
              </a:ext>
            </a:extLst>
          </p:cNvPr>
          <p:cNvSpPr txBox="1"/>
          <p:nvPr/>
        </p:nvSpPr>
        <p:spPr>
          <a:xfrm>
            <a:off x="8378721" y="1793308"/>
            <a:ext cx="2168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RAND Corporation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FC4CC0-B2E5-6421-E1B8-93277FB71B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372" y="2344399"/>
            <a:ext cx="2985148" cy="39801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565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38FE09-F4BE-42DC-B20F-AC3E656C7450}"/>
              </a:ext>
            </a:extLst>
          </p:cNvPr>
          <p:cNvSpPr txBox="1"/>
          <p:nvPr/>
        </p:nvSpPr>
        <p:spPr>
          <a:xfrm>
            <a:off x="1333500" y="828675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BC0601-291C-4A58-880A-C0BC4E2961D5}"/>
              </a:ext>
            </a:extLst>
          </p:cNvPr>
          <p:cNvSpPr txBox="1"/>
          <p:nvPr/>
        </p:nvSpPr>
        <p:spPr>
          <a:xfrm>
            <a:off x="1171404" y="2215190"/>
            <a:ext cx="5885714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Mitchell Plitnick</a:t>
            </a:r>
          </a:p>
          <a:p>
            <a:r>
              <a:rPr lang="en-US" sz="2400" dirty="0"/>
              <a:t>President, </a:t>
            </a:r>
            <a:r>
              <a:rPr lang="en-US" sz="2400" dirty="0" err="1"/>
              <a:t>ReThinking</a:t>
            </a:r>
            <a:r>
              <a:rPr lang="en-US" sz="2400" dirty="0"/>
              <a:t> Foreign Policy</a:t>
            </a:r>
          </a:p>
          <a:p>
            <a:endParaRPr lang="en-US" sz="2400" dirty="0"/>
          </a:p>
          <a:p>
            <a:r>
              <a:rPr lang="en-US" sz="2400" dirty="0"/>
              <a:t>Former VP, Foundation for Middle East Peace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000" i="1" dirty="0"/>
          </a:p>
          <a:p>
            <a:r>
              <a:rPr lang="en-US" sz="2000" i="1" dirty="0"/>
              <a:t>Introduced by Tashakee</a:t>
            </a:r>
            <a:endParaRPr lang="en-US" sz="2000" i="1" dirty="0">
              <a:highlight>
                <a:srgbClr val="FFFF00"/>
              </a:highlight>
            </a:endParaRPr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11" name="Picture 10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175B8F79-13FD-45D3-A5C7-E0B10574C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316" y="2172660"/>
            <a:ext cx="3383280" cy="4511040"/>
          </a:xfrm>
          <a:prstGeom prst="rect">
            <a:avLst/>
          </a:prstGeom>
        </p:spPr>
      </p:pic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C051F7B7-B0F3-4A90-97AF-09CC69E0A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467" y="486725"/>
            <a:ext cx="4023360" cy="8450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E6F996-EDB9-4B14-95E8-5FAC19A87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467" y="1531353"/>
            <a:ext cx="4023360" cy="44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4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8B25F-DCC7-1D9A-B87E-6AE1A301E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C95949-25D6-2B9D-E5E8-798E77A0FE33}"/>
              </a:ext>
            </a:extLst>
          </p:cNvPr>
          <p:cNvSpPr txBox="1"/>
          <p:nvPr/>
        </p:nvSpPr>
        <p:spPr>
          <a:xfrm>
            <a:off x="3736769" y="2709553"/>
            <a:ext cx="4537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Lunch and Transit to Museum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D52CFC6A-2483-BC43-89E6-7AB152AC7F73}"/>
              </a:ext>
            </a:extLst>
          </p:cNvPr>
          <p:cNvSpPr/>
          <p:nvPr/>
        </p:nvSpPr>
        <p:spPr>
          <a:xfrm>
            <a:off x="6542314" y="4800600"/>
            <a:ext cx="3679372" cy="42454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1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56E7CB-CC4A-4C8F-B170-287337A3800B}"/>
              </a:ext>
            </a:extLst>
          </p:cNvPr>
          <p:cNvSpPr/>
          <p:nvPr/>
        </p:nvSpPr>
        <p:spPr>
          <a:xfrm>
            <a:off x="1018740" y="562848"/>
            <a:ext cx="27672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Offsite Visit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946FA5-060D-4D99-8FF9-C5EA1CCBE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702" y="562848"/>
            <a:ext cx="1931069" cy="1127147"/>
          </a:xfrm>
          <a:prstGeom prst="rect">
            <a:avLst/>
          </a:prstGeom>
        </p:spPr>
      </p:pic>
      <p:pic>
        <p:nvPicPr>
          <p:cNvPr id="7" name="spy_museum">
            <a:hlinkClick r:id="" action="ppaction://media"/>
            <a:extLst>
              <a:ext uri="{FF2B5EF4-FFF2-40B4-BE49-F238E27FC236}">
                <a16:creationId xmlns:a16="http://schemas.microsoft.com/office/drawing/2014/main" id="{B2B1EF7F-A981-462E-A886-C55474A6F6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7279" y="2747316"/>
            <a:ext cx="5864769" cy="32839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AC501A-BD2A-46C8-9227-C3BEF7D8FBAD}"/>
              </a:ext>
            </a:extLst>
          </p:cNvPr>
          <p:cNvSpPr txBox="1"/>
          <p:nvPr/>
        </p:nvSpPr>
        <p:spPr>
          <a:xfrm>
            <a:off x="5812155" y="6286379"/>
            <a:ext cx="4075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The International Spy Museum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691949-FCAC-4128-AF7C-7F393FA62612}"/>
              </a:ext>
            </a:extLst>
          </p:cNvPr>
          <p:cNvSpPr txBox="1"/>
          <p:nvPr/>
        </p:nvSpPr>
        <p:spPr>
          <a:xfrm>
            <a:off x="828675" y="1689995"/>
            <a:ext cx="377148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Remember …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Role of intelligence in policy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“Foreign Intelligence”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“Covert Action” and “PM”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The “INT’s”</a:t>
            </a:r>
          </a:p>
          <a:p>
            <a:pPr lvl="1"/>
            <a:r>
              <a:rPr lang="en-US" sz="2400" dirty="0"/>
              <a:t>HUMINT	SIGINT</a:t>
            </a:r>
          </a:p>
          <a:p>
            <a:pPr lvl="1"/>
            <a:r>
              <a:rPr lang="en-US" sz="2400" dirty="0"/>
              <a:t>IMINT 		MASINT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		OSINT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Evolution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Human vs technical</a:t>
            </a:r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D0990250-6DEB-450F-82CF-CEAE2D86FC3D}"/>
              </a:ext>
            </a:extLst>
          </p:cNvPr>
          <p:cNvSpPr/>
          <p:nvPr/>
        </p:nvSpPr>
        <p:spPr>
          <a:xfrm>
            <a:off x="685800" y="5019675"/>
            <a:ext cx="4210050" cy="1104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4603D-D43C-47DA-B8CF-8D0F3282867B}"/>
              </a:ext>
            </a:extLst>
          </p:cNvPr>
          <p:cNvSpPr/>
          <p:nvPr/>
        </p:nvSpPr>
        <p:spPr>
          <a:xfrm>
            <a:off x="585089" y="3428999"/>
            <a:ext cx="4210050" cy="1739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EBD696-B05E-4872-B21A-4055048C8613}"/>
              </a:ext>
            </a:extLst>
          </p:cNvPr>
          <p:cNvSpPr/>
          <p:nvPr/>
        </p:nvSpPr>
        <p:spPr>
          <a:xfrm>
            <a:off x="484378" y="2140235"/>
            <a:ext cx="4210050" cy="1739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7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ap&#10;&#10;Description automatically generated">
            <a:extLst>
              <a:ext uri="{FF2B5EF4-FFF2-40B4-BE49-F238E27FC236}">
                <a16:creationId xmlns:a16="http://schemas.microsoft.com/office/drawing/2014/main" id="{850A463A-640D-43C8-AAE1-8579FDE41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203" y="807958"/>
            <a:ext cx="4765449" cy="502949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B54393-B296-402D-9768-F29A188EEF8D}"/>
              </a:ext>
            </a:extLst>
          </p:cNvPr>
          <p:cNvSpPr txBox="1"/>
          <p:nvPr/>
        </p:nvSpPr>
        <p:spPr>
          <a:xfrm>
            <a:off x="1219201" y="1314450"/>
            <a:ext cx="3571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International Spy Museum</a:t>
            </a:r>
          </a:p>
          <a:p>
            <a:r>
              <a:rPr lang="en-US" sz="2400" dirty="0"/>
              <a:t>700 L'Enfant Plaza, SW Washington, DC 20024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EEF3B-97EA-4119-9C26-612B787266B9}"/>
              </a:ext>
            </a:extLst>
          </p:cNvPr>
          <p:cNvSpPr txBox="1"/>
          <p:nvPr/>
        </p:nvSpPr>
        <p:spPr>
          <a:xfrm>
            <a:off x="5018203" y="5006460"/>
            <a:ext cx="2668473" cy="830997"/>
          </a:xfrm>
          <a:prstGeom prst="rect">
            <a:avLst/>
          </a:prstGeom>
          <a:solidFill>
            <a:srgbClr val="ECE2D9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Metro – </a:t>
            </a:r>
            <a:r>
              <a:rPr lang="en-US" sz="1600" dirty="0" err="1">
                <a:solidFill>
                  <a:schemeClr val="bg1"/>
                </a:solidFill>
              </a:rPr>
              <a:t>Orange,Blue</a:t>
            </a:r>
            <a:r>
              <a:rPr lang="en-US" sz="1600" dirty="0">
                <a:solidFill>
                  <a:schemeClr val="bg1"/>
                </a:solidFill>
              </a:rPr>
              <a:t> or Silver Line from Farragut West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to L’Enfant Plaza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2C6961-D0FC-4718-AD66-CE673B41CCB3}"/>
              </a:ext>
            </a:extLst>
          </p:cNvPr>
          <p:cNvSpPr txBox="1"/>
          <p:nvPr/>
        </p:nvSpPr>
        <p:spPr>
          <a:xfrm>
            <a:off x="8315329" y="5111978"/>
            <a:ext cx="1468322" cy="338554"/>
          </a:xfrm>
          <a:prstGeom prst="rect">
            <a:avLst/>
          </a:prstGeom>
          <a:solidFill>
            <a:srgbClr val="ECE2D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L’Enfant Plaza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B3237-7594-440A-83BC-2A3E169A5DC8}"/>
              </a:ext>
            </a:extLst>
          </p:cNvPr>
          <p:cNvSpPr txBox="1"/>
          <p:nvPr/>
        </p:nvSpPr>
        <p:spPr>
          <a:xfrm>
            <a:off x="5074616" y="2399378"/>
            <a:ext cx="1430223" cy="338554"/>
          </a:xfrm>
          <a:prstGeom prst="rect">
            <a:avLst/>
          </a:prstGeom>
          <a:solidFill>
            <a:srgbClr val="ECE2D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Farragut West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57F631-4BC6-414C-A30C-F37F0B62478B}"/>
              </a:ext>
            </a:extLst>
          </p:cNvPr>
          <p:cNvSpPr txBox="1"/>
          <p:nvPr/>
        </p:nvSpPr>
        <p:spPr>
          <a:xfrm>
            <a:off x="6894628" y="1145173"/>
            <a:ext cx="658698" cy="338554"/>
          </a:xfrm>
          <a:prstGeom prst="rect">
            <a:avLst/>
          </a:prstGeom>
          <a:solidFill>
            <a:srgbClr val="ECE2D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ABE19B-4E26-B724-8913-2F8C0CDC467B}"/>
              </a:ext>
            </a:extLst>
          </p:cNvPr>
          <p:cNvSpPr txBox="1"/>
          <p:nvPr/>
        </p:nvSpPr>
        <p:spPr>
          <a:xfrm>
            <a:off x="1176179" y="3696891"/>
            <a:ext cx="3405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Enter at 2:10</a:t>
            </a:r>
          </a:p>
        </p:txBody>
      </p:sp>
    </p:spTree>
    <p:extLst>
      <p:ext uri="{BB962C8B-B14F-4D97-AF65-F5344CB8AC3E}">
        <p14:creationId xmlns:p14="http://schemas.microsoft.com/office/powerpoint/2010/main" val="4305157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5A92F1-9B76-49EA-AE52-0DB47457C5C8}"/>
              </a:ext>
            </a:extLst>
          </p:cNvPr>
          <p:cNvSpPr/>
          <p:nvPr/>
        </p:nvSpPr>
        <p:spPr>
          <a:xfrm>
            <a:off x="2301240" y="986134"/>
            <a:ext cx="75895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METRO: L'Enfant Plaza</a:t>
            </a:r>
            <a:r>
              <a:rPr lang="en-US" sz="2000" dirty="0"/>
              <a:t> (Green, Yellow, Orange, Blue, and Silver lines).</a:t>
            </a:r>
          </a:p>
          <a:p>
            <a:pPr>
              <a:spcAft>
                <a:spcPts val="600"/>
              </a:spcAft>
            </a:pPr>
            <a:endParaRPr lang="en-US" sz="2000" b="1" u="sng" dirty="0"/>
          </a:p>
          <a:p>
            <a:pPr>
              <a:spcAft>
                <a:spcPts val="600"/>
              </a:spcAft>
            </a:pPr>
            <a:r>
              <a:rPr lang="en-US" sz="2000" b="1" u="sng" dirty="0"/>
              <a:t>L'Enfant Plaza Exit</a:t>
            </a:r>
            <a:r>
              <a:rPr lang="en-US" sz="2000" b="1" dirty="0"/>
              <a:t> </a:t>
            </a:r>
            <a:r>
              <a:rPr lang="en-US" sz="2000" dirty="0"/>
              <a:t>up the escalator to enter the L’Enfant Plaza food court.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7382F7-0C9B-657A-4D4A-1F3C91E33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141" y="2573589"/>
            <a:ext cx="6139957" cy="4070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B44EB5-9AEB-7E54-83C5-EC24C5018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017" y="2793843"/>
            <a:ext cx="600987" cy="7713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E268DE-E450-9D7A-E264-0EBED61E217C}"/>
              </a:ext>
            </a:extLst>
          </p:cNvPr>
          <p:cNvSpPr txBox="1"/>
          <p:nvPr/>
        </p:nvSpPr>
        <p:spPr>
          <a:xfrm>
            <a:off x="598690" y="3429000"/>
            <a:ext cx="18902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Enter </a:t>
            </a:r>
            <a:br>
              <a:rPr lang="en-US" sz="4800" dirty="0"/>
            </a:br>
            <a:r>
              <a:rPr lang="en-US" sz="4800" dirty="0"/>
              <a:t>at 2:10</a:t>
            </a:r>
          </a:p>
        </p:txBody>
      </p:sp>
    </p:spTree>
    <p:extLst>
      <p:ext uri="{BB962C8B-B14F-4D97-AF65-F5344CB8AC3E}">
        <p14:creationId xmlns:p14="http://schemas.microsoft.com/office/powerpoint/2010/main" val="849795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54FBB-B3D1-6E71-BF76-6B75C6F80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793A6-6546-D28E-1AE9-E28C754A4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6657BB-36A3-45AF-9CB3-93B02F5F9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F00FD8-E3C6-E916-A4C7-C5A355B07C00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F60B8E-C679-1D99-A3BA-817868A28761}"/>
              </a:ext>
            </a:extLst>
          </p:cNvPr>
          <p:cNvSpPr txBox="1"/>
          <p:nvPr/>
        </p:nvSpPr>
        <p:spPr>
          <a:xfrm>
            <a:off x="5771609" y="3997484"/>
            <a:ext cx="2350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Six</a:t>
            </a:r>
            <a:br>
              <a:rPr lang="en-US" sz="2400" dirty="0"/>
            </a:br>
            <a:r>
              <a:rPr lang="en-US" sz="2400" dirty="0"/>
              <a:t>23 February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55944-ECE3-B494-3FB9-36E03582D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37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8F84F7-C034-6BAB-B2B6-64767539E462}"/>
              </a:ext>
            </a:extLst>
          </p:cNvPr>
          <p:cNvSpPr txBox="1"/>
          <p:nvPr/>
        </p:nvSpPr>
        <p:spPr>
          <a:xfrm>
            <a:off x="1303506" y="1264596"/>
            <a:ext cx="3050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Washington dialect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CC53AD-99E7-8360-9CE7-5AE9F61640A9}"/>
              </a:ext>
            </a:extLst>
          </p:cNvPr>
          <p:cNvSpPr txBox="1"/>
          <p:nvPr/>
        </p:nvSpPr>
        <p:spPr>
          <a:xfrm>
            <a:off x="2908570" y="3198167"/>
            <a:ext cx="5799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“Please submit it in the appropriate format.”</a:t>
            </a:r>
          </a:p>
        </p:txBody>
      </p:sp>
    </p:spTree>
    <p:extLst>
      <p:ext uri="{BB962C8B-B14F-4D97-AF65-F5344CB8AC3E}">
        <p14:creationId xmlns:p14="http://schemas.microsoft.com/office/powerpoint/2010/main" val="169119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8D539-88B0-A8EA-71D4-9B545EA2B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7BB63E-A7CB-15DF-9EE8-3C4D42492D0A}"/>
              </a:ext>
            </a:extLst>
          </p:cNvPr>
          <p:cNvSpPr txBox="1"/>
          <p:nvPr/>
        </p:nvSpPr>
        <p:spPr>
          <a:xfrm>
            <a:off x="1304926" y="806903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1D2A79D-3EC7-C702-EB00-D528EBC31C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453689"/>
              </p:ext>
            </p:extLst>
          </p:nvPr>
        </p:nvGraphicFramePr>
        <p:xfrm>
          <a:off x="2001612" y="1445256"/>
          <a:ext cx="9438781" cy="56476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2394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986387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+mn-lt"/>
                        </a:rPr>
                        <a:t>9:00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Class Discussion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Project updates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Readings and last week’s meetings</a:t>
                      </a:r>
                    </a:p>
                    <a:p>
                      <a:pPr lvl="1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Israel-Gaza</a:t>
                      </a:r>
                    </a:p>
                    <a:p>
                      <a:pPr lvl="1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Ukraine-Russia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10:00</a:t>
                      </a:r>
                      <a:endParaRPr lang="en-US" sz="2000" dirty="0">
                        <a:effectLst/>
                        <a:latin typeface="+mn-lt"/>
                        <a:ea typeface="DengXian" panose="02010600030101010101" pitchFamily="2" charset="-122"/>
                      </a:endParaRPr>
                    </a:p>
                  </a:txBody>
                  <a:tcPr marL="73025" marR="73025" marT="0" marB="10033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Anca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Agachi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Defense Policy Analyst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RAND Corporation</a:t>
                      </a:r>
                    </a:p>
                    <a:p>
                      <a:pPr lvl="1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introduced by Abby</a:t>
                      </a:r>
                    </a:p>
                  </a:txBody>
                  <a:tcPr marL="73025" marR="73025" marT="0" marB="100330"/>
                </a:tc>
                <a:extLst>
                  <a:ext uri="{0D108BD9-81ED-4DB2-BD59-A6C34878D82A}">
                    <a16:rowId xmlns:a16="http://schemas.microsoft.com/office/drawing/2014/main" val="17333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11:30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Mitchell Plitnick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President</a:t>
                      </a:r>
                    </a:p>
                    <a:p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ReThinking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Foreign Policy</a:t>
                      </a:r>
                    </a:p>
                    <a:p>
                      <a:pPr marL="342900" lvl="1" algn="l" defTabSz="685800" rtl="0" eaLnBrk="1" latinLnBrk="0" hangingPunct="1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introduced by Tashakee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999769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12:45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Lunch and Metro to International Spy Museum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86495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+mn-lt"/>
                        </a:rPr>
                        <a:t>2:10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marR="0" lvl="0" indent="-18288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Enter Spy Museum (Must enter as group)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477927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+mn-lt"/>
                        <a:ea typeface="DengXian" panose="02010600030101010101" pitchFamily="2" charset="-122"/>
                      </a:endParaRPr>
                    </a:p>
                  </a:txBody>
                  <a:tcPr marL="68580" marR="68580" marT="0" marB="182880"/>
                </a:tc>
                <a:tc>
                  <a:txBody>
                    <a:bodyPr/>
                    <a:lstStyle/>
                    <a:p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182880"/>
                </a:tc>
                <a:extLst>
                  <a:ext uri="{0D108BD9-81ED-4DB2-BD59-A6C34878D82A}">
                    <a16:rowId xmlns:a16="http://schemas.microsoft.com/office/drawing/2014/main" val="1198965921"/>
                  </a:ext>
                </a:extLst>
              </a:tr>
            </a:tbl>
          </a:graphicData>
        </a:graphic>
      </p:graphicFrame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BD8A5662-5047-DF79-3EA4-722E657978FC}"/>
              </a:ext>
            </a:extLst>
          </p:cNvPr>
          <p:cNvSpPr/>
          <p:nvPr/>
        </p:nvSpPr>
        <p:spPr>
          <a:xfrm>
            <a:off x="1877438" y="1445256"/>
            <a:ext cx="7101192" cy="16189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FAE99393-510A-B66F-AE9E-9D4AB6CECEC7}"/>
              </a:ext>
            </a:extLst>
          </p:cNvPr>
          <p:cNvSpPr/>
          <p:nvPr/>
        </p:nvSpPr>
        <p:spPr>
          <a:xfrm>
            <a:off x="1725038" y="2984309"/>
            <a:ext cx="7101192" cy="1348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C8CF7DEB-CBA8-F17C-2C5C-2963B5CD995D}"/>
              </a:ext>
            </a:extLst>
          </p:cNvPr>
          <p:cNvSpPr/>
          <p:nvPr/>
        </p:nvSpPr>
        <p:spPr>
          <a:xfrm>
            <a:off x="1572638" y="4380919"/>
            <a:ext cx="7101192" cy="13632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6920704-50B6-2F46-D1B4-7620829B7D1D}"/>
              </a:ext>
            </a:extLst>
          </p:cNvPr>
          <p:cNvSpPr/>
          <p:nvPr/>
        </p:nvSpPr>
        <p:spPr>
          <a:xfrm>
            <a:off x="1877438" y="5744151"/>
            <a:ext cx="7101192" cy="4176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C9AFB0F-5DAE-B797-09E6-630C534A5768}"/>
              </a:ext>
            </a:extLst>
          </p:cNvPr>
          <p:cNvSpPr/>
          <p:nvPr/>
        </p:nvSpPr>
        <p:spPr>
          <a:xfrm>
            <a:off x="1877438" y="6276942"/>
            <a:ext cx="7101192" cy="4176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7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7E68AAB-2EB6-BE8A-4B75-D1422B642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AD8BA9-9E1B-1470-7DAA-B43C327521F3}"/>
              </a:ext>
            </a:extLst>
          </p:cNvPr>
          <p:cNvSpPr txBox="1"/>
          <p:nvPr/>
        </p:nvSpPr>
        <p:spPr>
          <a:xfrm>
            <a:off x="1304926" y="806903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0BE4E03-427C-C1F2-01AC-F88C22DCAC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297142"/>
              </p:ext>
            </p:extLst>
          </p:nvPr>
        </p:nvGraphicFramePr>
        <p:xfrm>
          <a:off x="2001612" y="1445256"/>
          <a:ext cx="9438781" cy="56476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2394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986387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+mn-lt"/>
                        </a:rPr>
                        <a:t>9:00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Class Discussion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Project updates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Readings and last week’s meetings</a:t>
                      </a:r>
                    </a:p>
                    <a:p>
                      <a:pPr lvl="1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Israel-Gaza</a:t>
                      </a:r>
                    </a:p>
                    <a:p>
                      <a:pPr lvl="1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Ukraine-Russia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10:00</a:t>
                      </a:r>
                      <a:endParaRPr lang="en-US" sz="2000" dirty="0">
                        <a:effectLst/>
                        <a:latin typeface="+mn-lt"/>
                        <a:ea typeface="DengXian" panose="02010600030101010101" pitchFamily="2" charset="-122"/>
                      </a:endParaRPr>
                    </a:p>
                  </a:txBody>
                  <a:tcPr marL="73025" marR="73025" marT="0" marB="10033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Anca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Agachi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Defense Policy Analyst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RAND Corporation</a:t>
                      </a:r>
                    </a:p>
                    <a:p>
                      <a:pPr lvl="1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introduced by Abby</a:t>
                      </a:r>
                    </a:p>
                  </a:txBody>
                  <a:tcPr marL="73025" marR="73025" marT="0" marB="100330"/>
                </a:tc>
                <a:extLst>
                  <a:ext uri="{0D108BD9-81ED-4DB2-BD59-A6C34878D82A}">
                    <a16:rowId xmlns:a16="http://schemas.microsoft.com/office/drawing/2014/main" val="17333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11:30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Mitchell Plitnick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President</a:t>
                      </a:r>
                    </a:p>
                    <a:p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ReThinking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Foreign Policy</a:t>
                      </a:r>
                    </a:p>
                    <a:p>
                      <a:pPr marL="342900" lvl="1" algn="l" defTabSz="685800" rtl="0" eaLnBrk="1" latinLnBrk="0" hangingPunct="1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introduced by Tashakee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999769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12:45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Lunch and Metro to International Spy Museum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86495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+mn-lt"/>
                        </a:rPr>
                        <a:t>2:10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marR="0" lvl="0" indent="-18288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Enter Spy Museum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477927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+mn-lt"/>
                        <a:ea typeface="DengXian" panose="02010600030101010101" pitchFamily="2" charset="-122"/>
                      </a:endParaRPr>
                    </a:p>
                  </a:txBody>
                  <a:tcPr marL="68580" marR="68580" marT="0" marB="182880"/>
                </a:tc>
                <a:tc>
                  <a:txBody>
                    <a:bodyPr/>
                    <a:lstStyle/>
                    <a:p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182880"/>
                </a:tc>
                <a:extLst>
                  <a:ext uri="{0D108BD9-81ED-4DB2-BD59-A6C34878D82A}">
                    <a16:rowId xmlns:a16="http://schemas.microsoft.com/office/drawing/2014/main" val="1198965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3917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01A32-A1C8-58A6-9E3B-5CEFC8E54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372C5C-275D-41DC-B801-BCCAC58347CE}"/>
              </a:ext>
            </a:extLst>
          </p:cNvPr>
          <p:cNvSpPr/>
          <p:nvPr/>
        </p:nvSpPr>
        <p:spPr>
          <a:xfrm>
            <a:off x="1018740" y="562848"/>
            <a:ext cx="27672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Offsite Visit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749E3F-3403-9037-81CA-56A1B9F6D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702" y="562848"/>
            <a:ext cx="1931069" cy="1127147"/>
          </a:xfrm>
          <a:prstGeom prst="rect">
            <a:avLst/>
          </a:prstGeom>
        </p:spPr>
      </p:pic>
      <p:pic>
        <p:nvPicPr>
          <p:cNvPr id="7" name="spy_museum">
            <a:hlinkClick r:id="" action="ppaction://media"/>
            <a:extLst>
              <a:ext uri="{FF2B5EF4-FFF2-40B4-BE49-F238E27FC236}">
                <a16:creationId xmlns:a16="http://schemas.microsoft.com/office/drawing/2014/main" id="{234F7437-5750-3708-C2F7-557006F4A3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7279" y="2747316"/>
            <a:ext cx="5864769" cy="32839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0216FB-F8DA-A170-B3C7-95D0A8014FF7}"/>
              </a:ext>
            </a:extLst>
          </p:cNvPr>
          <p:cNvSpPr txBox="1"/>
          <p:nvPr/>
        </p:nvSpPr>
        <p:spPr>
          <a:xfrm>
            <a:off x="5812155" y="6286379"/>
            <a:ext cx="4075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The International Spy Museum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E6521-D8D4-9319-0CC9-6BA9A4FB28BD}"/>
              </a:ext>
            </a:extLst>
          </p:cNvPr>
          <p:cNvSpPr txBox="1"/>
          <p:nvPr/>
        </p:nvSpPr>
        <p:spPr>
          <a:xfrm>
            <a:off x="828675" y="1689995"/>
            <a:ext cx="377148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Remember …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Role of intelligence in policy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“Foreign Intelligence”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“Covert Action” and “PM”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The “INT’s”</a:t>
            </a:r>
          </a:p>
          <a:p>
            <a:pPr lvl="1"/>
            <a:r>
              <a:rPr lang="en-US" sz="2400" dirty="0"/>
              <a:t>HUMINT	SIGINT</a:t>
            </a:r>
          </a:p>
          <a:p>
            <a:pPr lvl="1"/>
            <a:r>
              <a:rPr lang="en-US" sz="2400" dirty="0"/>
              <a:t>IMINT 		MASINT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		OSINT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Evolution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Human vs technical</a:t>
            </a:r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790DFDAC-E5FD-C6D0-2A47-B539008E32FD}"/>
              </a:ext>
            </a:extLst>
          </p:cNvPr>
          <p:cNvSpPr/>
          <p:nvPr/>
        </p:nvSpPr>
        <p:spPr>
          <a:xfrm>
            <a:off x="685800" y="5019675"/>
            <a:ext cx="4210050" cy="1104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C2A4BB-91D5-9F37-846F-95FAEB5D0155}"/>
              </a:ext>
            </a:extLst>
          </p:cNvPr>
          <p:cNvSpPr/>
          <p:nvPr/>
        </p:nvSpPr>
        <p:spPr>
          <a:xfrm>
            <a:off x="585089" y="3428999"/>
            <a:ext cx="4210050" cy="1739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327774C-6F2B-2807-62A0-6F8FB76D47C2}"/>
              </a:ext>
            </a:extLst>
          </p:cNvPr>
          <p:cNvSpPr/>
          <p:nvPr/>
        </p:nvSpPr>
        <p:spPr>
          <a:xfrm>
            <a:off x="484378" y="2140235"/>
            <a:ext cx="4210050" cy="1739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9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AF1AB-E7FA-2266-F124-A48D80245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ap&#10;&#10;Description automatically generated">
            <a:extLst>
              <a:ext uri="{FF2B5EF4-FFF2-40B4-BE49-F238E27FC236}">
                <a16:creationId xmlns:a16="http://schemas.microsoft.com/office/drawing/2014/main" id="{5C8FC05A-DBE4-73F9-FE77-E80EB4F72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203" y="807958"/>
            <a:ext cx="4765449" cy="502949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363C0C-6BB7-6FCB-2F97-34FF348B7830}"/>
              </a:ext>
            </a:extLst>
          </p:cNvPr>
          <p:cNvSpPr txBox="1"/>
          <p:nvPr/>
        </p:nvSpPr>
        <p:spPr>
          <a:xfrm>
            <a:off x="2000251" y="1314450"/>
            <a:ext cx="279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International Spy Museum</a:t>
            </a:r>
          </a:p>
          <a:p>
            <a:r>
              <a:rPr lang="en-US" dirty="0"/>
              <a:t>700 L'Enfant Plaza, SW Washington, DC 20024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5FE735-7CF1-9A4F-A4CA-4B6CEC113977}"/>
              </a:ext>
            </a:extLst>
          </p:cNvPr>
          <p:cNvSpPr txBox="1"/>
          <p:nvPr/>
        </p:nvSpPr>
        <p:spPr>
          <a:xfrm>
            <a:off x="5018203" y="5006460"/>
            <a:ext cx="2668473" cy="830997"/>
          </a:xfrm>
          <a:prstGeom prst="rect">
            <a:avLst/>
          </a:prstGeom>
          <a:solidFill>
            <a:srgbClr val="ECE2D9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Metro – </a:t>
            </a:r>
            <a:r>
              <a:rPr lang="en-US" sz="1600" dirty="0" err="1">
                <a:solidFill>
                  <a:schemeClr val="bg1"/>
                </a:solidFill>
              </a:rPr>
              <a:t>Orange,Blue</a:t>
            </a:r>
            <a:r>
              <a:rPr lang="en-US" sz="1600" dirty="0">
                <a:solidFill>
                  <a:schemeClr val="bg1"/>
                </a:solidFill>
              </a:rPr>
              <a:t> or Silver Line from Farragut West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to L’Enfant Plaza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762BF7-EC3A-2149-4455-2C511839CA6F}"/>
              </a:ext>
            </a:extLst>
          </p:cNvPr>
          <p:cNvSpPr txBox="1"/>
          <p:nvPr/>
        </p:nvSpPr>
        <p:spPr>
          <a:xfrm>
            <a:off x="8315329" y="5111978"/>
            <a:ext cx="1468322" cy="338554"/>
          </a:xfrm>
          <a:prstGeom prst="rect">
            <a:avLst/>
          </a:prstGeom>
          <a:solidFill>
            <a:srgbClr val="ECE2D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L’Enfant Plaza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A36C2A-4051-793E-8EAE-DC3579A8467B}"/>
              </a:ext>
            </a:extLst>
          </p:cNvPr>
          <p:cNvSpPr txBox="1"/>
          <p:nvPr/>
        </p:nvSpPr>
        <p:spPr>
          <a:xfrm>
            <a:off x="5074616" y="2399378"/>
            <a:ext cx="1430223" cy="338554"/>
          </a:xfrm>
          <a:prstGeom prst="rect">
            <a:avLst/>
          </a:prstGeom>
          <a:solidFill>
            <a:srgbClr val="ECE2D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Farragut West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4A53A0-A6BD-25DB-E638-0D87FDC8A039}"/>
              </a:ext>
            </a:extLst>
          </p:cNvPr>
          <p:cNvSpPr txBox="1"/>
          <p:nvPr/>
        </p:nvSpPr>
        <p:spPr>
          <a:xfrm>
            <a:off x="6894628" y="1145173"/>
            <a:ext cx="658698" cy="338554"/>
          </a:xfrm>
          <a:prstGeom prst="rect">
            <a:avLst/>
          </a:prstGeom>
          <a:solidFill>
            <a:srgbClr val="ECE2D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CSIS</a:t>
            </a:r>
          </a:p>
        </p:txBody>
      </p:sp>
    </p:spTree>
    <p:extLst>
      <p:ext uri="{BB962C8B-B14F-4D97-AF65-F5344CB8AC3E}">
        <p14:creationId xmlns:p14="http://schemas.microsoft.com/office/powerpoint/2010/main" val="3750243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1BFFED3-6875-8370-67CC-344043761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41246A-3468-C69E-4157-E8A5006CA7FC}"/>
              </a:ext>
            </a:extLst>
          </p:cNvPr>
          <p:cNvSpPr/>
          <p:nvPr/>
        </p:nvSpPr>
        <p:spPr>
          <a:xfrm>
            <a:off x="2301240" y="1180327"/>
            <a:ext cx="758952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METRO: L'Enfant Plaza</a:t>
            </a:r>
            <a:r>
              <a:rPr lang="en-US" sz="2000" dirty="0"/>
              <a:t> (Green, Yellow, Orange, Blue, and Silver lines).</a:t>
            </a:r>
          </a:p>
          <a:p>
            <a:pPr>
              <a:spcAft>
                <a:spcPts val="600"/>
              </a:spcAft>
            </a:pPr>
            <a:endParaRPr lang="en-US" sz="2000" b="1" u="sng" dirty="0"/>
          </a:p>
          <a:p>
            <a:pPr>
              <a:spcAft>
                <a:spcPts val="600"/>
              </a:spcAft>
            </a:pPr>
            <a:r>
              <a:rPr lang="en-US" sz="2000" b="1" u="sng" dirty="0"/>
              <a:t>L'Enfant Plaza Exit</a:t>
            </a:r>
            <a:r>
              <a:rPr lang="en-US" sz="2000" b="1" dirty="0"/>
              <a:t> </a:t>
            </a:r>
            <a:r>
              <a:rPr lang="en-US" sz="2000" dirty="0"/>
              <a:t>up the escalator to enter the L’Enfant Plaza food court.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Starbucks on your right as you reach the top of the escalator.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Enter the glass doors straight ahead to access the food court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At first hallway, at </a:t>
            </a:r>
            <a:r>
              <a:rPr lang="en-US" sz="2000" b="1" dirty="0"/>
              <a:t>Roti Mediterranean Grill</a:t>
            </a:r>
            <a:r>
              <a:rPr lang="en-US" sz="2000" dirty="0"/>
              <a:t>, turn right.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Straight </a:t>
            </a:r>
            <a:r>
              <a:rPr lang="en-US" sz="2000" b="1" dirty="0"/>
              <a:t>Jamba Juice</a:t>
            </a:r>
            <a:r>
              <a:rPr lang="en-US" sz="2000" dirty="0"/>
              <a:t> stand.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Up large flight of stairs in front of you, to ground level.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Exit through the glass doors to your left once you reach the top.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Walk towards 10th street, SW to access the Museum's main lobby doors. </a:t>
            </a:r>
          </a:p>
        </p:txBody>
      </p:sp>
    </p:spTree>
    <p:extLst>
      <p:ext uri="{BB962C8B-B14F-4D97-AF65-F5344CB8AC3E}">
        <p14:creationId xmlns:p14="http://schemas.microsoft.com/office/powerpoint/2010/main" val="1220521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95B0C3-9D96-4435-D2A0-B7036C14F3E8}"/>
              </a:ext>
            </a:extLst>
          </p:cNvPr>
          <p:cNvSpPr txBox="1"/>
          <p:nvPr/>
        </p:nvSpPr>
        <p:spPr>
          <a:xfrm>
            <a:off x="4430485" y="2721428"/>
            <a:ext cx="2557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Project Updates</a:t>
            </a:r>
          </a:p>
        </p:txBody>
      </p:sp>
    </p:spTree>
    <p:extLst>
      <p:ext uri="{BB962C8B-B14F-4D97-AF65-F5344CB8AC3E}">
        <p14:creationId xmlns:p14="http://schemas.microsoft.com/office/powerpoint/2010/main" val="2866004707"/>
      </p:ext>
    </p:extLst>
  </p:cSld>
  <p:clrMapOvr>
    <a:masterClrMapping/>
  </p:clrMapOvr>
</p:sld>
</file>

<file path=ppt/theme/theme1.xml><?xml version="1.0" encoding="utf-8"?>
<a:theme xmlns:a="http://schemas.openxmlformats.org/drawingml/2006/main" name="AU_analysis_class_them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_analysis_class_theme" id="{D629ACFE-B0C4-497E-BC82-35A72FF012DF}" vid="{1BAA6AC4-EBB9-499A-AE4A-F60AD4DD45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AU_analysis_class_theme</Template>
  <TotalTime>3526</TotalTime>
  <Words>1195</Words>
  <Application>Microsoft Office PowerPoint</Application>
  <PresentationFormat>Widescreen</PresentationFormat>
  <Paragraphs>247</Paragraphs>
  <Slides>26</Slides>
  <Notes>0</Notes>
  <HiddenSlides>5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Corbel</vt:lpstr>
      <vt:lpstr>Wingdings</vt:lpstr>
      <vt:lpstr>AU_analysis_class_theme</vt:lpstr>
      <vt:lpstr>Global Policy Seminar and NSC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Policy Seminar and NSC Simulation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401/402 Intro on Tuesday 2023-08-29</dc:title>
  <dc:subject/>
  <dc:creator>Fulton Armstrong</dc:creator>
  <cp:keywords/>
  <dc:description>This is the 401/402 part of the block I will do on Tuesday, 29 August. Before that class, I will merge it with the Bootcamp part of the block I will do on that day.</dc:description>
  <cp:lastModifiedBy>Fulton A</cp:lastModifiedBy>
  <cp:revision>182</cp:revision>
  <cp:lastPrinted>2024-02-20T21:03:18Z</cp:lastPrinted>
  <dcterms:created xsi:type="dcterms:W3CDTF">2020-01-10T15:37:44Z</dcterms:created>
  <dcterms:modified xsi:type="dcterms:W3CDTF">2024-02-21T16:18:56Z</dcterms:modified>
  <cp:category/>
</cp:coreProperties>
</file>