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90" r:id="rId3"/>
    <p:sldId id="584" r:id="rId4"/>
    <p:sldId id="583" r:id="rId5"/>
    <p:sldId id="592" r:id="rId6"/>
    <p:sldId id="439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38" y="-19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3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EE580D3-834D-460B-8AAC-F2EDB472B0D8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4A1C170-83E9-48BC-BB7F-9DAA67CB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3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6E2D8F7-47F9-4352-9451-43376F3D97C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0E5522B-0861-45C2-9F6C-C8B4BEC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5AC9-7F4F-4DD1-B194-B9DAC649778D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BC3-F2F8-401B-9FCE-6E975481F2F6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0260-60E0-4DD2-8D44-FE467FED5D4E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7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B457C-B6C4-4198-A3FA-81DD220A0E63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3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FE2D-396A-41A6-A550-545FD728386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9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B480-3DD8-4E52-9F8D-83426F653C8A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1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CCC8-2629-4EA4-9404-7BEBC12CA2A1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00C-77B4-4691-A4DD-A6BA9572BC21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9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F1AE-64ED-4800-953E-AC9EE3D6E8F4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0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9AB4-7CDA-4D4D-896A-34723766EB56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254A-C0E7-4340-9BAB-FF156F4B26C3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CBB5-69DC-4E8E-911A-DD031435269E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5062-4662-4D6B-BB38-DB7C89007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3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02_decisor_needs_.pptx" TargetMode="External"/><Relationship Id="rId7" Type="http://schemas.openxmlformats.org/officeDocument/2006/relationships/hyperlink" Target="06_other_issues_.pptx" TargetMode="External"/><Relationship Id="rId2" Type="http://schemas.openxmlformats.org/officeDocument/2006/relationships/hyperlink" Target="01_introduction_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09_value.pptx" TargetMode="External"/><Relationship Id="rId5" Type="http://schemas.openxmlformats.org/officeDocument/2006/relationships/hyperlink" Target="10_exercise.pptx" TargetMode="External"/><Relationship Id="rId4" Type="http://schemas.openxmlformats.org/officeDocument/2006/relationships/hyperlink" Target="04_tradecraft_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2862322"/>
          </a:xfrm>
        </p:spPr>
        <p:txBody>
          <a:bodyPr>
            <a:spAutoFit/>
          </a:bodyPr>
          <a:lstStyle/>
          <a:p>
            <a:r>
              <a:rPr lang="en-US" sz="3600" dirty="0" smtClean="0"/>
              <a:t>An</a:t>
            </a:r>
            <a:r>
              <a:rPr lang="es-ES" sz="3600" dirty="0" err="1" smtClean="0"/>
              <a:t>álisis</a:t>
            </a:r>
            <a:r>
              <a:rPr lang="es-ES" sz="3600" dirty="0" smtClean="0"/>
              <a:t> de </a:t>
            </a:r>
            <a:r>
              <a:rPr lang="en-US" sz="3600" dirty="0" err="1" smtClean="0"/>
              <a:t>Inteligencia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y</a:t>
            </a:r>
            <a:br>
              <a:rPr lang="en-US" sz="3600" dirty="0" smtClean="0"/>
            </a:br>
            <a:r>
              <a:rPr lang="en-US" sz="3600" dirty="0" err="1" smtClean="0"/>
              <a:t>Planificación</a:t>
            </a:r>
            <a:r>
              <a:rPr lang="en-US" sz="3600" dirty="0" smtClean="0"/>
              <a:t> </a:t>
            </a:r>
            <a:r>
              <a:rPr lang="en-US" sz="3600" dirty="0" err="1" smtClean="0"/>
              <a:t>Estratégica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/>
              <a:t>Brindando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inteligencia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procesable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decisores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2443746"/>
          </a:xfrm>
        </p:spPr>
        <p:txBody>
          <a:bodyPr>
            <a:spAutoFit/>
          </a:bodyPr>
          <a:lstStyle/>
          <a:p>
            <a:r>
              <a:rPr lang="en-US" sz="2400" dirty="0" smtClean="0"/>
              <a:t>11-12 de </a:t>
            </a:r>
            <a:r>
              <a:rPr lang="en-US" sz="2400" dirty="0" err="1" smtClean="0"/>
              <a:t>diciembre</a:t>
            </a:r>
            <a:r>
              <a:rPr lang="en-US" sz="2400" dirty="0" smtClean="0"/>
              <a:t> 2017</a:t>
            </a:r>
            <a:br>
              <a:rPr lang="en-US" sz="2400" dirty="0" smtClean="0"/>
            </a:br>
            <a:r>
              <a:rPr lang="en-US" sz="2400" dirty="0" smtClean="0"/>
              <a:t>La Habana</a:t>
            </a:r>
          </a:p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3000" i="1" dirty="0" smtClean="0"/>
              <a:t>Fulton </a:t>
            </a:r>
            <a:r>
              <a:rPr lang="en-US" sz="3000" i="1" smtClean="0"/>
              <a:t>T. Armstrong</a:t>
            </a:r>
            <a:r>
              <a:rPr lang="en-US" sz="3000" i="1" dirty="0" smtClean="0"/>
              <a:t/>
            </a:r>
            <a:br>
              <a:rPr lang="en-US" sz="3000" i="1" dirty="0" smtClean="0"/>
            </a:br>
            <a:r>
              <a:rPr lang="en-US" sz="2300" i="1" dirty="0" smtClean="0"/>
              <a:t>American University</a:t>
            </a:r>
            <a:br>
              <a:rPr lang="en-US" sz="2300" i="1" dirty="0" smtClean="0"/>
            </a:br>
            <a:r>
              <a:rPr lang="en-US" sz="2300" i="1" dirty="0" smtClean="0"/>
              <a:t>Washington, DC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7374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7202"/>
            <a:ext cx="7772400" cy="3416320"/>
          </a:xfrm>
        </p:spPr>
        <p:txBody>
          <a:bodyPr>
            <a:spAutoFit/>
          </a:bodyPr>
          <a:lstStyle/>
          <a:p>
            <a:pPr>
              <a:spcAft>
                <a:spcPts val="3000"/>
              </a:spcAft>
            </a:pPr>
            <a:r>
              <a:rPr lang="es-ES" sz="3600" i="1" dirty="0" smtClean="0"/>
              <a:t>Brindando</a:t>
            </a:r>
            <a:br>
              <a:rPr lang="es-ES" sz="3600" i="1" dirty="0" smtClean="0"/>
            </a:br>
            <a:r>
              <a:rPr lang="es-ES" sz="3600" i="1" dirty="0" smtClean="0"/>
              <a:t>inteligencia </a:t>
            </a:r>
            <a:br>
              <a:rPr lang="es-ES" sz="3600" i="1" dirty="0" smtClean="0"/>
            </a:br>
            <a:r>
              <a:rPr lang="es-ES" sz="3600" i="1" dirty="0" smtClean="0"/>
              <a:t>procesable</a:t>
            </a:r>
            <a:br>
              <a:rPr lang="es-ES" sz="3600" i="1" dirty="0" smtClean="0"/>
            </a:br>
            <a:r>
              <a:rPr lang="es-ES" sz="3600" i="1" dirty="0" smtClean="0"/>
              <a:t>a decisores</a:t>
            </a:r>
            <a:br>
              <a:rPr lang="es-ES" sz="3600" i="1" dirty="0" smtClean="0"/>
            </a:br>
            <a:r>
              <a:rPr lang="es-ES" sz="3600" i="1" dirty="0" smtClean="0"/>
              <a:t>de manera que mejore </a:t>
            </a:r>
            <a:br>
              <a:rPr lang="es-ES" sz="3600" i="1" dirty="0" smtClean="0"/>
            </a:br>
            <a:r>
              <a:rPr lang="es-ES" sz="3600" i="1" dirty="0" smtClean="0"/>
              <a:t>la planificación estratégica</a:t>
            </a:r>
            <a:endParaRPr lang="es-ES" sz="5400" i="1" dirty="0"/>
          </a:p>
        </p:txBody>
      </p:sp>
    </p:spTree>
    <p:extLst>
      <p:ext uri="{BB962C8B-B14F-4D97-AF65-F5344CB8AC3E}">
        <p14:creationId xmlns:p14="http://schemas.microsoft.com/office/powerpoint/2010/main" val="31207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5562600" cy="609600"/>
          </a:xfrm>
        </p:spPr>
        <p:txBody>
          <a:bodyPr>
            <a:noAutofit/>
          </a:bodyPr>
          <a:lstStyle/>
          <a:p>
            <a:pPr algn="l"/>
            <a:r>
              <a:rPr lang="en-US" sz="2700" u="sng" dirty="0" err="1" smtClean="0"/>
              <a:t>Inteligencia</a:t>
            </a:r>
            <a:r>
              <a:rPr lang="en-US" sz="2700" u="sng" dirty="0" smtClean="0"/>
              <a:t> y </a:t>
            </a:r>
            <a:r>
              <a:rPr lang="en-US" sz="2700" u="sng" dirty="0" err="1" smtClean="0"/>
              <a:t>Planificación</a:t>
            </a:r>
            <a:r>
              <a:rPr lang="en-US" sz="2700" u="sng" dirty="0" smtClean="0"/>
              <a:t> de </a:t>
            </a:r>
            <a:r>
              <a:rPr lang="en-US" sz="2700" u="sng" dirty="0" err="1" smtClean="0"/>
              <a:t>políticas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705600" cy="3657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err="1" smtClean="0"/>
              <a:t>Introduc</a:t>
            </a:r>
            <a:r>
              <a:rPr lang="es-ES" sz="2400" dirty="0" err="1" smtClean="0"/>
              <a:t>c</a:t>
            </a:r>
            <a:r>
              <a:rPr lang="en-US" sz="2400" dirty="0" err="1" smtClean="0"/>
              <a:t>ión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¿</a:t>
            </a:r>
            <a:r>
              <a:rPr lang="en-US" sz="2400" dirty="0" err="1" smtClean="0"/>
              <a:t>Quién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, y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</a:t>
            </a:r>
            <a:r>
              <a:rPr lang="en-US" sz="2400" dirty="0" smtClean="0"/>
              <a:t> de </a:t>
            </a:r>
            <a:r>
              <a:rPr lang="en-US" sz="2400" dirty="0" err="1" smtClean="0"/>
              <a:t>mí</a:t>
            </a:r>
            <a:r>
              <a:rPr lang="en-US" sz="2400" dirty="0" smtClean="0"/>
              <a:t>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“arte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”, 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</a:t>
            </a:r>
            <a:r>
              <a:rPr lang="en-US" sz="2400" dirty="0" smtClean="0"/>
              <a:t>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err="1" smtClean="0"/>
              <a:t>Otros</a:t>
            </a:r>
            <a:r>
              <a:rPr lang="en-US" sz="2400" dirty="0" smtClean="0"/>
              <a:t> </a:t>
            </a:r>
            <a:r>
              <a:rPr lang="en-US" sz="2400" dirty="0" err="1" smtClean="0"/>
              <a:t>asuntos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analistas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" sz="2400" dirty="0" smtClean="0"/>
              <a:t>¿Cómo nos conduce el buen análisis a la buena planificación estratégica?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" sz="2400" dirty="0" smtClean="0"/>
              <a:t>Ejemplos y ejercicios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3886200" y="16383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1812878" y="2176676"/>
            <a:ext cx="5410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4" action="ppaction://hlinkpres?slideindex=1&amp;slidetitle="/>
          </p:cNvPr>
          <p:cNvSpPr/>
          <p:nvPr/>
        </p:nvSpPr>
        <p:spPr>
          <a:xfrm>
            <a:off x="1414534" y="2819400"/>
            <a:ext cx="6400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5" action="ppaction://hlinkpres?slideindex=1&amp;slidetitle="/>
          </p:cNvPr>
          <p:cNvSpPr/>
          <p:nvPr/>
        </p:nvSpPr>
        <p:spPr>
          <a:xfrm>
            <a:off x="1578307" y="4876799"/>
            <a:ext cx="6248400" cy="609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6" action="ppaction://hlinkpres?slideindex=1&amp;slidetitle="/>
          </p:cNvPr>
          <p:cNvSpPr/>
          <p:nvPr/>
        </p:nvSpPr>
        <p:spPr>
          <a:xfrm>
            <a:off x="1566934" y="4094897"/>
            <a:ext cx="6248400" cy="773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7" action="ppaction://hlinkpres?slideindex=1&amp;slidetitle="/>
          </p:cNvPr>
          <p:cNvSpPr/>
          <p:nvPr/>
        </p:nvSpPr>
        <p:spPr>
          <a:xfrm>
            <a:off x="2266950" y="3429000"/>
            <a:ext cx="4914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153" y="1066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Inteligencia</a:t>
            </a:r>
            <a:r>
              <a:rPr lang="en-US" dirty="0" smtClean="0"/>
              <a:t> y </a:t>
            </a:r>
            <a:r>
              <a:rPr lang="en-US" dirty="0" err="1" smtClean="0"/>
              <a:t>Planificación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239000" cy="3370153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u="sng" dirty="0" err="1" smtClean="0"/>
              <a:t>Conclusiones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Principales</a:t>
            </a:r>
            <a:endParaRPr lang="en-US" sz="2400" u="sng" dirty="0" smtClean="0"/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La inteligencia – el análisis – es elemento esencial para cualquier decisión.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El analista, armado con su arte del oficio, les asegura a los decisores la calidad de información.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El buen analista entiende su decisor y su misión, y sabe comunicarse claramente con él/ella.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715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 …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153" y="1066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Inteligencia</a:t>
            </a:r>
            <a:r>
              <a:rPr lang="en-US" dirty="0" smtClean="0"/>
              <a:t> y </a:t>
            </a:r>
            <a:r>
              <a:rPr lang="en-US" dirty="0" err="1" smtClean="0"/>
              <a:t>Planificación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239000" cy="253915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u="sng" dirty="0" err="1" smtClean="0"/>
              <a:t>Conclusiones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Principales</a:t>
            </a:r>
            <a:endParaRPr lang="en-US" sz="2400" u="sng" dirty="0" smtClean="0"/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el buen análisis ...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Identifica los impulsores</a:t>
            </a:r>
            <a:br>
              <a:rPr lang="es-ES" sz="2400" dirty="0" smtClean="0"/>
            </a:br>
            <a:r>
              <a:rPr lang="es-ES" sz="2400" dirty="0" smtClean="0"/>
              <a:t>Analiza sus tendencias e importancia</a:t>
            </a:r>
            <a:br>
              <a:rPr lang="es-ES" sz="2400" dirty="0" smtClean="0"/>
            </a:br>
            <a:r>
              <a:rPr lang="es-ES" sz="2400" dirty="0" smtClean="0"/>
              <a:t>Describe escenarios y sus probabilidades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1000" y="3276600"/>
            <a:ext cx="7772400" cy="2996862"/>
            <a:chOff x="381000" y="3276600"/>
            <a:chExt cx="7772400" cy="2996862"/>
          </a:xfrm>
        </p:grpSpPr>
        <p:sp>
          <p:nvSpPr>
            <p:cNvPr id="5" name="TextBox 4"/>
            <p:cNvSpPr txBox="1"/>
            <p:nvPr/>
          </p:nvSpPr>
          <p:spPr>
            <a:xfrm>
              <a:off x="3886200" y="5257799"/>
              <a:ext cx="4267200" cy="1015663"/>
            </a:xfrm>
            <a:prstGeom prst="rect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Información que conduce directamente a las políticas que responden a las necesidades del país/gobierno/decisor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81000" y="3276600"/>
              <a:ext cx="6477000" cy="1676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4429727">
              <a:off x="5190525" y="4879992"/>
              <a:ext cx="381000" cy="3048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41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0322" y="988874"/>
            <a:ext cx="7315200" cy="1754326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¿</a:t>
            </a:r>
            <a:r>
              <a:rPr lang="en-US" sz="3600" dirty="0" err="1" smtClean="0"/>
              <a:t>Preguntas</a:t>
            </a:r>
            <a:r>
              <a:rPr lang="en-US" sz="3600" dirty="0" smtClean="0"/>
              <a:t>?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	¿</a:t>
            </a:r>
            <a:r>
              <a:rPr lang="en-US" sz="3600" dirty="0" err="1" smtClean="0"/>
              <a:t>Comentarios</a:t>
            </a:r>
            <a:r>
              <a:rPr lang="en-US" sz="3600" dirty="0" smtClean="0"/>
              <a:t>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			¿</a:t>
            </a:r>
            <a:r>
              <a:rPr lang="en-US" sz="3600" dirty="0" err="1" smtClean="0"/>
              <a:t>Dudas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733800" y="35052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¡Gracias!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6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0" y="4572000"/>
            <a:ext cx="4991100" cy="12311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82880" tIns="182880" rIns="182880" bIns="18288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Fulton Armstrong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i="1" dirty="0" smtClean="0"/>
              <a:t>farmstro@american.edu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3518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5698</TotalTime>
  <Words>153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Análisis de Inteligencia y Planificación Estratégica  Brindando inteligencia procesable a decisores</vt:lpstr>
      <vt:lpstr>Brindando inteligencia  procesable a decisores de manera que mejore  la planificación estratégica</vt:lpstr>
      <vt:lpstr>Inteligencia y Planificación de políticas</vt:lpstr>
      <vt:lpstr>Inteligencia y Planificación  </vt:lpstr>
      <vt:lpstr>Inteligencia y Planificación  </vt:lpstr>
      <vt:lpstr>¿Preguntas?     ¿Comentarios?     ¿Dudas?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Analyst-Policymaker Relations</dc:title>
  <dc:creator>Fulton</dc:creator>
  <dc:description>based on 2016-11 Gustavo_clase_version_2016-11-07 08h</dc:description>
  <cp:lastModifiedBy>Fulton</cp:lastModifiedBy>
  <cp:revision>816</cp:revision>
  <cp:lastPrinted>2016-03-24T14:51:21Z</cp:lastPrinted>
  <dcterms:created xsi:type="dcterms:W3CDTF">2013-04-13T19:03:39Z</dcterms:created>
  <dcterms:modified xsi:type="dcterms:W3CDTF">2017-12-07T21:07:29Z</dcterms:modified>
</cp:coreProperties>
</file>