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67" r:id="rId5"/>
    <p:sldId id="268" r:id="rId6"/>
    <p:sldId id="266" r:id="rId7"/>
    <p:sldId id="271" r:id="rId8"/>
    <p:sldId id="272" r:id="rId9"/>
    <p:sldId id="273" r:id="rId10"/>
    <p:sldId id="270" r:id="rId1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238" y="-19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D5B3F-2E5E-4484-B4E5-A4505FECE44B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48A55-EB82-4229-BA87-570163CA6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17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CDB7-DB0F-4FA1-8B0E-B7D325F989B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F521-49BB-49A6-9340-5EC01B6D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5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CDB7-DB0F-4FA1-8B0E-B7D325F989B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F521-49BB-49A6-9340-5EC01B6D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1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CDB7-DB0F-4FA1-8B0E-B7D325F989B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F521-49BB-49A6-9340-5EC01B6D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6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CDB7-DB0F-4FA1-8B0E-B7D325F989B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F521-49BB-49A6-9340-5EC01B6D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4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CDB7-DB0F-4FA1-8B0E-B7D325F989B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F521-49BB-49A6-9340-5EC01B6D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8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CDB7-DB0F-4FA1-8B0E-B7D325F989B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F521-49BB-49A6-9340-5EC01B6D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9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CDB7-DB0F-4FA1-8B0E-B7D325F989B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F521-49BB-49A6-9340-5EC01B6D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5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CDB7-DB0F-4FA1-8B0E-B7D325F989B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F521-49BB-49A6-9340-5EC01B6D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17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CDB7-DB0F-4FA1-8B0E-B7D325F989B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F521-49BB-49A6-9340-5EC01B6D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1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CDB7-DB0F-4FA1-8B0E-B7D325F989B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F521-49BB-49A6-9340-5EC01B6D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2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CDB7-DB0F-4FA1-8B0E-B7D325F989B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F521-49BB-49A6-9340-5EC01B6D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5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8CDB7-DB0F-4FA1-8B0E-B7D325F989B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AF521-49BB-49A6-9340-5EC01B6D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24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Optical%20illlusions.pptx" TargetMode="External"/><Relationship Id="rId2" Type="http://schemas.openxmlformats.org/officeDocument/2006/relationships/hyperlink" Target="ball.webm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11_example_briefing_CUBA.pptx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00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“el arte del </a:t>
            </a:r>
            <a:r>
              <a:rPr lang="en-US" dirty="0" err="1" smtClean="0"/>
              <a:t>oficio</a:t>
            </a:r>
            <a:r>
              <a:rPr lang="en-US" dirty="0" smtClean="0"/>
              <a:t> </a:t>
            </a:r>
            <a:r>
              <a:rPr lang="en-US" dirty="0" err="1" smtClean="0"/>
              <a:t>analítico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3583632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¿</a:t>
            </a:r>
            <a:r>
              <a:rPr lang="en-US" sz="2800" dirty="0" err="1" smtClean="0"/>
              <a:t>Cómo</a:t>
            </a:r>
            <a:r>
              <a:rPr lang="en-US" sz="2800" dirty="0" smtClean="0"/>
              <a:t> </a:t>
            </a:r>
            <a:r>
              <a:rPr lang="en-US" sz="2800" dirty="0" err="1" smtClean="0"/>
              <a:t>sirve</a:t>
            </a:r>
            <a:r>
              <a:rPr lang="en-US" sz="2800" dirty="0" smtClean="0"/>
              <a:t> el </a:t>
            </a:r>
            <a:r>
              <a:rPr lang="en-US" sz="2800" dirty="0" err="1" smtClean="0"/>
              <a:t>proceso</a:t>
            </a:r>
            <a:r>
              <a:rPr lang="en-US" sz="2800" dirty="0" smtClean="0"/>
              <a:t> de </a:t>
            </a:r>
            <a:r>
              <a:rPr lang="en-US" sz="2800" dirty="0" err="1" smtClean="0"/>
              <a:t>planificación</a:t>
            </a:r>
            <a:r>
              <a:rPr lang="en-US" sz="2800" dirty="0" smtClean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8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133600"/>
            <a:ext cx="538273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s-ES" sz="2800" dirty="0" smtClean="0"/>
              <a:t>¿Comentarios?</a:t>
            </a:r>
          </a:p>
          <a:p>
            <a:pPr>
              <a:spcAft>
                <a:spcPts val="1200"/>
              </a:spcAft>
            </a:pPr>
            <a:r>
              <a:rPr lang="es-ES" sz="2800" dirty="0"/>
              <a:t>	</a:t>
            </a:r>
            <a:r>
              <a:rPr lang="es-ES" sz="2800" dirty="0" smtClean="0"/>
              <a:t>	¿Dudas?</a:t>
            </a:r>
          </a:p>
          <a:p>
            <a:pPr>
              <a:spcAft>
                <a:spcPts val="1200"/>
              </a:spcAft>
            </a:pPr>
            <a:r>
              <a:rPr lang="es-ES" sz="2800" dirty="0"/>
              <a:t>	</a:t>
            </a:r>
            <a:r>
              <a:rPr lang="es-ES" sz="2800" dirty="0" smtClean="0"/>
              <a:t>		¿Preguntas?</a:t>
            </a:r>
            <a:endParaRPr lang="es-E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1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720"/>
            <a:ext cx="62484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el </a:t>
            </a:r>
            <a:r>
              <a:rPr lang="en-US" sz="2400" smtClean="0"/>
              <a:t>arte del </a:t>
            </a:r>
            <a:r>
              <a:rPr lang="en-US" sz="2400" dirty="0" err="1" smtClean="0"/>
              <a:t>oficio</a:t>
            </a:r>
            <a:r>
              <a:rPr lang="en-US" sz="2400" dirty="0" smtClean="0"/>
              <a:t> </a:t>
            </a:r>
            <a:r>
              <a:rPr lang="en-US" sz="2400" dirty="0" err="1" smtClean="0"/>
              <a:t>analítico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0" y="121920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 smtClean="0"/>
              <a:t>¿Cómo sirve </a:t>
            </a:r>
            <a:r>
              <a:rPr lang="es-ES" sz="1400" dirty="0"/>
              <a:t>al decisor y sus intereses</a:t>
            </a:r>
            <a:r>
              <a:rPr lang="es-ES" sz="1400" dirty="0" smtClean="0"/>
              <a:t>?  ¿Cómo nos sirve </a:t>
            </a:r>
            <a:r>
              <a:rPr lang="es-ES" sz="1400" dirty="0"/>
              <a:t>a nosotros analistas y nuestros intereses</a:t>
            </a:r>
            <a:r>
              <a:rPr lang="es-ES" sz="1400" dirty="0" smtClean="0"/>
              <a:t>?  ¿</a:t>
            </a:r>
            <a:r>
              <a:rPr lang="es-ES" sz="1400" dirty="0"/>
              <a:t>Cómo hace que nuestro trabajo sea más fácil (y más divertido)?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1991557"/>
            <a:ext cx="3933825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1.</a:t>
            </a:r>
            <a:r>
              <a:rPr lang="en-US" sz="1400" dirty="0" smtClean="0"/>
              <a:t>  </a:t>
            </a:r>
            <a:r>
              <a:rPr lang="en-US" sz="1400" dirty="0" err="1" smtClean="0"/>
              <a:t>Es</a:t>
            </a:r>
            <a:r>
              <a:rPr lang="en-US" sz="1400" dirty="0" smtClean="0"/>
              <a:t> el </a:t>
            </a:r>
            <a:r>
              <a:rPr lang="en-US" sz="1400" dirty="0" err="1" smtClean="0"/>
              <a:t>proceso</a:t>
            </a:r>
            <a:r>
              <a:rPr lang="en-US" sz="1400" dirty="0" smtClean="0"/>
              <a:t> CONSCIENTE y DELIBERADO de </a:t>
            </a:r>
            <a:r>
              <a:rPr lang="en-US" sz="1400" dirty="0" err="1" smtClean="0"/>
              <a:t>valorar</a:t>
            </a:r>
            <a:r>
              <a:rPr lang="en-US" sz="1400" dirty="0" smtClean="0"/>
              <a:t> y </a:t>
            </a:r>
            <a:r>
              <a:rPr lang="en-US" sz="1400" dirty="0" err="1" smtClean="0"/>
              <a:t>transformar</a:t>
            </a:r>
            <a:r>
              <a:rPr lang="en-US" sz="1400" dirty="0" smtClean="0"/>
              <a:t> la </a:t>
            </a:r>
            <a:r>
              <a:rPr lang="en-US" sz="1400" dirty="0" err="1" smtClean="0"/>
              <a:t>información</a:t>
            </a:r>
            <a:r>
              <a:rPr lang="en-US" sz="1400" dirty="0" smtClean="0"/>
              <a:t> </a:t>
            </a:r>
            <a:r>
              <a:rPr lang="en-US" sz="1400" dirty="0" err="1" smtClean="0"/>
              <a:t>cruda</a:t>
            </a:r>
            <a:r>
              <a:rPr lang="en-US" sz="1400" dirty="0" smtClean="0"/>
              <a:t> para </a:t>
            </a:r>
            <a:r>
              <a:rPr lang="en-US" sz="1400" dirty="0" err="1" smtClean="0"/>
              <a:t>producir</a:t>
            </a:r>
            <a:r>
              <a:rPr lang="en-US" sz="1400" dirty="0" smtClean="0"/>
              <a:t> </a:t>
            </a:r>
            <a:r>
              <a:rPr lang="en-US" sz="1400" dirty="0" err="1" smtClean="0"/>
              <a:t>descripciones</a:t>
            </a:r>
            <a:r>
              <a:rPr lang="en-US" sz="1400" dirty="0" smtClean="0"/>
              <a:t>, </a:t>
            </a:r>
            <a:r>
              <a:rPr lang="en-US" sz="1400" dirty="0" err="1" smtClean="0"/>
              <a:t>explicaciones</a:t>
            </a:r>
            <a:r>
              <a:rPr lang="en-US" sz="1400" dirty="0" smtClean="0"/>
              <a:t>, y </a:t>
            </a:r>
            <a:r>
              <a:rPr lang="en-US" sz="1400" dirty="0" err="1" smtClean="0"/>
              <a:t>conclusiones</a:t>
            </a:r>
            <a:r>
              <a:rPr lang="en-US" sz="1400" dirty="0" smtClean="0"/>
              <a:t> para </a:t>
            </a:r>
            <a:r>
              <a:rPr lang="en-US" sz="1400" dirty="0" err="1" smtClean="0"/>
              <a:t>nuestros</a:t>
            </a:r>
            <a:r>
              <a:rPr lang="en-US" sz="1400" dirty="0" smtClean="0"/>
              <a:t> </a:t>
            </a:r>
            <a:r>
              <a:rPr lang="en-US" sz="1400" dirty="0" err="1" smtClean="0"/>
              <a:t>decisores</a:t>
            </a:r>
            <a:r>
              <a:rPr lang="en-US" sz="1400" dirty="0" smtClean="0"/>
              <a:t> – </a:t>
            </a:r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libre</a:t>
            </a:r>
            <a:r>
              <a:rPr lang="en-US" sz="1400" dirty="0" smtClean="0"/>
              <a:t> de </a:t>
            </a:r>
            <a:r>
              <a:rPr lang="en-US" sz="1400" dirty="0" err="1" smtClean="0"/>
              <a:t>prejuicios</a:t>
            </a:r>
            <a:r>
              <a:rPr lang="en-US" sz="1400" dirty="0" smtClean="0"/>
              <a:t> (</a:t>
            </a:r>
            <a:r>
              <a:rPr lang="en-US" sz="1400" dirty="0" err="1" smtClean="0"/>
              <a:t>ni</a:t>
            </a:r>
            <a:r>
              <a:rPr lang="en-US" sz="1400" dirty="0" smtClean="0"/>
              <a:t> </a:t>
            </a:r>
            <a:r>
              <a:rPr lang="en-US" sz="1400" dirty="0" err="1" smtClean="0"/>
              <a:t>nuestros</a:t>
            </a:r>
            <a:r>
              <a:rPr lang="en-US" sz="1400" dirty="0" smtClean="0"/>
              <a:t> </a:t>
            </a:r>
            <a:r>
              <a:rPr lang="en-US" sz="1400" dirty="0" err="1" smtClean="0"/>
              <a:t>ni</a:t>
            </a:r>
            <a:r>
              <a:rPr lang="en-US" sz="1400" dirty="0" smtClean="0"/>
              <a:t> del </a:t>
            </a:r>
            <a:r>
              <a:rPr lang="en-US" sz="1400" dirty="0" err="1" smtClean="0"/>
              <a:t>decisor</a:t>
            </a:r>
            <a:r>
              <a:rPr lang="en-US" sz="1400" dirty="0" smtClean="0"/>
              <a:t>)</a:t>
            </a:r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libre</a:t>
            </a:r>
            <a:r>
              <a:rPr lang="en-US" sz="1400" dirty="0" smtClean="0"/>
              <a:t> de </a:t>
            </a:r>
            <a:r>
              <a:rPr lang="en-US" sz="1400" dirty="0" err="1" smtClean="0"/>
              <a:t>manipulación</a:t>
            </a:r>
            <a:r>
              <a:rPr lang="en-US" sz="1400" dirty="0" smtClean="0"/>
              <a:t> (</a:t>
            </a:r>
            <a:r>
              <a:rPr lang="en-US" sz="1400" dirty="0" err="1" smtClean="0"/>
              <a:t>ni</a:t>
            </a:r>
            <a:r>
              <a:rPr lang="en-US" sz="1400" dirty="0" smtClean="0"/>
              <a:t> de la </a:t>
            </a:r>
            <a:r>
              <a:rPr lang="en-US" sz="1400" dirty="0" err="1" smtClean="0"/>
              <a:t>agencia</a:t>
            </a:r>
            <a:r>
              <a:rPr lang="en-US" sz="1400" dirty="0" smtClean="0"/>
              <a:t> </a:t>
            </a:r>
            <a:r>
              <a:rPr lang="en-US" sz="1400" dirty="0" err="1" smtClean="0"/>
              <a:t>productora</a:t>
            </a:r>
            <a:r>
              <a:rPr lang="en-US" sz="1400" dirty="0" smtClean="0"/>
              <a:t>, </a:t>
            </a:r>
            <a:r>
              <a:rPr lang="en-US" sz="1400" dirty="0" err="1" smtClean="0"/>
              <a:t>ni</a:t>
            </a:r>
            <a:r>
              <a:rPr lang="en-US" sz="1400" dirty="0" smtClean="0"/>
              <a:t> de las </a:t>
            </a:r>
            <a:r>
              <a:rPr lang="en-US" sz="1400" dirty="0" err="1" smtClean="0"/>
              <a:t>fuentes</a:t>
            </a:r>
            <a:r>
              <a:rPr lang="en-US" sz="1400" dirty="0" smtClean="0"/>
              <a:t>, </a:t>
            </a:r>
            <a:r>
              <a:rPr lang="en-US" sz="1400" dirty="0" err="1" smtClean="0"/>
              <a:t>ni</a:t>
            </a:r>
            <a:r>
              <a:rPr lang="en-US" sz="1400" dirty="0" smtClean="0"/>
              <a:t> de las sub-</a:t>
            </a:r>
            <a:r>
              <a:rPr lang="en-US" sz="1400" dirty="0" err="1" smtClean="0"/>
              <a:t>fuentes</a:t>
            </a:r>
            <a:r>
              <a:rPr lang="en-US" sz="1400" dirty="0" smtClean="0"/>
              <a:t>)</a:t>
            </a:r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libre</a:t>
            </a:r>
            <a:r>
              <a:rPr lang="en-US" sz="1400" dirty="0" smtClean="0"/>
              <a:t> (lo </a:t>
            </a:r>
            <a:r>
              <a:rPr lang="en-US" sz="1400" dirty="0" err="1" smtClean="0"/>
              <a:t>más</a:t>
            </a:r>
            <a:r>
              <a:rPr lang="en-US" sz="1400" dirty="0" smtClean="0"/>
              <a:t> </a:t>
            </a:r>
            <a:r>
              <a:rPr lang="en-US" sz="1400" dirty="0" err="1" smtClean="0"/>
              <a:t>posible</a:t>
            </a:r>
            <a:r>
              <a:rPr lang="en-US" sz="1400" dirty="0" smtClean="0"/>
              <a:t>) de </a:t>
            </a:r>
            <a:r>
              <a:rPr lang="en-US" sz="1400" dirty="0" err="1" smtClean="0"/>
              <a:t>nuestras</a:t>
            </a:r>
            <a:r>
              <a:rPr lang="en-US" sz="1400" dirty="0" smtClean="0"/>
              <a:t> </a:t>
            </a:r>
            <a:r>
              <a:rPr lang="en-US" sz="1400" dirty="0" err="1" smtClean="0"/>
              <a:t>limitaciones</a:t>
            </a:r>
            <a:r>
              <a:rPr lang="en-US" sz="1400" dirty="0" smtClean="0"/>
              <a:t> </a:t>
            </a:r>
            <a:r>
              <a:rPr lang="en-US" sz="1400" dirty="0" err="1" smtClean="0"/>
              <a:t>intelectuales</a:t>
            </a:r>
            <a:r>
              <a:rPr lang="en-US" sz="1400" dirty="0" smtClean="0"/>
              <a:t> (</a:t>
            </a:r>
            <a:r>
              <a:rPr lang="en-US" sz="1400" dirty="0" err="1" smtClean="0"/>
              <a:t>como</a:t>
            </a:r>
            <a:r>
              <a:rPr lang="en-US" sz="1400" dirty="0" smtClean="0"/>
              <a:t> </a:t>
            </a:r>
            <a:r>
              <a:rPr lang="en-US" sz="1400" dirty="0" err="1" smtClean="0"/>
              <a:t>pensamiento</a:t>
            </a:r>
            <a:r>
              <a:rPr lang="en-US" sz="1400" dirty="0" smtClean="0"/>
              <a:t> lineal). 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4495800" y="2000435"/>
            <a:ext cx="4343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2. </a:t>
            </a:r>
            <a:r>
              <a:rPr lang="en-US" sz="1400" dirty="0" smtClean="0"/>
              <a:t>Nos PERMITE </a:t>
            </a:r>
            <a:r>
              <a:rPr lang="en-US" sz="1400" dirty="0" err="1" smtClean="0"/>
              <a:t>mirar</a:t>
            </a:r>
            <a:r>
              <a:rPr lang="en-US" sz="1400" dirty="0" smtClean="0"/>
              <a:t> al </a:t>
            </a:r>
            <a:r>
              <a:rPr lang="en-US" sz="1400" dirty="0" err="1" smtClean="0"/>
              <a:t>decisor</a:t>
            </a:r>
            <a:r>
              <a:rPr lang="en-US" sz="1400" dirty="0" smtClean="0"/>
              <a:t> </a:t>
            </a:r>
            <a:r>
              <a:rPr lang="en-US" sz="1400" dirty="0" err="1" smtClean="0"/>
              <a:t>ojo</a:t>
            </a:r>
            <a:r>
              <a:rPr lang="en-US" sz="1400" dirty="0" smtClean="0"/>
              <a:t> a </a:t>
            </a:r>
            <a:r>
              <a:rPr lang="en-US" sz="1400" dirty="0" err="1" smtClean="0"/>
              <a:t>ojo</a:t>
            </a:r>
            <a:r>
              <a:rPr lang="en-US" sz="1400" dirty="0" smtClean="0"/>
              <a:t> y </a:t>
            </a:r>
            <a:r>
              <a:rPr lang="en-US" sz="1400" dirty="0" err="1" smtClean="0"/>
              <a:t>decirle</a:t>
            </a:r>
            <a:r>
              <a:rPr lang="en-US" sz="1400" dirty="0" smtClean="0"/>
              <a:t>:</a:t>
            </a:r>
          </a:p>
          <a:p>
            <a:endParaRPr lang="en-US" sz="1400" dirty="0"/>
          </a:p>
          <a:p>
            <a:r>
              <a:rPr lang="en-US" sz="1400" dirty="0" smtClean="0"/>
              <a:t>He </a:t>
            </a:r>
            <a:r>
              <a:rPr lang="en-US" sz="1400" dirty="0" err="1" smtClean="0"/>
              <a:t>examinado</a:t>
            </a:r>
            <a:r>
              <a:rPr lang="en-US" sz="1400" dirty="0" smtClean="0"/>
              <a:t> y </a:t>
            </a:r>
            <a:r>
              <a:rPr lang="en-US" sz="1400" dirty="0" err="1" smtClean="0"/>
              <a:t>valorado</a:t>
            </a:r>
            <a:r>
              <a:rPr lang="en-US" sz="1400" dirty="0" smtClean="0"/>
              <a:t> </a:t>
            </a:r>
            <a:r>
              <a:rPr lang="en-US" sz="1400" dirty="0" err="1" smtClean="0"/>
              <a:t>toda</a:t>
            </a:r>
            <a:r>
              <a:rPr lang="en-US" sz="1400" dirty="0" smtClean="0"/>
              <a:t> la </a:t>
            </a:r>
            <a:r>
              <a:rPr lang="en-US" sz="1400" dirty="0" err="1" smtClean="0"/>
              <a:t>información</a:t>
            </a:r>
            <a:r>
              <a:rPr lang="en-US" sz="1400" dirty="0" smtClean="0"/>
              <a:t> a mi </a:t>
            </a:r>
            <a:r>
              <a:rPr lang="en-US" sz="1400" dirty="0" err="1" smtClean="0"/>
              <a:t>alcance</a:t>
            </a:r>
            <a:r>
              <a:rPr lang="en-US" sz="1400" dirty="0" smtClean="0"/>
              <a:t>, y mi </a:t>
            </a:r>
            <a:r>
              <a:rPr lang="en-US" sz="1400" dirty="0" err="1" smtClean="0"/>
              <a:t>juicio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que _____ </a:t>
            </a:r>
            <a:r>
              <a:rPr lang="en-US" sz="1400" dirty="0" err="1" smtClean="0"/>
              <a:t>está</a:t>
            </a:r>
            <a:r>
              <a:rPr lang="en-US" sz="1400" dirty="0" smtClean="0"/>
              <a:t> </a:t>
            </a:r>
            <a:r>
              <a:rPr lang="en-US" sz="1400" dirty="0" err="1" smtClean="0"/>
              <a:t>ocurriendo</a:t>
            </a:r>
            <a:r>
              <a:rPr lang="en-US" sz="1400" dirty="0" smtClean="0"/>
              <a:t>; que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impulsado</a:t>
            </a:r>
            <a:r>
              <a:rPr lang="en-US" sz="1400" dirty="0" smtClean="0"/>
              <a:t> </a:t>
            </a:r>
            <a:r>
              <a:rPr lang="en-US" sz="1400" dirty="0" err="1" smtClean="0"/>
              <a:t>por</a:t>
            </a:r>
            <a:r>
              <a:rPr lang="en-US" sz="1400" dirty="0" smtClean="0"/>
              <a:t> _____  y _____; que </a:t>
            </a:r>
            <a:r>
              <a:rPr lang="en-US" sz="1400" dirty="0" err="1" smtClean="0"/>
              <a:t>está</a:t>
            </a:r>
            <a:r>
              <a:rPr lang="en-US" sz="1400" dirty="0" smtClean="0"/>
              <a:t> </a:t>
            </a:r>
            <a:r>
              <a:rPr lang="en-US" sz="1400" dirty="0" err="1" smtClean="0"/>
              <a:t>experimentando</a:t>
            </a:r>
            <a:r>
              <a:rPr lang="en-US" sz="1400" dirty="0" smtClean="0"/>
              <a:t> _____ </a:t>
            </a:r>
            <a:r>
              <a:rPr lang="en-US" sz="1400" dirty="0" err="1" smtClean="0"/>
              <a:t>tendencia</a:t>
            </a:r>
            <a:r>
              <a:rPr lang="en-US" sz="1400" dirty="0" smtClean="0"/>
              <a:t>(s); que </a:t>
            </a:r>
            <a:r>
              <a:rPr lang="en-US" sz="1400" dirty="0" err="1" smtClean="0"/>
              <a:t>parece</a:t>
            </a:r>
            <a:r>
              <a:rPr lang="en-US" sz="1400" dirty="0" smtClean="0"/>
              <a:t> </a:t>
            </a:r>
            <a:r>
              <a:rPr lang="en-US" sz="1400" dirty="0" err="1" smtClean="0"/>
              <a:t>resultar</a:t>
            </a:r>
            <a:r>
              <a:rPr lang="en-US" sz="1400" dirty="0" smtClean="0"/>
              <a:t> </a:t>
            </a:r>
            <a:r>
              <a:rPr lang="en-US" sz="1400" dirty="0" err="1" smtClean="0"/>
              <a:t>en</a:t>
            </a:r>
            <a:r>
              <a:rPr lang="en-US" sz="1400" dirty="0" smtClean="0"/>
              <a:t> _____ </a:t>
            </a:r>
            <a:r>
              <a:rPr lang="en-US" sz="1400" dirty="0" err="1" smtClean="0"/>
              <a:t>escenario</a:t>
            </a:r>
            <a:r>
              <a:rPr lang="en-US" sz="1400" dirty="0" smtClean="0"/>
              <a:t>(s); con _____ y _____ </a:t>
            </a:r>
            <a:r>
              <a:rPr lang="en-US" sz="1400" dirty="0" err="1" smtClean="0"/>
              <a:t>consecuencias</a:t>
            </a:r>
            <a:r>
              <a:rPr lang="en-US" sz="1400" dirty="0" smtClean="0"/>
              <a:t> e </a:t>
            </a:r>
            <a:r>
              <a:rPr lang="en-US" sz="1400" dirty="0" err="1" smtClean="0"/>
              <a:t>implicaciones</a:t>
            </a:r>
            <a:r>
              <a:rPr lang="en-US" sz="1400" dirty="0" smtClean="0"/>
              <a:t> para </a:t>
            </a:r>
            <a:r>
              <a:rPr lang="en-US" sz="1400" dirty="0" err="1" smtClean="0"/>
              <a:t>nosotros</a:t>
            </a:r>
            <a:r>
              <a:rPr lang="en-US" sz="1400" dirty="0" smtClean="0"/>
              <a:t>.  </a:t>
            </a:r>
            <a:r>
              <a:rPr lang="en-US" sz="1400" dirty="0" err="1" smtClean="0"/>
              <a:t>También</a:t>
            </a:r>
            <a:r>
              <a:rPr lang="en-US" sz="1400" dirty="0" smtClean="0"/>
              <a:t> </a:t>
            </a:r>
            <a:r>
              <a:rPr lang="en-US" sz="1400" dirty="0" err="1" smtClean="0"/>
              <a:t>asesoro</a:t>
            </a:r>
            <a:r>
              <a:rPr lang="en-US" sz="1400" dirty="0" smtClean="0"/>
              <a:t> </a:t>
            </a:r>
            <a:r>
              <a:rPr lang="en-US" sz="1400" dirty="0" err="1" smtClean="0"/>
              <a:t>como</a:t>
            </a:r>
            <a:r>
              <a:rPr lang="en-US" sz="1400" dirty="0" smtClean="0"/>
              <a:t> </a:t>
            </a:r>
            <a:r>
              <a:rPr lang="en-US" sz="1400" dirty="0" err="1" smtClean="0"/>
              <a:t>posible</a:t>
            </a:r>
            <a:r>
              <a:rPr lang="en-US" sz="1400" dirty="0" smtClean="0"/>
              <a:t>, </a:t>
            </a:r>
            <a:r>
              <a:rPr lang="en-US" sz="1400" dirty="0" err="1" smtClean="0"/>
              <a:t>aunque</a:t>
            </a:r>
            <a:r>
              <a:rPr lang="en-US" sz="1400" dirty="0" smtClean="0"/>
              <a:t> </a:t>
            </a:r>
            <a:r>
              <a:rPr lang="en-US" sz="1400" dirty="0" err="1" smtClean="0"/>
              <a:t>menos</a:t>
            </a:r>
            <a:r>
              <a:rPr lang="en-US" sz="1400" dirty="0" smtClean="0"/>
              <a:t> probable, que _____ </a:t>
            </a:r>
            <a:r>
              <a:rPr lang="en-US" sz="1400" dirty="0" err="1" smtClean="0"/>
              <a:t>ocurriría</a:t>
            </a:r>
            <a:r>
              <a:rPr lang="en-US" sz="1400" dirty="0" smtClean="0"/>
              <a:t> </a:t>
            </a:r>
            <a:r>
              <a:rPr lang="en-US" sz="1400" dirty="0" err="1" smtClean="0"/>
              <a:t>si</a:t>
            </a:r>
            <a:r>
              <a:rPr lang="en-US" sz="1400" dirty="0" smtClean="0"/>
              <a:t> _____ </a:t>
            </a:r>
            <a:r>
              <a:rPr lang="en-US" sz="1400" dirty="0" err="1" smtClean="0"/>
              <a:t>impulsor</a:t>
            </a:r>
            <a:r>
              <a:rPr lang="en-US" sz="1400" dirty="0" smtClean="0"/>
              <a:t> </a:t>
            </a:r>
            <a:r>
              <a:rPr lang="en-US" sz="1400" dirty="0" err="1" smtClean="0"/>
              <a:t>cambie</a:t>
            </a:r>
            <a:r>
              <a:rPr lang="en-US" sz="1400" dirty="0" smtClean="0"/>
              <a:t> de _____</a:t>
            </a:r>
            <a:r>
              <a:rPr lang="en-US" sz="1400" dirty="0"/>
              <a:t> </a:t>
            </a:r>
            <a:r>
              <a:rPr lang="en-US" sz="1400" dirty="0" err="1" smtClean="0"/>
              <a:t>manera</a:t>
            </a:r>
            <a:r>
              <a:rPr lang="en-US" sz="1400" dirty="0" smtClean="0"/>
              <a:t>, que </a:t>
            </a:r>
            <a:r>
              <a:rPr lang="en-US" sz="1400" dirty="0" err="1" smtClean="0"/>
              <a:t>tendría</a:t>
            </a:r>
            <a:r>
              <a:rPr lang="en-US" sz="1400" dirty="0" smtClean="0"/>
              <a:t> _____ </a:t>
            </a:r>
            <a:r>
              <a:rPr lang="en-US" sz="1400" dirty="0" err="1" smtClean="0"/>
              <a:t>consecuencias</a:t>
            </a:r>
            <a:r>
              <a:rPr lang="en-US" sz="1400" dirty="0" smtClean="0"/>
              <a:t>.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371600" y="4800600"/>
            <a:ext cx="701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3.  </a:t>
            </a:r>
            <a:r>
              <a:rPr lang="en-US" sz="1400" dirty="0" smtClean="0"/>
              <a:t>El arte del </a:t>
            </a:r>
            <a:r>
              <a:rPr lang="en-US" sz="1400" dirty="0" err="1" smtClean="0"/>
              <a:t>oficio</a:t>
            </a:r>
            <a:r>
              <a:rPr lang="en-US" sz="1400" dirty="0" smtClean="0"/>
              <a:t> </a:t>
            </a:r>
            <a:r>
              <a:rPr lang="en-US" sz="1400" dirty="0" err="1" smtClean="0"/>
              <a:t>también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HUMILDAD ESTRUCTURADA – la </a:t>
            </a:r>
            <a:r>
              <a:rPr lang="en-US" sz="1400" dirty="0" err="1" smtClean="0"/>
              <a:t>voluntad</a:t>
            </a:r>
            <a:r>
              <a:rPr lang="en-US" sz="1400" dirty="0" smtClean="0"/>
              <a:t> de conceder que </a:t>
            </a:r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cualquier</a:t>
            </a:r>
            <a:r>
              <a:rPr lang="en-US" sz="1400" dirty="0" smtClean="0"/>
              <a:t> </a:t>
            </a:r>
            <a:r>
              <a:rPr lang="en-US" sz="1400" dirty="0" err="1" smtClean="0"/>
              <a:t>asunto</a:t>
            </a:r>
            <a:r>
              <a:rPr lang="en-US" sz="1400" dirty="0" smtClean="0"/>
              <a:t> que </a:t>
            </a:r>
            <a:r>
              <a:rPr lang="en-US" sz="1400" dirty="0" err="1" smtClean="0"/>
              <a:t>merece</a:t>
            </a:r>
            <a:r>
              <a:rPr lang="en-US" sz="1400" dirty="0" smtClean="0"/>
              <a:t> </a:t>
            </a:r>
            <a:r>
              <a:rPr lang="en-US" sz="1400" dirty="0" err="1" smtClean="0"/>
              <a:t>nuestro</a:t>
            </a:r>
            <a:r>
              <a:rPr lang="en-US" sz="1400" dirty="0" smtClean="0"/>
              <a:t> </a:t>
            </a:r>
            <a:r>
              <a:rPr lang="en-US" sz="1400" dirty="0" err="1" smtClean="0"/>
              <a:t>análisis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asunto</a:t>
            </a:r>
            <a:r>
              <a:rPr lang="en-US" sz="1400" dirty="0" smtClean="0"/>
              <a:t> </a:t>
            </a:r>
            <a:r>
              <a:rPr lang="en-US" sz="1400" dirty="0" err="1" smtClean="0"/>
              <a:t>difícil</a:t>
            </a:r>
            <a:endParaRPr lang="en-US" sz="1400" dirty="0" smtClean="0"/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nuestra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información</a:t>
            </a:r>
            <a:r>
              <a:rPr lang="en-US" sz="1400" dirty="0" smtClean="0"/>
              <a:t> </a:t>
            </a:r>
            <a:r>
              <a:rPr lang="en-US" sz="1400" dirty="0" err="1" smtClean="0"/>
              <a:t>en</a:t>
            </a:r>
            <a:r>
              <a:rPr lang="en-US" sz="1400" dirty="0" smtClean="0"/>
              <a:t> </a:t>
            </a:r>
            <a:r>
              <a:rPr lang="en-US" sz="1400" dirty="0" err="1" smtClean="0"/>
              <a:t>raras</a:t>
            </a:r>
            <a:r>
              <a:rPr lang="en-US" sz="1400" dirty="0" smtClean="0"/>
              <a:t> </a:t>
            </a:r>
            <a:r>
              <a:rPr lang="en-US" sz="1400" dirty="0" err="1" smtClean="0"/>
              <a:t>veces</a:t>
            </a:r>
            <a:r>
              <a:rPr lang="en-US" sz="1400" dirty="0" smtClean="0"/>
              <a:t> (o </a:t>
            </a:r>
            <a:r>
              <a:rPr lang="en-US" sz="1400" dirty="0" err="1" smtClean="0"/>
              <a:t>nunca</a:t>
            </a:r>
            <a:r>
              <a:rPr lang="en-US" sz="1400" dirty="0" smtClean="0"/>
              <a:t>)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suficientemente</a:t>
            </a:r>
            <a:r>
              <a:rPr lang="en-US" sz="1400" dirty="0" smtClean="0"/>
              <a:t> </a:t>
            </a:r>
            <a:r>
              <a:rPr lang="en-US" sz="1400" dirty="0" err="1" smtClean="0"/>
              <a:t>buena</a:t>
            </a:r>
            <a:endParaRPr lang="en-US" sz="1400" dirty="0" smtClean="0"/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nuestra</a:t>
            </a:r>
            <a:r>
              <a:rPr lang="en-US" sz="1400" dirty="0" smtClean="0"/>
              <a:t> </a:t>
            </a:r>
            <a:r>
              <a:rPr lang="en-US" sz="1400" dirty="0" err="1" smtClean="0"/>
              <a:t>especulación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“</a:t>
            </a:r>
            <a:r>
              <a:rPr lang="en-US" sz="1400" dirty="0" err="1" smtClean="0"/>
              <a:t>informada</a:t>
            </a:r>
            <a:r>
              <a:rPr lang="en-US" sz="1400" dirty="0" smtClean="0"/>
              <a:t>” </a:t>
            </a:r>
            <a:r>
              <a:rPr lang="en-US" sz="1400" dirty="0" err="1" smtClean="0"/>
              <a:t>por</a:t>
            </a:r>
            <a:r>
              <a:rPr lang="en-US" sz="1400" dirty="0" smtClean="0"/>
              <a:t> </a:t>
            </a:r>
            <a:r>
              <a:rPr lang="en-US" sz="1400" dirty="0" err="1" smtClean="0"/>
              <a:t>nuestra</a:t>
            </a:r>
            <a:r>
              <a:rPr lang="en-US" sz="1400" dirty="0" smtClean="0"/>
              <a:t> </a:t>
            </a:r>
            <a:r>
              <a:rPr lang="en-US" sz="1400" dirty="0" err="1" smtClean="0"/>
              <a:t>pericia</a:t>
            </a:r>
            <a:r>
              <a:rPr lang="en-US" sz="1400" dirty="0" smtClean="0"/>
              <a:t>, </a:t>
            </a:r>
            <a:r>
              <a:rPr lang="en-US" sz="1400" dirty="0" err="1" smtClean="0"/>
              <a:t>pero</a:t>
            </a:r>
            <a:r>
              <a:rPr lang="en-US" sz="1400" dirty="0" smtClean="0"/>
              <a:t> </a:t>
            </a:r>
            <a:r>
              <a:rPr lang="en-US" sz="1400" dirty="0" err="1" smtClean="0"/>
              <a:t>siempre</a:t>
            </a:r>
            <a:r>
              <a:rPr lang="en-US" sz="1400" dirty="0" smtClean="0"/>
              <a:t> </a:t>
            </a:r>
            <a:r>
              <a:rPr lang="en-US" sz="1400" dirty="0" err="1" smtClean="0"/>
              <a:t>debemos</a:t>
            </a:r>
            <a:r>
              <a:rPr lang="en-US" sz="1400" dirty="0" smtClean="0"/>
              <a:t> </a:t>
            </a:r>
            <a:r>
              <a:rPr lang="en-US" sz="1400" dirty="0" err="1" smtClean="0"/>
              <a:t>ser</a:t>
            </a:r>
            <a:r>
              <a:rPr lang="en-US" sz="1400" dirty="0" smtClean="0"/>
              <a:t> </a:t>
            </a:r>
            <a:r>
              <a:rPr lang="en-US" sz="1400" dirty="0" err="1" smtClean="0"/>
              <a:t>cautelosos</a:t>
            </a:r>
            <a:r>
              <a:rPr lang="en-US" sz="1400" dirty="0" smtClean="0"/>
              <a:t> </a:t>
            </a:r>
            <a:r>
              <a:rPr lang="en-US" sz="1400" dirty="0" err="1" smtClean="0"/>
              <a:t>en</a:t>
            </a:r>
            <a:r>
              <a:rPr lang="en-US" sz="1400" dirty="0" smtClean="0"/>
              <a:t> </a:t>
            </a:r>
            <a:r>
              <a:rPr lang="en-US" sz="1400" dirty="0" err="1" smtClean="0"/>
              <a:t>nuestra</a:t>
            </a:r>
            <a:r>
              <a:rPr lang="en-US" sz="1400" dirty="0" smtClean="0"/>
              <a:t> </a:t>
            </a:r>
            <a:r>
              <a:rPr lang="en-US" sz="1400" dirty="0" err="1" smtClean="0"/>
              <a:t>confianza</a:t>
            </a:r>
            <a:endParaRPr lang="en-US" sz="1400" dirty="0"/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si</a:t>
            </a:r>
            <a:r>
              <a:rPr lang="en-US" sz="1400" dirty="0" smtClean="0"/>
              <a:t> el </a:t>
            </a:r>
            <a:r>
              <a:rPr lang="en-US" sz="1400" dirty="0" err="1" smtClean="0"/>
              <a:t>escenario</a:t>
            </a:r>
            <a:r>
              <a:rPr lang="en-US" sz="1400" dirty="0" smtClean="0"/>
              <a:t> “</a:t>
            </a:r>
            <a:r>
              <a:rPr lang="en-US" sz="1400" dirty="0"/>
              <a:t>probable” </a:t>
            </a:r>
            <a:r>
              <a:rPr lang="en-US" sz="1400" dirty="0" smtClean="0"/>
              <a:t>no se </a:t>
            </a:r>
            <a:r>
              <a:rPr lang="en-US" sz="1400" dirty="0" err="1" smtClean="0"/>
              <a:t>realiza</a:t>
            </a:r>
            <a:r>
              <a:rPr lang="en-US" sz="1400" dirty="0" smtClean="0"/>
              <a:t>, </a:t>
            </a:r>
            <a:r>
              <a:rPr lang="en-US" sz="1400" dirty="0" err="1" smtClean="0"/>
              <a:t>también</a:t>
            </a:r>
            <a:r>
              <a:rPr lang="en-US" sz="1400" dirty="0" smtClean="0"/>
              <a:t> </a:t>
            </a:r>
            <a:r>
              <a:rPr lang="en-US" sz="1400" dirty="0" err="1" smtClean="0"/>
              <a:t>ofrecemos</a:t>
            </a:r>
            <a:r>
              <a:rPr lang="en-US" sz="1400" dirty="0" smtClean="0"/>
              <a:t> </a:t>
            </a:r>
            <a:r>
              <a:rPr lang="en-US" sz="1400" dirty="0" err="1" smtClean="0"/>
              <a:t>escenarios</a:t>
            </a:r>
            <a:r>
              <a:rPr lang="en-US" sz="1400" dirty="0" smtClean="0"/>
              <a:t> </a:t>
            </a:r>
            <a:r>
              <a:rPr lang="en-US" sz="1400" dirty="0" err="1" smtClean="0"/>
              <a:t>alternativos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05800" y="381000"/>
            <a:ext cx="4572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89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arte del </a:t>
            </a:r>
            <a:r>
              <a:rPr lang="en-US" dirty="0" err="1" smtClean="0"/>
              <a:t>oficio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19200" y="2133600"/>
            <a:ext cx="656572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err="1"/>
              <a:t>Es</a:t>
            </a:r>
            <a:r>
              <a:rPr lang="en-US" sz="2000" dirty="0"/>
              <a:t> el </a:t>
            </a:r>
            <a:r>
              <a:rPr lang="en-US" sz="2000" dirty="0" err="1"/>
              <a:t>proceso</a:t>
            </a:r>
            <a:r>
              <a:rPr lang="en-US" sz="2000" dirty="0"/>
              <a:t> CONSCIENTE y DELIBERADO de </a:t>
            </a:r>
            <a:r>
              <a:rPr lang="en-US" sz="2000" dirty="0" err="1" smtClean="0"/>
              <a:t>valorar</a:t>
            </a:r>
            <a:r>
              <a:rPr lang="en-US" sz="2000" dirty="0" smtClean="0"/>
              <a:t> </a:t>
            </a:r>
            <a:r>
              <a:rPr lang="en-US" sz="2000" dirty="0"/>
              <a:t>y </a:t>
            </a:r>
            <a:r>
              <a:rPr lang="en-US" sz="2000" dirty="0" err="1"/>
              <a:t>transformar</a:t>
            </a:r>
            <a:r>
              <a:rPr lang="en-US" sz="2000" dirty="0"/>
              <a:t> la </a:t>
            </a:r>
            <a:r>
              <a:rPr lang="en-US" sz="2000" dirty="0" err="1"/>
              <a:t>información</a:t>
            </a:r>
            <a:r>
              <a:rPr lang="en-US" sz="2000" dirty="0"/>
              <a:t> </a:t>
            </a:r>
            <a:r>
              <a:rPr lang="en-US" sz="2000" dirty="0" err="1"/>
              <a:t>cruda</a:t>
            </a:r>
            <a:r>
              <a:rPr lang="en-US" sz="2000" dirty="0"/>
              <a:t> para </a:t>
            </a:r>
            <a:r>
              <a:rPr lang="en-US" sz="2000" dirty="0" err="1"/>
              <a:t>producir</a:t>
            </a:r>
            <a:r>
              <a:rPr lang="en-US" sz="2000" dirty="0"/>
              <a:t> </a:t>
            </a:r>
            <a:r>
              <a:rPr lang="en-US" sz="2000" dirty="0" err="1"/>
              <a:t>descripciones</a:t>
            </a:r>
            <a:r>
              <a:rPr lang="en-US" sz="2000" dirty="0"/>
              <a:t>, </a:t>
            </a:r>
            <a:r>
              <a:rPr lang="en-US" sz="2000" dirty="0" err="1"/>
              <a:t>explicaciones</a:t>
            </a:r>
            <a:r>
              <a:rPr lang="en-US" sz="2000" dirty="0"/>
              <a:t>, y </a:t>
            </a:r>
            <a:r>
              <a:rPr lang="en-US" sz="2000" dirty="0" err="1"/>
              <a:t>conclusiones</a:t>
            </a:r>
            <a:r>
              <a:rPr lang="en-US" sz="2000" dirty="0"/>
              <a:t> para </a:t>
            </a:r>
            <a:r>
              <a:rPr lang="en-US" sz="2000" dirty="0" err="1"/>
              <a:t>nuestros</a:t>
            </a:r>
            <a:r>
              <a:rPr lang="en-US" sz="2000" dirty="0"/>
              <a:t> </a:t>
            </a:r>
            <a:r>
              <a:rPr lang="en-US" sz="2000" dirty="0" err="1"/>
              <a:t>decisores</a:t>
            </a:r>
            <a:r>
              <a:rPr lang="en-US" sz="2000" dirty="0"/>
              <a:t> – </a:t>
            </a:r>
          </a:p>
          <a:p>
            <a:pPr marL="342900" indent="-18288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libre</a:t>
            </a:r>
            <a:r>
              <a:rPr lang="en-US" sz="2000" dirty="0"/>
              <a:t> de </a:t>
            </a:r>
            <a:r>
              <a:rPr lang="en-US" sz="2000" dirty="0" err="1"/>
              <a:t>prejuicios</a:t>
            </a:r>
            <a:r>
              <a:rPr lang="en-US" sz="2000" dirty="0"/>
              <a:t> (</a:t>
            </a:r>
            <a:r>
              <a:rPr lang="en-US" sz="2000" dirty="0" err="1"/>
              <a:t>ni</a:t>
            </a:r>
            <a:r>
              <a:rPr lang="en-US" sz="2000" dirty="0"/>
              <a:t> </a:t>
            </a:r>
            <a:r>
              <a:rPr lang="en-US" sz="2000" dirty="0" err="1"/>
              <a:t>nuestros</a:t>
            </a:r>
            <a:r>
              <a:rPr lang="en-US" sz="2000" dirty="0"/>
              <a:t> </a:t>
            </a:r>
            <a:r>
              <a:rPr lang="en-US" sz="2000" dirty="0" err="1"/>
              <a:t>ni</a:t>
            </a:r>
            <a:r>
              <a:rPr lang="en-US" sz="2000" dirty="0"/>
              <a:t> del </a:t>
            </a:r>
            <a:r>
              <a:rPr lang="en-US" sz="2000" dirty="0" err="1"/>
              <a:t>decisor</a:t>
            </a:r>
            <a:r>
              <a:rPr lang="en-US" sz="2000" dirty="0"/>
              <a:t>)</a:t>
            </a:r>
          </a:p>
          <a:p>
            <a:pPr marL="342900" indent="-18288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libre</a:t>
            </a:r>
            <a:r>
              <a:rPr lang="en-US" sz="2000" dirty="0"/>
              <a:t> de </a:t>
            </a:r>
            <a:r>
              <a:rPr lang="en-US" sz="2000" dirty="0" err="1"/>
              <a:t>manipulación</a:t>
            </a:r>
            <a:r>
              <a:rPr lang="en-US" sz="2000" dirty="0"/>
              <a:t> (</a:t>
            </a:r>
            <a:r>
              <a:rPr lang="en-US" sz="2000" dirty="0" err="1"/>
              <a:t>ni</a:t>
            </a:r>
            <a:r>
              <a:rPr lang="en-US" sz="2000" dirty="0"/>
              <a:t> de la </a:t>
            </a:r>
            <a:r>
              <a:rPr lang="en-US" sz="2000" dirty="0" err="1"/>
              <a:t>agencia</a:t>
            </a:r>
            <a:r>
              <a:rPr lang="en-US" sz="2000" dirty="0"/>
              <a:t> </a:t>
            </a:r>
            <a:r>
              <a:rPr lang="en-US" sz="2000" dirty="0" err="1"/>
              <a:t>productora</a:t>
            </a:r>
            <a:r>
              <a:rPr lang="en-US" sz="2000" dirty="0"/>
              <a:t>, </a:t>
            </a:r>
            <a:r>
              <a:rPr lang="en-US" sz="2000" dirty="0" err="1"/>
              <a:t>ni</a:t>
            </a:r>
            <a:r>
              <a:rPr lang="en-US" sz="2000" dirty="0"/>
              <a:t> de las </a:t>
            </a:r>
            <a:r>
              <a:rPr lang="en-US" sz="2000" dirty="0" err="1"/>
              <a:t>fuentes</a:t>
            </a:r>
            <a:r>
              <a:rPr lang="en-US" sz="2000" dirty="0"/>
              <a:t>, </a:t>
            </a:r>
            <a:r>
              <a:rPr lang="en-US" sz="2000" dirty="0" err="1"/>
              <a:t>ni</a:t>
            </a:r>
            <a:r>
              <a:rPr lang="en-US" sz="2000" dirty="0"/>
              <a:t> de las sub-</a:t>
            </a:r>
            <a:r>
              <a:rPr lang="en-US" sz="2000" dirty="0" err="1"/>
              <a:t>fuentes</a:t>
            </a:r>
            <a:r>
              <a:rPr lang="en-US" sz="2000" dirty="0"/>
              <a:t>)</a:t>
            </a:r>
          </a:p>
          <a:p>
            <a:pPr marL="342900" indent="-18288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libre</a:t>
            </a:r>
            <a:r>
              <a:rPr lang="en-US" sz="2000" dirty="0"/>
              <a:t> (lo </a:t>
            </a:r>
            <a:r>
              <a:rPr lang="en-US" sz="2000" dirty="0" err="1"/>
              <a:t>más</a:t>
            </a:r>
            <a:r>
              <a:rPr lang="en-US" sz="2000" dirty="0"/>
              <a:t> </a:t>
            </a:r>
            <a:r>
              <a:rPr lang="en-US" sz="2000" dirty="0" err="1"/>
              <a:t>posible</a:t>
            </a:r>
            <a:r>
              <a:rPr lang="en-US" sz="2000" dirty="0"/>
              <a:t>) de </a:t>
            </a:r>
            <a:r>
              <a:rPr lang="en-US" sz="2000" dirty="0" err="1"/>
              <a:t>nuestras</a:t>
            </a:r>
            <a:r>
              <a:rPr lang="en-US" sz="2000" dirty="0"/>
              <a:t> </a:t>
            </a:r>
            <a:r>
              <a:rPr lang="en-US" sz="2000" dirty="0" err="1"/>
              <a:t>limitaciones</a:t>
            </a:r>
            <a:r>
              <a:rPr lang="en-US" sz="2000" dirty="0"/>
              <a:t> </a:t>
            </a:r>
            <a:r>
              <a:rPr lang="en-US" sz="2000" dirty="0" err="1"/>
              <a:t>intelectuales</a:t>
            </a:r>
            <a:r>
              <a:rPr lang="en-US" sz="2000" dirty="0"/>
              <a:t> (</a:t>
            </a:r>
            <a:r>
              <a:rPr lang="en-US" sz="2000" dirty="0" err="1"/>
              <a:t>como</a:t>
            </a:r>
            <a:r>
              <a:rPr lang="en-US" sz="2000" dirty="0"/>
              <a:t> </a:t>
            </a:r>
            <a:r>
              <a:rPr lang="en-US" sz="2000" dirty="0" err="1"/>
              <a:t>pensamiento</a:t>
            </a:r>
            <a:r>
              <a:rPr lang="en-US" sz="2000" dirty="0"/>
              <a:t> lineal</a:t>
            </a:r>
            <a:r>
              <a:rPr lang="en-US" sz="2000" dirty="0" smtClean="0"/>
              <a:t>) 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 rot="20959222">
            <a:off x="-284679" y="1341863"/>
            <a:ext cx="393300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Tradecraft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2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0989"/>
            <a:ext cx="8229600" cy="1143000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arte del </a:t>
            </a:r>
            <a:r>
              <a:rPr lang="en-US" dirty="0" err="1" smtClean="0"/>
              <a:t>oficio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0959222">
            <a:off x="-284679" y="1341863"/>
            <a:ext cx="393300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Tradecraft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8200" y="2209800"/>
            <a:ext cx="78486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Nos PERMITE </a:t>
            </a:r>
            <a:r>
              <a:rPr lang="en-US" sz="2000" dirty="0" err="1"/>
              <a:t>mirar</a:t>
            </a:r>
            <a:r>
              <a:rPr lang="en-US" sz="2000" dirty="0"/>
              <a:t> al </a:t>
            </a:r>
            <a:r>
              <a:rPr lang="en-US" sz="2000" dirty="0" err="1"/>
              <a:t>decisor</a:t>
            </a:r>
            <a:r>
              <a:rPr lang="en-US" sz="2000" dirty="0"/>
              <a:t> </a:t>
            </a:r>
            <a:r>
              <a:rPr lang="en-US" sz="2000" dirty="0" err="1"/>
              <a:t>ojo</a:t>
            </a:r>
            <a:r>
              <a:rPr lang="en-US" sz="2000" dirty="0"/>
              <a:t> a </a:t>
            </a:r>
            <a:r>
              <a:rPr lang="en-US" sz="2000" dirty="0" err="1"/>
              <a:t>ojo</a:t>
            </a:r>
            <a:r>
              <a:rPr lang="en-US" sz="2000" dirty="0"/>
              <a:t> y </a:t>
            </a:r>
            <a:r>
              <a:rPr lang="en-US" sz="2000" dirty="0" err="1"/>
              <a:t>decirle</a:t>
            </a:r>
            <a:r>
              <a:rPr lang="en-US" sz="2000" dirty="0"/>
              <a:t>:</a:t>
            </a:r>
          </a:p>
          <a:p>
            <a:endParaRPr lang="en-US" sz="2000" dirty="0"/>
          </a:p>
          <a:p>
            <a:pPr marL="182880">
              <a:lnSpc>
                <a:spcPct val="150000"/>
              </a:lnSpc>
            </a:pPr>
            <a:r>
              <a:rPr lang="en-US" sz="2000" dirty="0"/>
              <a:t>He </a:t>
            </a:r>
            <a:r>
              <a:rPr lang="en-US" sz="2000" dirty="0" err="1"/>
              <a:t>examinado</a:t>
            </a:r>
            <a:r>
              <a:rPr lang="en-US" sz="2000" dirty="0"/>
              <a:t> y </a:t>
            </a:r>
            <a:r>
              <a:rPr lang="en-US" sz="2000" dirty="0" err="1" smtClean="0"/>
              <a:t>valorado</a:t>
            </a:r>
            <a:r>
              <a:rPr lang="en-US" sz="2000" dirty="0" smtClean="0"/>
              <a:t> </a:t>
            </a:r>
            <a:r>
              <a:rPr lang="en-US" sz="2000" dirty="0" err="1"/>
              <a:t>toda</a:t>
            </a:r>
            <a:r>
              <a:rPr lang="en-US" sz="2000" dirty="0"/>
              <a:t> la </a:t>
            </a:r>
            <a:r>
              <a:rPr lang="en-US" sz="2000" dirty="0" err="1"/>
              <a:t>información</a:t>
            </a:r>
            <a:r>
              <a:rPr lang="en-US" sz="2000" dirty="0"/>
              <a:t> a mi </a:t>
            </a:r>
            <a:r>
              <a:rPr lang="en-US" sz="2000" dirty="0" err="1"/>
              <a:t>alcance</a:t>
            </a:r>
            <a:r>
              <a:rPr lang="en-US" sz="2000" dirty="0"/>
              <a:t>, y mi </a:t>
            </a:r>
            <a:r>
              <a:rPr lang="en-US" sz="2000" dirty="0" err="1"/>
              <a:t>juicio</a:t>
            </a:r>
            <a:r>
              <a:rPr lang="en-US" sz="2000" dirty="0"/>
              <a:t> </a:t>
            </a:r>
            <a:r>
              <a:rPr lang="en-US" sz="2000" dirty="0" err="1"/>
              <a:t>es</a:t>
            </a:r>
            <a:r>
              <a:rPr lang="en-US" sz="2000" dirty="0"/>
              <a:t> que _____ </a:t>
            </a:r>
            <a:r>
              <a:rPr lang="en-US" sz="2000" dirty="0" err="1"/>
              <a:t>está</a:t>
            </a:r>
            <a:r>
              <a:rPr lang="en-US" sz="2000" dirty="0"/>
              <a:t> </a:t>
            </a:r>
            <a:r>
              <a:rPr lang="en-US" sz="2000" dirty="0" err="1"/>
              <a:t>ocurriendo</a:t>
            </a:r>
            <a:r>
              <a:rPr lang="en-US" sz="2000" dirty="0"/>
              <a:t>; que </a:t>
            </a:r>
            <a:r>
              <a:rPr lang="en-US" sz="2000" dirty="0" err="1"/>
              <a:t>es</a:t>
            </a:r>
            <a:r>
              <a:rPr lang="en-US" sz="2000" dirty="0"/>
              <a:t> </a:t>
            </a:r>
            <a:r>
              <a:rPr lang="en-US" sz="2000" dirty="0" err="1"/>
              <a:t>impulsado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_____  y _____; que </a:t>
            </a:r>
            <a:r>
              <a:rPr lang="en-US" sz="2000" dirty="0" err="1"/>
              <a:t>está</a:t>
            </a:r>
            <a:r>
              <a:rPr lang="en-US" sz="2000" dirty="0"/>
              <a:t> </a:t>
            </a:r>
            <a:r>
              <a:rPr lang="en-US" sz="2000" dirty="0" err="1"/>
              <a:t>experimentando</a:t>
            </a:r>
            <a:r>
              <a:rPr lang="en-US" sz="2000" dirty="0"/>
              <a:t> _____ </a:t>
            </a:r>
            <a:r>
              <a:rPr lang="en-US" sz="2000" dirty="0" err="1"/>
              <a:t>tendencia</a:t>
            </a:r>
            <a:r>
              <a:rPr lang="en-US" sz="2000" dirty="0"/>
              <a:t>(s); que </a:t>
            </a:r>
            <a:r>
              <a:rPr lang="en-US" sz="2000" dirty="0" err="1"/>
              <a:t>parece</a:t>
            </a:r>
            <a:r>
              <a:rPr lang="en-US" sz="2000" dirty="0"/>
              <a:t> </a:t>
            </a:r>
            <a:r>
              <a:rPr lang="en-US" sz="2000" dirty="0" err="1"/>
              <a:t>resultar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_____ </a:t>
            </a:r>
            <a:r>
              <a:rPr lang="en-US" sz="2000" dirty="0" err="1"/>
              <a:t>escenario</a:t>
            </a:r>
            <a:r>
              <a:rPr lang="en-US" sz="2000" dirty="0"/>
              <a:t>(s); con _____ y _____ </a:t>
            </a:r>
            <a:r>
              <a:rPr lang="en-US" sz="2000" dirty="0" err="1"/>
              <a:t>consecuencias</a:t>
            </a:r>
            <a:r>
              <a:rPr lang="en-US" sz="2000" dirty="0"/>
              <a:t> e </a:t>
            </a:r>
            <a:r>
              <a:rPr lang="en-US" sz="2000" dirty="0" err="1"/>
              <a:t>implicaciones</a:t>
            </a:r>
            <a:r>
              <a:rPr lang="en-US" sz="2000" dirty="0"/>
              <a:t> para </a:t>
            </a:r>
            <a:r>
              <a:rPr lang="en-US" sz="2000" dirty="0" err="1"/>
              <a:t>nosotros</a:t>
            </a:r>
            <a:r>
              <a:rPr lang="en-US" sz="2000" dirty="0"/>
              <a:t>.  </a:t>
            </a:r>
            <a:r>
              <a:rPr lang="en-US" sz="2000" dirty="0" err="1"/>
              <a:t>También</a:t>
            </a:r>
            <a:r>
              <a:rPr lang="en-US" sz="2000" dirty="0"/>
              <a:t> </a:t>
            </a:r>
            <a:r>
              <a:rPr lang="en-US" sz="2000" dirty="0" err="1"/>
              <a:t>asesoro</a:t>
            </a:r>
            <a:r>
              <a:rPr lang="en-US" sz="2000" dirty="0"/>
              <a:t> </a:t>
            </a:r>
            <a:r>
              <a:rPr lang="en-US" sz="2000" dirty="0" err="1"/>
              <a:t>como</a:t>
            </a:r>
            <a:r>
              <a:rPr lang="en-US" sz="2000" dirty="0"/>
              <a:t> </a:t>
            </a:r>
            <a:r>
              <a:rPr lang="en-US" sz="2000" dirty="0" err="1"/>
              <a:t>posible</a:t>
            </a:r>
            <a:r>
              <a:rPr lang="en-US" sz="2000" dirty="0"/>
              <a:t>, </a:t>
            </a:r>
            <a:r>
              <a:rPr lang="en-US" sz="2000" dirty="0" err="1"/>
              <a:t>aunque</a:t>
            </a:r>
            <a:r>
              <a:rPr lang="en-US" sz="2000" dirty="0"/>
              <a:t> </a:t>
            </a:r>
            <a:r>
              <a:rPr lang="en-US" sz="2000" dirty="0" err="1"/>
              <a:t>menos</a:t>
            </a:r>
            <a:r>
              <a:rPr lang="en-US" sz="2000" dirty="0"/>
              <a:t> probable, que _____ </a:t>
            </a:r>
            <a:r>
              <a:rPr lang="en-US" sz="2000" dirty="0" err="1"/>
              <a:t>ocurriría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_____ </a:t>
            </a:r>
            <a:r>
              <a:rPr lang="en-US" sz="2000" dirty="0" err="1"/>
              <a:t>impulsor</a:t>
            </a:r>
            <a:r>
              <a:rPr lang="en-US" sz="2000" dirty="0"/>
              <a:t> </a:t>
            </a:r>
            <a:r>
              <a:rPr lang="en-US" sz="2000" dirty="0" err="1"/>
              <a:t>cambie</a:t>
            </a:r>
            <a:r>
              <a:rPr lang="en-US" sz="2000" dirty="0"/>
              <a:t> </a:t>
            </a:r>
            <a:r>
              <a:rPr lang="en-US" sz="2000" dirty="0" smtClean="0"/>
              <a:t>de </a:t>
            </a:r>
            <a:r>
              <a:rPr lang="en-US" sz="2000" dirty="0"/>
              <a:t>_____ </a:t>
            </a:r>
            <a:r>
              <a:rPr lang="en-US" sz="2000" dirty="0" err="1"/>
              <a:t>manera</a:t>
            </a:r>
            <a:r>
              <a:rPr lang="en-US" sz="2000" dirty="0"/>
              <a:t>, que </a:t>
            </a:r>
            <a:r>
              <a:rPr lang="en-US" sz="2000" dirty="0" err="1"/>
              <a:t>tendría</a:t>
            </a:r>
            <a:r>
              <a:rPr lang="en-US" sz="2000" dirty="0"/>
              <a:t> _____ </a:t>
            </a:r>
            <a:r>
              <a:rPr lang="en-US" sz="2000" dirty="0" err="1"/>
              <a:t>consecuencias</a:t>
            </a:r>
            <a:r>
              <a:rPr lang="en-US" sz="20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08902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0989"/>
            <a:ext cx="8229600" cy="1143000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arte del </a:t>
            </a:r>
            <a:r>
              <a:rPr lang="en-US" dirty="0" err="1" smtClean="0"/>
              <a:t>oficio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0959222">
            <a:off x="-284679" y="1341863"/>
            <a:ext cx="393300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Tradecraft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5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08311" y="2209800"/>
            <a:ext cx="7239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/>
              <a:t>El arte </a:t>
            </a:r>
            <a:r>
              <a:rPr lang="en-US" sz="2000" dirty="0" smtClean="0"/>
              <a:t>del </a:t>
            </a:r>
            <a:r>
              <a:rPr lang="en-US" sz="2000" dirty="0" err="1"/>
              <a:t>oficio</a:t>
            </a:r>
            <a:r>
              <a:rPr lang="en-US" sz="2000" dirty="0"/>
              <a:t> </a:t>
            </a:r>
            <a:r>
              <a:rPr lang="en-US" sz="2000" dirty="0" err="1"/>
              <a:t>también</a:t>
            </a:r>
            <a:r>
              <a:rPr lang="en-US" sz="2000" dirty="0"/>
              <a:t> </a:t>
            </a:r>
            <a:r>
              <a:rPr lang="en-US" sz="2000" dirty="0" err="1"/>
              <a:t>es</a:t>
            </a:r>
            <a:r>
              <a:rPr lang="en-US" sz="2000" dirty="0"/>
              <a:t> HUMILDAD ESTRUCTURADA – la </a:t>
            </a:r>
            <a:r>
              <a:rPr lang="en-US" sz="2000" dirty="0" err="1"/>
              <a:t>voluntad</a:t>
            </a:r>
            <a:r>
              <a:rPr lang="en-US" sz="2000" dirty="0"/>
              <a:t> de conceder que </a:t>
            </a:r>
          </a:p>
          <a:p>
            <a:pPr marL="342900" indent="-18288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cualquier</a:t>
            </a:r>
            <a:r>
              <a:rPr lang="en-US" sz="2000" dirty="0"/>
              <a:t> </a:t>
            </a:r>
            <a:r>
              <a:rPr lang="en-US" sz="2000" dirty="0" err="1"/>
              <a:t>asunto</a:t>
            </a:r>
            <a:r>
              <a:rPr lang="en-US" sz="2000" dirty="0"/>
              <a:t> que </a:t>
            </a:r>
            <a:r>
              <a:rPr lang="en-US" sz="2000" dirty="0" err="1"/>
              <a:t>merece</a:t>
            </a:r>
            <a:r>
              <a:rPr lang="en-US" sz="2000" dirty="0"/>
              <a:t> </a:t>
            </a:r>
            <a:r>
              <a:rPr lang="en-US" sz="2000" dirty="0" err="1"/>
              <a:t>nuestro</a:t>
            </a:r>
            <a:r>
              <a:rPr lang="en-US" sz="2000" dirty="0"/>
              <a:t> </a:t>
            </a:r>
            <a:r>
              <a:rPr lang="en-US" sz="2000" dirty="0" err="1"/>
              <a:t>análisis</a:t>
            </a:r>
            <a:r>
              <a:rPr lang="en-US" sz="2000" dirty="0"/>
              <a:t> </a:t>
            </a:r>
            <a:r>
              <a:rPr lang="en-US" sz="2000" dirty="0" err="1"/>
              <a:t>es</a:t>
            </a:r>
            <a:r>
              <a:rPr lang="en-US" sz="2000" dirty="0"/>
              <a:t> </a:t>
            </a:r>
            <a:r>
              <a:rPr lang="en-US" sz="2000" dirty="0" err="1"/>
              <a:t>asunto</a:t>
            </a:r>
            <a:r>
              <a:rPr lang="en-US" sz="2000" dirty="0"/>
              <a:t> </a:t>
            </a:r>
            <a:r>
              <a:rPr lang="en-US" sz="2000" dirty="0" err="1"/>
              <a:t>difícil</a:t>
            </a:r>
            <a:endParaRPr lang="en-US" sz="2000" dirty="0"/>
          </a:p>
          <a:p>
            <a:pPr marL="342900" indent="-18288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nuestra</a:t>
            </a:r>
            <a:r>
              <a:rPr lang="en-US" sz="2000" dirty="0"/>
              <a:t> </a:t>
            </a:r>
            <a:r>
              <a:rPr lang="en-US" sz="2000" dirty="0" err="1"/>
              <a:t>información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raras</a:t>
            </a:r>
            <a:r>
              <a:rPr lang="en-US" sz="2000" dirty="0"/>
              <a:t> </a:t>
            </a:r>
            <a:r>
              <a:rPr lang="en-US" sz="2000" dirty="0" err="1"/>
              <a:t>veces</a:t>
            </a:r>
            <a:r>
              <a:rPr lang="en-US" sz="2000" dirty="0"/>
              <a:t> (o </a:t>
            </a:r>
            <a:r>
              <a:rPr lang="en-US" sz="2000" dirty="0" err="1"/>
              <a:t>nunca</a:t>
            </a:r>
            <a:r>
              <a:rPr lang="en-US" sz="2000" dirty="0"/>
              <a:t>) </a:t>
            </a:r>
            <a:r>
              <a:rPr lang="en-US" sz="2000" dirty="0" err="1"/>
              <a:t>es</a:t>
            </a:r>
            <a:r>
              <a:rPr lang="en-US" sz="2000" dirty="0"/>
              <a:t> </a:t>
            </a:r>
            <a:r>
              <a:rPr lang="en-US" sz="2000" dirty="0" err="1"/>
              <a:t>suficientemente</a:t>
            </a:r>
            <a:r>
              <a:rPr lang="en-US" sz="2000" dirty="0"/>
              <a:t> </a:t>
            </a:r>
            <a:r>
              <a:rPr lang="en-US" sz="2000" dirty="0" err="1"/>
              <a:t>buena</a:t>
            </a:r>
            <a:endParaRPr lang="en-US" sz="2000" dirty="0"/>
          </a:p>
          <a:p>
            <a:pPr marL="342900" indent="-18288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nuestra</a:t>
            </a:r>
            <a:r>
              <a:rPr lang="en-US" sz="2000" dirty="0"/>
              <a:t> </a:t>
            </a:r>
            <a:r>
              <a:rPr lang="en-US" sz="2000" dirty="0" err="1"/>
              <a:t>especulación</a:t>
            </a:r>
            <a:r>
              <a:rPr lang="en-US" sz="2000" dirty="0"/>
              <a:t> </a:t>
            </a:r>
            <a:r>
              <a:rPr lang="en-US" sz="2000" dirty="0" err="1"/>
              <a:t>es</a:t>
            </a:r>
            <a:r>
              <a:rPr lang="en-US" sz="2000" dirty="0"/>
              <a:t> “</a:t>
            </a:r>
            <a:r>
              <a:rPr lang="en-US" sz="2000" dirty="0" err="1"/>
              <a:t>informada</a:t>
            </a:r>
            <a:r>
              <a:rPr lang="en-US" sz="2000" dirty="0"/>
              <a:t>”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nuestra</a:t>
            </a:r>
            <a:r>
              <a:rPr lang="en-US" sz="2000" dirty="0"/>
              <a:t> </a:t>
            </a:r>
            <a:r>
              <a:rPr lang="en-US" sz="2000" dirty="0" err="1"/>
              <a:t>pericia</a:t>
            </a:r>
            <a:r>
              <a:rPr lang="en-US" sz="2000" dirty="0"/>
              <a:t>, </a:t>
            </a:r>
            <a:r>
              <a:rPr lang="en-US" sz="2000" dirty="0" err="1"/>
              <a:t>pero</a:t>
            </a:r>
            <a:r>
              <a:rPr lang="en-US" sz="2000" dirty="0"/>
              <a:t> </a:t>
            </a:r>
            <a:r>
              <a:rPr lang="en-US" sz="2000" dirty="0" err="1" smtClean="0"/>
              <a:t>siempre</a:t>
            </a:r>
            <a:r>
              <a:rPr lang="en-US" sz="2000" dirty="0" smtClean="0"/>
              <a:t> </a:t>
            </a:r>
            <a:r>
              <a:rPr lang="en-US" sz="2000" dirty="0" err="1"/>
              <a:t>debemos</a:t>
            </a:r>
            <a:r>
              <a:rPr lang="en-US" sz="2000" dirty="0"/>
              <a:t> </a:t>
            </a:r>
            <a:r>
              <a:rPr lang="en-US" sz="2000" dirty="0" err="1"/>
              <a:t>ser</a:t>
            </a:r>
            <a:r>
              <a:rPr lang="en-US" sz="2000" dirty="0"/>
              <a:t> </a:t>
            </a:r>
            <a:r>
              <a:rPr lang="en-US" sz="2000" dirty="0" err="1"/>
              <a:t>cautelosos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nuestra</a:t>
            </a:r>
            <a:r>
              <a:rPr lang="en-US" sz="2000" dirty="0"/>
              <a:t> </a:t>
            </a:r>
            <a:r>
              <a:rPr lang="en-US" sz="2000" dirty="0" err="1"/>
              <a:t>confianza</a:t>
            </a:r>
            <a:endParaRPr lang="en-US" sz="2000" dirty="0"/>
          </a:p>
          <a:p>
            <a:pPr marL="342900" indent="-18288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si</a:t>
            </a:r>
            <a:r>
              <a:rPr lang="en-US" sz="2000" dirty="0"/>
              <a:t> el </a:t>
            </a:r>
            <a:r>
              <a:rPr lang="en-US" sz="2000" dirty="0" err="1"/>
              <a:t>escenario</a:t>
            </a:r>
            <a:r>
              <a:rPr lang="en-US" sz="2000" dirty="0"/>
              <a:t> “probable” no se </a:t>
            </a:r>
            <a:r>
              <a:rPr lang="en-US" sz="2000" dirty="0" err="1"/>
              <a:t>realiza</a:t>
            </a:r>
            <a:r>
              <a:rPr lang="en-US" sz="2000" dirty="0"/>
              <a:t>, </a:t>
            </a:r>
            <a:r>
              <a:rPr lang="en-US" sz="2000" dirty="0" err="1"/>
              <a:t>también</a:t>
            </a:r>
            <a:r>
              <a:rPr lang="en-US" sz="2000" dirty="0"/>
              <a:t> </a:t>
            </a:r>
            <a:r>
              <a:rPr lang="en-US" sz="2000" dirty="0" err="1"/>
              <a:t>ofrecemos</a:t>
            </a:r>
            <a:r>
              <a:rPr lang="en-US" sz="2000" dirty="0"/>
              <a:t> </a:t>
            </a:r>
            <a:r>
              <a:rPr lang="en-US" sz="2000" dirty="0" err="1"/>
              <a:t>escenarios</a:t>
            </a:r>
            <a:r>
              <a:rPr lang="en-US" sz="2000" dirty="0"/>
              <a:t> </a:t>
            </a:r>
            <a:r>
              <a:rPr lang="en-US" sz="2000" dirty="0" err="1"/>
              <a:t>alternativos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4953000" y="5715083"/>
            <a:ext cx="2744751" cy="1015663"/>
            <a:chOff x="4953000" y="5715083"/>
            <a:chExt cx="2744751" cy="1015663"/>
          </a:xfrm>
        </p:grpSpPr>
        <p:sp>
          <p:nvSpPr>
            <p:cNvPr id="3" name="TextBox 2"/>
            <p:cNvSpPr txBox="1"/>
            <p:nvPr/>
          </p:nvSpPr>
          <p:spPr>
            <a:xfrm>
              <a:off x="5029200" y="5715083"/>
              <a:ext cx="2668551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s-ES" sz="2000" dirty="0" smtClean="0"/>
                <a:t>¿Tienes toda confianza?</a:t>
              </a:r>
              <a:br>
                <a:rPr lang="es-ES" sz="2000" dirty="0" smtClean="0"/>
              </a:br>
              <a:r>
                <a:rPr lang="es-ES" sz="2000" dirty="0" smtClean="0"/>
                <a:t/>
              </a:r>
              <a:br>
                <a:rPr lang="es-ES" sz="2000" dirty="0" smtClean="0"/>
              </a:br>
              <a:r>
                <a:rPr lang="es-ES" sz="2000" dirty="0" smtClean="0"/>
                <a:t>Test 1                  Test 2</a:t>
              </a:r>
              <a:endParaRPr lang="en-US" sz="2000" dirty="0"/>
            </a:p>
          </p:txBody>
        </p:sp>
        <p:sp>
          <p:nvSpPr>
            <p:cNvPr id="6" name="Rectangle 5">
              <a:hlinkClick r:id="rId2" action="ppaction://hlinkfile"/>
            </p:cNvPr>
            <p:cNvSpPr/>
            <p:nvPr/>
          </p:nvSpPr>
          <p:spPr>
            <a:xfrm>
              <a:off x="4953000" y="6222914"/>
              <a:ext cx="990600" cy="5078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hlinkClick r:id="rId3" action="ppaction://hlinkpres?slideindex=1&amp;slidetitle="/>
            </p:cNvPr>
            <p:cNvSpPr/>
            <p:nvPr/>
          </p:nvSpPr>
          <p:spPr>
            <a:xfrm>
              <a:off x="6553200" y="6222914"/>
              <a:ext cx="990600" cy="5078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311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 rot="20959222">
            <a:off x="20122" y="892763"/>
            <a:ext cx="393300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Tradecraft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096398"/>
              </p:ext>
            </p:extLst>
          </p:nvPr>
        </p:nvGraphicFramePr>
        <p:xfrm>
          <a:off x="838200" y="1752600"/>
          <a:ext cx="7772401" cy="454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7180"/>
                <a:gridCol w="208280"/>
                <a:gridCol w="4216941"/>
              </a:tblGrid>
              <a:tr h="43082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82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¿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Cúales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 son …	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829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las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presunciones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latinLnBrk="0" hangingPunct="1"/>
                      <a:r>
                        <a:rPr lang="es-E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el terrorismo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?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829">
                <a:tc>
                  <a:txBody>
                    <a:bodyPr/>
                    <a:lstStyle/>
                    <a:p>
                      <a:pPr marL="4572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las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hipóteses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cambio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en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Cuba?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829">
                <a:tc>
                  <a:txBody>
                    <a:bodyPr/>
                    <a:lstStyle/>
                    <a:p>
                      <a:pPr lvl="1"/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elementos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claves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guerra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civil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en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Siria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?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829">
                <a:tc>
                  <a:txBody>
                    <a:bodyPr/>
                    <a:lstStyle/>
                    <a:p>
                      <a:pPr marL="91440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impulsores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la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migración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hacia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EEUU?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829">
                <a:tc>
                  <a:txBody>
                    <a:bodyPr/>
                    <a:lstStyle/>
                    <a:p>
                      <a:pPr marL="91440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tendencias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s-E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el narcotráfico?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829">
                <a:tc>
                  <a:txBody>
                    <a:bodyPr/>
                    <a:lstStyle/>
                    <a:p>
                      <a:pPr marL="91440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escenarios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s-E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la pobreza?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829">
                <a:tc>
                  <a:txBody>
                    <a:bodyPr/>
                    <a:lstStyle/>
                    <a:p>
                      <a:pPr marL="91440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implicaciones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calentamiento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ambiental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?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829">
                <a:tc>
                  <a:txBody>
                    <a:bodyPr/>
                    <a:lstStyle/>
                    <a:p>
                      <a:pPr marL="91440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/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6</a:t>
            </a:fld>
            <a:endParaRPr lang="en-US" dirty="0"/>
          </a:p>
        </p:txBody>
      </p:sp>
      <p:sp>
        <p:nvSpPr>
          <p:cNvPr id="2" name="Left Brace 1"/>
          <p:cNvSpPr/>
          <p:nvPr/>
        </p:nvSpPr>
        <p:spPr>
          <a:xfrm>
            <a:off x="4158079" y="2590800"/>
            <a:ext cx="685800" cy="32004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hlinkClick r:id="rId2" action="ppaction://hlinkpres?slideindex=1&amp;slidetitle="/>
          </p:cNvPr>
          <p:cNvSpPr txBox="1"/>
          <p:nvPr/>
        </p:nvSpPr>
        <p:spPr>
          <a:xfrm>
            <a:off x="6019800" y="6096000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ejemplo Cuba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0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8485" y="4876800"/>
            <a:ext cx="6553200" cy="13234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365760" indent="-365760"/>
            <a:r>
              <a:rPr lang="en-US" sz="2000" dirty="0" smtClean="0"/>
              <a:t>Q:	¿</a:t>
            </a:r>
            <a:r>
              <a:rPr lang="en-US" sz="2000" dirty="0" err="1" smtClean="0"/>
              <a:t>Es</a:t>
            </a:r>
            <a:r>
              <a:rPr lang="en-US" sz="2000" dirty="0" smtClean="0"/>
              <a:t> </a:t>
            </a:r>
            <a:r>
              <a:rPr lang="en-US" sz="2000" dirty="0" err="1" smtClean="0"/>
              <a:t>verdad</a:t>
            </a:r>
            <a:r>
              <a:rPr lang="en-US" sz="2000" dirty="0" smtClean="0"/>
              <a:t> que </a:t>
            </a:r>
            <a:r>
              <a:rPr lang="en-US" sz="2000" dirty="0" err="1" smtClean="0"/>
              <a:t>mientras</a:t>
            </a:r>
            <a:r>
              <a:rPr lang="en-US" sz="2000" dirty="0" smtClean="0"/>
              <a:t> </a:t>
            </a:r>
            <a:r>
              <a:rPr lang="en-US" sz="2000" dirty="0" err="1" smtClean="0"/>
              <a:t>más</a:t>
            </a:r>
            <a:r>
              <a:rPr lang="en-US" sz="2000" dirty="0" smtClean="0"/>
              <a:t> “a </a:t>
            </a:r>
            <a:r>
              <a:rPr lang="en-US" sz="2000" dirty="0" err="1" smtClean="0"/>
              <a:t>raíz</a:t>
            </a:r>
            <a:r>
              <a:rPr lang="en-US" sz="2000" dirty="0" smtClean="0"/>
              <a:t>” la </a:t>
            </a:r>
            <a:r>
              <a:rPr lang="en-US" sz="2000" dirty="0" err="1" smtClean="0"/>
              <a:t>pregunta</a:t>
            </a:r>
            <a:r>
              <a:rPr lang="en-US" sz="2000" dirty="0" smtClean="0"/>
              <a:t>, </a:t>
            </a:r>
            <a:r>
              <a:rPr lang="en-US" sz="2000" dirty="0" err="1" smtClean="0"/>
              <a:t>más</a:t>
            </a:r>
            <a:r>
              <a:rPr lang="en-US" sz="2000" dirty="0" smtClean="0"/>
              <a:t> </a:t>
            </a:r>
            <a:r>
              <a:rPr lang="en-US" sz="2000" dirty="0" err="1" smtClean="0"/>
              <a:t>precisa</a:t>
            </a:r>
            <a:r>
              <a:rPr lang="en-US" sz="2000" dirty="0" smtClean="0"/>
              <a:t> la </a:t>
            </a:r>
            <a:r>
              <a:rPr lang="en-US" sz="2000" dirty="0" err="1" smtClean="0"/>
              <a:t>respuesta</a:t>
            </a:r>
            <a:r>
              <a:rPr lang="en-US" sz="2000" dirty="0" smtClean="0"/>
              <a:t> y </a:t>
            </a:r>
            <a:r>
              <a:rPr lang="en-US" sz="2000" dirty="0" err="1" smtClean="0"/>
              <a:t>más</a:t>
            </a:r>
            <a:r>
              <a:rPr lang="en-US" sz="2000" dirty="0" smtClean="0"/>
              <a:t> </a:t>
            </a:r>
            <a:r>
              <a:rPr lang="en-US" sz="2000" dirty="0" err="1" smtClean="0"/>
              <a:t>correcta</a:t>
            </a:r>
            <a:r>
              <a:rPr lang="en-US" sz="2000" dirty="0" smtClean="0"/>
              <a:t> el </a:t>
            </a:r>
            <a:r>
              <a:rPr lang="en-US" sz="2000" dirty="0" err="1" smtClean="0"/>
              <a:t>análisis</a:t>
            </a:r>
            <a:r>
              <a:rPr lang="en-US" sz="2000" dirty="0" smtClean="0"/>
              <a:t>?</a:t>
            </a:r>
            <a:br>
              <a:rPr lang="en-US" sz="2000" dirty="0" smtClean="0"/>
            </a:br>
            <a:endParaRPr lang="en-US" sz="2000" dirty="0" smtClean="0"/>
          </a:p>
          <a:p>
            <a:pPr marL="365760" indent="-365760"/>
            <a:r>
              <a:rPr lang="en-US" sz="2000" dirty="0" smtClean="0"/>
              <a:t>A:	</a:t>
            </a:r>
            <a:r>
              <a:rPr lang="en-US" sz="2000" dirty="0" err="1" smtClean="0"/>
              <a:t>Depende</a:t>
            </a:r>
            <a:r>
              <a:rPr lang="en-US" sz="2000" dirty="0" smtClean="0"/>
              <a:t> del </a:t>
            </a:r>
            <a:r>
              <a:rPr lang="en-US" sz="2000" dirty="0" err="1" smtClean="0"/>
              <a:t>tema</a:t>
            </a:r>
            <a:r>
              <a:rPr lang="en-US" sz="2000" dirty="0" smtClean="0"/>
              <a:t> … </a:t>
            </a:r>
            <a:r>
              <a:rPr lang="en-US" sz="2000" dirty="0" err="1" smtClean="0"/>
              <a:t>pero</a:t>
            </a:r>
            <a:r>
              <a:rPr lang="en-US" sz="2000" dirty="0" smtClean="0"/>
              <a:t> … </a:t>
            </a:r>
            <a:r>
              <a:rPr lang="en-US" sz="2000" dirty="0" err="1" smtClean="0"/>
              <a:t>generalmente</a:t>
            </a:r>
            <a:r>
              <a:rPr lang="en-US" sz="2000" dirty="0" smtClean="0"/>
              <a:t> </a:t>
            </a:r>
            <a:r>
              <a:rPr lang="en-US" sz="2000" dirty="0" err="1" smtClean="0"/>
              <a:t>sí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685800"/>
            <a:ext cx="2083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IMPULSORES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524000"/>
            <a:ext cx="71213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¿</a:t>
            </a:r>
            <a:r>
              <a:rPr lang="en-US" sz="2000" dirty="0" err="1" smtClean="0"/>
              <a:t>Qué</a:t>
            </a:r>
            <a:r>
              <a:rPr lang="en-US" sz="2000" dirty="0" smtClean="0"/>
              <a:t> </a:t>
            </a:r>
            <a:r>
              <a:rPr lang="en-US" sz="2000" dirty="0" err="1" smtClean="0"/>
              <a:t>está</a:t>
            </a:r>
            <a:r>
              <a:rPr lang="en-US" sz="2000" dirty="0" smtClean="0"/>
              <a:t> </a:t>
            </a:r>
            <a:r>
              <a:rPr lang="en-US" sz="2000" dirty="0" err="1" smtClean="0"/>
              <a:t>impulsando</a:t>
            </a:r>
            <a:r>
              <a:rPr lang="en-US" sz="2000" dirty="0" smtClean="0"/>
              <a:t>/</a:t>
            </a:r>
            <a:r>
              <a:rPr lang="en-US" sz="2000" dirty="0" err="1" smtClean="0"/>
              <a:t>causando</a:t>
            </a:r>
            <a:r>
              <a:rPr lang="en-US" sz="2000" dirty="0" smtClean="0"/>
              <a:t>/</a:t>
            </a:r>
            <a:r>
              <a:rPr lang="en-US" sz="2000" dirty="0" err="1" smtClean="0"/>
              <a:t>influyendo</a:t>
            </a:r>
            <a:r>
              <a:rPr lang="en-US" sz="2000" dirty="0" smtClean="0"/>
              <a:t> la </a:t>
            </a:r>
            <a:r>
              <a:rPr lang="en-US" sz="2000" dirty="0" err="1" smtClean="0"/>
              <a:t>situación</a:t>
            </a:r>
            <a:r>
              <a:rPr lang="en-US" sz="2000" dirty="0" smtClean="0"/>
              <a:t> que </a:t>
            </a:r>
            <a:r>
              <a:rPr lang="en-US" sz="2000" dirty="0" err="1" smtClean="0"/>
              <a:t>estamos</a:t>
            </a:r>
            <a:r>
              <a:rPr lang="en-US" sz="2000" dirty="0" smtClean="0"/>
              <a:t> </a:t>
            </a:r>
            <a:r>
              <a:rPr lang="en-US" sz="2000" dirty="0" err="1" smtClean="0"/>
              <a:t>analizando</a:t>
            </a:r>
            <a:r>
              <a:rPr lang="en-US" sz="2000" dirty="0" smtClean="0"/>
              <a:t>?</a:t>
            </a:r>
          </a:p>
          <a:p>
            <a:endParaRPr lang="en-US" sz="2000" dirty="0"/>
          </a:p>
          <a:p>
            <a:r>
              <a:rPr lang="en-US" sz="2000" dirty="0" smtClean="0"/>
              <a:t>Y … ¿</a:t>
            </a:r>
            <a:r>
              <a:rPr lang="en-US" sz="2000" dirty="0" err="1" smtClean="0"/>
              <a:t>qué</a:t>
            </a:r>
            <a:r>
              <a:rPr lang="en-US" sz="2000" dirty="0" smtClean="0"/>
              <a:t> </a:t>
            </a:r>
            <a:r>
              <a:rPr lang="en-US" sz="2000" dirty="0" err="1" smtClean="0"/>
              <a:t>está</a:t>
            </a:r>
            <a:r>
              <a:rPr lang="en-US" sz="2000" dirty="0"/>
              <a:t> </a:t>
            </a:r>
            <a:r>
              <a:rPr lang="en-US" sz="2000" dirty="0" err="1" smtClean="0"/>
              <a:t>impulsando</a:t>
            </a:r>
            <a:r>
              <a:rPr lang="en-US" sz="2000" dirty="0" smtClean="0"/>
              <a:t>/</a:t>
            </a:r>
            <a:r>
              <a:rPr lang="en-US" sz="2000" dirty="0" err="1" smtClean="0"/>
              <a:t>causando</a:t>
            </a:r>
            <a:r>
              <a:rPr lang="en-US" sz="2000" dirty="0" smtClean="0"/>
              <a:t>/</a:t>
            </a:r>
            <a:r>
              <a:rPr lang="en-US" sz="2000" dirty="0" err="1" smtClean="0"/>
              <a:t>influyendo</a:t>
            </a:r>
            <a:r>
              <a:rPr lang="en-US" sz="2000" dirty="0" smtClean="0"/>
              <a:t> </a:t>
            </a:r>
            <a:r>
              <a:rPr lang="en-US" sz="2000" dirty="0" err="1" smtClean="0"/>
              <a:t>cada</a:t>
            </a:r>
            <a:r>
              <a:rPr lang="en-US" sz="2000" dirty="0" smtClean="0"/>
              <a:t> </a:t>
            </a:r>
            <a:r>
              <a:rPr lang="en-US" sz="2000" dirty="0" err="1" smtClean="0"/>
              <a:t>impulsor</a:t>
            </a:r>
            <a:r>
              <a:rPr lang="en-US" sz="2000" dirty="0" smtClean="0"/>
              <a:t>?</a:t>
            </a:r>
          </a:p>
          <a:p>
            <a:endParaRPr lang="en-US" sz="2000" dirty="0"/>
          </a:p>
          <a:p>
            <a:r>
              <a:rPr lang="en-US" sz="2000" dirty="0" smtClean="0"/>
              <a:t>Y </a:t>
            </a:r>
            <a:r>
              <a:rPr lang="en-US" sz="2000" dirty="0" err="1" smtClean="0"/>
              <a:t>también</a:t>
            </a:r>
            <a:r>
              <a:rPr lang="en-US" sz="2000" dirty="0" smtClean="0"/>
              <a:t> </a:t>
            </a:r>
            <a:r>
              <a:rPr lang="en-US" sz="2000" dirty="0"/>
              <a:t>… ¿</a:t>
            </a:r>
            <a:r>
              <a:rPr lang="en-US" sz="2000" dirty="0" err="1"/>
              <a:t>qué</a:t>
            </a:r>
            <a:r>
              <a:rPr lang="en-US" sz="2000" dirty="0"/>
              <a:t> </a:t>
            </a:r>
            <a:r>
              <a:rPr lang="en-US" sz="2000" dirty="0" err="1"/>
              <a:t>está</a:t>
            </a:r>
            <a:r>
              <a:rPr lang="en-US" sz="2000" dirty="0"/>
              <a:t> </a:t>
            </a:r>
            <a:r>
              <a:rPr lang="en-US" sz="2000" dirty="0" err="1"/>
              <a:t>impulsando</a:t>
            </a:r>
            <a:r>
              <a:rPr lang="en-US" sz="2000" dirty="0"/>
              <a:t>/</a:t>
            </a:r>
            <a:r>
              <a:rPr lang="en-US" sz="2000" dirty="0" err="1"/>
              <a:t>causando</a:t>
            </a:r>
            <a:r>
              <a:rPr lang="en-US" sz="2000" dirty="0"/>
              <a:t>/</a:t>
            </a:r>
            <a:r>
              <a:rPr lang="en-US" sz="2000" dirty="0" err="1"/>
              <a:t>influyendo</a:t>
            </a:r>
            <a:r>
              <a:rPr lang="en-US" sz="2000" dirty="0"/>
              <a:t> </a:t>
            </a:r>
            <a:r>
              <a:rPr lang="en-US" sz="2000" dirty="0" smtClean="0"/>
              <a:t>ESE </a:t>
            </a:r>
            <a:r>
              <a:rPr lang="en-US" sz="2000" dirty="0" err="1" smtClean="0"/>
              <a:t>impulsor</a:t>
            </a:r>
            <a:r>
              <a:rPr lang="en-US" sz="2000" dirty="0"/>
              <a:t>?</a:t>
            </a:r>
          </a:p>
          <a:p>
            <a:endParaRPr lang="en-US" sz="2000" dirty="0" smtClean="0"/>
          </a:p>
          <a:p>
            <a:r>
              <a:rPr lang="en-US" sz="2000" dirty="0" smtClean="0"/>
              <a:t>Etc., etc., etc.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942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9149" y="1324706"/>
            <a:ext cx="502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Q:  Why did Trump win the election?</a:t>
            </a:r>
          </a:p>
          <a:p>
            <a:r>
              <a:rPr lang="en-US" sz="2000" dirty="0" smtClean="0"/>
              <a:t>A:  Because people wanted change.</a:t>
            </a:r>
          </a:p>
          <a:p>
            <a:r>
              <a:rPr lang="en-US" sz="2000" dirty="0" smtClean="0"/>
              <a:t>Q:  Why did people want change?</a:t>
            </a:r>
          </a:p>
          <a:p>
            <a:r>
              <a:rPr lang="en-US" sz="2000" dirty="0" smtClean="0"/>
              <a:t>A:  Because they were unhappy.</a:t>
            </a:r>
          </a:p>
          <a:p>
            <a:r>
              <a:rPr lang="en-US" sz="2000" dirty="0" smtClean="0"/>
              <a:t>Q:  Why were they unhappy?</a:t>
            </a:r>
          </a:p>
          <a:p>
            <a:r>
              <a:rPr lang="en-US" sz="2000" dirty="0" smtClean="0"/>
              <a:t>A:  Because they felt left behind.</a:t>
            </a:r>
          </a:p>
          <a:p>
            <a:r>
              <a:rPr lang="en-US" sz="2000" dirty="0" smtClean="0"/>
              <a:t>Q:  Why did they feel left behind?</a:t>
            </a:r>
          </a:p>
          <a:p>
            <a:r>
              <a:rPr lang="en-US" sz="2000" dirty="0" smtClean="0"/>
              <a:t>A:  Because they </a:t>
            </a:r>
            <a:r>
              <a:rPr lang="en-US" sz="2000" i="1" dirty="0" smtClean="0"/>
              <a:t>were</a:t>
            </a:r>
            <a:r>
              <a:rPr lang="en-US" sz="2000" dirty="0" smtClean="0"/>
              <a:t> left behind.</a:t>
            </a:r>
          </a:p>
          <a:p>
            <a:r>
              <a:rPr lang="en-US" sz="2000" dirty="0" smtClean="0"/>
              <a:t>Q:  Why were they left behind?</a:t>
            </a:r>
          </a:p>
          <a:p>
            <a:r>
              <a:rPr lang="en-US" sz="2000" dirty="0" smtClean="0"/>
              <a:t>A:  Because the U.S. economy changed.</a:t>
            </a:r>
          </a:p>
          <a:p>
            <a:r>
              <a:rPr lang="en-US" sz="2000" dirty="0" smtClean="0"/>
              <a:t>Q:  Why did the U.S. economy change?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etc., etc., etc.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60734" y="796528"/>
            <a:ext cx="1572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EXAMPLE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817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6837" y="1247745"/>
            <a:ext cx="6942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Q:  Why is the “Northern Triangle” of Central America so violent?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381000" y="2690004"/>
            <a:ext cx="8495190" cy="2382798"/>
            <a:chOff x="540966" y="2482334"/>
            <a:chExt cx="8495190" cy="2382798"/>
          </a:xfrm>
        </p:grpSpPr>
        <p:sp>
          <p:nvSpPr>
            <p:cNvPr id="5" name="TextBox 4"/>
            <p:cNvSpPr txBox="1"/>
            <p:nvPr/>
          </p:nvSpPr>
          <p:spPr>
            <a:xfrm>
              <a:off x="540966" y="2492398"/>
              <a:ext cx="1199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A:  Poverty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71600" y="3094809"/>
              <a:ext cx="1507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A:  Geography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43400" y="4311134"/>
              <a:ext cx="13460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A:  U.S. guns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4771" y="3794351"/>
              <a:ext cx="15399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A:  Aloof elites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0" y="4495800"/>
              <a:ext cx="1829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A:  Demographics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96239" y="3196571"/>
              <a:ext cx="2091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A:  Low cooperation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60662" y="3623095"/>
              <a:ext cx="2119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A:  Weak institutions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0504" y="2482334"/>
              <a:ext cx="26156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A:  Poor education system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58000" y="4296756"/>
              <a:ext cx="1982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A:  Gang deportees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00400" y="2511089"/>
              <a:ext cx="1611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A:  Drug cartels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50194" y="3810332"/>
              <a:ext cx="1507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A:  Corruption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91998" y="3094809"/>
              <a:ext cx="2190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A:  Cultural attributes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64034" y="2448146"/>
            <a:ext cx="7413809" cy="2382798"/>
            <a:chOff x="540966" y="2482334"/>
            <a:chExt cx="7413809" cy="2382798"/>
          </a:xfrm>
        </p:grpSpPr>
        <p:sp>
          <p:nvSpPr>
            <p:cNvPr id="19" name="TextBox 18"/>
            <p:cNvSpPr txBox="1"/>
            <p:nvPr/>
          </p:nvSpPr>
          <p:spPr>
            <a:xfrm>
              <a:off x="540966" y="2492398"/>
              <a:ext cx="10967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Q:  WHY?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71600" y="3094809"/>
              <a:ext cx="10967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Q:  WHY?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43400" y="4311134"/>
              <a:ext cx="10967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Q:  WHY?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4771" y="3794351"/>
              <a:ext cx="10967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Q:  WHY?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524000" y="4495800"/>
              <a:ext cx="10967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Q:  WHY?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86200" y="3279475"/>
              <a:ext cx="10967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Q:  WHY?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60662" y="3623095"/>
              <a:ext cx="10967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Q:  WHY?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20504" y="2482334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Q: WHY?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58000" y="4296756"/>
              <a:ext cx="10967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Q:  WHY?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00400" y="2511089"/>
              <a:ext cx="10967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Q:  WHY?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26492" y="3787949"/>
              <a:ext cx="10967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Q:  WHY?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91998" y="3094809"/>
              <a:ext cx="10967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Q:  WHY?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364034" y="5867400"/>
            <a:ext cx="5991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DRIVING events?  How should we weight the drivers?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60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857</Words>
  <Application>Microsoft Office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¿Qué es “el arte del oficio analítico”?</vt:lpstr>
      <vt:lpstr>¿Qué es el arte del oficio analítico?</vt:lpstr>
      <vt:lpstr>¿Qué es el arte del oficio?</vt:lpstr>
      <vt:lpstr>¿Qué es el arte del oficio?</vt:lpstr>
      <vt:lpstr>¿Qué es el arte del oficio?</vt:lpstr>
      <vt:lpstr>Ejemplos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fulton</dc:creator>
  <cp:lastModifiedBy>Fulton</cp:lastModifiedBy>
  <cp:revision>40</cp:revision>
  <cp:lastPrinted>2017-06-11T00:37:27Z</cp:lastPrinted>
  <dcterms:created xsi:type="dcterms:W3CDTF">2017-05-30T17:16:48Z</dcterms:created>
  <dcterms:modified xsi:type="dcterms:W3CDTF">2017-12-07T21:00:32Z</dcterms:modified>
</cp:coreProperties>
</file>