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4" r:id="rId2"/>
    <p:sldId id="301" r:id="rId3"/>
    <p:sldId id="318" r:id="rId4"/>
    <p:sldId id="307" r:id="rId5"/>
    <p:sldId id="308" r:id="rId6"/>
    <p:sldId id="312" r:id="rId7"/>
    <p:sldId id="311" r:id="rId8"/>
    <p:sldId id="316" r:id="rId9"/>
    <p:sldId id="317" r:id="rId10"/>
    <p:sldId id="31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238" y="-19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858A-E030-41FA-BB9C-3FBB593A5305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A7436-5EE4-450D-975F-3E724FEB7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93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45E-C68A-4DB1-A2D7-60D287432C8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B2F-0846-46B5-B957-2D721714C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91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45E-C68A-4DB1-A2D7-60D287432C8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B2F-0846-46B5-B957-2D721714C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6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45E-C68A-4DB1-A2D7-60D287432C8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B2F-0846-46B5-B957-2D721714C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00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45E-C68A-4DB1-A2D7-60D287432C8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B2F-0846-46B5-B957-2D721714C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73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45E-C68A-4DB1-A2D7-60D287432C8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B2F-0846-46B5-B957-2D721714C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1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45E-C68A-4DB1-A2D7-60D287432C8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B2F-0846-46B5-B957-2D721714C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6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45E-C68A-4DB1-A2D7-60D287432C8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B2F-0846-46B5-B957-2D721714C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45E-C68A-4DB1-A2D7-60D287432C8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B2F-0846-46B5-B957-2D721714C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45E-C68A-4DB1-A2D7-60D287432C8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B2F-0846-46B5-B957-2D721714C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30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45E-C68A-4DB1-A2D7-60D287432C8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B2F-0846-46B5-B957-2D721714C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6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745E-C68A-4DB1-A2D7-60D287432C8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1B2F-0846-46B5-B957-2D721714C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6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D745E-C68A-4DB1-A2D7-60D287432C8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F1B2F-0846-46B5-B957-2D721714C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968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1" y="838200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¿Cómo nos ayuda el buen análisis hacer buena planificación estratégica?</a:t>
            </a:r>
          </a:p>
        </p:txBody>
      </p:sp>
    </p:spTree>
    <p:extLst>
      <p:ext uri="{BB962C8B-B14F-4D97-AF65-F5344CB8AC3E}">
        <p14:creationId xmlns:p14="http://schemas.microsoft.com/office/powerpoint/2010/main" val="650834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133600"/>
            <a:ext cx="538273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s-ES" sz="2800" dirty="0" smtClean="0"/>
              <a:t>¿Comentarios?</a:t>
            </a:r>
          </a:p>
          <a:p>
            <a:pPr>
              <a:spcAft>
                <a:spcPts val="1200"/>
              </a:spcAft>
            </a:pPr>
            <a:r>
              <a:rPr lang="es-ES" sz="2800" dirty="0"/>
              <a:t>	</a:t>
            </a:r>
            <a:r>
              <a:rPr lang="es-ES" sz="2800" dirty="0" smtClean="0"/>
              <a:t>	¿Dudas?</a:t>
            </a:r>
          </a:p>
          <a:p>
            <a:pPr>
              <a:spcAft>
                <a:spcPts val="1200"/>
              </a:spcAft>
            </a:pPr>
            <a:r>
              <a:rPr lang="es-ES" sz="2800" dirty="0"/>
              <a:t>	</a:t>
            </a:r>
            <a:r>
              <a:rPr lang="es-ES" sz="2800" dirty="0" smtClean="0"/>
              <a:t>		¿Preguntas?</a:t>
            </a:r>
            <a:endParaRPr lang="es-E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85062-4662-4D6B-BB38-DB7C890070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6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1" y="838200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¿Cómo nos ayuda el buen análisis hacer buena planificación estratégica?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1" y="2667000"/>
            <a:ext cx="5715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Nos brinda buena información/educación para decisores</a:t>
            </a:r>
            <a:r>
              <a:rPr lang="en-US" sz="2400" dirty="0" smtClean="0"/>
              <a:t> </a:t>
            </a:r>
            <a:r>
              <a:rPr lang="en-US" sz="2400" dirty="0" err="1" smtClean="0"/>
              <a:t>sobre</a:t>
            </a:r>
            <a:r>
              <a:rPr lang="en-US" sz="2400" dirty="0" smtClean="0"/>
              <a:t> la </a:t>
            </a:r>
            <a:r>
              <a:rPr lang="en-US" sz="2400" dirty="0" err="1" smtClean="0"/>
              <a:t>dinámica</a:t>
            </a:r>
            <a:r>
              <a:rPr lang="en-US" sz="2400" dirty="0" smtClean="0"/>
              <a:t> e </a:t>
            </a:r>
            <a:r>
              <a:rPr lang="en-US" sz="2400" dirty="0" err="1" smtClean="0"/>
              <a:t>implicaciones</a:t>
            </a:r>
            <a:r>
              <a:rPr lang="en-US" sz="2400" dirty="0" smtClean="0"/>
              <a:t> de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situación</a:t>
            </a:r>
            <a:endParaRPr lang="es-ES" sz="24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Nos ayuda identificar los elementos y estructura para las soluciones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Nos facilita consenso entre decisores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456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1" y="838200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¿Cómo nos ayuda el buen análisis hacer buena planificación estratégica?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1" y="2667000"/>
            <a:ext cx="5715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Nos brinda buena información/educación para decisores</a:t>
            </a:r>
            <a:r>
              <a:rPr lang="en-US" sz="2400" dirty="0" smtClean="0"/>
              <a:t> </a:t>
            </a:r>
            <a:r>
              <a:rPr lang="en-US" sz="2400" dirty="0" err="1" smtClean="0"/>
              <a:t>sobre</a:t>
            </a:r>
            <a:r>
              <a:rPr lang="en-US" sz="2400" dirty="0" smtClean="0"/>
              <a:t> la </a:t>
            </a:r>
            <a:r>
              <a:rPr lang="en-US" sz="2400" dirty="0" err="1" smtClean="0"/>
              <a:t>dinámica</a:t>
            </a:r>
            <a:r>
              <a:rPr lang="en-US" sz="2400" dirty="0" smtClean="0"/>
              <a:t> e </a:t>
            </a:r>
            <a:r>
              <a:rPr lang="en-US" sz="2400" dirty="0" err="1" smtClean="0"/>
              <a:t>implicaciones</a:t>
            </a:r>
            <a:r>
              <a:rPr lang="en-US" sz="2400" dirty="0" smtClean="0"/>
              <a:t> de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situación</a:t>
            </a:r>
            <a:endParaRPr lang="es-ES" sz="24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Nos ayuda identificar los elementos y estructura para las soluciones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Nos facilita consenso entre decisores</a:t>
            </a:r>
            <a:endParaRPr lang="en-US" sz="2400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990600" y="2020669"/>
            <a:ext cx="7696200" cy="2856131"/>
            <a:chOff x="990600" y="2020669"/>
            <a:chExt cx="7696200" cy="2856131"/>
          </a:xfrm>
        </p:grpSpPr>
        <p:sp>
          <p:nvSpPr>
            <p:cNvPr id="6" name="Oval 5"/>
            <p:cNvSpPr/>
            <p:nvPr/>
          </p:nvSpPr>
          <p:spPr>
            <a:xfrm>
              <a:off x="990600" y="3733800"/>
              <a:ext cx="6477000" cy="1143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10000" y="2020669"/>
              <a:ext cx="4876800" cy="1292662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lIns="365760" tIns="365760" rIns="365760" bIns="365760" rtlCol="0">
              <a:spAutoFit/>
            </a:bodyPr>
            <a:lstStyle/>
            <a:p>
              <a:r>
                <a:rPr lang="es-ES" sz="3600" dirty="0" smtClean="0"/>
                <a:t>¡¡¡ Los impulsores !!!</a:t>
              </a:r>
              <a:endParaRPr lang="en-US" sz="3600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6172200" y="3313332"/>
              <a:ext cx="76201" cy="49666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1911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1" y="8382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¿Cuáles son los impulsores comunes?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826427"/>
              </p:ext>
            </p:extLst>
          </p:nvPr>
        </p:nvGraphicFramePr>
        <p:xfrm>
          <a:off x="1066800" y="2209800"/>
          <a:ext cx="7162800" cy="420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7445"/>
                <a:gridCol w="4745355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económicos</a:t>
                      </a:r>
                      <a:endParaRPr lang="en-US" sz="2400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nivel</a:t>
                      </a:r>
                      <a:r>
                        <a:rPr lang="es-ES" sz="2400" baseline="0" dirty="0" smtClean="0"/>
                        <a:t> de vida</a:t>
                      </a:r>
                      <a:br>
                        <a:rPr lang="es-ES" sz="2400" baseline="0" dirty="0" smtClean="0"/>
                      </a:br>
                      <a:r>
                        <a:rPr lang="es-ES" sz="2400" baseline="0" dirty="0" smtClean="0"/>
                        <a:t>crecimiento/contracción</a:t>
                      </a:r>
                      <a:br>
                        <a:rPr lang="es-ES" sz="2400" baseline="0" dirty="0" smtClean="0"/>
                      </a:br>
                      <a:r>
                        <a:rPr lang="es-ES" sz="2400" baseline="0" dirty="0" smtClean="0"/>
                        <a:t>empleo/desempleo/subempleo</a:t>
                      </a:r>
                      <a:br>
                        <a:rPr lang="es-ES" sz="2400" baseline="0" dirty="0" smtClean="0"/>
                      </a:br>
                      <a:r>
                        <a:rPr lang="es-ES" sz="2400" baseline="0" dirty="0" smtClean="0"/>
                        <a:t>desigualdad</a:t>
                      </a:r>
                      <a:endParaRPr lang="en-US" sz="2400" dirty="0"/>
                    </a:p>
                  </a:txBody>
                  <a:tcPr marL="137160" marR="137160" marT="137160" marB="1371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sociales</a:t>
                      </a:r>
                      <a:endParaRPr lang="en-US" sz="2400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seguridad</a:t>
                      </a:r>
                    </a:p>
                    <a:p>
                      <a:r>
                        <a:rPr lang="es-ES" sz="2400" dirty="0" smtClean="0"/>
                        <a:t>educación</a:t>
                      </a:r>
                      <a:br>
                        <a:rPr lang="es-ES" sz="2400" dirty="0" smtClean="0"/>
                      </a:br>
                      <a:r>
                        <a:rPr lang="es-ES" sz="2400" dirty="0" smtClean="0"/>
                        <a:t>salud</a:t>
                      </a:r>
                      <a:r>
                        <a:rPr lang="es-ES" sz="2400" baseline="0" dirty="0" smtClean="0"/>
                        <a:t> pública</a:t>
                      </a:r>
                    </a:p>
                    <a:p>
                      <a:r>
                        <a:rPr lang="es-ES" sz="2400" baseline="0" dirty="0" smtClean="0"/>
                        <a:t>religión</a:t>
                      </a:r>
                    </a:p>
                    <a:p>
                      <a:r>
                        <a:rPr lang="es-ES" sz="2400" baseline="0" dirty="0" smtClean="0"/>
                        <a:t>etnicidad</a:t>
                      </a:r>
                    </a:p>
                    <a:p>
                      <a:r>
                        <a:rPr lang="es-ES" sz="2400" baseline="0" dirty="0" smtClean="0"/>
                        <a:t>idiomas</a:t>
                      </a:r>
                      <a:endParaRPr lang="en-US" sz="2400" dirty="0"/>
                    </a:p>
                  </a:txBody>
                  <a:tcPr marL="137160" marR="137160" marT="137160" marB="1371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54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1" y="8382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¿Cuáles </a:t>
            </a:r>
            <a:r>
              <a:rPr lang="es-ES" sz="2800" dirty="0"/>
              <a:t>son </a:t>
            </a:r>
            <a:r>
              <a:rPr lang="es-ES" sz="2800" dirty="0" smtClean="0"/>
              <a:t>los impulsores comunes?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373601"/>
              </p:ext>
            </p:extLst>
          </p:nvPr>
        </p:nvGraphicFramePr>
        <p:xfrm>
          <a:off x="1066800" y="2590800"/>
          <a:ext cx="7162800" cy="310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7445"/>
                <a:gridCol w="4745355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políticos</a:t>
                      </a:r>
                      <a:endParaRPr lang="en-US" sz="2400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apoyo popular/confianza</a:t>
                      </a:r>
                    </a:p>
                    <a:p>
                      <a:r>
                        <a:rPr lang="es-ES" sz="2400" dirty="0" smtClean="0"/>
                        <a:t>institucionalidad</a:t>
                      </a:r>
                      <a:br>
                        <a:rPr lang="es-ES" sz="2400" dirty="0" smtClean="0"/>
                      </a:br>
                      <a:r>
                        <a:rPr lang="es-ES" sz="2400" dirty="0" smtClean="0"/>
                        <a:t>sociedad civil</a:t>
                      </a:r>
                      <a:br>
                        <a:rPr lang="es-ES" sz="2400" dirty="0" smtClean="0"/>
                      </a:br>
                      <a:r>
                        <a:rPr lang="es-ES" sz="2400" dirty="0" smtClean="0"/>
                        <a:t>expectativas populares</a:t>
                      </a:r>
                      <a:endParaRPr lang="en-US" sz="2400" dirty="0"/>
                    </a:p>
                  </a:txBody>
                  <a:tcPr marL="137160" marR="137160" marT="137160" marB="1371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estructurales</a:t>
                      </a:r>
                      <a:endParaRPr lang="en-US" sz="2400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demografía</a:t>
                      </a:r>
                      <a:br>
                        <a:rPr lang="es-ES" sz="2400" dirty="0" smtClean="0"/>
                      </a:br>
                      <a:r>
                        <a:rPr lang="es-ES" sz="2400" dirty="0" smtClean="0"/>
                        <a:t>clima/geografía</a:t>
                      </a:r>
                    </a:p>
                    <a:p>
                      <a:r>
                        <a:rPr lang="es-ES" sz="2400" dirty="0" smtClean="0"/>
                        <a:t>historia</a:t>
                      </a:r>
                      <a:endParaRPr lang="en-US" sz="2400" dirty="0"/>
                    </a:p>
                  </a:txBody>
                  <a:tcPr marL="137160" marR="137160" marT="137160" marB="1371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03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1" y="8382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¿ Qué soluciones sugieren?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595743"/>
              </p:ext>
            </p:extLst>
          </p:nvPr>
        </p:nvGraphicFramePr>
        <p:xfrm>
          <a:off x="1066800" y="2590800"/>
          <a:ext cx="7162800" cy="3474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7445"/>
                <a:gridCol w="4745355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económicos</a:t>
                      </a:r>
                      <a:endParaRPr lang="en-US" sz="2400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¿nivel</a:t>
                      </a:r>
                      <a:r>
                        <a:rPr lang="es-ES" sz="2400" baseline="0" dirty="0" smtClean="0"/>
                        <a:t> de vida?</a:t>
                      </a:r>
                      <a:br>
                        <a:rPr lang="es-ES" sz="2400" baseline="0" dirty="0" smtClean="0"/>
                      </a:br>
                      <a:r>
                        <a:rPr lang="es-ES" sz="2400" baseline="0" dirty="0" smtClean="0"/>
                        <a:t>¿crecimiento/contracción?</a:t>
                      </a:r>
                      <a:br>
                        <a:rPr lang="es-ES" sz="2400" baseline="0" dirty="0" smtClean="0"/>
                      </a:br>
                      <a:r>
                        <a:rPr lang="es-ES" sz="2400" baseline="0" dirty="0" smtClean="0"/>
                        <a:t>¿empleo/desempleo/subempleo?</a:t>
                      </a:r>
                      <a:br>
                        <a:rPr lang="es-ES" sz="2400" baseline="0" dirty="0" smtClean="0"/>
                      </a:br>
                      <a:r>
                        <a:rPr lang="es-ES" sz="2400" baseline="0" dirty="0" smtClean="0"/>
                        <a:t>¿desigualdad?</a:t>
                      </a:r>
                      <a:endParaRPr lang="en-US" sz="2400" dirty="0"/>
                    </a:p>
                  </a:txBody>
                  <a:tcPr marL="137160" marR="137160" marT="137160" marB="1371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sociales</a:t>
                      </a:r>
                      <a:endParaRPr lang="en-US" sz="2400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¿seguridad pública?</a:t>
                      </a:r>
                    </a:p>
                    <a:p>
                      <a:r>
                        <a:rPr lang="es-ES" sz="2400" dirty="0" smtClean="0"/>
                        <a:t>¿educación?</a:t>
                      </a:r>
                      <a:br>
                        <a:rPr lang="es-ES" sz="2400" dirty="0" smtClean="0"/>
                      </a:br>
                      <a:r>
                        <a:rPr lang="es-ES" sz="2400" dirty="0" smtClean="0"/>
                        <a:t>¿salud</a:t>
                      </a:r>
                      <a:r>
                        <a:rPr lang="es-ES" sz="2400" baseline="0" dirty="0" smtClean="0"/>
                        <a:t> pública?</a:t>
                      </a:r>
                    </a:p>
                    <a:p>
                      <a:r>
                        <a:rPr lang="es-ES" sz="2400" baseline="0" dirty="0" smtClean="0"/>
                        <a:t>¿comunicación entre grupos?</a:t>
                      </a:r>
                      <a:endParaRPr lang="en-US" sz="2400" dirty="0"/>
                    </a:p>
                  </a:txBody>
                  <a:tcPr marL="137160" marR="137160" marT="137160" marB="1371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3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1" y="8382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¿ </a:t>
            </a:r>
            <a:r>
              <a:rPr lang="es-ES" sz="2800" dirty="0" smtClean="0"/>
              <a:t>Qué soluciones sugieren?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167805"/>
              </p:ext>
            </p:extLst>
          </p:nvPr>
        </p:nvGraphicFramePr>
        <p:xfrm>
          <a:off x="1066800" y="2590800"/>
          <a:ext cx="7162800" cy="310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7445"/>
                <a:gridCol w="4745355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políticos</a:t>
                      </a:r>
                      <a:endParaRPr lang="en-US" sz="2400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¿apoyo popular/confianza?</a:t>
                      </a:r>
                    </a:p>
                    <a:p>
                      <a:r>
                        <a:rPr lang="es-ES" sz="2400" dirty="0" smtClean="0"/>
                        <a:t>¿institucionalidad?</a:t>
                      </a:r>
                      <a:br>
                        <a:rPr lang="es-ES" sz="2400" dirty="0" smtClean="0"/>
                      </a:br>
                      <a:r>
                        <a:rPr lang="es-ES" sz="2400" dirty="0" smtClean="0"/>
                        <a:t>¿sociedad civil?</a:t>
                      </a:r>
                      <a:br>
                        <a:rPr lang="es-ES" sz="2400" dirty="0" smtClean="0"/>
                      </a:br>
                      <a:r>
                        <a:rPr lang="es-ES" sz="2400" dirty="0" smtClean="0"/>
                        <a:t>¿expectativas populares?</a:t>
                      </a:r>
                      <a:endParaRPr lang="en-US" sz="2400" dirty="0"/>
                    </a:p>
                  </a:txBody>
                  <a:tcPr marL="137160" marR="137160" marT="137160" marB="1371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estructurales</a:t>
                      </a:r>
                      <a:endParaRPr lang="en-US" sz="2400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¿demografía?</a:t>
                      </a:r>
                      <a:br>
                        <a:rPr lang="es-ES" sz="2400" dirty="0" smtClean="0"/>
                      </a:br>
                      <a:r>
                        <a:rPr lang="es-ES" sz="2400" dirty="0" smtClean="0"/>
                        <a:t>¿clima/geografía?</a:t>
                      </a:r>
                    </a:p>
                    <a:p>
                      <a:r>
                        <a:rPr lang="es-ES" sz="2400" dirty="0" smtClean="0"/>
                        <a:t>¿historia?</a:t>
                      </a:r>
                      <a:endParaRPr lang="en-US" sz="2400" dirty="0"/>
                    </a:p>
                  </a:txBody>
                  <a:tcPr marL="137160" marR="137160" marT="137160" marB="1371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7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1" y="838200"/>
            <a:ext cx="701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Si no usamos el análisis como base para la planificación, ¿qué soluciones tendemos a adaptar?</a:t>
            </a:r>
          </a:p>
        </p:txBody>
      </p:sp>
      <p:sp>
        <p:nvSpPr>
          <p:cNvPr id="2" name="Rectangle 1"/>
          <p:cNvSpPr/>
          <p:nvPr/>
        </p:nvSpPr>
        <p:spPr>
          <a:xfrm>
            <a:off x="1447801" y="3048000"/>
            <a:ext cx="57912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“lo de siempre”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intereses institucionales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preferencias facciosas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“cambio para cambio</a:t>
            </a:r>
            <a:r>
              <a:rPr lang="es-ES" sz="2400" dirty="0" smtClean="0"/>
              <a:t>”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aceptamos límites en lugar de superarlos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59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752600"/>
            <a:ext cx="315310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/>
              <a:t>Y perdemos </a:t>
            </a:r>
          </a:p>
          <a:p>
            <a:r>
              <a:rPr lang="es-ES" sz="3600" dirty="0" smtClean="0"/>
              <a:t>oportunidad </a:t>
            </a:r>
          </a:p>
          <a:p>
            <a:r>
              <a:rPr lang="es-ES" sz="3600" dirty="0" smtClean="0"/>
              <a:t>importantísima </a:t>
            </a:r>
          </a:p>
          <a:p>
            <a:r>
              <a:rPr lang="es-ES" sz="3600" dirty="0" smtClean="0"/>
              <a:t>de crear </a:t>
            </a:r>
          </a:p>
          <a:p>
            <a:r>
              <a:rPr lang="es-ES" sz="3600" dirty="0" smtClean="0"/>
              <a:t>acuerdo</a:t>
            </a:r>
          </a:p>
          <a:p>
            <a:r>
              <a:rPr lang="es-ES" sz="3600" dirty="0" smtClean="0"/>
              <a:t>o consenso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372307" y="5168710"/>
            <a:ext cx="38497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en la formulación de políticas</a:t>
            </a:r>
          </a:p>
          <a:p>
            <a:r>
              <a:rPr lang="es-ES" sz="2400" dirty="0" smtClean="0"/>
              <a:t>y en la implementación.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215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222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fulton</dc:creator>
  <cp:lastModifiedBy>Fulton</cp:lastModifiedBy>
  <cp:revision>68</cp:revision>
  <dcterms:created xsi:type="dcterms:W3CDTF">2017-05-30T17:32:23Z</dcterms:created>
  <dcterms:modified xsi:type="dcterms:W3CDTF">2017-12-07T21:05:16Z</dcterms:modified>
</cp:coreProperties>
</file>