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304" r:id="rId3"/>
    <p:sldId id="305" r:id="rId4"/>
    <p:sldId id="306" r:id="rId5"/>
    <p:sldId id="310" r:id="rId6"/>
    <p:sldId id="313" r:id="rId7"/>
    <p:sldId id="309" r:id="rId8"/>
    <p:sldId id="299" r:id="rId9"/>
    <p:sldId id="298" r:id="rId10"/>
    <p:sldId id="300" r:id="rId11"/>
    <p:sldId id="280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38" y="-19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858A-E030-41FA-BB9C-3FBB593A530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A7436-5EE4-450D-975F-3E724FE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9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6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6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9477"/>
            <a:ext cx="168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EJEMPLOS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6065" y="2972859"/>
            <a:ext cx="6347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/>
              <a:t>“Los impulsores de ______ situación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nos indica ______ solución.”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00200"/>
            <a:ext cx="372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la elección de Donald </a:t>
            </a:r>
            <a:r>
              <a:rPr lang="es-ES" sz="2400" dirty="0" err="1" smtClean="0"/>
              <a:t>Trump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2133600"/>
            <a:ext cx="381000" cy="8392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29808" y="5684293"/>
            <a:ext cx="5133778" cy="46166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¿Y cómo se puede cambiar la situación?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73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34469"/>
              </p:ext>
            </p:extLst>
          </p:nvPr>
        </p:nvGraphicFramePr>
        <p:xfrm>
          <a:off x="381000" y="1296390"/>
          <a:ext cx="302800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00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01486"/>
              </p:ext>
            </p:extLst>
          </p:nvPr>
        </p:nvGraphicFramePr>
        <p:xfrm>
          <a:off x="3886200" y="1295400"/>
          <a:ext cx="479249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49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65760" y="274320"/>
            <a:ext cx="266291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Planificación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estratégica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697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</a:t>
            </a:r>
            <a:r>
              <a:rPr lang="en-US" sz="1600" dirty="0" smtClean="0"/>
              <a:t>(s): ______________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450096" y="21679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10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" y="4480560"/>
            <a:ext cx="3103384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25616" y="1188720"/>
            <a:ext cx="3103384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3886200" y="1188720"/>
            <a:ext cx="4792496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opciones</a:t>
            </a:r>
            <a:r>
              <a:rPr lang="en-US" sz="1400" dirty="0" smtClean="0"/>
              <a:t> </a:t>
            </a:r>
            <a:r>
              <a:rPr lang="en-US" sz="1400" dirty="0" err="1" smtClean="0"/>
              <a:t>políticas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99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087" y="233468"/>
            <a:ext cx="2330301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Informe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analítico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-</a:t>
            </a:r>
            <a:br>
              <a:rPr lang="en-US" sz="2000" b="1" dirty="0" smtClean="0"/>
            </a:br>
            <a:r>
              <a:rPr lang="en-US" sz="2000" b="1" dirty="0" err="1"/>
              <a:t>Planificación</a:t>
            </a:r>
            <a:r>
              <a:rPr lang="en-US" sz="2000" b="1" dirty="0"/>
              <a:t> </a:t>
            </a:r>
            <a:r>
              <a:rPr lang="en-US" sz="2000" b="1" dirty="0" err="1" smtClean="0"/>
              <a:t>estratégica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355291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Notas de valoración</a:t>
            </a:r>
            <a:br>
              <a:rPr lang="es-ES" sz="2400" i="1" dirty="0" smtClean="0"/>
            </a:br>
            <a:endParaRPr lang="en-US" sz="14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41027"/>
              </p:ext>
            </p:extLst>
          </p:nvPr>
        </p:nvGraphicFramePr>
        <p:xfrm>
          <a:off x="2590799" y="1828800"/>
          <a:ext cx="6024697" cy="4331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4697"/>
              </a:tblGrid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90800" y="1524000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salió</a:t>
            </a:r>
            <a:r>
              <a:rPr lang="en-US" sz="1200" dirty="0" smtClean="0"/>
              <a:t> el briefing? ¿</a:t>
            </a:r>
            <a:r>
              <a:rPr lang="en-US" sz="1200" dirty="0" err="1" smtClean="0"/>
              <a:t>Incluyeron</a:t>
            </a:r>
            <a:r>
              <a:rPr lang="en-US" sz="1200" dirty="0" smtClean="0"/>
              <a:t> </a:t>
            </a:r>
            <a:r>
              <a:rPr lang="en-US" sz="1200" dirty="0" err="1" smtClean="0"/>
              <a:t>todos</a:t>
            </a:r>
            <a:r>
              <a:rPr lang="en-US" sz="1200" dirty="0" smtClean="0"/>
              <a:t>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elementos</a:t>
            </a:r>
            <a:r>
              <a:rPr lang="en-US" sz="1200" dirty="0" smtClean="0"/>
              <a:t> </a:t>
            </a:r>
            <a:r>
              <a:rPr lang="en-US" sz="1200" dirty="0" err="1" smtClean="0"/>
              <a:t>analíticos</a:t>
            </a:r>
            <a:r>
              <a:rPr lang="en-US" sz="1200" dirty="0" smtClean="0"/>
              <a:t> </a:t>
            </a:r>
            <a:r>
              <a:rPr lang="en-US" sz="1200" dirty="0" err="1" smtClean="0"/>
              <a:t>básicos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99061" y="1877778"/>
            <a:ext cx="1251207" cy="3229947"/>
            <a:chOff x="7225248" y="2706272"/>
            <a:chExt cx="1251207" cy="3229947"/>
          </a:xfrm>
        </p:grpSpPr>
        <p:sp>
          <p:nvSpPr>
            <p:cNvPr id="12" name="Rectangle 11"/>
            <p:cNvSpPr/>
            <p:nvPr/>
          </p:nvSpPr>
          <p:spPr>
            <a:xfrm>
              <a:off x="7239000" y="4868774"/>
              <a:ext cx="1234440" cy="4161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escenarios</a:t>
              </a:r>
              <a:endParaRPr lang="en-US" sz="14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225248" y="2706272"/>
              <a:ext cx="1251207" cy="3229947"/>
              <a:chOff x="7225248" y="2706272"/>
              <a:chExt cx="1251207" cy="322994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225248" y="5520053"/>
                <a:ext cx="1232952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implicaciones</a:t>
                </a:r>
                <a:endParaRPr lang="en-US" sz="14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239000" y="270627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juicios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principales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42015" y="4084059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corrientes</a:t>
                </a:r>
                <a:r>
                  <a:rPr lang="en-US" sz="1400" dirty="0" smtClean="0"/>
                  <a:t>/ </a:t>
                </a:r>
                <a:r>
                  <a:rPr lang="en-US" sz="1400" dirty="0" err="1" smtClean="0"/>
                  <a:t>tendencias</a:t>
                </a:r>
                <a:endParaRPr lang="en-US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239000" y="3366952"/>
                <a:ext cx="1234440" cy="41616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impulsores</a:t>
                </a:r>
                <a:endParaRPr lang="en-US" sz="1400" dirty="0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590800" y="2155444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Entendieron</a:t>
            </a:r>
            <a:r>
              <a:rPr lang="en-US" sz="1200" dirty="0" smtClean="0"/>
              <a:t> </a:t>
            </a:r>
            <a:r>
              <a:rPr lang="en-US" sz="1200" dirty="0" err="1" smtClean="0"/>
              <a:t>bien</a:t>
            </a:r>
            <a:r>
              <a:rPr lang="en-US" sz="1200" dirty="0" smtClean="0"/>
              <a:t> las </a:t>
            </a:r>
            <a:r>
              <a:rPr lang="en-US" sz="1200" dirty="0" err="1" smtClean="0"/>
              <a:t>necesidades</a:t>
            </a:r>
            <a:r>
              <a:rPr lang="en-US" sz="1200" dirty="0" smtClean="0"/>
              <a:t> de </a:t>
            </a:r>
            <a:r>
              <a:rPr lang="en-US" sz="1200" dirty="0" err="1" smtClean="0"/>
              <a:t>los</a:t>
            </a:r>
            <a:r>
              <a:rPr lang="en-US" sz="1200" dirty="0" smtClean="0"/>
              <a:t> </a:t>
            </a:r>
            <a:r>
              <a:rPr lang="en-US" sz="1200" dirty="0" err="1" smtClean="0"/>
              <a:t>decisores</a:t>
            </a:r>
            <a:r>
              <a:rPr lang="en-US" sz="1200" dirty="0" smtClean="0"/>
              <a:t>?  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2613767" y="3533231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¿Se </a:t>
            </a:r>
            <a:r>
              <a:rPr lang="en-US" sz="1200" dirty="0" err="1" smtClean="0"/>
              <a:t>mantuvieron</a:t>
            </a:r>
            <a:r>
              <a:rPr lang="en-US" sz="1200" dirty="0" smtClean="0"/>
              <a:t> </a:t>
            </a:r>
            <a:r>
              <a:rPr lang="en-US" sz="1200" dirty="0" err="1" smtClean="0"/>
              <a:t>desinteresados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</a:t>
            </a:r>
            <a:r>
              <a:rPr lang="en-US" sz="1200" dirty="0" err="1" smtClean="0"/>
              <a:t>analistas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613767" y="4219437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¿Los </a:t>
            </a:r>
            <a:r>
              <a:rPr lang="en-US" sz="1200" dirty="0" err="1" smtClean="0"/>
              <a:t>impulsores</a:t>
            </a:r>
            <a:r>
              <a:rPr lang="en-US" sz="1200" dirty="0" smtClean="0"/>
              <a:t> </a:t>
            </a:r>
            <a:r>
              <a:rPr lang="en-US" sz="1200" dirty="0" err="1" smtClean="0"/>
              <a:t>ayudaron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la </a:t>
            </a:r>
            <a:r>
              <a:rPr lang="en-US" sz="1200" dirty="0" err="1" smtClean="0"/>
              <a:t>formulación</a:t>
            </a:r>
            <a:r>
              <a:rPr lang="en-US" sz="1200" dirty="0" smtClean="0"/>
              <a:t> de </a:t>
            </a:r>
            <a:r>
              <a:rPr lang="en-US" sz="1200" dirty="0" err="1" smtClean="0"/>
              <a:t>opciones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511852" y="5645852"/>
            <a:ext cx="1234440" cy="907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opciones</a:t>
            </a:r>
            <a:r>
              <a:rPr lang="en-US" sz="1400" dirty="0" smtClean="0"/>
              <a:t> </a:t>
            </a:r>
            <a:r>
              <a:rPr lang="en-US" sz="1400" dirty="0" err="1" smtClean="0"/>
              <a:t>políticas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-</a:t>
            </a:r>
            <a:br>
              <a:rPr lang="en-US" sz="1400" dirty="0" smtClean="0"/>
            </a:br>
            <a:r>
              <a:rPr lang="en-US" sz="1400" dirty="0" err="1" smtClean="0"/>
              <a:t>planificación</a:t>
            </a:r>
            <a:endParaRPr lang="en-US" sz="1400" dirty="0"/>
          </a:p>
        </p:txBody>
      </p:sp>
      <p:sp>
        <p:nvSpPr>
          <p:cNvPr id="4" name="Down Arrow 3"/>
          <p:cNvSpPr/>
          <p:nvPr/>
        </p:nvSpPr>
        <p:spPr>
          <a:xfrm>
            <a:off x="938572" y="5211177"/>
            <a:ext cx="381000" cy="36576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90800" y="2790626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Identificaron</a:t>
            </a:r>
            <a:r>
              <a:rPr lang="en-US" sz="1200" dirty="0" smtClean="0"/>
              <a:t> </a:t>
            </a:r>
            <a:r>
              <a:rPr lang="en-US" sz="1200" dirty="0" err="1" smtClean="0"/>
              <a:t>impulsores</a:t>
            </a:r>
            <a:r>
              <a:rPr lang="en-US" sz="1200" dirty="0" smtClean="0"/>
              <a:t> </a:t>
            </a:r>
            <a:r>
              <a:rPr lang="en-US" sz="1200" dirty="0" err="1" smtClean="0"/>
              <a:t>realistas</a:t>
            </a:r>
            <a:r>
              <a:rPr lang="en-US" sz="1200" dirty="0" smtClean="0"/>
              <a:t>?  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2590800" y="4866619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Qué</a:t>
            </a:r>
            <a:r>
              <a:rPr lang="en-US" sz="1200" dirty="0" smtClean="0"/>
              <a:t> </a:t>
            </a:r>
            <a:r>
              <a:rPr lang="en-US" sz="1200" dirty="0" err="1" smtClean="0"/>
              <a:t>otros</a:t>
            </a:r>
            <a:r>
              <a:rPr lang="en-US" sz="1200" dirty="0" smtClean="0"/>
              <a:t> </a:t>
            </a:r>
            <a:r>
              <a:rPr lang="en-US" sz="1200" dirty="0" err="1" smtClean="0"/>
              <a:t>elementos</a:t>
            </a:r>
            <a:r>
              <a:rPr lang="en-US" sz="1200" dirty="0" smtClean="0"/>
              <a:t> del </a:t>
            </a:r>
            <a:r>
              <a:rPr lang="en-US" sz="1200" dirty="0" err="1" smtClean="0"/>
              <a:t>análisis</a:t>
            </a:r>
            <a:r>
              <a:rPr lang="en-US" sz="1200" dirty="0" smtClean="0"/>
              <a:t>  </a:t>
            </a:r>
            <a:r>
              <a:rPr lang="en-US" sz="1200" dirty="0" err="1" smtClean="0"/>
              <a:t>ayudó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el </a:t>
            </a:r>
            <a:r>
              <a:rPr lang="en-US" sz="1200" dirty="0" err="1" smtClean="0"/>
              <a:t>proceso</a:t>
            </a:r>
            <a:r>
              <a:rPr lang="en-US" sz="1200" dirty="0" smtClean="0"/>
              <a:t> de </a:t>
            </a:r>
            <a:r>
              <a:rPr lang="en-US" sz="1200" dirty="0" err="1" smtClean="0"/>
              <a:t>planificación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2573740" y="5576937"/>
            <a:ext cx="5396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se </a:t>
            </a:r>
            <a:r>
              <a:rPr lang="en-US" sz="1200" dirty="0" err="1" smtClean="0"/>
              <a:t>puede</a:t>
            </a:r>
            <a:r>
              <a:rPr lang="en-US" sz="1200" dirty="0" smtClean="0"/>
              <a:t> </a:t>
            </a:r>
            <a:r>
              <a:rPr lang="en-US" sz="1200" dirty="0" err="1" smtClean="0"/>
              <a:t>mejorar</a:t>
            </a:r>
            <a:r>
              <a:rPr lang="en-US" sz="1200" dirty="0" smtClean="0"/>
              <a:t> el </a:t>
            </a:r>
            <a:r>
              <a:rPr lang="en-US" sz="1200" dirty="0" err="1" smtClean="0"/>
              <a:t>modelo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450096" y="21679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F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53827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 smtClean="0"/>
              <a:t>¿Comentarios?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¿Dudas?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	¿Preguntas?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9477"/>
            <a:ext cx="168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EJEMPLOS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6065" y="2972859"/>
            <a:ext cx="6347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/>
              <a:t>“Los impulsores de ______ situación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nos indica ______ solución.”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00200"/>
            <a:ext cx="4349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el independentismo de Cataluña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2133600"/>
            <a:ext cx="381000" cy="8392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29808" y="5684293"/>
            <a:ext cx="5133778" cy="46166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¿Y cómo se puede cambiar la situación?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43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9477"/>
            <a:ext cx="168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EJEMPLOS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6065" y="2972859"/>
            <a:ext cx="6347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/>
              <a:t>“Los impulsores de ______ situación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nos indica ______ solución.”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00200"/>
            <a:ext cx="3891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la migración centroamericana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2133600"/>
            <a:ext cx="381000" cy="8392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29808" y="5684293"/>
            <a:ext cx="5133778" cy="46166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¿Y cómo se puede cambiar la situación?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534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9477"/>
            <a:ext cx="168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EJEMPLOS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6065" y="2972859"/>
            <a:ext cx="6347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/>
              <a:t>“Los impulsores de ______ situación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nos indica ______ solución.”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00200"/>
            <a:ext cx="198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el narcotráfico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57800" y="2133600"/>
            <a:ext cx="381000" cy="8392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29808" y="5684293"/>
            <a:ext cx="5133778" cy="461665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¿Y cómo se puede cambiar la situación?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33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2" y="605051"/>
            <a:ext cx="7120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EJERCICIO: Aplicación del modelo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667000"/>
            <a:ext cx="58443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Escojan un tema de la lista … o piensen de otro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Imaginen decisor(es) que necesita(n) tomar acción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Desarrollen su análisis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Desarrollen sus opciones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dirty="0" smtClean="0"/>
              <a:t>Empiecen el proceso de planificación estratégica</a:t>
            </a:r>
            <a:endParaRPr lang="en-US" sz="2000" dirty="0"/>
          </a:p>
        </p:txBody>
      </p:sp>
      <p:sp>
        <p:nvSpPr>
          <p:cNvPr id="7" name="Right Brace 6"/>
          <p:cNvSpPr/>
          <p:nvPr/>
        </p:nvSpPr>
        <p:spPr>
          <a:xfrm>
            <a:off x="4800600" y="3581400"/>
            <a:ext cx="228600" cy="762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3762345"/>
            <a:ext cx="1851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para decisor(es)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55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2" y="605051"/>
            <a:ext cx="7120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EJERCICIO: Aplicación del modelo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10786" y="1972186"/>
            <a:ext cx="231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Posibles temas …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25339"/>
              </p:ext>
            </p:extLst>
          </p:nvPr>
        </p:nvGraphicFramePr>
        <p:xfrm>
          <a:off x="894136" y="2819400"/>
          <a:ext cx="7162800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Crisis en</a:t>
                      </a:r>
                      <a:r>
                        <a:rPr lang="es-ES" sz="2000" baseline="0" dirty="0" smtClean="0"/>
                        <a:t> Venezuela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Narcotráfico latinoamericano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Brexit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Programa nuclear RPD de Corea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Nacionalismo europeo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Corrupción</a:t>
                      </a:r>
                      <a:r>
                        <a:rPr lang="es-ES" sz="2000" baseline="0" dirty="0" smtClean="0"/>
                        <a:t> caso </a:t>
                      </a:r>
                      <a:r>
                        <a:rPr lang="en-US" sz="2000" dirty="0" err="1" smtClean="0"/>
                        <a:t>Odebrecht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Estado Islámico</a:t>
                      </a:r>
                      <a:r>
                        <a:rPr lang="es-ES" sz="2000" baseline="0" dirty="0" smtClean="0"/>
                        <a:t> (ISIS)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Política</a:t>
                      </a:r>
                      <a:r>
                        <a:rPr lang="es-ES" sz="2000" baseline="0" dirty="0" smtClean="0"/>
                        <a:t> Washington hacia Cuba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10793" y="579120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… y MUCHAS más.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0290" y="739914"/>
            <a:ext cx="2270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EJERCICIO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4876800" cy="3657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38400"/>
            <a:ext cx="4876800" cy="3657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971800"/>
            <a:ext cx="4876800" cy="3657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101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26601"/>
              </p:ext>
            </p:extLst>
          </p:nvPr>
        </p:nvGraphicFramePr>
        <p:xfrm>
          <a:off x="1981200" y="1295400"/>
          <a:ext cx="669749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49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8600" y="296284"/>
            <a:ext cx="266291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Informe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analítico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697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</a:t>
            </a:r>
            <a:r>
              <a:rPr lang="en-US" sz="1600" dirty="0" smtClean="0"/>
              <a:t>(s): ______________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3181" y="4822779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83181" y="5823397"/>
            <a:ext cx="1232952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1295400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381000" y="386621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/ 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81693" y="231648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249485">
            <a:off x="3526375" y="2587006"/>
            <a:ext cx="5105400" cy="954107"/>
          </a:xfrm>
          <a:prstGeom prst="rect">
            <a:avLst/>
          </a:prstGeom>
          <a:solidFill>
            <a:schemeClr val="bg2">
              <a:alpha val="86000"/>
            </a:schemeClr>
          </a:solidFill>
          <a:ln>
            <a:solidFill>
              <a:schemeClr val="tx1">
                <a:alpha val="61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El informe </a:t>
            </a:r>
            <a:r>
              <a:rPr lang="es-ES" sz="2800" dirty="0"/>
              <a:t>tiene que incluir todos los elementos </a:t>
            </a:r>
            <a:r>
              <a:rPr lang="es-ES" sz="2800" dirty="0" smtClean="0"/>
              <a:t>analíticos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1711566"/>
            <a:ext cx="6955375" cy="4111831"/>
            <a:chOff x="1676400" y="1711566"/>
            <a:chExt cx="6955375" cy="4111831"/>
          </a:xfrm>
        </p:grpSpPr>
        <p:sp>
          <p:nvSpPr>
            <p:cNvPr id="14" name="TextBox 13"/>
            <p:cNvSpPr txBox="1"/>
            <p:nvPr/>
          </p:nvSpPr>
          <p:spPr>
            <a:xfrm rot="249485">
              <a:off x="3526375" y="2587006"/>
              <a:ext cx="5105400" cy="954107"/>
            </a:xfrm>
            <a:prstGeom prst="rect">
              <a:avLst/>
            </a:prstGeom>
            <a:solidFill>
              <a:schemeClr val="bg2">
                <a:alpha val="86000"/>
              </a:schemeClr>
            </a:solidFill>
            <a:ln>
              <a:solidFill>
                <a:schemeClr val="tx1">
                  <a:alpha val="61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 smtClean="0"/>
                <a:t>El informe </a:t>
              </a:r>
              <a:r>
                <a:rPr lang="es-ES" sz="2800" dirty="0"/>
                <a:t>tiene que incluir todos los elementos </a:t>
              </a:r>
              <a:r>
                <a:rPr lang="es-ES" sz="2800" dirty="0" smtClean="0"/>
                <a:t>analíticos</a:t>
              </a:r>
              <a:endParaRPr lang="en-US" sz="28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1828800" y="1711566"/>
              <a:ext cx="1704295" cy="9554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1"/>
            </p:cNvCxnSpPr>
            <p:nvPr/>
          </p:nvCxnSpPr>
          <p:spPr>
            <a:xfrm flipH="1" flipV="1">
              <a:off x="1676400" y="2524566"/>
              <a:ext cx="1856694" cy="3544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793174" y="3124200"/>
              <a:ext cx="1705330" cy="8540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1793174" y="3429000"/>
              <a:ext cx="1857729" cy="139377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828800" y="3429000"/>
              <a:ext cx="2126904" cy="239439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53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16809"/>
              </p:ext>
            </p:extLst>
          </p:nvPr>
        </p:nvGraphicFramePr>
        <p:xfrm>
          <a:off x="1981200" y="1295400"/>
          <a:ext cx="669749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496"/>
              </a:tblGrid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8600" y="296284"/>
            <a:ext cx="266291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Informe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analítico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48000" y="309125"/>
            <a:ext cx="5697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Tema</a:t>
            </a:r>
            <a:r>
              <a:rPr lang="en-US" sz="1600" dirty="0" smtClean="0"/>
              <a:t>: _______________________   </a:t>
            </a:r>
            <a:r>
              <a:rPr lang="en-US" sz="1600" dirty="0" err="1" smtClean="0"/>
              <a:t>Nombre</a:t>
            </a:r>
            <a:r>
              <a:rPr lang="en-US" sz="1600" dirty="0" smtClean="0"/>
              <a:t>(s): ______________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450096" y="216792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9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3181" y="4822779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83181" y="5823397"/>
            <a:ext cx="1232952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1295400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381000" y="386621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/ 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81693" y="2316483"/>
            <a:ext cx="123444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8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310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68</cp:revision>
  <dcterms:created xsi:type="dcterms:W3CDTF">2017-05-30T17:32:23Z</dcterms:created>
  <dcterms:modified xsi:type="dcterms:W3CDTF">2017-12-07T21:05:38Z</dcterms:modified>
</cp:coreProperties>
</file>