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74" r:id="rId2"/>
    <p:sldId id="275" r:id="rId3"/>
    <p:sldId id="276" r:id="rId4"/>
    <p:sldId id="279" r:id="rId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B02EAE7-7A77-476A-8AF5-D975740A0E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5754E83-B046-4927-AF98-BADD11B7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6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1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3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3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0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6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0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45926-3F2F-4DFA-A36F-CEDC57CF903E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99B0-16FB-45F8-9E81-93E3AA85F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70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46320" y="5334000"/>
            <a:ext cx="1828800" cy="548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implicaciones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4846320" y="1561230"/>
            <a:ext cx="1828800" cy="548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juicios</a:t>
            </a:r>
            <a:r>
              <a:rPr lang="en-US" sz="1400" dirty="0" smtClean="0"/>
              <a:t> </a:t>
            </a:r>
            <a:r>
              <a:rPr lang="en-US" sz="1400" dirty="0" err="1" smtClean="0"/>
              <a:t>principales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4846320" y="4313361"/>
            <a:ext cx="1828800" cy="548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escenarios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4846320" y="3352800"/>
            <a:ext cx="1828800" cy="548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corrientes</a:t>
            </a:r>
            <a:r>
              <a:rPr lang="en-US" sz="1400" dirty="0" smtClean="0"/>
              <a:t>/</a:t>
            </a:r>
            <a:r>
              <a:rPr lang="en-US" sz="1400" dirty="0" err="1" smtClean="0"/>
              <a:t>tendencias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4846320" y="2438400"/>
            <a:ext cx="1828800" cy="548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impulsores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42739" y="1664171"/>
            <a:ext cx="284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módulos</a:t>
            </a:r>
            <a:r>
              <a:rPr lang="en-US" dirty="0" smtClean="0"/>
              <a:t> </a:t>
            </a:r>
            <a:r>
              <a:rPr lang="en-US" dirty="0" err="1" smtClean="0"/>
              <a:t>analíticos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78543" y="1505937"/>
            <a:ext cx="2971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0" y="685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CONSTRUIR UN INFORME ORAL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5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14400" y="1860231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juicios</a:t>
            </a:r>
            <a:r>
              <a:rPr lang="en-US" sz="1400" dirty="0" smtClean="0"/>
              <a:t> </a:t>
            </a:r>
            <a:r>
              <a:rPr lang="en-US" sz="1400" dirty="0" err="1" smtClean="0"/>
              <a:t>principales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914400" y="4088314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corrientes</a:t>
            </a:r>
            <a:r>
              <a:rPr lang="en-US" sz="1400" dirty="0" smtClean="0"/>
              <a:t> / </a:t>
            </a:r>
            <a:r>
              <a:rPr lang="en-US" sz="1400" dirty="0" err="1" smtClean="0"/>
              <a:t>tendencias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912577" y="2945655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impulsores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42419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U</a:t>
            </a:r>
            <a:r>
              <a:rPr lang="en-US" sz="2800" dirty="0" smtClean="0">
                <a:latin typeface="+mj-lt"/>
              </a:rPr>
              <a:t>N EJEMPLO: Cuba</a:t>
            </a:r>
            <a:endParaRPr lang="en-US" sz="28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8457" y="979323"/>
            <a:ext cx="7070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Cuba ha </a:t>
            </a:r>
            <a:r>
              <a:rPr lang="en-US" dirty="0" err="1" smtClean="0"/>
              <a:t>empezado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transición</a:t>
            </a:r>
            <a:r>
              <a:rPr lang="en-US" dirty="0" smtClean="0"/>
              <a:t> a un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político-económico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 con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propios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, </a:t>
            </a:r>
            <a:r>
              <a:rPr lang="en-US" dirty="0" err="1" smtClean="0"/>
              <a:t>aspiraciones</a:t>
            </a:r>
            <a:r>
              <a:rPr lang="en-US" dirty="0" smtClean="0"/>
              <a:t>, e </a:t>
            </a:r>
            <a:r>
              <a:rPr lang="en-US" dirty="0" err="1" smtClean="0"/>
              <a:t>historia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48475" y="1850417"/>
            <a:ext cx="5715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Cuba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haciendo</a:t>
            </a:r>
            <a:r>
              <a:rPr lang="en-US" dirty="0" smtClean="0"/>
              <a:t>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economía</a:t>
            </a:r>
            <a:r>
              <a:rPr lang="en-US" dirty="0" smtClean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tomando</a:t>
            </a:r>
            <a:r>
              <a:rPr lang="en-US" dirty="0" smtClean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que, </a:t>
            </a:r>
            <a:r>
              <a:rPr lang="en-US" dirty="0" smtClean="0"/>
              <a:t>al final, </a:t>
            </a:r>
            <a:r>
              <a:rPr lang="en-US" dirty="0" err="1" smtClean="0"/>
              <a:t>cambiarán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.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948475" y="3973231"/>
            <a:ext cx="6147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Presidentes</a:t>
            </a:r>
            <a:r>
              <a:rPr lang="en-US" dirty="0" smtClean="0"/>
              <a:t> Castro</a:t>
            </a:r>
            <a:r>
              <a:rPr lang="en-US" dirty="0" smtClean="0"/>
              <a:t>, a </a:t>
            </a:r>
            <a:r>
              <a:rPr lang="en-US" dirty="0" err="1" smtClean="0"/>
              <a:t>pesar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retórica</a:t>
            </a:r>
            <a:r>
              <a:rPr lang="en-US" dirty="0" smtClean="0"/>
              <a:t> dura,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dejado</a:t>
            </a:r>
            <a:r>
              <a:rPr lang="en-US" dirty="0" smtClean="0"/>
              <a:t> </a:t>
            </a:r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cambio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923563" y="2667000"/>
            <a:ext cx="2410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Realidad</a:t>
            </a:r>
            <a:r>
              <a:rPr lang="en-US" dirty="0" smtClean="0"/>
              <a:t> </a:t>
            </a:r>
            <a:r>
              <a:rPr lang="en-US" dirty="0" err="1" smtClean="0"/>
              <a:t>biológica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Necesidad</a:t>
            </a:r>
            <a:r>
              <a:rPr lang="en-US" dirty="0" smtClean="0"/>
              <a:t> </a:t>
            </a:r>
            <a:r>
              <a:rPr lang="en-US" dirty="0" err="1" smtClean="0"/>
              <a:t>económica</a:t>
            </a:r>
            <a:r>
              <a:rPr lang="en-US" dirty="0" smtClean="0"/>
              <a:t>.  </a:t>
            </a:r>
            <a:br>
              <a:rPr lang="en-US" dirty="0" smtClean="0"/>
            </a:br>
            <a:r>
              <a:rPr lang="en-US" dirty="0" err="1" smtClean="0"/>
              <a:t>Expectativas</a:t>
            </a:r>
            <a:r>
              <a:rPr lang="en-US" dirty="0" smtClean="0"/>
              <a:t> </a:t>
            </a:r>
            <a:r>
              <a:rPr lang="en-US" dirty="0" err="1" smtClean="0"/>
              <a:t>populares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6400" y="2668772"/>
            <a:ext cx="2651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Cambio</a:t>
            </a:r>
            <a:r>
              <a:rPr lang="en-US" dirty="0" smtClean="0"/>
              <a:t> regional.</a:t>
            </a:r>
            <a:br>
              <a:rPr lang="en-US" dirty="0" smtClean="0"/>
            </a:br>
            <a:r>
              <a:rPr lang="en-US" dirty="0" err="1"/>
              <a:t>O</a:t>
            </a:r>
            <a:r>
              <a:rPr lang="en-US" dirty="0" err="1" smtClean="0"/>
              <a:t>rgullo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Normalización</a:t>
            </a:r>
            <a:r>
              <a:rPr lang="en-US" dirty="0" smtClean="0"/>
              <a:t> con EEUU.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00153" y="4814500"/>
            <a:ext cx="1792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leyes</a:t>
            </a:r>
            <a:r>
              <a:rPr lang="en-US" dirty="0" smtClean="0"/>
              <a:t> de </a:t>
            </a:r>
            <a:r>
              <a:rPr lang="en-US" dirty="0" err="1" smtClean="0"/>
              <a:t>propiedad</a:t>
            </a:r>
            <a:r>
              <a:rPr lang="en-US" dirty="0" smtClean="0"/>
              <a:t>, </a:t>
            </a:r>
            <a:r>
              <a:rPr lang="en-US" dirty="0" err="1" smtClean="0"/>
              <a:t>empresas</a:t>
            </a:r>
            <a:r>
              <a:rPr lang="en-US" dirty="0" smtClean="0"/>
              <a:t>, </a:t>
            </a:r>
            <a:r>
              <a:rPr lang="en-US" dirty="0" err="1" smtClean="0"/>
              <a:t>impuestos</a:t>
            </a:r>
            <a:r>
              <a:rPr lang="en-US" dirty="0" smtClean="0"/>
              <a:t> – </a:t>
            </a:r>
            <a:r>
              <a:rPr lang="en-US" dirty="0" err="1" smtClean="0"/>
              <a:t>estimulando</a:t>
            </a:r>
            <a:r>
              <a:rPr lang="en-US" dirty="0" smtClean="0"/>
              <a:t> </a:t>
            </a:r>
            <a:r>
              <a:rPr lang="en-US" dirty="0" err="1" smtClean="0"/>
              <a:t>crecimiento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87917" y="4817303"/>
            <a:ext cx="18932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despidos</a:t>
            </a:r>
            <a:r>
              <a:rPr lang="en-US" dirty="0" smtClean="0"/>
              <a:t> de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estatales</a:t>
            </a:r>
            <a:r>
              <a:rPr lang="en-US" dirty="0" smtClean="0"/>
              <a:t>; </a:t>
            </a:r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trabajos</a:t>
            </a:r>
            <a:r>
              <a:rPr lang="en-US" dirty="0" smtClean="0"/>
              <a:t> </a:t>
            </a:r>
            <a:r>
              <a:rPr lang="en-US" dirty="0" err="1" smtClean="0"/>
              <a:t>privados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693700" y="4809677"/>
            <a:ext cx="18480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Debate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amplio</a:t>
            </a:r>
            <a:r>
              <a:rPr lang="en-US" dirty="0" smtClean="0"/>
              <a:t> “</a:t>
            </a:r>
            <a:r>
              <a:rPr lang="en-US" dirty="0" err="1" smtClean="0"/>
              <a:t>dentro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,” </a:t>
            </a:r>
            <a:r>
              <a:rPr lang="en-US" dirty="0" err="1" smtClean="0"/>
              <a:t>aunque</a:t>
            </a:r>
            <a:r>
              <a:rPr lang="en-US" dirty="0" smtClean="0"/>
              <a:t> </a:t>
            </a:r>
            <a:r>
              <a:rPr lang="en-US" dirty="0" err="1" smtClean="0"/>
              <a:t>disidentes</a:t>
            </a:r>
            <a:r>
              <a:rPr lang="en-US" dirty="0" smtClean="0"/>
              <a:t> </a:t>
            </a:r>
            <a:r>
              <a:rPr lang="en-US" dirty="0" err="1" smtClean="0"/>
              <a:t>aún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incluidos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15361" y="990600"/>
            <a:ext cx="109728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escenarios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590799" y="1015455"/>
            <a:ext cx="5943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 err="1" smtClean="0"/>
              <a:t>Más</a:t>
            </a:r>
            <a:r>
              <a:rPr lang="en-US" b="1" u="sng" dirty="0" smtClean="0"/>
              <a:t> probable</a:t>
            </a:r>
            <a:r>
              <a:rPr lang="en-US" u="sng" dirty="0" smtClean="0"/>
              <a:t>:  </a:t>
            </a:r>
            <a:r>
              <a:rPr lang="en-US" u="sng" dirty="0" err="1" smtClean="0"/>
              <a:t>Cambio</a:t>
            </a:r>
            <a:r>
              <a:rPr lang="en-US" u="sng" dirty="0" smtClean="0"/>
              <a:t> </a:t>
            </a:r>
            <a:r>
              <a:rPr lang="en-US" u="sng" dirty="0" err="1" smtClean="0"/>
              <a:t>evolucionario</a:t>
            </a:r>
            <a:r>
              <a:rPr lang="en-US" u="sng" dirty="0" smtClean="0"/>
              <a:t>, </a:t>
            </a:r>
            <a:r>
              <a:rPr lang="en-US" u="sng" dirty="0" err="1" smtClean="0"/>
              <a:t>estable</a:t>
            </a:r>
            <a:r>
              <a:rPr lang="en-US" u="sng" dirty="0" smtClean="0"/>
              <a:t> </a:t>
            </a:r>
          </a:p>
          <a:p>
            <a:pPr marL="640080" lvl="1" indent="-640080"/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sectores</a:t>
            </a:r>
            <a:r>
              <a:rPr lang="en-US" dirty="0" smtClean="0"/>
              <a:t> no-</a:t>
            </a:r>
            <a:r>
              <a:rPr lang="en-US" dirty="0" err="1" smtClean="0"/>
              <a:t>gubernamentales</a:t>
            </a:r>
            <a:r>
              <a:rPr lang="en-US" dirty="0" smtClean="0"/>
              <a:t>; </a:t>
            </a:r>
            <a:r>
              <a:rPr lang="en-US" dirty="0" err="1" smtClean="0"/>
              <a:t>mejoras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, </a:t>
            </a:r>
            <a:r>
              <a:rPr lang="en-US" dirty="0" err="1" smtClean="0"/>
              <a:t>dieta</a:t>
            </a:r>
            <a:r>
              <a:rPr lang="en-US" dirty="0" smtClean="0"/>
              <a:t>, etc. </a:t>
            </a:r>
          </a:p>
          <a:p>
            <a:pPr marL="640080" lvl="1" indent="-640080"/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relajamiento</a:t>
            </a:r>
            <a:r>
              <a:rPr lang="en-US" dirty="0" smtClean="0"/>
              <a:t> de </a:t>
            </a:r>
            <a:r>
              <a:rPr lang="en-US" dirty="0" err="1" smtClean="0"/>
              <a:t>medios</a:t>
            </a:r>
            <a:r>
              <a:rPr lang="en-US" dirty="0" smtClean="0"/>
              <a:t> </a:t>
            </a:r>
            <a:r>
              <a:rPr lang="en-US" dirty="0" err="1" smtClean="0"/>
              <a:t>estatales</a:t>
            </a:r>
            <a:r>
              <a:rPr lang="en-US" dirty="0" smtClean="0"/>
              <a:t>; mayor debate a </a:t>
            </a:r>
            <a:r>
              <a:rPr lang="en-US" dirty="0" err="1" smtClean="0"/>
              <a:t>nivel</a:t>
            </a:r>
            <a:r>
              <a:rPr lang="en-US" dirty="0" smtClean="0"/>
              <a:t> popular.</a:t>
            </a:r>
          </a:p>
          <a:p>
            <a:pPr marL="640080" lvl="1" indent="-640080"/>
            <a:r>
              <a:rPr lang="en-US" dirty="0" smtClean="0"/>
              <a:t>Mayor </a:t>
            </a:r>
            <a:r>
              <a:rPr lang="en-US" dirty="0" err="1" smtClean="0"/>
              <a:t>confianza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futuro</a:t>
            </a:r>
            <a:r>
              <a:rPr lang="en-US" dirty="0" smtClean="0"/>
              <a:t>.</a:t>
            </a:r>
          </a:p>
          <a:p>
            <a:pPr marL="640080" lvl="1" indent="-640080"/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de </a:t>
            </a:r>
            <a:r>
              <a:rPr lang="en-US" dirty="0" err="1" smtClean="0"/>
              <a:t>aferrarse</a:t>
            </a:r>
            <a:r>
              <a:rPr lang="en-US" dirty="0" smtClean="0"/>
              <a:t> a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político-económico</a:t>
            </a:r>
            <a:r>
              <a:rPr lang="en-US" dirty="0" smtClean="0"/>
              <a:t> </a:t>
            </a:r>
            <a:r>
              <a:rPr lang="en-US" dirty="0" err="1" smtClean="0"/>
              <a:t>comunista</a:t>
            </a:r>
            <a:r>
              <a:rPr lang="en-US" dirty="0" smtClean="0"/>
              <a:t>,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ecléctico</a:t>
            </a:r>
            <a:r>
              <a:rPr lang="en-US" dirty="0" smtClean="0"/>
              <a:t> </a:t>
            </a:r>
            <a:r>
              <a:rPr lang="en-US" dirty="0" err="1" smtClean="0"/>
              <a:t>cubano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b="1" u="sng" dirty="0" err="1" smtClean="0"/>
              <a:t>Alternativo</a:t>
            </a:r>
            <a:r>
              <a:rPr lang="en-US" u="sng" dirty="0" smtClean="0"/>
              <a:t>:  </a:t>
            </a:r>
            <a:r>
              <a:rPr lang="en-US" u="sng" dirty="0" err="1" smtClean="0"/>
              <a:t>Deterioro</a:t>
            </a:r>
            <a:r>
              <a:rPr lang="en-US" u="sng" dirty="0" smtClean="0"/>
              <a:t> continuo, </a:t>
            </a:r>
            <a:r>
              <a:rPr lang="en-US" u="sng" dirty="0" err="1" smtClean="0"/>
              <a:t>si</a:t>
            </a:r>
            <a:r>
              <a:rPr lang="en-US" u="sng" dirty="0" smtClean="0"/>
              <a:t> no </a:t>
            </a:r>
            <a:r>
              <a:rPr lang="en-US" u="sng" dirty="0" err="1" smtClean="0"/>
              <a:t>colapso</a:t>
            </a:r>
            <a:r>
              <a:rPr lang="en-US" u="sng" dirty="0" smtClean="0"/>
              <a:t> del </a:t>
            </a:r>
            <a:r>
              <a:rPr lang="en-US" u="sng" dirty="0" err="1" smtClean="0"/>
              <a:t>sistema</a:t>
            </a:r>
            <a:endParaRPr lang="en-US" u="sng" dirty="0" smtClean="0"/>
          </a:p>
          <a:p>
            <a:pPr lvl="1"/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no </a:t>
            </a:r>
            <a:r>
              <a:rPr lang="en-US" dirty="0" err="1" smtClean="0"/>
              <a:t>rinden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Impacienia</a:t>
            </a:r>
            <a:r>
              <a:rPr lang="en-US" dirty="0" smtClean="0"/>
              <a:t> popular </a:t>
            </a:r>
            <a:r>
              <a:rPr lang="en-US" dirty="0" err="1" smtClean="0"/>
              <a:t>sube</a:t>
            </a:r>
            <a:r>
              <a:rPr lang="en-US" dirty="0" smtClean="0"/>
              <a:t>;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inestabilidad</a:t>
            </a:r>
            <a:r>
              <a:rPr lang="en-US" dirty="0" smtClean="0"/>
              <a:t>, etc.</a:t>
            </a:r>
            <a:endParaRPr lang="en-US" dirty="0"/>
          </a:p>
          <a:p>
            <a:pPr lvl="1"/>
            <a:endParaRPr lang="es-ES" dirty="0" smtClean="0"/>
          </a:p>
          <a:p>
            <a:pPr marL="457200" indent="-457200"/>
            <a:r>
              <a:rPr lang="es-ES" b="1" dirty="0" smtClean="0"/>
              <a:t>Comodines</a:t>
            </a:r>
            <a:r>
              <a:rPr lang="es-ES" dirty="0" smtClean="0"/>
              <a:t>:  Muerte súbita; asesinato; desastre climático; epidemia; inestabilidad regional, etc.</a:t>
            </a:r>
            <a:endParaRPr lang="es-ES" dirty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799" y="4914900"/>
            <a:ext cx="5562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43000" y="1447800"/>
            <a:ext cx="1219200" cy="416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implicaciones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1447800"/>
            <a:ext cx="5353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consecuencias</a:t>
            </a:r>
            <a:r>
              <a:rPr lang="en-US" dirty="0" smtClean="0"/>
              <a:t> son </a:t>
            </a:r>
            <a:r>
              <a:rPr lang="en-US" dirty="0" err="1" smtClean="0"/>
              <a:t>potencialmente</a:t>
            </a:r>
            <a:r>
              <a:rPr lang="en-US" smtClean="0"/>
              <a:t> grandísimas</a:t>
            </a:r>
            <a:r>
              <a:rPr lang="en-US" dirty="0" smtClean="0"/>
              <a:t> …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oportunidades</a:t>
            </a:r>
            <a:r>
              <a:rPr lang="en-US" dirty="0" smtClean="0"/>
              <a:t> …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desafíos</a:t>
            </a:r>
            <a:r>
              <a:rPr lang="en-US" dirty="0" smtClean="0"/>
              <a:t> … </a:t>
            </a:r>
            <a:r>
              <a:rPr lang="en-US" dirty="0" err="1" smtClean="0"/>
              <a:t>nueva</a:t>
            </a:r>
            <a:r>
              <a:rPr lang="en-US" dirty="0" smtClean="0"/>
              <a:t> </a:t>
            </a:r>
            <a:r>
              <a:rPr lang="en-US" dirty="0" err="1" smtClean="0"/>
              <a:t>relación</a:t>
            </a:r>
            <a:r>
              <a:rPr lang="en-US" dirty="0" smtClean="0"/>
              <a:t> con EEUU y </a:t>
            </a:r>
            <a:r>
              <a:rPr lang="en-US" dirty="0" err="1" smtClean="0"/>
              <a:t>región</a:t>
            </a:r>
            <a:r>
              <a:rPr lang="en-US" dirty="0" smtClean="0"/>
              <a:t>, etc., etc.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211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37</cp:revision>
  <cp:lastPrinted>2017-06-11T15:25:36Z</cp:lastPrinted>
  <dcterms:created xsi:type="dcterms:W3CDTF">2017-05-30T17:29:34Z</dcterms:created>
  <dcterms:modified xsi:type="dcterms:W3CDTF">2017-12-07T20:42:15Z</dcterms:modified>
</cp:coreProperties>
</file>