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7077075" cy="9363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44" d="100"/>
          <a:sy n="144" d="100"/>
        </p:scale>
        <p:origin x="-108" y="-3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705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r">
              <a:defRPr sz="1200"/>
            </a:lvl1pPr>
          </a:lstStyle>
          <a:p>
            <a:fld id="{AE50F308-5C2A-4506-AB30-0F0CA71BC319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6975" y="701675"/>
            <a:ext cx="4683125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936" tIns="46968" rIns="93936" bIns="4696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3936" tIns="46968" rIns="93936" bIns="46968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705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r">
              <a:defRPr sz="1200"/>
            </a:lvl1pPr>
          </a:lstStyle>
          <a:p>
            <a:fld id="{46E144CF-77A7-4070-9177-CDE0F0346C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3076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F5EFF-B6DE-440B-85C3-16AD54D63D9A}" type="datetime1">
              <a:rPr lang="en-US" smtClean="0"/>
              <a:t>12/7/2017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C15FE-0476-4DDD-99F5-DD4C6773BA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4710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B97F4-7466-4276-AF5A-C969A5C92B01}" type="datetime1">
              <a:rPr lang="en-US" smtClean="0"/>
              <a:t>12/7/2017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C15FE-0476-4DDD-99F5-DD4C6773BA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4603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4B8B3-DCB1-49C1-A4FD-F434B463CBD7}" type="datetime1">
              <a:rPr lang="en-US" smtClean="0"/>
              <a:t>12/7/2017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C15FE-0476-4DDD-99F5-DD4C6773BA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6590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5B38D-EDEF-40E9-9641-1F4476D0E6F7}" type="datetime1">
              <a:rPr lang="en-US" smtClean="0"/>
              <a:t>12/7/2017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C15FE-0476-4DDD-99F5-DD4C6773BA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5618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11E3E-1EF3-4DDB-B279-2D1F34467507}" type="datetime1">
              <a:rPr lang="en-US" smtClean="0"/>
              <a:t>12/7/2017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C15FE-0476-4DDD-99F5-DD4C6773BA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927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977CC-51AF-4F12-9551-5F0D18B5C351}" type="datetime1">
              <a:rPr lang="en-US" smtClean="0"/>
              <a:t>12/7/2017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C15FE-0476-4DDD-99F5-DD4C6773BA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8186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0A097-8394-4D05-8852-C1E23EEF29F5}" type="datetime1">
              <a:rPr lang="en-US" smtClean="0"/>
              <a:t>12/7/2017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C15FE-0476-4DDD-99F5-DD4C6773BA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3108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9FD8C-BD69-41A2-95C5-B55F486EBF9A}" type="datetime1">
              <a:rPr lang="en-US" smtClean="0"/>
              <a:t>12/7/2017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C15FE-0476-4DDD-99F5-DD4C6773BA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6174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B8B17-9DD5-4E7C-A1FF-122F0C7D3377}" type="datetime1">
              <a:rPr lang="en-US" smtClean="0"/>
              <a:t>12/7/2017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C15FE-0476-4DDD-99F5-DD4C6773BA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6606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85D31-D52B-4DD0-A161-EF320179DC86}" type="datetime1">
              <a:rPr lang="en-US" smtClean="0"/>
              <a:t>12/7/2017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C15FE-0476-4DDD-99F5-DD4C6773BA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9645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CBF67-893E-47AF-AD46-4ABB70E0C04E}" type="datetime1">
              <a:rPr lang="en-US" smtClean="0"/>
              <a:t>12/7/2017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C15FE-0476-4DDD-99F5-DD4C6773BA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6676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5154EE-9245-4E23-97FE-DFDF7EAFA482}" type="datetime1">
              <a:rPr lang="en-US" smtClean="0"/>
              <a:t>12/7/2017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4C15FE-0476-4DDD-99F5-DD4C6773BA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522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838200"/>
            <a:ext cx="7772400" cy="2862322"/>
          </a:xfrm>
        </p:spPr>
        <p:txBody>
          <a:bodyPr>
            <a:spAutoFit/>
          </a:bodyPr>
          <a:lstStyle/>
          <a:p>
            <a:r>
              <a:rPr lang="en-US" sz="3600" dirty="0" smtClean="0"/>
              <a:t>An</a:t>
            </a:r>
            <a:r>
              <a:rPr lang="es-ES" sz="3600" dirty="0" err="1" smtClean="0"/>
              <a:t>álisis</a:t>
            </a:r>
            <a:r>
              <a:rPr lang="es-ES" sz="3600" dirty="0" smtClean="0"/>
              <a:t> de </a:t>
            </a:r>
            <a:r>
              <a:rPr lang="en-US" sz="3600" dirty="0" err="1" smtClean="0"/>
              <a:t>Inteligencia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y</a:t>
            </a:r>
            <a:br>
              <a:rPr lang="en-US" sz="3600" dirty="0" smtClean="0"/>
            </a:br>
            <a:r>
              <a:rPr lang="en-US" sz="3600" dirty="0" err="1" smtClean="0"/>
              <a:t>Planificación</a:t>
            </a:r>
            <a:r>
              <a:rPr lang="en-US" sz="3600" dirty="0" smtClean="0"/>
              <a:t> </a:t>
            </a:r>
            <a:r>
              <a:rPr lang="en-US" sz="3600" dirty="0" err="1" smtClean="0"/>
              <a:t>Estratégica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2800" i="1" dirty="0" err="1" smtClean="0"/>
              <a:t>Brindando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inteligencia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procesable</a:t>
            </a:r>
            <a:r>
              <a:rPr lang="en-US" sz="2800" i="1" dirty="0" smtClean="0"/>
              <a:t> a </a:t>
            </a:r>
            <a:r>
              <a:rPr lang="en-US" sz="2800" i="1" dirty="0" err="1" smtClean="0"/>
              <a:t>decisores</a:t>
            </a:r>
            <a:endParaRPr lang="en-US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810000"/>
            <a:ext cx="6400800" cy="2443746"/>
          </a:xfrm>
        </p:spPr>
        <p:txBody>
          <a:bodyPr>
            <a:spAutoFit/>
          </a:bodyPr>
          <a:lstStyle/>
          <a:p>
            <a:r>
              <a:rPr lang="en-US" sz="2400" dirty="0" smtClean="0"/>
              <a:t>11-12 de </a:t>
            </a:r>
            <a:r>
              <a:rPr lang="en-US" sz="2400" dirty="0" err="1" smtClean="0"/>
              <a:t>diciembre</a:t>
            </a:r>
            <a:r>
              <a:rPr lang="en-US" sz="2400" dirty="0" smtClean="0"/>
              <a:t> 2017</a:t>
            </a:r>
            <a:br>
              <a:rPr lang="en-US" sz="2400" dirty="0" smtClean="0"/>
            </a:br>
            <a:r>
              <a:rPr lang="en-US" sz="2400" dirty="0" smtClean="0"/>
              <a:t>La Habana</a:t>
            </a:r>
          </a:p>
          <a:p>
            <a:r>
              <a:rPr lang="en-US" sz="2400" i="1" dirty="0" smtClean="0"/>
              <a:t/>
            </a:r>
            <a:br>
              <a:rPr lang="en-US" sz="2400" i="1" dirty="0" smtClean="0"/>
            </a:br>
            <a:r>
              <a:rPr lang="en-US" sz="3000" i="1" dirty="0" smtClean="0"/>
              <a:t>Fulton </a:t>
            </a:r>
            <a:r>
              <a:rPr lang="en-US" sz="3000" i="1" dirty="0" smtClean="0"/>
              <a:t>T. Armstrong</a:t>
            </a:r>
            <a:r>
              <a:rPr lang="en-US" sz="3000" i="1" dirty="0" smtClean="0"/>
              <a:t/>
            </a:r>
            <a:br>
              <a:rPr lang="en-US" sz="3000" i="1" dirty="0" smtClean="0"/>
            </a:br>
            <a:r>
              <a:rPr lang="en-US" sz="2300" i="1" dirty="0" smtClean="0"/>
              <a:t>American University</a:t>
            </a:r>
            <a:br>
              <a:rPr lang="en-US" sz="2300" i="1" dirty="0" smtClean="0"/>
            </a:br>
            <a:r>
              <a:rPr lang="en-US" sz="2300" i="1" dirty="0" smtClean="0"/>
              <a:t>Washington, DC</a:t>
            </a:r>
            <a:endParaRPr lang="en-US" sz="1800" i="1" dirty="0"/>
          </a:p>
        </p:txBody>
      </p:sp>
    </p:spTree>
    <p:extLst>
      <p:ext uri="{BB962C8B-B14F-4D97-AF65-F5344CB8AC3E}">
        <p14:creationId xmlns:p14="http://schemas.microsoft.com/office/powerpoint/2010/main" val="1993933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4469075"/>
              </p:ext>
            </p:extLst>
          </p:nvPr>
        </p:nvGraphicFramePr>
        <p:xfrm>
          <a:off x="609600" y="593348"/>
          <a:ext cx="7735035" cy="553810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514600"/>
                <a:gridCol w="685800"/>
                <a:gridCol w="2743200"/>
                <a:gridCol w="1791435"/>
              </a:tblGrid>
              <a:tr h="1027066">
                <a:tc grid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Structure of a Simple-form Analytic Article</a:t>
                      </a:r>
                    </a:p>
                    <a:p>
                      <a:pPr algn="ctr"/>
                      <a:r>
                        <a:rPr lang="en-US" sz="1400" i="1" dirty="0" smtClean="0"/>
                        <a:t>Main, Basic</a:t>
                      </a:r>
                      <a:r>
                        <a:rPr lang="en-US" sz="1400" i="1" baseline="0" dirty="0" smtClean="0"/>
                        <a:t> Elements to Satisfy Your Audience’s Needs</a:t>
                      </a:r>
                      <a:endParaRPr lang="en-US" sz="1400" i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r>
                        <a:rPr lang="en-US" sz="2000" dirty="0" smtClean="0">
                          <a:ln>
                            <a:solidFill>
                              <a:schemeClr val="tx1"/>
                            </a:solidFill>
                          </a:ln>
                        </a:rPr>
                        <a:t>      Reader’s Needs</a:t>
                      </a:r>
                      <a:endParaRPr lang="en-US" sz="2000" dirty="0">
                        <a:ln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ln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n>
                            <a:solidFill>
                              <a:schemeClr val="tx1"/>
                            </a:solidFill>
                          </a:ln>
                        </a:rPr>
                        <a:t>Structural</a:t>
                      </a:r>
                      <a:r>
                        <a:rPr lang="en-US" sz="2000" baseline="0" dirty="0" smtClean="0">
                          <a:ln>
                            <a:solidFill>
                              <a:schemeClr val="tx1"/>
                            </a:solidFill>
                          </a:ln>
                        </a:rPr>
                        <a:t> </a:t>
                      </a:r>
                      <a:r>
                        <a:rPr lang="en-US" sz="2000" dirty="0" smtClean="0">
                          <a:ln>
                            <a:solidFill>
                              <a:schemeClr val="tx1"/>
                            </a:solidFill>
                          </a:ln>
                        </a:rPr>
                        <a:t>Element</a:t>
                      </a:r>
                      <a:endParaRPr lang="en-US" sz="2000" dirty="0">
                        <a:ln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ln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342900" lvl="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 smtClean="0"/>
                        <a:t>Clear, meaningful</a:t>
                      </a:r>
                      <a:r>
                        <a:rPr lang="en-US" sz="2000" baseline="0" dirty="0" smtClean="0"/>
                        <a:t> summary</a:t>
                      </a:r>
                      <a:endParaRPr lang="en-US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Thesis – BLUF </a:t>
                      </a:r>
                      <a:endParaRPr lang="en-US" sz="20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One</a:t>
                      </a:r>
                      <a:r>
                        <a:rPr lang="en-US" sz="1600" baseline="0" dirty="0" smtClean="0"/>
                        <a:t> sentence or short paragraph</a:t>
                      </a:r>
                      <a:endParaRPr lang="en-US" sz="16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342900" lvl="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 smtClean="0"/>
                        <a:t>Enough</a:t>
                      </a:r>
                      <a:r>
                        <a:rPr lang="en-US" sz="2000" baseline="0" dirty="0" smtClean="0"/>
                        <a:t> facts to understand phenomenon</a:t>
                      </a:r>
                      <a:endParaRPr lang="en-US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Factual snapshot, validation</a:t>
                      </a:r>
                      <a:endParaRPr lang="en-US" sz="20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Perhaps one</a:t>
                      </a:r>
                      <a:r>
                        <a:rPr lang="en-US" sz="1600" baseline="0" dirty="0" smtClean="0"/>
                        <a:t> quarter of paper</a:t>
                      </a:r>
                      <a:endParaRPr lang="en-US" sz="16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 smtClean="0"/>
                        <a:t>Grasp</a:t>
                      </a:r>
                      <a:r>
                        <a:rPr lang="en-US" sz="2000" baseline="0" dirty="0" smtClean="0"/>
                        <a:t> of w</a:t>
                      </a:r>
                      <a:r>
                        <a:rPr lang="en-US" sz="2000" dirty="0" smtClean="0"/>
                        <a:t>hy</a:t>
                      </a:r>
                      <a:r>
                        <a:rPr lang="en-US" sz="2000" baseline="0" dirty="0" smtClean="0"/>
                        <a:t> and how it’s happening</a:t>
                      </a:r>
                      <a:endParaRPr lang="en-US" sz="2000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Drivers and trends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Perhaps</a:t>
                      </a:r>
                      <a:r>
                        <a:rPr lang="en-US" sz="1600" baseline="0" dirty="0" smtClean="0"/>
                        <a:t> one half</a:t>
                      </a:r>
                      <a:br>
                        <a:rPr lang="en-US" sz="1600" baseline="0" dirty="0" smtClean="0"/>
                      </a:br>
                      <a:r>
                        <a:rPr lang="en-US" sz="1600" baseline="0" dirty="0" smtClean="0"/>
                        <a:t>of paper</a:t>
                      </a:r>
                      <a:endParaRPr lang="en-US" sz="16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2000" dirty="0" smtClean="0"/>
                        <a:t>Idea</a:t>
                      </a:r>
                      <a:r>
                        <a:rPr lang="en-US" sz="2000" baseline="0" dirty="0" smtClean="0"/>
                        <a:t> of w</a:t>
                      </a:r>
                      <a:r>
                        <a:rPr lang="en-US" sz="2000" dirty="0" smtClean="0"/>
                        <a:t>hat will happen and what else could happen</a:t>
                      </a:r>
                      <a:endParaRPr lang="en-US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Scenarios,</a:t>
                      </a:r>
                      <a:r>
                        <a:rPr lang="en-US" sz="2000" baseline="0" dirty="0" smtClean="0"/>
                        <a:t> Alternatives, and “Wild Cards”</a:t>
                      </a:r>
                      <a:endParaRPr lang="en-US" sz="2000" dirty="0" smtClean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r>
                        <a:rPr lang="en-US" sz="1600" dirty="0" smtClean="0"/>
                        <a:t>Perhaps one quarter</a:t>
                      </a:r>
                      <a:endParaRPr lang="en-US" sz="16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342900" lvl="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 smtClean="0"/>
                        <a:t>Why it’s important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Implications</a:t>
                      </a:r>
                      <a:br>
                        <a:rPr lang="en-US" sz="2000" dirty="0" smtClean="0"/>
                      </a:br>
                      <a:endParaRPr lang="en-US" sz="20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5" name="Right Arrow 14"/>
          <p:cNvSpPr/>
          <p:nvPr/>
        </p:nvSpPr>
        <p:spPr>
          <a:xfrm>
            <a:off x="3326422" y="2276390"/>
            <a:ext cx="228600" cy="13119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26" name="Right Arrow 25"/>
          <p:cNvSpPr/>
          <p:nvPr/>
        </p:nvSpPr>
        <p:spPr>
          <a:xfrm>
            <a:off x="3332283" y="3171840"/>
            <a:ext cx="228600" cy="13119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27" name="Right Arrow 26"/>
          <p:cNvSpPr/>
          <p:nvPr/>
        </p:nvSpPr>
        <p:spPr>
          <a:xfrm>
            <a:off x="3320561" y="3998428"/>
            <a:ext cx="228600" cy="13119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28" name="Right Arrow 27"/>
          <p:cNvSpPr/>
          <p:nvPr/>
        </p:nvSpPr>
        <p:spPr>
          <a:xfrm>
            <a:off x="3308838" y="4793735"/>
            <a:ext cx="228600" cy="13119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29" name="Right Arrow 28"/>
          <p:cNvSpPr/>
          <p:nvPr/>
        </p:nvSpPr>
        <p:spPr>
          <a:xfrm>
            <a:off x="3285390" y="5562600"/>
            <a:ext cx="228600" cy="13119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2" name="Right Brace 1"/>
          <p:cNvSpPr/>
          <p:nvPr/>
        </p:nvSpPr>
        <p:spPr>
          <a:xfrm>
            <a:off x="6248400" y="4648200"/>
            <a:ext cx="304800" cy="1045591"/>
          </a:xfrm>
          <a:prstGeom prst="rightBrace">
            <a:avLst>
              <a:gd name="adj1" fmla="val 8333"/>
              <a:gd name="adj2" fmla="val 50890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8522804" y="347330"/>
            <a:ext cx="228600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1200" dirty="0" smtClean="0">
                <a:solidFill>
                  <a:schemeClr val="bg1">
                    <a:lumMod val="65000"/>
                  </a:schemeClr>
                </a:solidFill>
              </a:rPr>
              <a:t>A</a:t>
            </a:r>
            <a:endParaRPr lang="en-US" sz="12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1528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2200" y="228600"/>
            <a:ext cx="4953000" cy="639930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04800" y="914400"/>
            <a:ext cx="1165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HANDOUT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8522804" y="347330"/>
            <a:ext cx="228600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1200" dirty="0" smtClean="0">
                <a:solidFill>
                  <a:schemeClr val="bg1">
                    <a:lumMod val="65000"/>
                  </a:schemeClr>
                </a:solidFill>
              </a:rPr>
              <a:t>B</a:t>
            </a:r>
            <a:endParaRPr lang="en-US" sz="12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2000" y="1981200"/>
            <a:ext cx="49807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>
                <a:solidFill>
                  <a:srgbClr val="FF0000"/>
                </a:solidFill>
              </a:rPr>
              <a:t>SUBSTITUTED PRINTOUT FROM WORD DOCUMENT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5185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32720"/>
            <a:ext cx="6248400" cy="1143000"/>
          </a:xfrm>
        </p:spPr>
        <p:txBody>
          <a:bodyPr>
            <a:normAutofit/>
          </a:bodyPr>
          <a:lstStyle/>
          <a:p>
            <a:pPr algn="l"/>
            <a:r>
              <a:rPr lang="en-US" sz="2400" dirty="0" smtClean="0"/>
              <a:t>¿</a:t>
            </a:r>
            <a:r>
              <a:rPr lang="en-US" sz="2400" dirty="0" err="1" smtClean="0"/>
              <a:t>Qué</a:t>
            </a:r>
            <a:r>
              <a:rPr lang="en-US" sz="2400" dirty="0" smtClean="0"/>
              <a:t> </a:t>
            </a:r>
            <a:r>
              <a:rPr lang="en-US" sz="2400" dirty="0" err="1" smtClean="0"/>
              <a:t>es</a:t>
            </a:r>
            <a:r>
              <a:rPr lang="en-US" sz="2400" dirty="0" smtClean="0"/>
              <a:t> el </a:t>
            </a:r>
            <a:r>
              <a:rPr lang="en-US" sz="2400" smtClean="0"/>
              <a:t>arte del </a:t>
            </a:r>
            <a:r>
              <a:rPr lang="en-US" sz="2400" dirty="0" err="1" smtClean="0"/>
              <a:t>oficio</a:t>
            </a:r>
            <a:r>
              <a:rPr lang="en-US" sz="2400" dirty="0" smtClean="0"/>
              <a:t> </a:t>
            </a:r>
            <a:r>
              <a:rPr lang="en-US" sz="2400" dirty="0" err="1" smtClean="0"/>
              <a:t>analítico</a:t>
            </a:r>
            <a:r>
              <a:rPr lang="en-US" sz="2400" dirty="0" smtClean="0"/>
              <a:t>?</a:t>
            </a:r>
            <a:endParaRPr lang="en-US" sz="2400" dirty="0"/>
          </a:p>
        </p:txBody>
      </p:sp>
      <p:sp>
        <p:nvSpPr>
          <p:cNvPr id="4" name="Rectangle 3"/>
          <p:cNvSpPr/>
          <p:nvPr/>
        </p:nvSpPr>
        <p:spPr>
          <a:xfrm>
            <a:off x="457200" y="1219200"/>
            <a:ext cx="7543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1400" dirty="0" smtClean="0"/>
              <a:t>¿Cómo sirve </a:t>
            </a:r>
            <a:r>
              <a:rPr lang="es-ES" sz="1400" dirty="0"/>
              <a:t>al decisor y sus intereses</a:t>
            </a:r>
            <a:r>
              <a:rPr lang="es-ES" sz="1400" dirty="0" smtClean="0"/>
              <a:t>?  ¿Cómo nos sirve </a:t>
            </a:r>
            <a:r>
              <a:rPr lang="es-ES" sz="1400" dirty="0"/>
              <a:t>a nosotros analistas y nuestros intereses</a:t>
            </a:r>
            <a:r>
              <a:rPr lang="es-ES" sz="1400" dirty="0" smtClean="0"/>
              <a:t>?  ¿</a:t>
            </a:r>
            <a:r>
              <a:rPr lang="es-ES" sz="1400" dirty="0"/>
              <a:t>Cómo hace que nuestro trabajo sea más fácil (y más divertido)?</a:t>
            </a:r>
          </a:p>
        </p:txBody>
      </p:sp>
      <p:sp>
        <p:nvSpPr>
          <p:cNvPr id="6" name="Rectangle 5"/>
          <p:cNvSpPr/>
          <p:nvPr/>
        </p:nvSpPr>
        <p:spPr>
          <a:xfrm>
            <a:off x="381000" y="1991557"/>
            <a:ext cx="3933825" cy="23391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1.</a:t>
            </a:r>
            <a:r>
              <a:rPr lang="en-US" sz="1400" dirty="0" smtClean="0"/>
              <a:t>  </a:t>
            </a:r>
            <a:r>
              <a:rPr lang="en-US" sz="1400" dirty="0" err="1" smtClean="0"/>
              <a:t>Es</a:t>
            </a:r>
            <a:r>
              <a:rPr lang="en-US" sz="1400" dirty="0" smtClean="0"/>
              <a:t> el </a:t>
            </a:r>
            <a:r>
              <a:rPr lang="en-US" sz="1400" dirty="0" err="1" smtClean="0"/>
              <a:t>proceso</a:t>
            </a:r>
            <a:r>
              <a:rPr lang="en-US" sz="1400" dirty="0" smtClean="0"/>
              <a:t> CONSCIENTE y DELIBERADO de </a:t>
            </a:r>
            <a:r>
              <a:rPr lang="en-US" sz="1400" dirty="0" err="1" smtClean="0"/>
              <a:t>valorar</a:t>
            </a:r>
            <a:r>
              <a:rPr lang="en-US" sz="1400" dirty="0" smtClean="0"/>
              <a:t> y </a:t>
            </a:r>
            <a:r>
              <a:rPr lang="en-US" sz="1400" dirty="0" err="1" smtClean="0"/>
              <a:t>transformar</a:t>
            </a:r>
            <a:r>
              <a:rPr lang="en-US" sz="1400" dirty="0" smtClean="0"/>
              <a:t> la </a:t>
            </a:r>
            <a:r>
              <a:rPr lang="en-US" sz="1400" dirty="0" err="1" smtClean="0"/>
              <a:t>información</a:t>
            </a:r>
            <a:r>
              <a:rPr lang="en-US" sz="1400" dirty="0" smtClean="0"/>
              <a:t> </a:t>
            </a:r>
            <a:r>
              <a:rPr lang="en-US" sz="1400" dirty="0" err="1" smtClean="0"/>
              <a:t>cruda</a:t>
            </a:r>
            <a:r>
              <a:rPr lang="en-US" sz="1400" dirty="0" smtClean="0"/>
              <a:t> para </a:t>
            </a:r>
            <a:r>
              <a:rPr lang="en-US" sz="1400" dirty="0" err="1" smtClean="0"/>
              <a:t>producir</a:t>
            </a:r>
            <a:r>
              <a:rPr lang="en-US" sz="1400" dirty="0" smtClean="0"/>
              <a:t> </a:t>
            </a:r>
            <a:r>
              <a:rPr lang="en-US" sz="1400" dirty="0" err="1" smtClean="0"/>
              <a:t>descripciones</a:t>
            </a:r>
            <a:r>
              <a:rPr lang="en-US" sz="1400" dirty="0" smtClean="0"/>
              <a:t>, </a:t>
            </a:r>
            <a:r>
              <a:rPr lang="en-US" sz="1400" dirty="0" err="1" smtClean="0"/>
              <a:t>explicaciones</a:t>
            </a:r>
            <a:r>
              <a:rPr lang="en-US" sz="1400" dirty="0" smtClean="0"/>
              <a:t>, y </a:t>
            </a:r>
            <a:r>
              <a:rPr lang="en-US" sz="1400" dirty="0" err="1" smtClean="0"/>
              <a:t>conclusiones</a:t>
            </a:r>
            <a:r>
              <a:rPr lang="en-US" sz="1400" dirty="0" smtClean="0"/>
              <a:t> para </a:t>
            </a:r>
            <a:r>
              <a:rPr lang="en-US" sz="1400" dirty="0" err="1" smtClean="0"/>
              <a:t>nuestros</a:t>
            </a:r>
            <a:r>
              <a:rPr lang="en-US" sz="1400" dirty="0" smtClean="0"/>
              <a:t> </a:t>
            </a:r>
            <a:r>
              <a:rPr lang="en-US" sz="1400" dirty="0" err="1" smtClean="0"/>
              <a:t>decisores</a:t>
            </a:r>
            <a:r>
              <a:rPr lang="en-US" sz="1400" dirty="0" smtClean="0"/>
              <a:t> – </a:t>
            </a:r>
          </a:p>
          <a:p>
            <a:pPr marL="342900" indent="-182880">
              <a:buFont typeface="Arial" panose="020B0604020202020204" pitchFamily="34" charset="0"/>
              <a:buChar char="•"/>
            </a:pPr>
            <a:r>
              <a:rPr lang="en-US" sz="1400" dirty="0" err="1" smtClean="0"/>
              <a:t>libre</a:t>
            </a:r>
            <a:r>
              <a:rPr lang="en-US" sz="1400" dirty="0" smtClean="0"/>
              <a:t> de </a:t>
            </a:r>
            <a:r>
              <a:rPr lang="en-US" sz="1400" dirty="0" err="1" smtClean="0"/>
              <a:t>prejuicios</a:t>
            </a:r>
            <a:r>
              <a:rPr lang="en-US" sz="1400" dirty="0" smtClean="0"/>
              <a:t> (</a:t>
            </a:r>
            <a:r>
              <a:rPr lang="en-US" sz="1400" dirty="0" err="1" smtClean="0"/>
              <a:t>ni</a:t>
            </a:r>
            <a:r>
              <a:rPr lang="en-US" sz="1400" dirty="0" smtClean="0"/>
              <a:t> </a:t>
            </a:r>
            <a:r>
              <a:rPr lang="en-US" sz="1400" dirty="0" err="1" smtClean="0"/>
              <a:t>nuestros</a:t>
            </a:r>
            <a:r>
              <a:rPr lang="en-US" sz="1400" dirty="0" smtClean="0"/>
              <a:t> </a:t>
            </a:r>
            <a:r>
              <a:rPr lang="en-US" sz="1400" dirty="0" err="1" smtClean="0"/>
              <a:t>ni</a:t>
            </a:r>
            <a:r>
              <a:rPr lang="en-US" sz="1400" dirty="0" smtClean="0"/>
              <a:t> del </a:t>
            </a:r>
            <a:r>
              <a:rPr lang="en-US" sz="1400" dirty="0" err="1" smtClean="0"/>
              <a:t>decisor</a:t>
            </a:r>
            <a:r>
              <a:rPr lang="en-US" sz="1400" dirty="0" smtClean="0"/>
              <a:t>)</a:t>
            </a:r>
          </a:p>
          <a:p>
            <a:pPr marL="342900" indent="-182880">
              <a:buFont typeface="Arial" panose="020B0604020202020204" pitchFamily="34" charset="0"/>
              <a:buChar char="•"/>
            </a:pPr>
            <a:r>
              <a:rPr lang="en-US" sz="1400" dirty="0" err="1" smtClean="0"/>
              <a:t>libre</a:t>
            </a:r>
            <a:r>
              <a:rPr lang="en-US" sz="1400" dirty="0" smtClean="0"/>
              <a:t> de </a:t>
            </a:r>
            <a:r>
              <a:rPr lang="en-US" sz="1400" dirty="0" err="1" smtClean="0"/>
              <a:t>manipulación</a:t>
            </a:r>
            <a:r>
              <a:rPr lang="en-US" sz="1400" dirty="0" smtClean="0"/>
              <a:t> (</a:t>
            </a:r>
            <a:r>
              <a:rPr lang="en-US" sz="1400" dirty="0" err="1" smtClean="0"/>
              <a:t>ni</a:t>
            </a:r>
            <a:r>
              <a:rPr lang="en-US" sz="1400" dirty="0" smtClean="0"/>
              <a:t> de la </a:t>
            </a:r>
            <a:r>
              <a:rPr lang="en-US" sz="1400" dirty="0" err="1" smtClean="0"/>
              <a:t>agencia</a:t>
            </a:r>
            <a:r>
              <a:rPr lang="en-US" sz="1400" dirty="0" smtClean="0"/>
              <a:t> </a:t>
            </a:r>
            <a:r>
              <a:rPr lang="en-US" sz="1400" dirty="0" err="1" smtClean="0"/>
              <a:t>productora</a:t>
            </a:r>
            <a:r>
              <a:rPr lang="en-US" sz="1400" dirty="0" smtClean="0"/>
              <a:t>, </a:t>
            </a:r>
            <a:r>
              <a:rPr lang="en-US" sz="1400" dirty="0" err="1" smtClean="0"/>
              <a:t>ni</a:t>
            </a:r>
            <a:r>
              <a:rPr lang="en-US" sz="1400" dirty="0" smtClean="0"/>
              <a:t> de las </a:t>
            </a:r>
            <a:r>
              <a:rPr lang="en-US" sz="1400" dirty="0" err="1" smtClean="0"/>
              <a:t>fuentes</a:t>
            </a:r>
            <a:r>
              <a:rPr lang="en-US" sz="1400" dirty="0" smtClean="0"/>
              <a:t>, </a:t>
            </a:r>
            <a:r>
              <a:rPr lang="en-US" sz="1400" dirty="0" err="1" smtClean="0"/>
              <a:t>ni</a:t>
            </a:r>
            <a:r>
              <a:rPr lang="en-US" sz="1400" dirty="0" smtClean="0"/>
              <a:t> de las sub-</a:t>
            </a:r>
            <a:r>
              <a:rPr lang="en-US" sz="1400" dirty="0" err="1" smtClean="0"/>
              <a:t>fuentes</a:t>
            </a:r>
            <a:r>
              <a:rPr lang="en-US" sz="1400" dirty="0" smtClean="0"/>
              <a:t>)</a:t>
            </a:r>
          </a:p>
          <a:p>
            <a:pPr marL="342900" indent="-182880">
              <a:buFont typeface="Arial" panose="020B0604020202020204" pitchFamily="34" charset="0"/>
              <a:buChar char="•"/>
            </a:pPr>
            <a:r>
              <a:rPr lang="en-US" sz="1400" dirty="0" err="1" smtClean="0"/>
              <a:t>libre</a:t>
            </a:r>
            <a:r>
              <a:rPr lang="en-US" sz="1400" dirty="0" smtClean="0"/>
              <a:t> (lo </a:t>
            </a:r>
            <a:r>
              <a:rPr lang="en-US" sz="1400" dirty="0" err="1" smtClean="0"/>
              <a:t>más</a:t>
            </a:r>
            <a:r>
              <a:rPr lang="en-US" sz="1400" dirty="0" smtClean="0"/>
              <a:t> </a:t>
            </a:r>
            <a:r>
              <a:rPr lang="en-US" sz="1400" dirty="0" err="1" smtClean="0"/>
              <a:t>posible</a:t>
            </a:r>
            <a:r>
              <a:rPr lang="en-US" sz="1400" dirty="0" smtClean="0"/>
              <a:t>) de </a:t>
            </a:r>
            <a:r>
              <a:rPr lang="en-US" sz="1400" dirty="0" err="1" smtClean="0"/>
              <a:t>nuestras</a:t>
            </a:r>
            <a:r>
              <a:rPr lang="en-US" sz="1400" dirty="0" smtClean="0"/>
              <a:t> </a:t>
            </a:r>
            <a:r>
              <a:rPr lang="en-US" sz="1400" dirty="0" err="1" smtClean="0"/>
              <a:t>limitaciones</a:t>
            </a:r>
            <a:r>
              <a:rPr lang="en-US" sz="1400" dirty="0" smtClean="0"/>
              <a:t> </a:t>
            </a:r>
            <a:r>
              <a:rPr lang="en-US" sz="1400" dirty="0" err="1" smtClean="0"/>
              <a:t>intelectuales</a:t>
            </a:r>
            <a:r>
              <a:rPr lang="en-US" sz="1400" dirty="0" smtClean="0"/>
              <a:t> (</a:t>
            </a:r>
            <a:r>
              <a:rPr lang="en-US" sz="1400" dirty="0" err="1" smtClean="0"/>
              <a:t>como</a:t>
            </a:r>
            <a:r>
              <a:rPr lang="en-US" sz="1400" dirty="0" smtClean="0"/>
              <a:t> </a:t>
            </a:r>
            <a:r>
              <a:rPr lang="en-US" sz="1400" dirty="0" err="1" smtClean="0"/>
              <a:t>pensamiento</a:t>
            </a:r>
            <a:r>
              <a:rPr lang="en-US" sz="1400" dirty="0" smtClean="0"/>
              <a:t> lineal). </a:t>
            </a:r>
            <a:endParaRPr lang="en-US" sz="1400" dirty="0"/>
          </a:p>
        </p:txBody>
      </p:sp>
      <p:sp>
        <p:nvSpPr>
          <p:cNvPr id="7" name="Rectangle 6"/>
          <p:cNvSpPr/>
          <p:nvPr/>
        </p:nvSpPr>
        <p:spPr>
          <a:xfrm>
            <a:off x="4495800" y="2000435"/>
            <a:ext cx="43434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2. </a:t>
            </a:r>
            <a:r>
              <a:rPr lang="en-US" sz="1400" dirty="0" smtClean="0"/>
              <a:t>Nos PERMITE </a:t>
            </a:r>
            <a:r>
              <a:rPr lang="en-US" sz="1400" dirty="0" err="1" smtClean="0"/>
              <a:t>mirar</a:t>
            </a:r>
            <a:r>
              <a:rPr lang="en-US" sz="1400" dirty="0" smtClean="0"/>
              <a:t> al </a:t>
            </a:r>
            <a:r>
              <a:rPr lang="en-US" sz="1400" dirty="0" err="1" smtClean="0"/>
              <a:t>decisor</a:t>
            </a:r>
            <a:r>
              <a:rPr lang="en-US" sz="1400" dirty="0" smtClean="0"/>
              <a:t> </a:t>
            </a:r>
            <a:r>
              <a:rPr lang="en-US" sz="1400" dirty="0" err="1" smtClean="0"/>
              <a:t>ojo</a:t>
            </a:r>
            <a:r>
              <a:rPr lang="en-US" sz="1400" dirty="0" smtClean="0"/>
              <a:t> a </a:t>
            </a:r>
            <a:r>
              <a:rPr lang="en-US" sz="1400" dirty="0" err="1" smtClean="0"/>
              <a:t>ojo</a:t>
            </a:r>
            <a:r>
              <a:rPr lang="en-US" sz="1400" dirty="0" smtClean="0"/>
              <a:t> y </a:t>
            </a:r>
            <a:r>
              <a:rPr lang="en-US" sz="1400" dirty="0" err="1" smtClean="0"/>
              <a:t>decirle</a:t>
            </a:r>
            <a:r>
              <a:rPr lang="en-US" sz="1400" dirty="0" smtClean="0"/>
              <a:t>:</a:t>
            </a:r>
          </a:p>
          <a:p>
            <a:endParaRPr lang="en-US" sz="1400" dirty="0"/>
          </a:p>
          <a:p>
            <a:r>
              <a:rPr lang="en-US" sz="1400" dirty="0" smtClean="0"/>
              <a:t>He </a:t>
            </a:r>
            <a:r>
              <a:rPr lang="en-US" sz="1400" dirty="0" err="1" smtClean="0"/>
              <a:t>examinado</a:t>
            </a:r>
            <a:r>
              <a:rPr lang="en-US" sz="1400" dirty="0" smtClean="0"/>
              <a:t> y </a:t>
            </a:r>
            <a:r>
              <a:rPr lang="en-US" sz="1400" dirty="0" err="1" smtClean="0"/>
              <a:t>valorado</a:t>
            </a:r>
            <a:r>
              <a:rPr lang="en-US" sz="1400" dirty="0" smtClean="0"/>
              <a:t> </a:t>
            </a:r>
            <a:r>
              <a:rPr lang="en-US" sz="1400" dirty="0" err="1" smtClean="0"/>
              <a:t>toda</a:t>
            </a:r>
            <a:r>
              <a:rPr lang="en-US" sz="1400" dirty="0" smtClean="0"/>
              <a:t> la </a:t>
            </a:r>
            <a:r>
              <a:rPr lang="en-US" sz="1400" dirty="0" err="1" smtClean="0"/>
              <a:t>información</a:t>
            </a:r>
            <a:r>
              <a:rPr lang="en-US" sz="1400" dirty="0" smtClean="0"/>
              <a:t> a mi </a:t>
            </a:r>
            <a:r>
              <a:rPr lang="en-US" sz="1400" dirty="0" err="1" smtClean="0"/>
              <a:t>alcance</a:t>
            </a:r>
            <a:r>
              <a:rPr lang="en-US" sz="1400" dirty="0" smtClean="0"/>
              <a:t>, y mi </a:t>
            </a:r>
            <a:r>
              <a:rPr lang="en-US" sz="1400" dirty="0" err="1" smtClean="0"/>
              <a:t>juicio</a:t>
            </a:r>
            <a:r>
              <a:rPr lang="en-US" sz="1400" dirty="0" smtClean="0"/>
              <a:t> </a:t>
            </a:r>
            <a:r>
              <a:rPr lang="en-US" sz="1400" dirty="0" err="1" smtClean="0"/>
              <a:t>es</a:t>
            </a:r>
            <a:r>
              <a:rPr lang="en-US" sz="1400" dirty="0" smtClean="0"/>
              <a:t> que _____ </a:t>
            </a:r>
            <a:r>
              <a:rPr lang="en-US" sz="1400" dirty="0" err="1" smtClean="0"/>
              <a:t>está</a:t>
            </a:r>
            <a:r>
              <a:rPr lang="en-US" sz="1400" dirty="0" smtClean="0"/>
              <a:t> </a:t>
            </a:r>
            <a:r>
              <a:rPr lang="en-US" sz="1400" dirty="0" err="1" smtClean="0"/>
              <a:t>ocurriendo</a:t>
            </a:r>
            <a:r>
              <a:rPr lang="en-US" sz="1400" dirty="0" smtClean="0"/>
              <a:t>; que </a:t>
            </a:r>
            <a:r>
              <a:rPr lang="en-US" sz="1400" dirty="0" err="1" smtClean="0"/>
              <a:t>es</a:t>
            </a:r>
            <a:r>
              <a:rPr lang="en-US" sz="1400" dirty="0" smtClean="0"/>
              <a:t> </a:t>
            </a:r>
            <a:r>
              <a:rPr lang="en-US" sz="1400" dirty="0" err="1" smtClean="0"/>
              <a:t>impulsado</a:t>
            </a:r>
            <a:r>
              <a:rPr lang="en-US" sz="1400" dirty="0" smtClean="0"/>
              <a:t> </a:t>
            </a:r>
            <a:r>
              <a:rPr lang="en-US" sz="1400" dirty="0" err="1" smtClean="0"/>
              <a:t>por</a:t>
            </a:r>
            <a:r>
              <a:rPr lang="en-US" sz="1400" dirty="0" smtClean="0"/>
              <a:t> _____  y _____; que </a:t>
            </a:r>
            <a:r>
              <a:rPr lang="en-US" sz="1400" dirty="0" err="1" smtClean="0"/>
              <a:t>está</a:t>
            </a:r>
            <a:r>
              <a:rPr lang="en-US" sz="1400" dirty="0" smtClean="0"/>
              <a:t> </a:t>
            </a:r>
            <a:r>
              <a:rPr lang="en-US" sz="1400" dirty="0" err="1" smtClean="0"/>
              <a:t>experimentando</a:t>
            </a:r>
            <a:r>
              <a:rPr lang="en-US" sz="1400" dirty="0" smtClean="0"/>
              <a:t> _____ </a:t>
            </a:r>
            <a:r>
              <a:rPr lang="en-US" sz="1400" dirty="0" err="1" smtClean="0"/>
              <a:t>tendencia</a:t>
            </a:r>
            <a:r>
              <a:rPr lang="en-US" sz="1400" dirty="0" smtClean="0"/>
              <a:t>(s); que </a:t>
            </a:r>
            <a:r>
              <a:rPr lang="en-US" sz="1400" dirty="0" err="1" smtClean="0"/>
              <a:t>parece</a:t>
            </a:r>
            <a:r>
              <a:rPr lang="en-US" sz="1400" dirty="0" smtClean="0"/>
              <a:t> </a:t>
            </a:r>
            <a:r>
              <a:rPr lang="en-US" sz="1400" dirty="0" err="1" smtClean="0"/>
              <a:t>resultar</a:t>
            </a:r>
            <a:r>
              <a:rPr lang="en-US" sz="1400" dirty="0" smtClean="0"/>
              <a:t> </a:t>
            </a:r>
            <a:r>
              <a:rPr lang="en-US" sz="1400" dirty="0" err="1" smtClean="0"/>
              <a:t>en</a:t>
            </a:r>
            <a:r>
              <a:rPr lang="en-US" sz="1400" dirty="0" smtClean="0"/>
              <a:t> _____ </a:t>
            </a:r>
            <a:r>
              <a:rPr lang="en-US" sz="1400" dirty="0" err="1" smtClean="0"/>
              <a:t>escenario</a:t>
            </a:r>
            <a:r>
              <a:rPr lang="en-US" sz="1400" dirty="0" smtClean="0"/>
              <a:t>(s); con _____ y _____ </a:t>
            </a:r>
            <a:r>
              <a:rPr lang="en-US" sz="1400" dirty="0" err="1" smtClean="0"/>
              <a:t>consecuencias</a:t>
            </a:r>
            <a:r>
              <a:rPr lang="en-US" sz="1400" dirty="0" smtClean="0"/>
              <a:t> e </a:t>
            </a:r>
            <a:r>
              <a:rPr lang="en-US" sz="1400" dirty="0" err="1" smtClean="0"/>
              <a:t>implicaciones</a:t>
            </a:r>
            <a:r>
              <a:rPr lang="en-US" sz="1400" dirty="0" smtClean="0"/>
              <a:t> para </a:t>
            </a:r>
            <a:r>
              <a:rPr lang="en-US" sz="1400" dirty="0" err="1" smtClean="0"/>
              <a:t>nosotros</a:t>
            </a:r>
            <a:r>
              <a:rPr lang="en-US" sz="1400" dirty="0" smtClean="0"/>
              <a:t>.  </a:t>
            </a:r>
            <a:r>
              <a:rPr lang="en-US" sz="1400" dirty="0" err="1" smtClean="0"/>
              <a:t>También</a:t>
            </a:r>
            <a:r>
              <a:rPr lang="en-US" sz="1400" dirty="0" smtClean="0"/>
              <a:t> </a:t>
            </a:r>
            <a:r>
              <a:rPr lang="en-US" sz="1400" dirty="0" err="1" smtClean="0"/>
              <a:t>asesoro</a:t>
            </a:r>
            <a:r>
              <a:rPr lang="en-US" sz="1400" dirty="0" smtClean="0"/>
              <a:t> </a:t>
            </a:r>
            <a:r>
              <a:rPr lang="en-US" sz="1400" dirty="0" err="1" smtClean="0"/>
              <a:t>como</a:t>
            </a:r>
            <a:r>
              <a:rPr lang="en-US" sz="1400" dirty="0" smtClean="0"/>
              <a:t> </a:t>
            </a:r>
            <a:r>
              <a:rPr lang="en-US" sz="1400" dirty="0" err="1" smtClean="0"/>
              <a:t>posible</a:t>
            </a:r>
            <a:r>
              <a:rPr lang="en-US" sz="1400" dirty="0" smtClean="0"/>
              <a:t>, </a:t>
            </a:r>
            <a:r>
              <a:rPr lang="en-US" sz="1400" dirty="0" err="1" smtClean="0"/>
              <a:t>aunque</a:t>
            </a:r>
            <a:r>
              <a:rPr lang="en-US" sz="1400" dirty="0" smtClean="0"/>
              <a:t> </a:t>
            </a:r>
            <a:r>
              <a:rPr lang="en-US" sz="1400" dirty="0" err="1" smtClean="0"/>
              <a:t>menos</a:t>
            </a:r>
            <a:r>
              <a:rPr lang="en-US" sz="1400" dirty="0" smtClean="0"/>
              <a:t> probable, que _____ </a:t>
            </a:r>
            <a:r>
              <a:rPr lang="en-US" sz="1400" dirty="0" err="1" smtClean="0"/>
              <a:t>ocurriría</a:t>
            </a:r>
            <a:r>
              <a:rPr lang="en-US" sz="1400" dirty="0" smtClean="0"/>
              <a:t> </a:t>
            </a:r>
            <a:r>
              <a:rPr lang="en-US" sz="1400" dirty="0" err="1" smtClean="0"/>
              <a:t>si</a:t>
            </a:r>
            <a:r>
              <a:rPr lang="en-US" sz="1400" dirty="0" smtClean="0"/>
              <a:t> _____ </a:t>
            </a:r>
            <a:r>
              <a:rPr lang="en-US" sz="1400" dirty="0" err="1" smtClean="0"/>
              <a:t>impulsor</a:t>
            </a:r>
            <a:r>
              <a:rPr lang="en-US" sz="1400" dirty="0" smtClean="0"/>
              <a:t> </a:t>
            </a:r>
            <a:r>
              <a:rPr lang="en-US" sz="1400" dirty="0" err="1" smtClean="0"/>
              <a:t>cambie</a:t>
            </a:r>
            <a:r>
              <a:rPr lang="en-US" sz="1400" dirty="0" smtClean="0"/>
              <a:t> de _____</a:t>
            </a:r>
            <a:r>
              <a:rPr lang="en-US" sz="1400" dirty="0"/>
              <a:t> </a:t>
            </a:r>
            <a:r>
              <a:rPr lang="en-US" sz="1400" dirty="0" err="1" smtClean="0"/>
              <a:t>manera</a:t>
            </a:r>
            <a:r>
              <a:rPr lang="en-US" sz="1400" dirty="0" smtClean="0"/>
              <a:t>, que </a:t>
            </a:r>
            <a:r>
              <a:rPr lang="en-US" sz="1400" dirty="0" err="1" smtClean="0"/>
              <a:t>tendría</a:t>
            </a:r>
            <a:r>
              <a:rPr lang="en-US" sz="1400" dirty="0" smtClean="0"/>
              <a:t> _____ </a:t>
            </a:r>
            <a:r>
              <a:rPr lang="en-US" sz="1400" dirty="0" err="1" smtClean="0"/>
              <a:t>consecuencias</a:t>
            </a:r>
            <a:r>
              <a:rPr lang="en-US" sz="1400" dirty="0" smtClean="0"/>
              <a:t>.  </a:t>
            </a:r>
          </a:p>
        </p:txBody>
      </p:sp>
      <p:sp>
        <p:nvSpPr>
          <p:cNvPr id="8" name="Rectangle 7"/>
          <p:cNvSpPr/>
          <p:nvPr/>
        </p:nvSpPr>
        <p:spPr>
          <a:xfrm>
            <a:off x="1371600" y="4800600"/>
            <a:ext cx="70104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3.  </a:t>
            </a:r>
            <a:r>
              <a:rPr lang="en-US" sz="1400" dirty="0" smtClean="0"/>
              <a:t>El arte del </a:t>
            </a:r>
            <a:r>
              <a:rPr lang="en-US" sz="1400" dirty="0" err="1" smtClean="0"/>
              <a:t>oficio</a:t>
            </a:r>
            <a:r>
              <a:rPr lang="en-US" sz="1400" dirty="0" smtClean="0"/>
              <a:t> </a:t>
            </a:r>
            <a:r>
              <a:rPr lang="en-US" sz="1400" dirty="0" err="1" smtClean="0"/>
              <a:t>también</a:t>
            </a:r>
            <a:r>
              <a:rPr lang="en-US" sz="1400" dirty="0" smtClean="0"/>
              <a:t> </a:t>
            </a:r>
            <a:r>
              <a:rPr lang="en-US" sz="1400" dirty="0" err="1" smtClean="0"/>
              <a:t>es</a:t>
            </a:r>
            <a:r>
              <a:rPr lang="en-US" sz="1400" dirty="0" smtClean="0"/>
              <a:t> HUMILDAD ESTRUCTURADA – la </a:t>
            </a:r>
            <a:r>
              <a:rPr lang="en-US" sz="1400" dirty="0" err="1" smtClean="0"/>
              <a:t>voluntad</a:t>
            </a:r>
            <a:r>
              <a:rPr lang="en-US" sz="1400" dirty="0" smtClean="0"/>
              <a:t> de conceder que </a:t>
            </a:r>
          </a:p>
          <a:p>
            <a:pPr marL="342900" indent="-182880">
              <a:buFont typeface="Arial" panose="020B0604020202020204" pitchFamily="34" charset="0"/>
              <a:buChar char="•"/>
            </a:pPr>
            <a:r>
              <a:rPr lang="en-US" sz="1400" dirty="0" err="1" smtClean="0"/>
              <a:t>cualquier</a:t>
            </a:r>
            <a:r>
              <a:rPr lang="en-US" sz="1400" dirty="0" smtClean="0"/>
              <a:t> </a:t>
            </a:r>
            <a:r>
              <a:rPr lang="en-US" sz="1400" dirty="0" err="1" smtClean="0"/>
              <a:t>asunto</a:t>
            </a:r>
            <a:r>
              <a:rPr lang="en-US" sz="1400" dirty="0" smtClean="0"/>
              <a:t> que </a:t>
            </a:r>
            <a:r>
              <a:rPr lang="en-US" sz="1400" dirty="0" err="1" smtClean="0"/>
              <a:t>merece</a:t>
            </a:r>
            <a:r>
              <a:rPr lang="en-US" sz="1400" dirty="0" smtClean="0"/>
              <a:t> </a:t>
            </a:r>
            <a:r>
              <a:rPr lang="en-US" sz="1400" dirty="0" err="1" smtClean="0"/>
              <a:t>nuestro</a:t>
            </a:r>
            <a:r>
              <a:rPr lang="en-US" sz="1400" dirty="0" smtClean="0"/>
              <a:t> </a:t>
            </a:r>
            <a:r>
              <a:rPr lang="en-US" sz="1400" dirty="0" err="1" smtClean="0"/>
              <a:t>análisis</a:t>
            </a:r>
            <a:r>
              <a:rPr lang="en-US" sz="1400" dirty="0" smtClean="0"/>
              <a:t> </a:t>
            </a:r>
            <a:r>
              <a:rPr lang="en-US" sz="1400" dirty="0" err="1" smtClean="0"/>
              <a:t>es</a:t>
            </a:r>
            <a:r>
              <a:rPr lang="en-US" sz="1400" dirty="0" smtClean="0"/>
              <a:t> </a:t>
            </a:r>
            <a:r>
              <a:rPr lang="en-US" sz="1400" dirty="0" err="1" smtClean="0"/>
              <a:t>asunto</a:t>
            </a:r>
            <a:r>
              <a:rPr lang="en-US" sz="1400" dirty="0" smtClean="0"/>
              <a:t> </a:t>
            </a:r>
            <a:r>
              <a:rPr lang="en-US" sz="1400" dirty="0" err="1" smtClean="0"/>
              <a:t>difícil</a:t>
            </a:r>
            <a:endParaRPr lang="en-US" sz="1400" dirty="0" smtClean="0"/>
          </a:p>
          <a:p>
            <a:pPr marL="342900" indent="-182880">
              <a:buFont typeface="Arial" panose="020B0604020202020204" pitchFamily="34" charset="0"/>
              <a:buChar char="•"/>
            </a:pPr>
            <a:r>
              <a:rPr lang="en-US" sz="1400" dirty="0" err="1" smtClean="0"/>
              <a:t>nuestra</a:t>
            </a:r>
            <a:r>
              <a:rPr lang="en-US" sz="1400" dirty="0" smtClean="0"/>
              <a:t> </a:t>
            </a:r>
            <a:r>
              <a:rPr lang="en-US" sz="1400" dirty="0" err="1" smtClean="0"/>
              <a:t>información</a:t>
            </a:r>
            <a:r>
              <a:rPr lang="en-US" sz="1400" dirty="0" smtClean="0"/>
              <a:t> </a:t>
            </a:r>
            <a:r>
              <a:rPr lang="en-US" sz="1400" dirty="0" err="1" smtClean="0"/>
              <a:t>en</a:t>
            </a:r>
            <a:r>
              <a:rPr lang="en-US" sz="1400" dirty="0" smtClean="0"/>
              <a:t> </a:t>
            </a:r>
            <a:r>
              <a:rPr lang="en-US" sz="1400" dirty="0" err="1" smtClean="0"/>
              <a:t>raras</a:t>
            </a:r>
            <a:r>
              <a:rPr lang="en-US" sz="1400" dirty="0" smtClean="0"/>
              <a:t> </a:t>
            </a:r>
            <a:r>
              <a:rPr lang="en-US" sz="1400" dirty="0" err="1" smtClean="0"/>
              <a:t>veces</a:t>
            </a:r>
            <a:r>
              <a:rPr lang="en-US" sz="1400" dirty="0" smtClean="0"/>
              <a:t> (o </a:t>
            </a:r>
            <a:r>
              <a:rPr lang="en-US" sz="1400" dirty="0" err="1" smtClean="0"/>
              <a:t>nunca</a:t>
            </a:r>
            <a:r>
              <a:rPr lang="en-US" sz="1400" dirty="0" smtClean="0"/>
              <a:t>) </a:t>
            </a:r>
            <a:r>
              <a:rPr lang="en-US" sz="1400" dirty="0" err="1" smtClean="0"/>
              <a:t>es</a:t>
            </a:r>
            <a:r>
              <a:rPr lang="en-US" sz="1400" dirty="0" smtClean="0"/>
              <a:t> </a:t>
            </a:r>
            <a:r>
              <a:rPr lang="en-US" sz="1400" dirty="0" err="1" smtClean="0"/>
              <a:t>suficientemente</a:t>
            </a:r>
            <a:r>
              <a:rPr lang="en-US" sz="1400" dirty="0" smtClean="0"/>
              <a:t> </a:t>
            </a:r>
            <a:r>
              <a:rPr lang="en-US" sz="1400" dirty="0" err="1" smtClean="0"/>
              <a:t>buena</a:t>
            </a:r>
            <a:endParaRPr lang="en-US" sz="1400" dirty="0" smtClean="0"/>
          </a:p>
          <a:p>
            <a:pPr marL="342900" indent="-182880">
              <a:buFont typeface="Arial" panose="020B0604020202020204" pitchFamily="34" charset="0"/>
              <a:buChar char="•"/>
            </a:pPr>
            <a:r>
              <a:rPr lang="en-US" sz="1400" dirty="0" err="1" smtClean="0"/>
              <a:t>nuestra</a:t>
            </a:r>
            <a:r>
              <a:rPr lang="en-US" sz="1400" dirty="0" smtClean="0"/>
              <a:t> </a:t>
            </a:r>
            <a:r>
              <a:rPr lang="en-US" sz="1400" dirty="0" err="1" smtClean="0"/>
              <a:t>especulación</a:t>
            </a:r>
            <a:r>
              <a:rPr lang="en-US" sz="1400" dirty="0" smtClean="0"/>
              <a:t> </a:t>
            </a:r>
            <a:r>
              <a:rPr lang="en-US" sz="1400" dirty="0" err="1" smtClean="0"/>
              <a:t>es</a:t>
            </a:r>
            <a:r>
              <a:rPr lang="en-US" sz="1400" dirty="0" smtClean="0"/>
              <a:t> “</a:t>
            </a:r>
            <a:r>
              <a:rPr lang="en-US" sz="1400" dirty="0" err="1" smtClean="0"/>
              <a:t>informada</a:t>
            </a:r>
            <a:r>
              <a:rPr lang="en-US" sz="1400" dirty="0" smtClean="0"/>
              <a:t>” </a:t>
            </a:r>
            <a:r>
              <a:rPr lang="en-US" sz="1400" dirty="0" err="1" smtClean="0"/>
              <a:t>por</a:t>
            </a:r>
            <a:r>
              <a:rPr lang="en-US" sz="1400" dirty="0" smtClean="0"/>
              <a:t> </a:t>
            </a:r>
            <a:r>
              <a:rPr lang="en-US" sz="1400" dirty="0" err="1" smtClean="0"/>
              <a:t>nuestra</a:t>
            </a:r>
            <a:r>
              <a:rPr lang="en-US" sz="1400" dirty="0" smtClean="0"/>
              <a:t> </a:t>
            </a:r>
            <a:r>
              <a:rPr lang="en-US" sz="1400" dirty="0" err="1" smtClean="0"/>
              <a:t>pericia</a:t>
            </a:r>
            <a:r>
              <a:rPr lang="en-US" sz="1400" dirty="0" smtClean="0"/>
              <a:t>, </a:t>
            </a:r>
            <a:r>
              <a:rPr lang="en-US" sz="1400" dirty="0" err="1" smtClean="0"/>
              <a:t>pero</a:t>
            </a:r>
            <a:r>
              <a:rPr lang="en-US" sz="1400" dirty="0" smtClean="0"/>
              <a:t> </a:t>
            </a:r>
            <a:r>
              <a:rPr lang="en-US" sz="1400" dirty="0" err="1" smtClean="0"/>
              <a:t>siempre</a:t>
            </a:r>
            <a:r>
              <a:rPr lang="en-US" sz="1400" dirty="0" smtClean="0"/>
              <a:t> </a:t>
            </a:r>
            <a:r>
              <a:rPr lang="en-US" sz="1400" dirty="0" err="1" smtClean="0"/>
              <a:t>debemos</a:t>
            </a:r>
            <a:r>
              <a:rPr lang="en-US" sz="1400" dirty="0" smtClean="0"/>
              <a:t> </a:t>
            </a:r>
            <a:r>
              <a:rPr lang="en-US" sz="1400" dirty="0" err="1" smtClean="0"/>
              <a:t>ser</a:t>
            </a:r>
            <a:r>
              <a:rPr lang="en-US" sz="1400" dirty="0" smtClean="0"/>
              <a:t> </a:t>
            </a:r>
            <a:r>
              <a:rPr lang="en-US" sz="1400" dirty="0" err="1" smtClean="0"/>
              <a:t>cautelosos</a:t>
            </a:r>
            <a:r>
              <a:rPr lang="en-US" sz="1400" dirty="0" smtClean="0"/>
              <a:t> </a:t>
            </a:r>
            <a:r>
              <a:rPr lang="en-US" sz="1400" dirty="0" err="1" smtClean="0"/>
              <a:t>en</a:t>
            </a:r>
            <a:r>
              <a:rPr lang="en-US" sz="1400" dirty="0" smtClean="0"/>
              <a:t> </a:t>
            </a:r>
            <a:r>
              <a:rPr lang="en-US" sz="1400" dirty="0" err="1" smtClean="0"/>
              <a:t>nuestra</a:t>
            </a:r>
            <a:r>
              <a:rPr lang="en-US" sz="1400" dirty="0" smtClean="0"/>
              <a:t> </a:t>
            </a:r>
            <a:r>
              <a:rPr lang="en-US" sz="1400" dirty="0" err="1" smtClean="0"/>
              <a:t>confianza</a:t>
            </a:r>
            <a:endParaRPr lang="en-US" sz="1400" dirty="0"/>
          </a:p>
          <a:p>
            <a:pPr marL="342900" indent="-182880">
              <a:buFont typeface="Arial" panose="020B0604020202020204" pitchFamily="34" charset="0"/>
              <a:buChar char="•"/>
            </a:pPr>
            <a:r>
              <a:rPr lang="en-US" sz="1400" dirty="0" err="1" smtClean="0"/>
              <a:t>si</a:t>
            </a:r>
            <a:r>
              <a:rPr lang="en-US" sz="1400" dirty="0" smtClean="0"/>
              <a:t> el </a:t>
            </a:r>
            <a:r>
              <a:rPr lang="en-US" sz="1400" dirty="0" err="1" smtClean="0"/>
              <a:t>escenario</a:t>
            </a:r>
            <a:r>
              <a:rPr lang="en-US" sz="1400" dirty="0" smtClean="0"/>
              <a:t> “</a:t>
            </a:r>
            <a:r>
              <a:rPr lang="en-US" sz="1400" dirty="0"/>
              <a:t>probable” </a:t>
            </a:r>
            <a:r>
              <a:rPr lang="en-US" sz="1400" dirty="0" smtClean="0"/>
              <a:t>no se </a:t>
            </a:r>
            <a:r>
              <a:rPr lang="en-US" sz="1400" dirty="0" err="1" smtClean="0"/>
              <a:t>realiza</a:t>
            </a:r>
            <a:r>
              <a:rPr lang="en-US" sz="1400" dirty="0" smtClean="0"/>
              <a:t>, </a:t>
            </a:r>
            <a:r>
              <a:rPr lang="en-US" sz="1400" dirty="0" err="1" smtClean="0"/>
              <a:t>también</a:t>
            </a:r>
            <a:r>
              <a:rPr lang="en-US" sz="1400" dirty="0" smtClean="0"/>
              <a:t> </a:t>
            </a:r>
            <a:r>
              <a:rPr lang="en-US" sz="1400" dirty="0" err="1" smtClean="0"/>
              <a:t>ofrecemos</a:t>
            </a:r>
            <a:r>
              <a:rPr lang="en-US" sz="1400" dirty="0" smtClean="0"/>
              <a:t> </a:t>
            </a:r>
            <a:r>
              <a:rPr lang="en-US" sz="1400" dirty="0" err="1" smtClean="0"/>
              <a:t>escenarios</a:t>
            </a:r>
            <a:r>
              <a:rPr lang="en-US" sz="1400" dirty="0" smtClean="0"/>
              <a:t> </a:t>
            </a:r>
            <a:r>
              <a:rPr lang="en-US" sz="1400" dirty="0" err="1" smtClean="0"/>
              <a:t>alternativos</a:t>
            </a:r>
            <a:endParaRPr lang="en-US" sz="1400" dirty="0"/>
          </a:p>
        </p:txBody>
      </p:sp>
      <p:sp>
        <p:nvSpPr>
          <p:cNvPr id="10" name="TextBox 9"/>
          <p:cNvSpPr txBox="1"/>
          <p:nvPr/>
        </p:nvSpPr>
        <p:spPr>
          <a:xfrm>
            <a:off x="8522804" y="347330"/>
            <a:ext cx="228600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1200" dirty="0" smtClean="0">
                <a:solidFill>
                  <a:schemeClr val="bg1">
                    <a:lumMod val="65000"/>
                  </a:schemeClr>
                </a:solidFill>
              </a:rPr>
              <a:t>C</a:t>
            </a:r>
            <a:endParaRPr lang="en-US" sz="12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0139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2" name="Tab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677497"/>
              </p:ext>
            </p:extLst>
          </p:nvPr>
        </p:nvGraphicFramePr>
        <p:xfrm>
          <a:off x="1981200" y="1295400"/>
          <a:ext cx="6697496" cy="5212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97496"/>
              </a:tblGrid>
              <a:tr h="1828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8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8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8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8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8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8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8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8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8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8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8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8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8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8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8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8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8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8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33" name="TextBox 32"/>
          <p:cNvSpPr txBox="1"/>
          <p:nvPr/>
        </p:nvSpPr>
        <p:spPr>
          <a:xfrm>
            <a:off x="228600" y="296284"/>
            <a:ext cx="2662913" cy="461665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 smtClean="0"/>
              <a:t>Informe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analítico</a:t>
            </a:r>
            <a:endParaRPr lang="en-US" sz="2400" b="1" dirty="0"/>
          </a:p>
        </p:txBody>
      </p:sp>
      <p:sp>
        <p:nvSpPr>
          <p:cNvPr id="2" name="Rectangle 1"/>
          <p:cNvSpPr/>
          <p:nvPr/>
        </p:nvSpPr>
        <p:spPr>
          <a:xfrm>
            <a:off x="3048000" y="309125"/>
            <a:ext cx="569732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 err="1" smtClean="0"/>
              <a:t>Tema</a:t>
            </a:r>
            <a:r>
              <a:rPr lang="en-US" sz="1600" dirty="0" smtClean="0"/>
              <a:t>: _______________________   </a:t>
            </a:r>
            <a:r>
              <a:rPr lang="en-US" sz="1600" dirty="0" err="1" smtClean="0"/>
              <a:t>Nombre</a:t>
            </a:r>
            <a:r>
              <a:rPr lang="en-US" sz="1600" dirty="0" smtClean="0"/>
              <a:t>(s): ______________</a:t>
            </a:r>
            <a:endParaRPr lang="en-US" sz="1600" dirty="0"/>
          </a:p>
        </p:txBody>
      </p:sp>
      <p:sp>
        <p:nvSpPr>
          <p:cNvPr id="16" name="Rectangle 15"/>
          <p:cNvSpPr/>
          <p:nvPr/>
        </p:nvSpPr>
        <p:spPr>
          <a:xfrm>
            <a:off x="383181" y="4822779"/>
            <a:ext cx="1234440" cy="41616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err="1" smtClean="0"/>
              <a:t>escenarios</a:t>
            </a:r>
            <a:endParaRPr lang="en-US" sz="1400" dirty="0"/>
          </a:p>
        </p:txBody>
      </p:sp>
      <p:sp>
        <p:nvSpPr>
          <p:cNvPr id="18" name="Rectangle 17"/>
          <p:cNvSpPr/>
          <p:nvPr/>
        </p:nvSpPr>
        <p:spPr>
          <a:xfrm>
            <a:off x="383181" y="5823397"/>
            <a:ext cx="1232952" cy="41616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err="1" smtClean="0"/>
              <a:t>implicaciones</a:t>
            </a:r>
            <a:endParaRPr lang="en-US" sz="1400" dirty="0"/>
          </a:p>
        </p:txBody>
      </p:sp>
      <p:sp>
        <p:nvSpPr>
          <p:cNvPr id="19" name="Rectangle 18"/>
          <p:cNvSpPr/>
          <p:nvPr/>
        </p:nvSpPr>
        <p:spPr>
          <a:xfrm>
            <a:off x="381000" y="1295400"/>
            <a:ext cx="1234440" cy="41616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err="1" smtClean="0"/>
              <a:t>juicios</a:t>
            </a:r>
            <a:r>
              <a:rPr lang="en-US" sz="1400" dirty="0" smtClean="0"/>
              <a:t> </a:t>
            </a:r>
            <a:r>
              <a:rPr lang="en-US" sz="1400" dirty="0" err="1" smtClean="0"/>
              <a:t>principales</a:t>
            </a:r>
            <a:endParaRPr lang="en-US" sz="1400" dirty="0"/>
          </a:p>
        </p:txBody>
      </p:sp>
      <p:sp>
        <p:nvSpPr>
          <p:cNvPr id="20" name="Rectangle 19"/>
          <p:cNvSpPr/>
          <p:nvPr/>
        </p:nvSpPr>
        <p:spPr>
          <a:xfrm>
            <a:off x="381000" y="3866213"/>
            <a:ext cx="1234440" cy="41616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err="1" smtClean="0"/>
              <a:t>corrientes</a:t>
            </a:r>
            <a:r>
              <a:rPr lang="en-US" sz="1400" dirty="0" smtClean="0"/>
              <a:t>/ </a:t>
            </a:r>
            <a:r>
              <a:rPr lang="en-US" sz="1400" dirty="0" err="1" smtClean="0"/>
              <a:t>tendencias</a:t>
            </a:r>
            <a:endParaRPr lang="en-US" sz="1400" dirty="0"/>
          </a:p>
        </p:txBody>
      </p:sp>
      <p:sp>
        <p:nvSpPr>
          <p:cNvPr id="21" name="Rectangle 20"/>
          <p:cNvSpPr/>
          <p:nvPr/>
        </p:nvSpPr>
        <p:spPr>
          <a:xfrm>
            <a:off x="381693" y="2316483"/>
            <a:ext cx="1234440" cy="41616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err="1" smtClean="0"/>
              <a:t>impulsores</a:t>
            </a:r>
            <a:endParaRPr lang="en-US" sz="1400" dirty="0"/>
          </a:p>
        </p:txBody>
      </p:sp>
      <p:sp>
        <p:nvSpPr>
          <p:cNvPr id="12" name="TextBox 11"/>
          <p:cNvSpPr txBox="1"/>
          <p:nvPr/>
        </p:nvSpPr>
        <p:spPr>
          <a:xfrm>
            <a:off x="8600660" y="339902"/>
            <a:ext cx="228600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1200" dirty="0" smtClean="0">
                <a:solidFill>
                  <a:schemeClr val="bg1">
                    <a:lumMod val="65000"/>
                  </a:schemeClr>
                </a:solidFill>
              </a:rPr>
              <a:t>D</a:t>
            </a:r>
            <a:endParaRPr lang="en-US" sz="12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8617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4268921"/>
              </p:ext>
            </p:extLst>
          </p:nvPr>
        </p:nvGraphicFramePr>
        <p:xfrm>
          <a:off x="381000" y="1296390"/>
          <a:ext cx="3028006" cy="5212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28006"/>
              </a:tblGrid>
              <a:tr h="1828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8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8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8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8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8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8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8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8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8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8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8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8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8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8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8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8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8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8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32" name="Tab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2538156"/>
              </p:ext>
            </p:extLst>
          </p:nvPr>
        </p:nvGraphicFramePr>
        <p:xfrm>
          <a:off x="3886200" y="1295400"/>
          <a:ext cx="4792496" cy="5212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92496"/>
              </a:tblGrid>
              <a:tr h="1828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8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8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8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8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8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8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8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8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8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8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8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8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8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8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8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8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8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8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33" name="TextBox 32"/>
          <p:cNvSpPr txBox="1"/>
          <p:nvPr/>
        </p:nvSpPr>
        <p:spPr>
          <a:xfrm>
            <a:off x="365760" y="274320"/>
            <a:ext cx="2662913" cy="830997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 smtClean="0"/>
              <a:t>Planificación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estratégica</a:t>
            </a:r>
            <a:endParaRPr lang="en-US" sz="2400" b="1" dirty="0"/>
          </a:p>
        </p:txBody>
      </p:sp>
      <p:sp>
        <p:nvSpPr>
          <p:cNvPr id="2" name="Rectangle 1"/>
          <p:cNvSpPr/>
          <p:nvPr/>
        </p:nvSpPr>
        <p:spPr>
          <a:xfrm>
            <a:off x="3048000" y="309125"/>
            <a:ext cx="569732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 err="1" smtClean="0"/>
              <a:t>Tema</a:t>
            </a:r>
            <a:r>
              <a:rPr lang="en-US" sz="1600" dirty="0" smtClean="0"/>
              <a:t>: _______________________   </a:t>
            </a:r>
            <a:r>
              <a:rPr lang="en-US" sz="1600" dirty="0" err="1" smtClean="0"/>
              <a:t>Nombre</a:t>
            </a:r>
            <a:r>
              <a:rPr lang="en-US" sz="1600" dirty="0" smtClean="0"/>
              <a:t>(s): ______________</a:t>
            </a:r>
            <a:endParaRPr lang="en-US" sz="1600" dirty="0"/>
          </a:p>
        </p:txBody>
      </p:sp>
      <p:sp>
        <p:nvSpPr>
          <p:cNvPr id="16" name="Rectangle 15"/>
          <p:cNvSpPr/>
          <p:nvPr/>
        </p:nvSpPr>
        <p:spPr>
          <a:xfrm>
            <a:off x="365760" y="4480560"/>
            <a:ext cx="3103384" cy="41616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err="1" smtClean="0"/>
              <a:t>escenarios</a:t>
            </a:r>
            <a:endParaRPr lang="en-US" sz="1400" dirty="0"/>
          </a:p>
        </p:txBody>
      </p:sp>
      <p:sp>
        <p:nvSpPr>
          <p:cNvPr id="21" name="Rectangle 20"/>
          <p:cNvSpPr/>
          <p:nvPr/>
        </p:nvSpPr>
        <p:spPr>
          <a:xfrm>
            <a:off x="325616" y="1188720"/>
            <a:ext cx="3103384" cy="41616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err="1" smtClean="0"/>
              <a:t>impulsores</a:t>
            </a:r>
            <a:endParaRPr lang="en-US" sz="1400" dirty="0"/>
          </a:p>
        </p:txBody>
      </p:sp>
      <p:sp>
        <p:nvSpPr>
          <p:cNvPr id="13" name="Rectangle 12"/>
          <p:cNvSpPr/>
          <p:nvPr/>
        </p:nvSpPr>
        <p:spPr>
          <a:xfrm>
            <a:off x="3886200" y="1188720"/>
            <a:ext cx="4792496" cy="41616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err="1" smtClean="0"/>
              <a:t>opciones</a:t>
            </a:r>
            <a:r>
              <a:rPr lang="en-US" sz="1400" dirty="0" smtClean="0"/>
              <a:t> </a:t>
            </a:r>
            <a:r>
              <a:rPr lang="en-US" sz="1400" dirty="0" err="1" smtClean="0"/>
              <a:t>políticas</a:t>
            </a:r>
            <a:endParaRPr lang="en-US" sz="1400" dirty="0"/>
          </a:p>
        </p:txBody>
      </p:sp>
      <p:sp>
        <p:nvSpPr>
          <p:cNvPr id="11" name="TextBox 10"/>
          <p:cNvSpPr txBox="1"/>
          <p:nvPr/>
        </p:nvSpPr>
        <p:spPr>
          <a:xfrm>
            <a:off x="8564396" y="347330"/>
            <a:ext cx="228600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1200" dirty="0" smtClean="0">
                <a:solidFill>
                  <a:schemeClr val="bg1">
                    <a:lumMod val="65000"/>
                  </a:schemeClr>
                </a:solidFill>
              </a:rPr>
              <a:t>E</a:t>
            </a:r>
            <a:endParaRPr lang="en-US" sz="12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940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323087" y="233468"/>
            <a:ext cx="2330301" cy="1323439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err="1" smtClean="0"/>
              <a:t>Informe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analítico</a:t>
            </a:r>
            <a:r>
              <a:rPr lang="en-US" sz="2000" b="1" dirty="0" smtClean="0"/>
              <a:t/>
            </a:r>
            <a:br>
              <a:rPr lang="en-US" sz="2000" b="1" dirty="0" smtClean="0"/>
            </a:br>
            <a:r>
              <a:rPr lang="en-US" sz="2000" b="1" dirty="0" smtClean="0"/>
              <a:t>-</a:t>
            </a:r>
            <a:br>
              <a:rPr lang="en-US" sz="2000" b="1" dirty="0" smtClean="0"/>
            </a:br>
            <a:r>
              <a:rPr lang="en-US" sz="2000" b="1" dirty="0" err="1"/>
              <a:t>Planificación</a:t>
            </a:r>
            <a:r>
              <a:rPr lang="en-US" sz="2000" b="1" dirty="0"/>
              <a:t> </a:t>
            </a:r>
            <a:r>
              <a:rPr lang="en-US" sz="2000" b="1" dirty="0" err="1" smtClean="0"/>
              <a:t>estratégica</a:t>
            </a:r>
            <a:endParaRPr lang="en-US" sz="20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3200400" y="355291"/>
            <a:ext cx="36576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i="1" dirty="0" smtClean="0"/>
              <a:t>Notas de valoración</a:t>
            </a:r>
            <a:br>
              <a:rPr lang="es-ES" sz="2400" i="1" dirty="0" smtClean="0"/>
            </a:br>
            <a:endParaRPr lang="en-US" sz="1400" i="1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2331941"/>
              </p:ext>
            </p:extLst>
          </p:nvPr>
        </p:nvGraphicFramePr>
        <p:xfrm>
          <a:off x="2590799" y="1828800"/>
          <a:ext cx="6024697" cy="43319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024697"/>
              </a:tblGrid>
              <a:tr h="0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710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710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710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710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710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710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710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710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710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710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710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2590800" y="1524000"/>
            <a:ext cx="539662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/>
              <a:t>¿</a:t>
            </a:r>
            <a:r>
              <a:rPr lang="en-US" sz="1200" dirty="0" err="1" smtClean="0"/>
              <a:t>Cómo</a:t>
            </a:r>
            <a:r>
              <a:rPr lang="en-US" sz="1200" dirty="0" smtClean="0"/>
              <a:t> </a:t>
            </a:r>
            <a:r>
              <a:rPr lang="en-US" sz="1200" dirty="0" err="1" smtClean="0"/>
              <a:t>salió</a:t>
            </a:r>
            <a:r>
              <a:rPr lang="en-US" sz="1200" dirty="0" smtClean="0"/>
              <a:t> el briefing? ¿</a:t>
            </a:r>
            <a:r>
              <a:rPr lang="en-US" sz="1200" dirty="0" err="1" smtClean="0"/>
              <a:t>Incluyeron</a:t>
            </a:r>
            <a:r>
              <a:rPr lang="en-US" sz="1200" dirty="0" smtClean="0"/>
              <a:t> </a:t>
            </a:r>
            <a:r>
              <a:rPr lang="en-US" sz="1200" dirty="0" err="1" smtClean="0"/>
              <a:t>todos</a:t>
            </a:r>
            <a:r>
              <a:rPr lang="en-US" sz="1200" dirty="0" smtClean="0"/>
              <a:t> </a:t>
            </a:r>
            <a:r>
              <a:rPr lang="en-US" sz="1200" dirty="0" err="1" smtClean="0"/>
              <a:t>los</a:t>
            </a:r>
            <a:r>
              <a:rPr lang="en-US" sz="1200" dirty="0" smtClean="0"/>
              <a:t> </a:t>
            </a:r>
            <a:r>
              <a:rPr lang="en-US" sz="1200" dirty="0" err="1" smtClean="0"/>
              <a:t>elementos</a:t>
            </a:r>
            <a:r>
              <a:rPr lang="en-US" sz="1200" dirty="0" smtClean="0"/>
              <a:t> </a:t>
            </a:r>
            <a:r>
              <a:rPr lang="en-US" sz="1200" dirty="0" err="1" smtClean="0"/>
              <a:t>analíticos</a:t>
            </a:r>
            <a:r>
              <a:rPr lang="en-US" sz="1200" dirty="0" smtClean="0"/>
              <a:t> </a:t>
            </a:r>
            <a:r>
              <a:rPr lang="en-US" sz="1200" dirty="0" err="1" smtClean="0"/>
              <a:t>básicos</a:t>
            </a:r>
            <a:r>
              <a:rPr lang="en-US" sz="1200" dirty="0" smtClean="0"/>
              <a:t>?</a:t>
            </a:r>
            <a:endParaRPr lang="en-US" sz="1200" dirty="0"/>
          </a:p>
        </p:txBody>
      </p:sp>
      <p:grpSp>
        <p:nvGrpSpPr>
          <p:cNvPr id="11" name="Group 10"/>
          <p:cNvGrpSpPr/>
          <p:nvPr/>
        </p:nvGrpSpPr>
        <p:grpSpPr>
          <a:xfrm>
            <a:off x="499061" y="1877778"/>
            <a:ext cx="1251207" cy="3229947"/>
            <a:chOff x="7225248" y="2706272"/>
            <a:chExt cx="1251207" cy="3229947"/>
          </a:xfrm>
        </p:grpSpPr>
        <p:sp>
          <p:nvSpPr>
            <p:cNvPr id="12" name="Rectangle 11"/>
            <p:cNvSpPr/>
            <p:nvPr/>
          </p:nvSpPr>
          <p:spPr>
            <a:xfrm>
              <a:off x="7239000" y="4868774"/>
              <a:ext cx="1234440" cy="416166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err="1" smtClean="0"/>
                <a:t>escenarios</a:t>
              </a:r>
              <a:endParaRPr lang="en-US" sz="1400" dirty="0"/>
            </a:p>
          </p:txBody>
        </p:sp>
        <p:grpSp>
          <p:nvGrpSpPr>
            <p:cNvPr id="13" name="Group 12"/>
            <p:cNvGrpSpPr/>
            <p:nvPr/>
          </p:nvGrpSpPr>
          <p:grpSpPr>
            <a:xfrm>
              <a:off x="7225248" y="2706272"/>
              <a:ext cx="1251207" cy="3229947"/>
              <a:chOff x="7225248" y="2706272"/>
              <a:chExt cx="1251207" cy="3229947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7225248" y="5520053"/>
                <a:ext cx="1232952" cy="416166"/>
              </a:xfrm>
              <a:prstGeom prst="rect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err="1" smtClean="0"/>
                  <a:t>implicaciones</a:t>
                </a:r>
                <a:endParaRPr lang="en-US" sz="1400" dirty="0"/>
              </a:p>
            </p:txBody>
          </p:sp>
          <p:sp>
            <p:nvSpPr>
              <p:cNvPr id="18" name="Rectangle 17"/>
              <p:cNvSpPr/>
              <p:nvPr/>
            </p:nvSpPr>
            <p:spPr>
              <a:xfrm>
                <a:off x="7239000" y="2706272"/>
                <a:ext cx="1234440" cy="416166"/>
              </a:xfrm>
              <a:prstGeom prst="rect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err="1" smtClean="0"/>
                  <a:t>juicios</a:t>
                </a:r>
                <a:r>
                  <a:rPr lang="en-US" sz="1400" dirty="0" smtClean="0"/>
                  <a:t> </a:t>
                </a:r>
                <a:r>
                  <a:rPr lang="en-US" sz="1400" dirty="0" err="1" smtClean="0"/>
                  <a:t>principales</a:t>
                </a:r>
                <a:endParaRPr lang="en-US" sz="1400" dirty="0"/>
              </a:p>
            </p:txBody>
          </p:sp>
          <p:sp>
            <p:nvSpPr>
              <p:cNvPr id="21" name="Rectangle 20"/>
              <p:cNvSpPr/>
              <p:nvPr/>
            </p:nvSpPr>
            <p:spPr>
              <a:xfrm>
                <a:off x="7242015" y="4084059"/>
                <a:ext cx="1234440" cy="416166"/>
              </a:xfrm>
              <a:prstGeom prst="rect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err="1" smtClean="0"/>
                  <a:t>corrientes</a:t>
                </a:r>
                <a:r>
                  <a:rPr lang="en-US" sz="1400" dirty="0" smtClean="0"/>
                  <a:t>/ </a:t>
                </a:r>
                <a:r>
                  <a:rPr lang="en-US" sz="1400" dirty="0" err="1" smtClean="0"/>
                  <a:t>tendencias</a:t>
                </a:r>
                <a:endParaRPr lang="en-US" sz="1400" dirty="0"/>
              </a:p>
            </p:txBody>
          </p:sp>
          <p:sp>
            <p:nvSpPr>
              <p:cNvPr id="22" name="Rectangle 21"/>
              <p:cNvSpPr/>
              <p:nvPr/>
            </p:nvSpPr>
            <p:spPr>
              <a:xfrm>
                <a:off x="7239000" y="3366952"/>
                <a:ext cx="1234440" cy="416166"/>
              </a:xfrm>
              <a:prstGeom prst="rect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err="1" smtClean="0"/>
                  <a:t>impulsores</a:t>
                </a:r>
                <a:endParaRPr lang="en-US" sz="1400" dirty="0"/>
              </a:p>
            </p:txBody>
          </p:sp>
        </p:grpSp>
      </p:grpSp>
      <p:sp>
        <p:nvSpPr>
          <p:cNvPr id="24" name="Rectangle 23"/>
          <p:cNvSpPr/>
          <p:nvPr/>
        </p:nvSpPr>
        <p:spPr>
          <a:xfrm>
            <a:off x="2590800" y="2155444"/>
            <a:ext cx="539662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/>
              <a:t>¿</a:t>
            </a:r>
            <a:r>
              <a:rPr lang="en-US" sz="1200" dirty="0" err="1" smtClean="0"/>
              <a:t>Entendieron</a:t>
            </a:r>
            <a:r>
              <a:rPr lang="en-US" sz="1200" dirty="0" smtClean="0"/>
              <a:t> </a:t>
            </a:r>
            <a:r>
              <a:rPr lang="en-US" sz="1200" dirty="0" err="1" smtClean="0"/>
              <a:t>bien</a:t>
            </a:r>
            <a:r>
              <a:rPr lang="en-US" sz="1200" dirty="0" smtClean="0"/>
              <a:t> las </a:t>
            </a:r>
            <a:r>
              <a:rPr lang="en-US" sz="1200" dirty="0" err="1" smtClean="0"/>
              <a:t>necesidades</a:t>
            </a:r>
            <a:r>
              <a:rPr lang="en-US" sz="1200" dirty="0" smtClean="0"/>
              <a:t> de </a:t>
            </a:r>
            <a:r>
              <a:rPr lang="en-US" sz="1200" dirty="0" err="1" smtClean="0"/>
              <a:t>los</a:t>
            </a:r>
            <a:r>
              <a:rPr lang="en-US" sz="1200" dirty="0" smtClean="0"/>
              <a:t> </a:t>
            </a:r>
            <a:r>
              <a:rPr lang="en-US" sz="1200" dirty="0" err="1" smtClean="0"/>
              <a:t>decisores</a:t>
            </a:r>
            <a:r>
              <a:rPr lang="en-US" sz="1200" dirty="0" smtClean="0"/>
              <a:t>?  </a:t>
            </a:r>
            <a:endParaRPr lang="en-US" sz="1200" dirty="0"/>
          </a:p>
        </p:txBody>
      </p:sp>
      <p:sp>
        <p:nvSpPr>
          <p:cNvPr id="25" name="Rectangle 24"/>
          <p:cNvSpPr/>
          <p:nvPr/>
        </p:nvSpPr>
        <p:spPr>
          <a:xfrm>
            <a:off x="2613767" y="3533231"/>
            <a:ext cx="539662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/>
              <a:t>¿Se </a:t>
            </a:r>
            <a:r>
              <a:rPr lang="en-US" sz="1200" dirty="0" err="1" smtClean="0"/>
              <a:t>mantuvieron</a:t>
            </a:r>
            <a:r>
              <a:rPr lang="en-US" sz="1200" dirty="0" smtClean="0"/>
              <a:t> </a:t>
            </a:r>
            <a:r>
              <a:rPr lang="en-US" sz="1200" dirty="0" err="1" smtClean="0"/>
              <a:t>desinteresados</a:t>
            </a:r>
            <a:r>
              <a:rPr lang="en-US" sz="1200" dirty="0" smtClean="0"/>
              <a:t> </a:t>
            </a:r>
            <a:r>
              <a:rPr lang="en-US" sz="1200" dirty="0" err="1" smtClean="0"/>
              <a:t>como</a:t>
            </a:r>
            <a:r>
              <a:rPr lang="en-US" sz="1200" dirty="0" smtClean="0"/>
              <a:t> </a:t>
            </a:r>
            <a:r>
              <a:rPr lang="en-US" sz="1200" dirty="0" err="1" smtClean="0"/>
              <a:t>analistas</a:t>
            </a:r>
            <a:r>
              <a:rPr lang="en-US" sz="1200" dirty="0" smtClean="0"/>
              <a:t>?</a:t>
            </a:r>
            <a:endParaRPr lang="en-US" sz="1200" dirty="0"/>
          </a:p>
        </p:txBody>
      </p:sp>
      <p:sp>
        <p:nvSpPr>
          <p:cNvPr id="26" name="Rectangle 25"/>
          <p:cNvSpPr/>
          <p:nvPr/>
        </p:nvSpPr>
        <p:spPr>
          <a:xfrm>
            <a:off x="2613767" y="4219437"/>
            <a:ext cx="539662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/>
              <a:t>¿Los </a:t>
            </a:r>
            <a:r>
              <a:rPr lang="en-US" sz="1200" dirty="0" err="1" smtClean="0"/>
              <a:t>impulsores</a:t>
            </a:r>
            <a:r>
              <a:rPr lang="en-US" sz="1200" dirty="0" smtClean="0"/>
              <a:t> </a:t>
            </a:r>
            <a:r>
              <a:rPr lang="en-US" sz="1200" dirty="0" err="1" smtClean="0"/>
              <a:t>ayudaron</a:t>
            </a:r>
            <a:r>
              <a:rPr lang="en-US" sz="1200" dirty="0" smtClean="0"/>
              <a:t> </a:t>
            </a:r>
            <a:r>
              <a:rPr lang="en-US" sz="1200" dirty="0" err="1" smtClean="0"/>
              <a:t>en</a:t>
            </a:r>
            <a:r>
              <a:rPr lang="en-US" sz="1200" dirty="0" smtClean="0"/>
              <a:t> la </a:t>
            </a:r>
            <a:r>
              <a:rPr lang="en-US" sz="1200" dirty="0" err="1" smtClean="0"/>
              <a:t>formulación</a:t>
            </a:r>
            <a:r>
              <a:rPr lang="en-US" sz="1200" dirty="0" smtClean="0"/>
              <a:t> de </a:t>
            </a:r>
            <a:r>
              <a:rPr lang="en-US" sz="1200" dirty="0" err="1" smtClean="0"/>
              <a:t>opciones</a:t>
            </a:r>
            <a:r>
              <a:rPr lang="en-US" sz="1200" dirty="0" smtClean="0"/>
              <a:t>?</a:t>
            </a:r>
            <a:endParaRPr lang="en-US" sz="1200" dirty="0"/>
          </a:p>
        </p:txBody>
      </p:sp>
      <p:sp>
        <p:nvSpPr>
          <p:cNvPr id="27" name="Rectangle 26"/>
          <p:cNvSpPr/>
          <p:nvPr/>
        </p:nvSpPr>
        <p:spPr>
          <a:xfrm>
            <a:off x="511852" y="5645852"/>
            <a:ext cx="1234440" cy="90734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err="1" smtClean="0"/>
              <a:t>opciones</a:t>
            </a:r>
            <a:r>
              <a:rPr lang="en-US" sz="1400" dirty="0" smtClean="0"/>
              <a:t> </a:t>
            </a:r>
            <a:r>
              <a:rPr lang="en-US" sz="1400" dirty="0" err="1" smtClean="0"/>
              <a:t>políticas</a:t>
            </a: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/>
              <a:t>-</a:t>
            </a:r>
            <a:br>
              <a:rPr lang="en-US" sz="1400" dirty="0" smtClean="0"/>
            </a:br>
            <a:r>
              <a:rPr lang="en-US" sz="1400" dirty="0" err="1" smtClean="0"/>
              <a:t>planificación</a:t>
            </a:r>
            <a:endParaRPr lang="en-US" sz="1400" dirty="0"/>
          </a:p>
        </p:txBody>
      </p:sp>
      <p:sp>
        <p:nvSpPr>
          <p:cNvPr id="4" name="Down Arrow 3"/>
          <p:cNvSpPr/>
          <p:nvPr/>
        </p:nvSpPr>
        <p:spPr>
          <a:xfrm>
            <a:off x="938572" y="5211177"/>
            <a:ext cx="381000" cy="365760"/>
          </a:xfrm>
          <a:prstGeom prst="down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2590800" y="2790626"/>
            <a:ext cx="539662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/>
              <a:t>¿</a:t>
            </a:r>
            <a:r>
              <a:rPr lang="en-US" sz="1200" dirty="0" err="1" smtClean="0"/>
              <a:t>Identificaron</a:t>
            </a:r>
            <a:r>
              <a:rPr lang="en-US" sz="1200" dirty="0" smtClean="0"/>
              <a:t> </a:t>
            </a:r>
            <a:r>
              <a:rPr lang="en-US" sz="1200" dirty="0" err="1" smtClean="0"/>
              <a:t>impulsores</a:t>
            </a:r>
            <a:r>
              <a:rPr lang="en-US" sz="1200" dirty="0" smtClean="0"/>
              <a:t> </a:t>
            </a:r>
            <a:r>
              <a:rPr lang="en-US" sz="1200" dirty="0" err="1" smtClean="0"/>
              <a:t>realistas</a:t>
            </a:r>
            <a:r>
              <a:rPr lang="en-US" sz="1200" dirty="0" smtClean="0"/>
              <a:t>?  </a:t>
            </a:r>
            <a:endParaRPr lang="en-US" sz="1200" dirty="0"/>
          </a:p>
        </p:txBody>
      </p:sp>
      <p:sp>
        <p:nvSpPr>
          <p:cNvPr id="29" name="Rectangle 28"/>
          <p:cNvSpPr/>
          <p:nvPr/>
        </p:nvSpPr>
        <p:spPr>
          <a:xfrm>
            <a:off x="2590800" y="4866619"/>
            <a:ext cx="539662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/>
              <a:t>¿</a:t>
            </a:r>
            <a:r>
              <a:rPr lang="en-US" sz="1200" dirty="0" err="1" smtClean="0"/>
              <a:t>Qué</a:t>
            </a:r>
            <a:r>
              <a:rPr lang="en-US" sz="1200" dirty="0" smtClean="0"/>
              <a:t> </a:t>
            </a:r>
            <a:r>
              <a:rPr lang="en-US" sz="1200" dirty="0" err="1" smtClean="0"/>
              <a:t>otros</a:t>
            </a:r>
            <a:r>
              <a:rPr lang="en-US" sz="1200" dirty="0" smtClean="0"/>
              <a:t> </a:t>
            </a:r>
            <a:r>
              <a:rPr lang="en-US" sz="1200" dirty="0" err="1" smtClean="0"/>
              <a:t>elementos</a:t>
            </a:r>
            <a:r>
              <a:rPr lang="en-US" sz="1200" dirty="0" smtClean="0"/>
              <a:t> del </a:t>
            </a:r>
            <a:r>
              <a:rPr lang="en-US" sz="1200" dirty="0" err="1" smtClean="0"/>
              <a:t>análisis</a:t>
            </a:r>
            <a:r>
              <a:rPr lang="en-US" sz="1200" dirty="0" smtClean="0"/>
              <a:t>  </a:t>
            </a:r>
            <a:r>
              <a:rPr lang="en-US" sz="1200" dirty="0" err="1" smtClean="0"/>
              <a:t>ayudó</a:t>
            </a:r>
            <a:r>
              <a:rPr lang="en-US" sz="1200" dirty="0" smtClean="0"/>
              <a:t> </a:t>
            </a:r>
            <a:r>
              <a:rPr lang="en-US" sz="1200" dirty="0" err="1" smtClean="0"/>
              <a:t>en</a:t>
            </a:r>
            <a:r>
              <a:rPr lang="en-US" sz="1200" dirty="0" smtClean="0"/>
              <a:t> el </a:t>
            </a:r>
            <a:r>
              <a:rPr lang="en-US" sz="1200" dirty="0" err="1" smtClean="0"/>
              <a:t>proceso</a:t>
            </a:r>
            <a:r>
              <a:rPr lang="en-US" sz="1200" dirty="0" smtClean="0"/>
              <a:t> de </a:t>
            </a:r>
            <a:r>
              <a:rPr lang="en-US" sz="1200" dirty="0" err="1" smtClean="0"/>
              <a:t>planificación</a:t>
            </a:r>
            <a:r>
              <a:rPr lang="en-US" sz="1200" dirty="0" smtClean="0"/>
              <a:t>?</a:t>
            </a:r>
            <a:endParaRPr lang="en-US" sz="1200" dirty="0"/>
          </a:p>
        </p:txBody>
      </p:sp>
      <p:sp>
        <p:nvSpPr>
          <p:cNvPr id="30" name="Rectangle 29"/>
          <p:cNvSpPr/>
          <p:nvPr/>
        </p:nvSpPr>
        <p:spPr>
          <a:xfrm>
            <a:off x="2573740" y="5576937"/>
            <a:ext cx="539662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/>
              <a:t>¿</a:t>
            </a:r>
            <a:r>
              <a:rPr lang="en-US" sz="1200" dirty="0" err="1" smtClean="0"/>
              <a:t>Cómo</a:t>
            </a:r>
            <a:r>
              <a:rPr lang="en-US" sz="1200" dirty="0" smtClean="0"/>
              <a:t> se </a:t>
            </a:r>
            <a:r>
              <a:rPr lang="en-US" sz="1200" dirty="0" err="1" smtClean="0"/>
              <a:t>puede</a:t>
            </a:r>
            <a:r>
              <a:rPr lang="en-US" sz="1200" dirty="0" smtClean="0"/>
              <a:t> </a:t>
            </a:r>
            <a:r>
              <a:rPr lang="en-US" sz="1200" dirty="0" err="1" smtClean="0"/>
              <a:t>mejorar</a:t>
            </a:r>
            <a:r>
              <a:rPr lang="en-US" sz="1200" dirty="0" smtClean="0"/>
              <a:t> el </a:t>
            </a:r>
            <a:r>
              <a:rPr lang="en-US" sz="1200" dirty="0" err="1" smtClean="0"/>
              <a:t>modelo</a:t>
            </a:r>
            <a:r>
              <a:rPr lang="en-US" sz="1200" dirty="0" smtClean="0"/>
              <a:t>?</a:t>
            </a:r>
            <a:endParaRPr lang="en-US" sz="1200" dirty="0"/>
          </a:p>
        </p:txBody>
      </p:sp>
      <p:sp>
        <p:nvSpPr>
          <p:cNvPr id="32" name="TextBox 31"/>
          <p:cNvSpPr txBox="1"/>
          <p:nvPr/>
        </p:nvSpPr>
        <p:spPr>
          <a:xfrm>
            <a:off x="8522804" y="347330"/>
            <a:ext cx="228600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1200" dirty="0" smtClean="0">
                <a:solidFill>
                  <a:schemeClr val="bg1">
                    <a:lumMod val="65000"/>
                  </a:schemeClr>
                </a:solidFill>
              </a:rPr>
              <a:t>F</a:t>
            </a:r>
            <a:endParaRPr lang="en-US" sz="12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4016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486</Words>
  <Application>Microsoft Office PowerPoint</Application>
  <PresentationFormat>On-screen Show (4:3)</PresentationFormat>
  <Paragraphs>70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Análisis de Inteligencia y Planificación Estratégica  Brindando inteligencia procesable a decisores</vt:lpstr>
      <vt:lpstr>PowerPoint Presentation</vt:lpstr>
      <vt:lpstr>PowerPoint Presentation</vt:lpstr>
      <vt:lpstr>¿Qué es el arte del oficio analítico?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Fulton</dc:creator>
  <cp:lastModifiedBy>Fulton</cp:lastModifiedBy>
  <cp:revision>8</cp:revision>
  <cp:lastPrinted>2017-12-07T21:13:42Z</cp:lastPrinted>
  <dcterms:created xsi:type="dcterms:W3CDTF">2017-12-07T19:56:43Z</dcterms:created>
  <dcterms:modified xsi:type="dcterms:W3CDTF">2017-12-07T21:26:39Z</dcterms:modified>
</cp:coreProperties>
</file>