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0"/>
  </p:notesMasterIdLst>
  <p:handoutMasterIdLst>
    <p:handoutMasterId r:id="rId221"/>
  </p:handoutMasterIdLst>
  <p:sldIdLst>
    <p:sldId id="256" r:id="rId2"/>
    <p:sldId id="853" r:id="rId3"/>
    <p:sldId id="1033" r:id="rId4"/>
    <p:sldId id="1958" r:id="rId5"/>
    <p:sldId id="1962" r:id="rId6"/>
    <p:sldId id="1036" r:id="rId7"/>
    <p:sldId id="1449" r:id="rId8"/>
    <p:sldId id="1552" r:id="rId9"/>
    <p:sldId id="1037" r:id="rId10"/>
    <p:sldId id="1038" r:id="rId11"/>
    <p:sldId id="1539" r:id="rId12"/>
    <p:sldId id="1045" r:id="rId13"/>
    <p:sldId id="1965" r:id="rId14"/>
    <p:sldId id="1966" r:id="rId15"/>
    <p:sldId id="1572" r:id="rId16"/>
    <p:sldId id="1925" r:id="rId17"/>
    <p:sldId id="1780" r:id="rId18"/>
    <p:sldId id="1782" r:id="rId19"/>
    <p:sldId id="1573" r:id="rId20"/>
    <p:sldId id="1575" r:id="rId21"/>
    <p:sldId id="1574" r:id="rId22"/>
    <p:sldId id="1926" r:id="rId23"/>
    <p:sldId id="1046" r:id="rId24"/>
    <p:sldId id="1540" r:id="rId25"/>
    <p:sldId id="1918" r:id="rId26"/>
    <p:sldId id="1959" r:id="rId27"/>
    <p:sldId id="954" r:id="rId28"/>
    <p:sldId id="259" r:id="rId29"/>
    <p:sldId id="396" r:id="rId30"/>
    <p:sldId id="397" r:id="rId31"/>
    <p:sldId id="398" r:id="rId32"/>
    <p:sldId id="616" r:id="rId33"/>
    <p:sldId id="345" r:id="rId34"/>
    <p:sldId id="346" r:id="rId35"/>
    <p:sldId id="347" r:id="rId36"/>
    <p:sldId id="1550" r:id="rId37"/>
    <p:sldId id="1549" r:id="rId38"/>
    <p:sldId id="348" r:id="rId39"/>
    <p:sldId id="349" r:id="rId40"/>
    <p:sldId id="267" r:id="rId41"/>
    <p:sldId id="1055" r:id="rId42"/>
    <p:sldId id="350" r:id="rId43"/>
    <p:sldId id="279" r:id="rId44"/>
    <p:sldId id="352" r:id="rId45"/>
    <p:sldId id="353" r:id="rId46"/>
    <p:sldId id="1893" r:id="rId47"/>
    <p:sldId id="354" r:id="rId48"/>
    <p:sldId id="825" r:id="rId49"/>
    <p:sldId id="1063" r:id="rId50"/>
    <p:sldId id="1061" r:id="rId51"/>
    <p:sldId id="1062" r:id="rId52"/>
    <p:sldId id="355" r:id="rId53"/>
    <p:sldId id="356" r:id="rId54"/>
    <p:sldId id="357" r:id="rId55"/>
    <p:sldId id="289" r:id="rId56"/>
    <p:sldId id="617" r:id="rId57"/>
    <p:sldId id="359" r:id="rId58"/>
    <p:sldId id="360" r:id="rId59"/>
    <p:sldId id="361" r:id="rId60"/>
    <p:sldId id="362" r:id="rId61"/>
    <p:sldId id="363" r:id="rId62"/>
    <p:sldId id="1056" r:id="rId63"/>
    <p:sldId id="367" r:id="rId64"/>
    <p:sldId id="368" r:id="rId65"/>
    <p:sldId id="284" r:id="rId66"/>
    <p:sldId id="374" r:id="rId67"/>
    <p:sldId id="1060" r:id="rId68"/>
    <p:sldId id="1058" r:id="rId69"/>
    <p:sldId id="1059" r:id="rId70"/>
    <p:sldId id="1555" r:id="rId71"/>
    <p:sldId id="619" r:id="rId72"/>
    <p:sldId id="1956" r:id="rId73"/>
    <p:sldId id="380" r:id="rId74"/>
    <p:sldId id="411" r:id="rId75"/>
    <p:sldId id="382" r:id="rId76"/>
    <p:sldId id="1649" r:id="rId77"/>
    <p:sldId id="621" r:id="rId78"/>
    <p:sldId id="1064" r:id="rId79"/>
    <p:sldId id="1556" r:id="rId80"/>
    <p:sldId id="626" r:id="rId81"/>
    <p:sldId id="1873" r:id="rId82"/>
    <p:sldId id="627" r:id="rId83"/>
    <p:sldId id="622" r:id="rId84"/>
    <p:sldId id="298" r:id="rId85"/>
    <p:sldId id="1047" r:id="rId86"/>
    <p:sldId id="818" r:id="rId87"/>
    <p:sldId id="635" r:id="rId88"/>
    <p:sldId id="654" r:id="rId89"/>
    <p:sldId id="807" r:id="rId90"/>
    <p:sldId id="656" r:id="rId91"/>
    <p:sldId id="819" r:id="rId92"/>
    <p:sldId id="261" r:id="rId93"/>
    <p:sldId id="296" r:id="rId94"/>
    <p:sldId id="657" r:id="rId95"/>
    <p:sldId id="679" r:id="rId96"/>
    <p:sldId id="673" r:id="rId97"/>
    <p:sldId id="670" r:id="rId98"/>
    <p:sldId id="671" r:id="rId99"/>
    <p:sldId id="672" r:id="rId100"/>
    <p:sldId id="717" r:id="rId101"/>
    <p:sldId id="1553" r:id="rId102"/>
    <p:sldId id="264" r:id="rId103"/>
    <p:sldId id="716" r:id="rId104"/>
    <p:sldId id="1459" r:id="rId105"/>
    <p:sldId id="1460" r:id="rId106"/>
    <p:sldId id="1462" r:id="rId107"/>
    <p:sldId id="1558" r:id="rId108"/>
    <p:sldId id="1912" r:id="rId109"/>
    <p:sldId id="1560" r:id="rId110"/>
    <p:sldId id="1561" r:id="rId111"/>
    <p:sldId id="674" r:id="rId112"/>
    <p:sldId id="659" r:id="rId113"/>
    <p:sldId id="675" r:id="rId114"/>
    <p:sldId id="660" r:id="rId115"/>
    <p:sldId id="1048" r:id="rId116"/>
    <p:sldId id="1463" r:id="rId117"/>
    <p:sldId id="728" r:id="rId118"/>
    <p:sldId id="1051" r:id="rId119"/>
    <p:sldId id="803" r:id="rId120"/>
    <p:sldId id="1052" r:id="rId121"/>
    <p:sldId id="661" r:id="rId122"/>
    <p:sldId id="293" r:id="rId123"/>
    <p:sldId id="662" r:id="rId124"/>
    <p:sldId id="663" r:id="rId125"/>
    <p:sldId id="294" r:id="rId126"/>
    <p:sldId id="664" r:id="rId127"/>
    <p:sldId id="285" r:id="rId128"/>
    <p:sldId id="273" r:id="rId129"/>
    <p:sldId id="1960" r:id="rId130"/>
    <p:sldId id="278" r:id="rId131"/>
    <p:sldId id="667" r:id="rId132"/>
    <p:sldId id="681" r:id="rId133"/>
    <p:sldId id="1961" r:id="rId134"/>
    <p:sldId id="761" r:id="rId135"/>
    <p:sldId id="692" r:id="rId136"/>
    <p:sldId id="697" r:id="rId137"/>
    <p:sldId id="695" r:id="rId138"/>
    <p:sldId id="701" r:id="rId139"/>
    <p:sldId id="703" r:id="rId140"/>
    <p:sldId id="704" r:id="rId141"/>
    <p:sldId id="705" r:id="rId142"/>
    <p:sldId id="844" r:id="rId143"/>
    <p:sldId id="702" r:id="rId144"/>
    <p:sldId id="1538" r:id="rId145"/>
    <p:sldId id="700" r:id="rId146"/>
    <p:sldId id="271" r:id="rId147"/>
    <p:sldId id="258" r:id="rId148"/>
    <p:sldId id="693" r:id="rId149"/>
    <p:sldId id="707" r:id="rId150"/>
    <p:sldId id="708" r:id="rId151"/>
    <p:sldId id="709" r:id="rId152"/>
    <p:sldId id="706" r:id="rId153"/>
    <p:sldId id="710" r:id="rId154"/>
    <p:sldId id="711" r:id="rId155"/>
    <p:sldId id="712" r:id="rId156"/>
    <p:sldId id="713" r:id="rId157"/>
    <p:sldId id="268" r:id="rId158"/>
    <p:sldId id="262" r:id="rId159"/>
    <p:sldId id="272" r:id="rId160"/>
    <p:sldId id="694" r:id="rId161"/>
    <p:sldId id="611" r:id="rId162"/>
    <p:sldId id="1963" r:id="rId163"/>
    <p:sldId id="1894" r:id="rId164"/>
    <p:sldId id="1526" r:id="rId165"/>
    <p:sldId id="612" r:id="rId166"/>
    <p:sldId id="1527" r:id="rId167"/>
    <p:sldId id="1648" r:id="rId168"/>
    <p:sldId id="1895" r:id="rId169"/>
    <p:sldId id="1471" r:id="rId170"/>
    <p:sldId id="1472" r:id="rId171"/>
    <p:sldId id="1896" r:id="rId172"/>
    <p:sldId id="1897" r:id="rId173"/>
    <p:sldId id="730" r:id="rId174"/>
    <p:sldId id="738" r:id="rId175"/>
    <p:sldId id="1650" r:id="rId176"/>
    <p:sldId id="1898" r:id="rId177"/>
    <p:sldId id="1899" r:id="rId178"/>
    <p:sldId id="816" r:id="rId179"/>
    <p:sldId id="847" r:id="rId180"/>
    <p:sldId id="280" r:id="rId181"/>
    <p:sldId id="741" r:id="rId182"/>
    <p:sldId id="735" r:id="rId183"/>
    <p:sldId id="736" r:id="rId184"/>
    <p:sldId id="754" r:id="rId185"/>
    <p:sldId id="755" r:id="rId186"/>
    <p:sldId id="1544" r:id="rId187"/>
    <p:sldId id="1511" r:id="rId188"/>
    <p:sldId id="1771" r:id="rId189"/>
    <p:sldId id="1914" r:id="rId190"/>
    <p:sldId id="1915" r:id="rId191"/>
    <p:sldId id="758" r:id="rId192"/>
    <p:sldId id="739" r:id="rId193"/>
    <p:sldId id="743" r:id="rId194"/>
    <p:sldId id="904" r:id="rId195"/>
    <p:sldId id="1916" r:id="rId196"/>
    <p:sldId id="1900" r:id="rId197"/>
    <p:sldId id="748" r:id="rId198"/>
    <p:sldId id="281" r:id="rId199"/>
    <p:sldId id="1964" r:id="rId200"/>
    <p:sldId id="714" r:id="rId201"/>
    <p:sldId id="680" r:id="rId202"/>
    <p:sldId id="685" r:id="rId203"/>
    <p:sldId id="686" r:id="rId204"/>
    <p:sldId id="687" r:id="rId205"/>
    <p:sldId id="1557" r:id="rId206"/>
    <p:sldId id="688" r:id="rId207"/>
    <p:sldId id="690" r:id="rId208"/>
    <p:sldId id="691" r:id="rId209"/>
    <p:sldId id="756" r:id="rId210"/>
    <p:sldId id="757" r:id="rId211"/>
    <p:sldId id="1905" r:id="rId212"/>
    <p:sldId id="260" r:id="rId213"/>
    <p:sldId id="1906" r:id="rId214"/>
    <p:sldId id="1907" r:id="rId215"/>
    <p:sldId id="1908" r:id="rId216"/>
    <p:sldId id="1909" r:id="rId217"/>
    <p:sldId id="1643" r:id="rId218"/>
    <p:sldId id="1957" r:id="rId2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DA91E4-3526-4D01-8F07-ECCE84B7336C}">
          <p14:sldIdLst>
            <p14:sldId id="256"/>
            <p14:sldId id="853"/>
            <p14:sldId id="1033"/>
            <p14:sldId id="1958"/>
            <p14:sldId id="1962"/>
            <p14:sldId id="1036"/>
            <p14:sldId id="1449"/>
            <p14:sldId id="1552"/>
            <p14:sldId id="1037"/>
            <p14:sldId id="1038"/>
            <p14:sldId id="1539"/>
            <p14:sldId id="1045"/>
            <p14:sldId id="1965"/>
            <p14:sldId id="1966"/>
            <p14:sldId id="1572"/>
            <p14:sldId id="1925"/>
            <p14:sldId id="1780"/>
            <p14:sldId id="1782"/>
            <p14:sldId id="1573"/>
            <p14:sldId id="1575"/>
            <p14:sldId id="1574"/>
            <p14:sldId id="1926"/>
            <p14:sldId id="1046"/>
          </p14:sldIdLst>
        </p14:section>
        <p14:section name="Wilson and Swedish test" id="{E64ECE7F-9A3C-45D4-AB14-0587DF28A3B5}">
          <p14:sldIdLst>
            <p14:sldId id="1540"/>
            <p14:sldId id="1918"/>
            <p14:sldId id="1959"/>
            <p14:sldId id="954"/>
            <p14:sldId id="259"/>
            <p14:sldId id="396"/>
          </p14:sldIdLst>
        </p14:section>
        <p14:section name="Fun Game #1" id="{04A6E484-4C9F-4E8D-9EED-028827661078}">
          <p14:sldIdLst>
            <p14:sldId id="397"/>
            <p14:sldId id="398"/>
          </p14:sldIdLst>
        </p14:section>
        <p14:section name="Fun Game #2" id="{8A5CB48B-468B-44CB-8746-709520F76E3F}">
          <p14:sldIdLst>
            <p14:sldId id="616"/>
            <p14:sldId id="345"/>
            <p14:sldId id="346"/>
            <p14:sldId id="347"/>
            <p14:sldId id="1550"/>
            <p14:sldId id="1549"/>
            <p14:sldId id="348"/>
            <p14:sldId id="349"/>
            <p14:sldId id="267"/>
            <p14:sldId id="1055"/>
            <p14:sldId id="350"/>
            <p14:sldId id="279"/>
            <p14:sldId id="352"/>
            <p14:sldId id="353"/>
            <p14:sldId id="1893"/>
            <p14:sldId id="354"/>
            <p14:sldId id="825"/>
            <p14:sldId id="1063"/>
            <p14:sldId id="1061"/>
            <p14:sldId id="1062"/>
            <p14:sldId id="355"/>
            <p14:sldId id="356"/>
            <p14:sldId id="357"/>
            <p14:sldId id="289"/>
          </p14:sldIdLst>
        </p14:section>
        <p14:section name="Fun Game #3" id="{0B6F3501-BE38-466E-9F4E-3DD25EDE9CAD}">
          <p14:sldIdLst>
            <p14:sldId id="617"/>
            <p14:sldId id="359"/>
            <p14:sldId id="360"/>
            <p14:sldId id="361"/>
            <p14:sldId id="362"/>
            <p14:sldId id="363"/>
            <p14:sldId id="1056"/>
            <p14:sldId id="367"/>
            <p14:sldId id="368"/>
            <p14:sldId id="284"/>
            <p14:sldId id="374"/>
            <p14:sldId id="1060"/>
            <p14:sldId id="1058"/>
            <p14:sldId id="1059"/>
            <p14:sldId id="1555"/>
          </p14:sldIdLst>
        </p14:section>
        <p14:section name="Fun Game #4" id="{CE031EDF-829F-4270-AE01-6A87B29A96B1}">
          <p14:sldIdLst>
            <p14:sldId id="619"/>
            <p14:sldId id="1956"/>
            <p14:sldId id="380"/>
            <p14:sldId id="411"/>
            <p14:sldId id="382"/>
          </p14:sldIdLst>
        </p14:section>
        <p14:section name="Schedule" id="{6D39E970-95BB-42C1-86DD-97382FC0A319}">
          <p14:sldIdLst>
            <p14:sldId id="1649"/>
            <p14:sldId id="621"/>
          </p14:sldIdLst>
        </p14:section>
        <p14:section name="Introductions - me and them" id="{89377D58-D001-436D-85DA-5766C7037AFC}">
          <p14:sldIdLst>
            <p14:sldId id="1064"/>
            <p14:sldId id="1556"/>
            <p14:sldId id="626"/>
            <p14:sldId id="1873"/>
            <p14:sldId id="627"/>
            <p14:sldId id="622"/>
          </p14:sldIdLst>
        </p14:section>
        <p14:section name="Class rules" id="{68E8176D-BB23-4782-BEA0-F17588C2F15B}">
          <p14:sldIdLst>
            <p14:sldId id="298"/>
            <p14:sldId id="1047"/>
            <p14:sldId id="818"/>
          </p14:sldIdLst>
        </p14:section>
        <p14:section name="Needs and Basic Model" id="{C0B2498D-BB9A-46B0-8A22-3577E5CA7713}">
          <p14:sldIdLst>
            <p14:sldId id="635"/>
            <p14:sldId id="654"/>
            <p14:sldId id="807"/>
            <p14:sldId id="656"/>
            <p14:sldId id="819"/>
            <p14:sldId id="261"/>
            <p14:sldId id="296"/>
            <p14:sldId id="657"/>
          </p14:sldIdLst>
        </p14:section>
        <p14:section name="Break slides" id="{E8699202-3204-4925-B322-D12E3BF60478}">
          <p14:sldIdLst/>
        </p14:section>
        <p14:section name="Basic Analytical Model" id="{C9E0D087-794B-4B89-AF92-CE6B819481E6}">
          <p14:sldIdLst>
            <p14:sldId id="679"/>
            <p14:sldId id="673"/>
            <p14:sldId id="670"/>
            <p14:sldId id="671"/>
            <p14:sldId id="672"/>
          </p14:sldIdLst>
        </p14:section>
        <p14:section name="Drivers" id="{A94ADF8C-A4CA-485A-BD96-689D0C4831DB}">
          <p14:sldIdLst>
            <p14:sldId id="717"/>
            <p14:sldId id="1553"/>
            <p14:sldId id="264"/>
            <p14:sldId id="716"/>
            <p14:sldId id="1459"/>
            <p14:sldId id="1460"/>
            <p14:sldId id="1462"/>
          </p14:sldIdLst>
        </p14:section>
        <p14:section name="Trends" id="{D582C011-DBB4-BB4E-9902-2AB959553015}">
          <p14:sldIdLst>
            <p14:sldId id="1558"/>
            <p14:sldId id="1912"/>
            <p14:sldId id="1560"/>
            <p14:sldId id="1561"/>
          </p14:sldIdLst>
        </p14:section>
        <p14:section name="Car example" id="{8A383C84-64F2-43D3-B8C0-327E06A24C83}">
          <p14:sldIdLst>
            <p14:sldId id="674"/>
            <p14:sldId id="659"/>
            <p14:sldId id="675"/>
            <p14:sldId id="660"/>
            <p14:sldId id="1048"/>
            <p14:sldId id="1463"/>
            <p14:sldId id="728"/>
            <p14:sldId id="1051"/>
            <p14:sldId id="803"/>
            <p14:sldId id="1052"/>
            <p14:sldId id="661"/>
          </p14:sldIdLst>
        </p14:section>
        <p14:section name="Other decisor factors" id="{15C78610-FFDE-4D3B-8531-8A6CFFDFD7F8}">
          <p14:sldIdLst>
            <p14:sldId id="293"/>
            <p14:sldId id="662"/>
            <p14:sldId id="663"/>
            <p14:sldId id="294"/>
            <p14:sldId id="664"/>
            <p14:sldId id="285"/>
          </p14:sldIdLst>
        </p14:section>
        <p14:section name="Definition success-failure" id="{156C05B9-D6BD-4F68-854D-E2A5E40F8DD3}">
          <p14:sldIdLst>
            <p14:sldId id="273"/>
            <p14:sldId id="1960"/>
            <p14:sldId id="278"/>
            <p14:sldId id="667"/>
            <p14:sldId id="681"/>
            <p14:sldId id="1961"/>
          </p14:sldIdLst>
        </p14:section>
        <p14:section name="Break" id="{3C017327-5DCD-4B60-BDA3-6067F138D6C5}">
          <p14:sldIdLst>
            <p14:sldId id="761"/>
          </p14:sldIdLst>
        </p14:section>
        <p14:section name="Model in depth" id="{1B8DD19C-48F0-4095-9F6C-333BEE8C4584}">
          <p14:sldIdLst>
            <p14:sldId id="692"/>
            <p14:sldId id="697"/>
            <p14:sldId id="695"/>
            <p14:sldId id="701"/>
            <p14:sldId id="703"/>
            <p14:sldId id="704"/>
            <p14:sldId id="705"/>
            <p14:sldId id="844"/>
          </p14:sldIdLst>
        </p14:section>
        <p14:section name="Application of model" id="{EF90652F-632C-4199-A167-F28010191BD1}">
          <p14:sldIdLst>
            <p14:sldId id="702"/>
            <p14:sldId id="1538"/>
            <p14:sldId id="700"/>
            <p14:sldId id="271"/>
            <p14:sldId id="258"/>
            <p14:sldId id="693"/>
            <p14:sldId id="707"/>
            <p14:sldId id="708"/>
            <p14:sldId id="709"/>
            <p14:sldId id="706"/>
            <p14:sldId id="710"/>
            <p14:sldId id="711"/>
            <p14:sldId id="712"/>
            <p14:sldId id="713"/>
            <p14:sldId id="268"/>
            <p14:sldId id="262"/>
            <p14:sldId id="272"/>
          </p14:sldIdLst>
        </p14:section>
        <p14:section name="Examples" id="{366629CB-FEE1-4473-834D-D9F315923354}">
          <p14:sldIdLst>
            <p14:sldId id="694"/>
            <p14:sldId id="611"/>
            <p14:sldId id="1963"/>
            <p14:sldId id="1894"/>
            <p14:sldId id="1526"/>
            <p14:sldId id="612"/>
            <p14:sldId id="1527"/>
            <p14:sldId id="1648"/>
            <p14:sldId id="1895"/>
            <p14:sldId id="1471"/>
            <p14:sldId id="1472"/>
            <p14:sldId id="1896"/>
            <p14:sldId id="1897"/>
            <p14:sldId id="730"/>
            <p14:sldId id="738"/>
            <p14:sldId id="1650"/>
            <p14:sldId id="1898"/>
            <p14:sldId id="1899"/>
            <p14:sldId id="816"/>
            <p14:sldId id="847"/>
            <p14:sldId id="280"/>
            <p14:sldId id="741"/>
            <p14:sldId id="735"/>
            <p14:sldId id="736"/>
            <p14:sldId id="754"/>
            <p14:sldId id="755"/>
            <p14:sldId id="1544"/>
            <p14:sldId id="1511"/>
            <p14:sldId id="1771"/>
            <p14:sldId id="1914"/>
            <p14:sldId id="1915"/>
            <p14:sldId id="758"/>
            <p14:sldId id="739"/>
            <p14:sldId id="743"/>
            <p14:sldId id="904"/>
            <p14:sldId id="1916"/>
            <p14:sldId id="1900"/>
            <p14:sldId id="748"/>
            <p14:sldId id="281"/>
            <p14:sldId id="1964"/>
          </p14:sldIdLst>
        </p14:section>
        <p14:section name="wrapup and break" id="{11D528AD-2DB4-4D65-9344-A9EE132B274E}">
          <p14:sldIdLst/>
        </p14:section>
        <p14:section name="Other models" id="{FCC67E5A-93C8-4774-A040-FA74A36DA36E}">
          <p14:sldIdLst>
            <p14:sldId id="714"/>
            <p14:sldId id="680"/>
            <p14:sldId id="685"/>
            <p14:sldId id="686"/>
            <p14:sldId id="687"/>
            <p14:sldId id="1557"/>
            <p14:sldId id="688"/>
            <p14:sldId id="690"/>
            <p14:sldId id="691"/>
          </p14:sldIdLst>
        </p14:section>
        <p14:section name="Closing &amp; Intro exercise" id="{7D019A10-4B99-4D7D-A1F6-FBC417BE5C27}">
          <p14:sldIdLst/>
        </p14:section>
        <p14:section name="Other challenges" id="{124876B6-8763-4D67-B559-981AFC149F15}">
          <p14:sldIdLst>
            <p14:sldId id="756"/>
            <p14:sldId id="757"/>
            <p14:sldId id="1905"/>
            <p14:sldId id="260"/>
            <p14:sldId id="1906"/>
            <p14:sldId id="1907"/>
            <p14:sldId id="1908"/>
            <p14:sldId id="1909"/>
            <p14:sldId id="1643"/>
            <p14:sldId id="1957"/>
          </p14:sldIdLst>
        </p14:section>
        <p14:section name="don't need now" id="{C5F223E1-25EB-4485-AD3C-D29DBA4AD6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14359"/>
    <a:srgbClr val="B9852A"/>
    <a:srgbClr val="9FC6B3"/>
    <a:srgbClr val="A8C39A"/>
    <a:srgbClr val="FB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C4862-BD37-4681-A391-6CCD921D821C}" v="1" dt="2026-05-01T14:45:16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70"/>
    <p:restoredTop sz="94694"/>
  </p:normalViewPr>
  <p:slideViewPr>
    <p:cSldViewPr>
      <p:cViewPr varScale="1">
        <p:scale>
          <a:sx n="70" d="100"/>
          <a:sy n="70" d="100"/>
        </p:scale>
        <p:origin x="35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microsoft.com/office/2015/10/relationships/revisionInfo" Target="revisionInfo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notesMaster" Target="notesMasters/notesMaster1.xml"/><Relationship Id="rId225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handoutMaster" Target="handoutMasters/handout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n-US" dirty="0" err="1"/>
            <a:t>Problema</a:t>
          </a:r>
          <a:r>
            <a:rPr lang="en-US" dirty="0"/>
            <a:t> o </a:t>
          </a:r>
          <a:r>
            <a:rPr lang="en-US" dirty="0" err="1"/>
            <a:t>Pregunta</a:t>
          </a:r>
          <a:endParaRPr lang="en-US" dirty="0"/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n-US" dirty="0" err="1"/>
            <a:t>Información</a:t>
          </a:r>
          <a:endParaRPr lang="en-US" dirty="0"/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n-US" dirty="0" err="1"/>
            <a:t>Análisis</a:t>
          </a:r>
          <a:r>
            <a:rPr lang="en-US" dirty="0"/>
            <a:t> de </a:t>
          </a:r>
          <a:r>
            <a:rPr lang="en-US" dirty="0" err="1"/>
            <a:t>Impulsores</a:t>
          </a:r>
          <a:endParaRPr lang="en-US" dirty="0"/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n-US" dirty="0" err="1"/>
            <a:t>Escenarios</a:t>
          </a:r>
          <a:endParaRPr lang="en-US" dirty="0"/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n-US" dirty="0" err="1"/>
            <a:t>Implicaciones</a:t>
          </a:r>
          <a:endParaRPr lang="en-US" dirty="0"/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dirty="0"/>
            <a:t>Hipótesis</a:t>
          </a:r>
          <a:endParaRPr lang="en-US" dirty="0"/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491474-CCEC-48FC-AF5C-7F91EA2CCE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B823676-AE02-4575-824A-36FC640EDBC6}">
      <dgm:prSet phldrT="[Text]" custT="1"/>
      <dgm:spPr/>
      <dgm:t>
        <a:bodyPr/>
        <a:lstStyle/>
        <a:p>
          <a:pPr algn="ctr"/>
          <a:r>
            <a:rPr lang="es-ES" sz="1800" dirty="0"/>
            <a:t>coca	</a:t>
          </a:r>
          <a:endParaRPr lang="en-US" sz="1800" dirty="0"/>
        </a:p>
      </dgm:t>
    </dgm:pt>
    <dgm:pt modelId="{D747FFC3-8CF4-43AF-94A6-0318B2743655}" type="parTrans" cxnId="{6FBF3E06-6349-4455-A2D2-057B08B45E06}">
      <dgm:prSet/>
      <dgm:spPr/>
      <dgm:t>
        <a:bodyPr/>
        <a:lstStyle/>
        <a:p>
          <a:endParaRPr lang="en-US"/>
        </a:p>
      </dgm:t>
    </dgm:pt>
    <dgm:pt modelId="{49ECBB9E-A9E4-438D-954E-8DC871311F63}" type="sibTrans" cxnId="{6FBF3E06-6349-4455-A2D2-057B08B45E06}">
      <dgm:prSet/>
      <dgm:spPr/>
      <dgm:t>
        <a:bodyPr/>
        <a:lstStyle/>
        <a:p>
          <a:endParaRPr lang="en-US"/>
        </a:p>
      </dgm:t>
    </dgm:pt>
    <dgm:pt modelId="{CE5F899F-9115-4378-B3CB-16D144AE55B4}">
      <dgm:prSet phldrT="[Text]" custT="1"/>
      <dgm:spPr/>
      <dgm:t>
        <a:bodyPr/>
        <a:lstStyle/>
        <a:p>
          <a:r>
            <a:rPr lang="es-ES" sz="1800" dirty="0"/>
            <a:t>pasta	</a:t>
          </a:r>
          <a:endParaRPr lang="en-US" sz="1800" dirty="0"/>
        </a:p>
      </dgm:t>
    </dgm:pt>
    <dgm:pt modelId="{5F1D64DD-5CA0-45AB-AC4C-E7151BDBA1D3}" type="parTrans" cxnId="{6C39E3C5-F935-403D-9D35-9F02C36F5D81}">
      <dgm:prSet/>
      <dgm:spPr/>
      <dgm:t>
        <a:bodyPr/>
        <a:lstStyle/>
        <a:p>
          <a:endParaRPr lang="en-US"/>
        </a:p>
      </dgm:t>
    </dgm:pt>
    <dgm:pt modelId="{806644A0-1A21-419F-9FC8-7D867ED8EC7A}" type="sibTrans" cxnId="{6C39E3C5-F935-403D-9D35-9F02C36F5D81}">
      <dgm:prSet/>
      <dgm:spPr/>
      <dgm:t>
        <a:bodyPr/>
        <a:lstStyle/>
        <a:p>
          <a:endParaRPr lang="en-US"/>
        </a:p>
      </dgm:t>
    </dgm:pt>
    <dgm:pt modelId="{54FD5C31-C53C-4A2B-9DBE-A4750B3F0407}">
      <dgm:prSet phldrT="[Text]" custT="1"/>
      <dgm:spPr/>
      <dgm:t>
        <a:bodyPr/>
        <a:lstStyle/>
        <a:p>
          <a:r>
            <a:rPr lang="es-ES" sz="1800" dirty="0"/>
            <a:t>cocaína</a:t>
          </a:r>
          <a:endParaRPr lang="en-US" sz="1800" dirty="0"/>
        </a:p>
      </dgm:t>
    </dgm:pt>
    <dgm:pt modelId="{2D175407-D6BD-4562-B973-5BA8C05C81B8}" type="parTrans" cxnId="{350F65FE-0517-4CBF-B2A4-9396F9529F28}">
      <dgm:prSet/>
      <dgm:spPr/>
      <dgm:t>
        <a:bodyPr/>
        <a:lstStyle/>
        <a:p>
          <a:endParaRPr lang="en-US"/>
        </a:p>
      </dgm:t>
    </dgm:pt>
    <dgm:pt modelId="{30CD3222-8778-4E60-9940-645F1CB682DE}" type="sibTrans" cxnId="{350F65FE-0517-4CBF-B2A4-9396F9529F28}">
      <dgm:prSet/>
      <dgm:spPr/>
      <dgm:t>
        <a:bodyPr/>
        <a:lstStyle/>
        <a:p>
          <a:endParaRPr lang="en-US"/>
        </a:p>
      </dgm:t>
    </dgm:pt>
    <dgm:pt modelId="{DD4EEB71-F17F-4084-80D1-8017035B14F6}">
      <dgm:prSet custT="1"/>
      <dgm:spPr/>
      <dgm:t>
        <a:bodyPr/>
        <a:lstStyle/>
        <a:p>
          <a:r>
            <a:rPr lang="es-ES" sz="1800" dirty="0"/>
            <a:t>embalaje</a:t>
          </a:r>
          <a:endParaRPr lang="en-US" sz="1800" dirty="0"/>
        </a:p>
      </dgm:t>
    </dgm:pt>
    <dgm:pt modelId="{6BA27AE6-611D-47BB-8B18-8077228EB4E8}" type="parTrans" cxnId="{4F78F135-01BE-4547-95C2-83DF3AAA22E2}">
      <dgm:prSet/>
      <dgm:spPr/>
      <dgm:t>
        <a:bodyPr/>
        <a:lstStyle/>
        <a:p>
          <a:endParaRPr lang="en-US"/>
        </a:p>
      </dgm:t>
    </dgm:pt>
    <dgm:pt modelId="{49548AD0-E4B0-4C45-94DD-9A413A855134}" type="sibTrans" cxnId="{4F78F135-01BE-4547-95C2-83DF3AAA22E2}">
      <dgm:prSet/>
      <dgm:spPr/>
      <dgm:t>
        <a:bodyPr/>
        <a:lstStyle/>
        <a:p>
          <a:endParaRPr lang="en-US"/>
        </a:p>
      </dgm:t>
    </dgm:pt>
    <dgm:pt modelId="{BBB04F62-CCD4-4686-A066-8AB008EB015F}">
      <dgm:prSet custT="1"/>
      <dgm:spPr/>
      <dgm:t>
        <a:bodyPr/>
        <a:lstStyle/>
        <a:p>
          <a:r>
            <a:rPr lang="es-ES" sz="1800" dirty="0" err="1"/>
            <a:t>Trans-porte</a:t>
          </a:r>
          <a:endParaRPr lang="en-US" sz="1800" dirty="0"/>
        </a:p>
      </dgm:t>
    </dgm:pt>
    <dgm:pt modelId="{C066638E-1164-43C5-9339-43B6321CFF65}" type="parTrans" cxnId="{07263598-AACA-45FD-9C62-C8E3C2262478}">
      <dgm:prSet/>
      <dgm:spPr/>
      <dgm:t>
        <a:bodyPr/>
        <a:lstStyle/>
        <a:p>
          <a:endParaRPr lang="en-US"/>
        </a:p>
      </dgm:t>
    </dgm:pt>
    <dgm:pt modelId="{DD0D5796-6B91-4D07-83F2-7FE688A58681}" type="sibTrans" cxnId="{07263598-AACA-45FD-9C62-C8E3C2262478}">
      <dgm:prSet/>
      <dgm:spPr/>
      <dgm:t>
        <a:bodyPr/>
        <a:lstStyle/>
        <a:p>
          <a:endParaRPr lang="en-US"/>
        </a:p>
      </dgm:t>
    </dgm:pt>
    <dgm:pt modelId="{0B1F73A6-00BB-40AB-90CA-AE2D93098F47}">
      <dgm:prSet/>
      <dgm:spPr/>
      <dgm:t>
        <a:bodyPr/>
        <a:lstStyle/>
        <a:p>
          <a:r>
            <a:rPr lang="es-ES" dirty="0"/>
            <a:t>Comer-</a:t>
          </a:r>
          <a:r>
            <a:rPr lang="es-ES" dirty="0" err="1"/>
            <a:t>cialización</a:t>
          </a:r>
          <a:endParaRPr lang="en-US" dirty="0"/>
        </a:p>
      </dgm:t>
    </dgm:pt>
    <dgm:pt modelId="{93065916-2DD0-485B-B1EF-86D1C4903B5A}" type="parTrans" cxnId="{A9876121-4839-4560-86AB-EBFDBF50BD3E}">
      <dgm:prSet/>
      <dgm:spPr/>
      <dgm:t>
        <a:bodyPr/>
        <a:lstStyle/>
        <a:p>
          <a:endParaRPr lang="en-US"/>
        </a:p>
      </dgm:t>
    </dgm:pt>
    <dgm:pt modelId="{2E979C93-30A2-44B6-9D26-0EC3C3DF4208}" type="sibTrans" cxnId="{A9876121-4839-4560-86AB-EBFDBF50BD3E}">
      <dgm:prSet/>
      <dgm:spPr/>
      <dgm:t>
        <a:bodyPr/>
        <a:lstStyle/>
        <a:p>
          <a:endParaRPr lang="en-US"/>
        </a:p>
      </dgm:t>
    </dgm:pt>
    <dgm:pt modelId="{8F743FDB-23AA-4A0E-AE6E-5F54BD6694B4}" type="pres">
      <dgm:prSet presAssocID="{D1491474-CCEC-48FC-AF5C-7F91EA2CCE59}" presName="Name0" presStyleCnt="0">
        <dgm:presLayoutVars>
          <dgm:dir/>
          <dgm:resizeHandles val="exact"/>
        </dgm:presLayoutVars>
      </dgm:prSet>
      <dgm:spPr/>
    </dgm:pt>
    <dgm:pt modelId="{EFDB232B-A58D-41CD-91D4-55B40C6A0E3E}" type="pres">
      <dgm:prSet presAssocID="{7B823676-AE02-4575-824A-36FC640EDBC6}" presName="node" presStyleLbl="node1" presStyleIdx="0" presStyleCnt="6">
        <dgm:presLayoutVars>
          <dgm:bulletEnabled val="1"/>
        </dgm:presLayoutVars>
      </dgm:prSet>
      <dgm:spPr/>
    </dgm:pt>
    <dgm:pt modelId="{946D60D9-98E5-4773-9D3C-B693CD29CA94}" type="pres">
      <dgm:prSet presAssocID="{49ECBB9E-A9E4-438D-954E-8DC871311F63}" presName="sibTrans" presStyleLbl="sibTrans2D1" presStyleIdx="0" presStyleCnt="5"/>
      <dgm:spPr/>
    </dgm:pt>
    <dgm:pt modelId="{79CAE8E8-F73D-4F73-8BF0-41E6BCD767A6}" type="pres">
      <dgm:prSet presAssocID="{49ECBB9E-A9E4-438D-954E-8DC871311F63}" presName="connectorText" presStyleLbl="sibTrans2D1" presStyleIdx="0" presStyleCnt="5"/>
      <dgm:spPr/>
    </dgm:pt>
    <dgm:pt modelId="{30869898-218C-4DBB-A1C8-DBED66AF72FA}" type="pres">
      <dgm:prSet presAssocID="{CE5F899F-9115-4378-B3CB-16D144AE55B4}" presName="node" presStyleLbl="node1" presStyleIdx="1" presStyleCnt="6">
        <dgm:presLayoutVars>
          <dgm:bulletEnabled val="1"/>
        </dgm:presLayoutVars>
      </dgm:prSet>
      <dgm:spPr/>
    </dgm:pt>
    <dgm:pt modelId="{02E00D4F-36CF-425D-A14A-63B68C9FF0D3}" type="pres">
      <dgm:prSet presAssocID="{806644A0-1A21-419F-9FC8-7D867ED8EC7A}" presName="sibTrans" presStyleLbl="sibTrans2D1" presStyleIdx="1" presStyleCnt="5"/>
      <dgm:spPr/>
    </dgm:pt>
    <dgm:pt modelId="{BA85D29C-E65E-416F-A4AA-1127B7C86C9E}" type="pres">
      <dgm:prSet presAssocID="{806644A0-1A21-419F-9FC8-7D867ED8EC7A}" presName="connectorText" presStyleLbl="sibTrans2D1" presStyleIdx="1" presStyleCnt="5"/>
      <dgm:spPr/>
    </dgm:pt>
    <dgm:pt modelId="{1FA6F37B-77A5-49AA-A265-7235CCE2F537}" type="pres">
      <dgm:prSet presAssocID="{54FD5C31-C53C-4A2B-9DBE-A4750B3F0407}" presName="node" presStyleLbl="node1" presStyleIdx="2" presStyleCnt="6">
        <dgm:presLayoutVars>
          <dgm:bulletEnabled val="1"/>
        </dgm:presLayoutVars>
      </dgm:prSet>
      <dgm:spPr/>
    </dgm:pt>
    <dgm:pt modelId="{3A86BB98-E620-4923-9FCA-AD11AA5DA5EC}" type="pres">
      <dgm:prSet presAssocID="{30CD3222-8778-4E60-9940-645F1CB682DE}" presName="sibTrans" presStyleLbl="sibTrans2D1" presStyleIdx="2" presStyleCnt="5"/>
      <dgm:spPr/>
    </dgm:pt>
    <dgm:pt modelId="{20691841-94CF-4B84-8731-7B4BAD464E11}" type="pres">
      <dgm:prSet presAssocID="{30CD3222-8778-4E60-9940-645F1CB682DE}" presName="connectorText" presStyleLbl="sibTrans2D1" presStyleIdx="2" presStyleCnt="5"/>
      <dgm:spPr/>
    </dgm:pt>
    <dgm:pt modelId="{D722ECCB-6A44-4D9F-A1AE-0014A986BE49}" type="pres">
      <dgm:prSet presAssocID="{DD4EEB71-F17F-4084-80D1-8017035B14F6}" presName="node" presStyleLbl="node1" presStyleIdx="3" presStyleCnt="6">
        <dgm:presLayoutVars>
          <dgm:bulletEnabled val="1"/>
        </dgm:presLayoutVars>
      </dgm:prSet>
      <dgm:spPr/>
    </dgm:pt>
    <dgm:pt modelId="{99397BDC-E50C-423E-ACDD-9BE59F5E61CD}" type="pres">
      <dgm:prSet presAssocID="{49548AD0-E4B0-4C45-94DD-9A413A855134}" presName="sibTrans" presStyleLbl="sibTrans2D1" presStyleIdx="3" presStyleCnt="5"/>
      <dgm:spPr/>
    </dgm:pt>
    <dgm:pt modelId="{B81EFFF8-90B4-4912-9033-F111532F3662}" type="pres">
      <dgm:prSet presAssocID="{49548AD0-E4B0-4C45-94DD-9A413A855134}" presName="connectorText" presStyleLbl="sibTrans2D1" presStyleIdx="3" presStyleCnt="5"/>
      <dgm:spPr/>
    </dgm:pt>
    <dgm:pt modelId="{EB06CB3A-F138-4DB5-B0E1-73AB70DACB2E}" type="pres">
      <dgm:prSet presAssocID="{BBB04F62-CCD4-4686-A066-8AB008EB015F}" presName="node" presStyleLbl="node1" presStyleIdx="4" presStyleCnt="6">
        <dgm:presLayoutVars>
          <dgm:bulletEnabled val="1"/>
        </dgm:presLayoutVars>
      </dgm:prSet>
      <dgm:spPr/>
    </dgm:pt>
    <dgm:pt modelId="{32243826-56BB-4ED9-A266-7F678941DC3F}" type="pres">
      <dgm:prSet presAssocID="{DD0D5796-6B91-4D07-83F2-7FE688A58681}" presName="sibTrans" presStyleLbl="sibTrans2D1" presStyleIdx="4" presStyleCnt="5"/>
      <dgm:spPr/>
    </dgm:pt>
    <dgm:pt modelId="{485E3134-3DE5-45B5-ABAB-9A291EA9266A}" type="pres">
      <dgm:prSet presAssocID="{DD0D5796-6B91-4D07-83F2-7FE688A58681}" presName="connectorText" presStyleLbl="sibTrans2D1" presStyleIdx="4" presStyleCnt="5"/>
      <dgm:spPr/>
    </dgm:pt>
    <dgm:pt modelId="{CF06B46D-158B-42AD-B218-A143EEC0DA2D}" type="pres">
      <dgm:prSet presAssocID="{0B1F73A6-00BB-40AB-90CA-AE2D93098F47}" presName="node" presStyleLbl="node1" presStyleIdx="5" presStyleCnt="6">
        <dgm:presLayoutVars>
          <dgm:bulletEnabled val="1"/>
        </dgm:presLayoutVars>
      </dgm:prSet>
      <dgm:spPr/>
    </dgm:pt>
  </dgm:ptLst>
  <dgm:cxnLst>
    <dgm:cxn modelId="{6FBF3E06-6349-4455-A2D2-057B08B45E06}" srcId="{D1491474-CCEC-48FC-AF5C-7F91EA2CCE59}" destId="{7B823676-AE02-4575-824A-36FC640EDBC6}" srcOrd="0" destOrd="0" parTransId="{D747FFC3-8CF4-43AF-94A6-0318B2743655}" sibTransId="{49ECBB9E-A9E4-438D-954E-8DC871311F63}"/>
    <dgm:cxn modelId="{2838601D-4589-4C3A-8C68-5D11FD1D63E7}" type="presOf" srcId="{7B823676-AE02-4575-824A-36FC640EDBC6}" destId="{EFDB232B-A58D-41CD-91D4-55B40C6A0E3E}" srcOrd="0" destOrd="0" presId="urn:microsoft.com/office/officeart/2005/8/layout/process1"/>
    <dgm:cxn modelId="{A9876121-4839-4560-86AB-EBFDBF50BD3E}" srcId="{D1491474-CCEC-48FC-AF5C-7F91EA2CCE59}" destId="{0B1F73A6-00BB-40AB-90CA-AE2D93098F47}" srcOrd="5" destOrd="0" parTransId="{93065916-2DD0-485B-B1EF-86D1C4903B5A}" sibTransId="{2E979C93-30A2-44B6-9D26-0EC3C3DF4208}"/>
    <dgm:cxn modelId="{0CB4182F-D836-46D8-A4D7-2C55B4CEBE96}" type="presOf" srcId="{54FD5C31-C53C-4A2B-9DBE-A4750B3F0407}" destId="{1FA6F37B-77A5-49AA-A265-7235CCE2F537}" srcOrd="0" destOrd="0" presId="urn:microsoft.com/office/officeart/2005/8/layout/process1"/>
    <dgm:cxn modelId="{E7C6702F-80B9-44A3-95D4-40F230BE8937}" type="presOf" srcId="{DD0D5796-6B91-4D07-83F2-7FE688A58681}" destId="{32243826-56BB-4ED9-A266-7F678941DC3F}" srcOrd="0" destOrd="0" presId="urn:microsoft.com/office/officeart/2005/8/layout/process1"/>
    <dgm:cxn modelId="{4F78F135-01BE-4547-95C2-83DF3AAA22E2}" srcId="{D1491474-CCEC-48FC-AF5C-7F91EA2CCE59}" destId="{DD4EEB71-F17F-4084-80D1-8017035B14F6}" srcOrd="3" destOrd="0" parTransId="{6BA27AE6-611D-47BB-8B18-8077228EB4E8}" sibTransId="{49548AD0-E4B0-4C45-94DD-9A413A855134}"/>
    <dgm:cxn modelId="{3332CD37-FABF-4C0B-AF2F-33A0997DAF28}" type="presOf" srcId="{CE5F899F-9115-4378-B3CB-16D144AE55B4}" destId="{30869898-218C-4DBB-A1C8-DBED66AF72FA}" srcOrd="0" destOrd="0" presId="urn:microsoft.com/office/officeart/2005/8/layout/process1"/>
    <dgm:cxn modelId="{44797E40-4DEC-4E39-B391-652908BFA881}" type="presOf" srcId="{DD4EEB71-F17F-4084-80D1-8017035B14F6}" destId="{D722ECCB-6A44-4D9F-A1AE-0014A986BE49}" srcOrd="0" destOrd="0" presId="urn:microsoft.com/office/officeart/2005/8/layout/process1"/>
    <dgm:cxn modelId="{29606869-57FE-4893-84AF-45E49079693E}" type="presOf" srcId="{DD0D5796-6B91-4D07-83F2-7FE688A58681}" destId="{485E3134-3DE5-45B5-ABAB-9A291EA9266A}" srcOrd="1" destOrd="0" presId="urn:microsoft.com/office/officeart/2005/8/layout/process1"/>
    <dgm:cxn modelId="{697B064E-2EA5-4D59-A3A8-71640D3884BB}" type="presOf" srcId="{49548AD0-E4B0-4C45-94DD-9A413A855134}" destId="{B81EFFF8-90B4-4912-9033-F111532F3662}" srcOrd="1" destOrd="0" presId="urn:microsoft.com/office/officeart/2005/8/layout/process1"/>
    <dgm:cxn modelId="{2B618575-AFFE-40BB-8430-4D101AFA0337}" type="presOf" srcId="{806644A0-1A21-419F-9FC8-7D867ED8EC7A}" destId="{02E00D4F-36CF-425D-A14A-63B68C9FF0D3}" srcOrd="0" destOrd="0" presId="urn:microsoft.com/office/officeart/2005/8/layout/process1"/>
    <dgm:cxn modelId="{43694A59-B291-456A-BA05-D01088B6DA84}" type="presOf" srcId="{0B1F73A6-00BB-40AB-90CA-AE2D93098F47}" destId="{CF06B46D-158B-42AD-B218-A143EEC0DA2D}" srcOrd="0" destOrd="0" presId="urn:microsoft.com/office/officeart/2005/8/layout/process1"/>
    <dgm:cxn modelId="{C31A9087-1567-49DD-8AA3-214FFB37F23F}" type="presOf" srcId="{49ECBB9E-A9E4-438D-954E-8DC871311F63}" destId="{79CAE8E8-F73D-4F73-8BF0-41E6BCD767A6}" srcOrd="1" destOrd="0" presId="urn:microsoft.com/office/officeart/2005/8/layout/process1"/>
    <dgm:cxn modelId="{07263598-AACA-45FD-9C62-C8E3C2262478}" srcId="{D1491474-CCEC-48FC-AF5C-7F91EA2CCE59}" destId="{BBB04F62-CCD4-4686-A066-8AB008EB015F}" srcOrd="4" destOrd="0" parTransId="{C066638E-1164-43C5-9339-43B6321CFF65}" sibTransId="{DD0D5796-6B91-4D07-83F2-7FE688A58681}"/>
    <dgm:cxn modelId="{20A2D5B4-B11F-4FD2-A6A3-F246EC83AEFB}" type="presOf" srcId="{BBB04F62-CCD4-4686-A066-8AB008EB015F}" destId="{EB06CB3A-F138-4DB5-B0E1-73AB70DACB2E}" srcOrd="0" destOrd="0" presId="urn:microsoft.com/office/officeart/2005/8/layout/process1"/>
    <dgm:cxn modelId="{618556B9-C47D-4296-996D-62E5BD36413F}" type="presOf" srcId="{49548AD0-E4B0-4C45-94DD-9A413A855134}" destId="{99397BDC-E50C-423E-ACDD-9BE59F5E61CD}" srcOrd="0" destOrd="0" presId="urn:microsoft.com/office/officeart/2005/8/layout/process1"/>
    <dgm:cxn modelId="{97871CBB-41DA-41D2-84F3-10B8FC257E1E}" type="presOf" srcId="{30CD3222-8778-4E60-9940-645F1CB682DE}" destId="{3A86BB98-E620-4923-9FCA-AD11AA5DA5EC}" srcOrd="0" destOrd="0" presId="urn:microsoft.com/office/officeart/2005/8/layout/process1"/>
    <dgm:cxn modelId="{93A42BBB-2229-410B-9226-C8BA7FF7B1D8}" type="presOf" srcId="{30CD3222-8778-4E60-9940-645F1CB682DE}" destId="{20691841-94CF-4B84-8731-7B4BAD464E11}" srcOrd="1" destOrd="0" presId="urn:microsoft.com/office/officeart/2005/8/layout/process1"/>
    <dgm:cxn modelId="{2DB18EBC-E9D3-4717-A537-7FAFEBFFA25A}" type="presOf" srcId="{49ECBB9E-A9E4-438D-954E-8DC871311F63}" destId="{946D60D9-98E5-4773-9D3C-B693CD29CA94}" srcOrd="0" destOrd="0" presId="urn:microsoft.com/office/officeart/2005/8/layout/process1"/>
    <dgm:cxn modelId="{B5998AC5-3186-4D89-9EAA-21AFD4DB4B8C}" type="presOf" srcId="{D1491474-CCEC-48FC-AF5C-7F91EA2CCE59}" destId="{8F743FDB-23AA-4A0E-AE6E-5F54BD6694B4}" srcOrd="0" destOrd="0" presId="urn:microsoft.com/office/officeart/2005/8/layout/process1"/>
    <dgm:cxn modelId="{6C39E3C5-F935-403D-9D35-9F02C36F5D81}" srcId="{D1491474-CCEC-48FC-AF5C-7F91EA2CCE59}" destId="{CE5F899F-9115-4378-B3CB-16D144AE55B4}" srcOrd="1" destOrd="0" parTransId="{5F1D64DD-5CA0-45AB-AC4C-E7151BDBA1D3}" sibTransId="{806644A0-1A21-419F-9FC8-7D867ED8EC7A}"/>
    <dgm:cxn modelId="{883A3AE5-CFFC-436F-AEAD-31281B4CB910}" type="presOf" srcId="{806644A0-1A21-419F-9FC8-7D867ED8EC7A}" destId="{BA85D29C-E65E-416F-A4AA-1127B7C86C9E}" srcOrd="1" destOrd="0" presId="urn:microsoft.com/office/officeart/2005/8/layout/process1"/>
    <dgm:cxn modelId="{350F65FE-0517-4CBF-B2A4-9396F9529F28}" srcId="{D1491474-CCEC-48FC-AF5C-7F91EA2CCE59}" destId="{54FD5C31-C53C-4A2B-9DBE-A4750B3F0407}" srcOrd="2" destOrd="0" parTransId="{2D175407-D6BD-4562-B973-5BA8C05C81B8}" sibTransId="{30CD3222-8778-4E60-9940-645F1CB682DE}"/>
    <dgm:cxn modelId="{0C41C657-F503-4CA7-B957-020DDC74A569}" type="presParOf" srcId="{8F743FDB-23AA-4A0E-AE6E-5F54BD6694B4}" destId="{EFDB232B-A58D-41CD-91D4-55B40C6A0E3E}" srcOrd="0" destOrd="0" presId="urn:microsoft.com/office/officeart/2005/8/layout/process1"/>
    <dgm:cxn modelId="{8424047B-AB9C-4B10-88D9-D286B6F266AE}" type="presParOf" srcId="{8F743FDB-23AA-4A0E-AE6E-5F54BD6694B4}" destId="{946D60D9-98E5-4773-9D3C-B693CD29CA94}" srcOrd="1" destOrd="0" presId="urn:microsoft.com/office/officeart/2005/8/layout/process1"/>
    <dgm:cxn modelId="{E7383EF6-EE8C-480B-A38B-667F9E317281}" type="presParOf" srcId="{946D60D9-98E5-4773-9D3C-B693CD29CA94}" destId="{79CAE8E8-F73D-4F73-8BF0-41E6BCD767A6}" srcOrd="0" destOrd="0" presId="urn:microsoft.com/office/officeart/2005/8/layout/process1"/>
    <dgm:cxn modelId="{4D05B8AC-17CD-423C-AEFC-D953A152ABA1}" type="presParOf" srcId="{8F743FDB-23AA-4A0E-AE6E-5F54BD6694B4}" destId="{30869898-218C-4DBB-A1C8-DBED66AF72FA}" srcOrd="2" destOrd="0" presId="urn:microsoft.com/office/officeart/2005/8/layout/process1"/>
    <dgm:cxn modelId="{991DBD48-A816-438D-B3D1-3D8C4872D2EE}" type="presParOf" srcId="{8F743FDB-23AA-4A0E-AE6E-5F54BD6694B4}" destId="{02E00D4F-36CF-425D-A14A-63B68C9FF0D3}" srcOrd="3" destOrd="0" presId="urn:microsoft.com/office/officeart/2005/8/layout/process1"/>
    <dgm:cxn modelId="{CD59F5E8-A250-493E-82FF-D6BD3EF738C4}" type="presParOf" srcId="{02E00D4F-36CF-425D-A14A-63B68C9FF0D3}" destId="{BA85D29C-E65E-416F-A4AA-1127B7C86C9E}" srcOrd="0" destOrd="0" presId="urn:microsoft.com/office/officeart/2005/8/layout/process1"/>
    <dgm:cxn modelId="{04F431BF-D5F7-412A-AE6B-73A44D313058}" type="presParOf" srcId="{8F743FDB-23AA-4A0E-AE6E-5F54BD6694B4}" destId="{1FA6F37B-77A5-49AA-A265-7235CCE2F537}" srcOrd="4" destOrd="0" presId="urn:microsoft.com/office/officeart/2005/8/layout/process1"/>
    <dgm:cxn modelId="{017E1191-5A24-45FE-8A34-BCE8070179F9}" type="presParOf" srcId="{8F743FDB-23AA-4A0E-AE6E-5F54BD6694B4}" destId="{3A86BB98-E620-4923-9FCA-AD11AA5DA5EC}" srcOrd="5" destOrd="0" presId="urn:microsoft.com/office/officeart/2005/8/layout/process1"/>
    <dgm:cxn modelId="{7BC86601-2C24-440D-84D8-5373A25657B9}" type="presParOf" srcId="{3A86BB98-E620-4923-9FCA-AD11AA5DA5EC}" destId="{20691841-94CF-4B84-8731-7B4BAD464E11}" srcOrd="0" destOrd="0" presId="urn:microsoft.com/office/officeart/2005/8/layout/process1"/>
    <dgm:cxn modelId="{1929F2C6-58F4-468C-A31A-3C906EB13D69}" type="presParOf" srcId="{8F743FDB-23AA-4A0E-AE6E-5F54BD6694B4}" destId="{D722ECCB-6A44-4D9F-A1AE-0014A986BE49}" srcOrd="6" destOrd="0" presId="urn:microsoft.com/office/officeart/2005/8/layout/process1"/>
    <dgm:cxn modelId="{35A8793D-FF8B-4596-AAE1-E573235AE0FB}" type="presParOf" srcId="{8F743FDB-23AA-4A0E-AE6E-5F54BD6694B4}" destId="{99397BDC-E50C-423E-ACDD-9BE59F5E61CD}" srcOrd="7" destOrd="0" presId="urn:microsoft.com/office/officeart/2005/8/layout/process1"/>
    <dgm:cxn modelId="{5A8EA29A-478F-490B-8922-49443B2D2346}" type="presParOf" srcId="{99397BDC-E50C-423E-ACDD-9BE59F5E61CD}" destId="{B81EFFF8-90B4-4912-9033-F111532F3662}" srcOrd="0" destOrd="0" presId="urn:microsoft.com/office/officeart/2005/8/layout/process1"/>
    <dgm:cxn modelId="{AB50EE17-7D46-4A95-9069-B6D955B56503}" type="presParOf" srcId="{8F743FDB-23AA-4A0E-AE6E-5F54BD6694B4}" destId="{EB06CB3A-F138-4DB5-B0E1-73AB70DACB2E}" srcOrd="8" destOrd="0" presId="urn:microsoft.com/office/officeart/2005/8/layout/process1"/>
    <dgm:cxn modelId="{C0311091-4D73-4BAA-8A44-F210283AD23D}" type="presParOf" srcId="{8F743FDB-23AA-4A0E-AE6E-5F54BD6694B4}" destId="{32243826-56BB-4ED9-A266-7F678941DC3F}" srcOrd="9" destOrd="0" presId="urn:microsoft.com/office/officeart/2005/8/layout/process1"/>
    <dgm:cxn modelId="{0F63D08C-4406-4AAC-A213-083DB61A573E}" type="presParOf" srcId="{32243826-56BB-4ED9-A266-7F678941DC3F}" destId="{485E3134-3DE5-45B5-ABAB-9A291EA9266A}" srcOrd="0" destOrd="0" presId="urn:microsoft.com/office/officeart/2005/8/layout/process1"/>
    <dgm:cxn modelId="{50C52F65-7FE7-4670-BFBF-B58FE4596602}" type="presParOf" srcId="{8F743FDB-23AA-4A0E-AE6E-5F54BD6694B4}" destId="{CF06B46D-158B-42AD-B218-A143EEC0DA2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dirty="0"/>
            <a:t>Problema</a:t>
          </a:r>
          <a:endParaRPr lang="en-US" dirty="0"/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n-US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dirty="0"/>
            <a:t>Opciones</a:t>
          </a:r>
          <a:endParaRPr lang="en-US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n-US"/>
        </a:p>
      </dgm:t>
    </dgm:pt>
    <dgm:pt modelId="{D395A510-0493-4517-8C61-4A4F6A16D215}">
      <dgm:prSet/>
      <dgm:spPr/>
      <dgm:t>
        <a:bodyPr/>
        <a:lstStyle/>
        <a:p>
          <a:r>
            <a:rPr lang="es-ES" dirty="0"/>
            <a:t>Decisión</a:t>
          </a:r>
          <a:endParaRPr lang="en-US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0257205C-1241-440C-9E88-0F977ACAC9A5}">
      <dgm:prSet/>
      <dgm:spPr/>
      <dgm:t>
        <a:bodyPr/>
        <a:lstStyle/>
        <a:p>
          <a:r>
            <a:rPr lang="es-ES" dirty="0"/>
            <a:t>Resultado</a:t>
          </a:r>
          <a:endParaRPr lang="en-US" dirty="0"/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n-US" dirty="0" err="1"/>
            <a:t>Problema</a:t>
          </a:r>
          <a:r>
            <a:rPr lang="en-US" dirty="0"/>
            <a:t> o </a:t>
          </a:r>
          <a:r>
            <a:rPr lang="en-US" dirty="0" err="1"/>
            <a:t>Pregunta</a:t>
          </a:r>
          <a:endParaRPr lang="en-US" dirty="0"/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n-US" dirty="0" err="1"/>
            <a:t>Información</a:t>
          </a:r>
          <a:endParaRPr lang="en-US" dirty="0"/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n-US" dirty="0" err="1"/>
            <a:t>Análisis</a:t>
          </a:r>
          <a:r>
            <a:rPr lang="en-US" dirty="0"/>
            <a:t> de </a:t>
          </a:r>
          <a:r>
            <a:rPr lang="en-US" dirty="0" err="1"/>
            <a:t>Impulsores</a:t>
          </a:r>
          <a:endParaRPr lang="en-US" dirty="0"/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n-US" dirty="0" err="1"/>
            <a:t>Escenarios</a:t>
          </a:r>
          <a:endParaRPr lang="en-US" dirty="0"/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n-US" dirty="0" err="1"/>
            <a:t>Implicaciones</a:t>
          </a:r>
          <a:endParaRPr lang="en-US" dirty="0"/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dirty="0"/>
            <a:t>Hipótesis</a:t>
          </a:r>
          <a:endParaRPr lang="en-US" dirty="0"/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Problema</a:t>
          </a:r>
          <a:r>
            <a:rPr lang="en-US" sz="1800" kern="1200" dirty="0"/>
            <a:t> o </a:t>
          </a:r>
          <a:r>
            <a:rPr lang="en-US" sz="1800" kern="1200" dirty="0" err="1"/>
            <a:t>Pregunta</a:t>
          </a:r>
          <a:endParaRPr lang="en-US" sz="1800" kern="1200" dirty="0"/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Información</a:t>
          </a:r>
          <a:endParaRPr lang="en-US" sz="1800" kern="1200" dirty="0"/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Hipótesis</a:t>
          </a:r>
          <a:endParaRPr lang="en-US" sz="1800" kern="1200" dirty="0"/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Análisis</a:t>
          </a:r>
          <a:r>
            <a:rPr lang="en-US" sz="1800" kern="1200" dirty="0"/>
            <a:t> de </a:t>
          </a:r>
          <a:r>
            <a:rPr lang="en-US" sz="1800" kern="1200" dirty="0" err="1"/>
            <a:t>Impulsores</a:t>
          </a:r>
          <a:endParaRPr lang="en-US" sz="1800" kern="1200" dirty="0"/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Escenarios</a:t>
          </a:r>
          <a:endParaRPr lang="en-US" sz="1800" kern="1200" dirty="0"/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Implicaciones</a:t>
          </a:r>
          <a:endParaRPr lang="en-US" sz="1800" kern="1200" dirty="0"/>
        </a:p>
      </dsp:txBody>
      <dsp:txXfrm>
        <a:off x="1934726" y="4823154"/>
        <a:ext cx="2226547" cy="6027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B232B-A58D-41CD-91D4-55B40C6A0E3E}">
      <dsp:nvSpPr>
        <dsp:cNvPr id="0" name=""/>
        <dsp:cNvSpPr/>
      </dsp:nvSpPr>
      <dsp:spPr>
        <a:xfrm>
          <a:off x="0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coca	</a:t>
          </a:r>
          <a:endParaRPr lang="en-US" sz="1800" kern="1200" dirty="0"/>
        </a:p>
      </dsp:txBody>
      <dsp:txXfrm>
        <a:off x="22095" y="2959605"/>
        <a:ext cx="1213110" cy="710190"/>
      </dsp:txXfrm>
    </dsp:sp>
    <dsp:sp modelId="{946D60D9-98E5-4773-9D3C-B693CD29CA94}">
      <dsp:nvSpPr>
        <dsp:cNvPr id="0" name=""/>
        <dsp:cNvSpPr/>
      </dsp:nvSpPr>
      <dsp:spPr>
        <a:xfrm>
          <a:off x="1383029" y="3158794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383029" y="3221156"/>
        <a:ext cx="186583" cy="187086"/>
      </dsp:txXfrm>
    </dsp:sp>
    <dsp:sp modelId="{30869898-218C-4DBB-A1C8-DBED66AF72FA}">
      <dsp:nvSpPr>
        <dsp:cNvPr id="0" name=""/>
        <dsp:cNvSpPr/>
      </dsp:nvSpPr>
      <dsp:spPr>
        <a:xfrm>
          <a:off x="1760219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pasta	</a:t>
          </a:r>
          <a:endParaRPr lang="en-US" sz="1800" kern="1200" dirty="0"/>
        </a:p>
      </dsp:txBody>
      <dsp:txXfrm>
        <a:off x="1782314" y="2959605"/>
        <a:ext cx="1213110" cy="710190"/>
      </dsp:txXfrm>
    </dsp:sp>
    <dsp:sp modelId="{02E00D4F-36CF-425D-A14A-63B68C9FF0D3}">
      <dsp:nvSpPr>
        <dsp:cNvPr id="0" name=""/>
        <dsp:cNvSpPr/>
      </dsp:nvSpPr>
      <dsp:spPr>
        <a:xfrm>
          <a:off x="3143249" y="3158794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143249" y="3221156"/>
        <a:ext cx="186583" cy="187086"/>
      </dsp:txXfrm>
    </dsp:sp>
    <dsp:sp modelId="{1FA6F37B-77A5-49AA-A265-7235CCE2F537}">
      <dsp:nvSpPr>
        <dsp:cNvPr id="0" name=""/>
        <dsp:cNvSpPr/>
      </dsp:nvSpPr>
      <dsp:spPr>
        <a:xfrm>
          <a:off x="3520439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cocaína</a:t>
          </a:r>
          <a:endParaRPr lang="en-US" sz="1800" kern="1200" dirty="0"/>
        </a:p>
      </dsp:txBody>
      <dsp:txXfrm>
        <a:off x="3542534" y="2959605"/>
        <a:ext cx="1213110" cy="710190"/>
      </dsp:txXfrm>
    </dsp:sp>
    <dsp:sp modelId="{3A86BB98-E620-4923-9FCA-AD11AA5DA5EC}">
      <dsp:nvSpPr>
        <dsp:cNvPr id="0" name=""/>
        <dsp:cNvSpPr/>
      </dsp:nvSpPr>
      <dsp:spPr>
        <a:xfrm>
          <a:off x="4903470" y="3158794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903470" y="3221156"/>
        <a:ext cx="186583" cy="187086"/>
      </dsp:txXfrm>
    </dsp:sp>
    <dsp:sp modelId="{D722ECCB-6A44-4D9F-A1AE-0014A986BE49}">
      <dsp:nvSpPr>
        <dsp:cNvPr id="0" name=""/>
        <dsp:cNvSpPr/>
      </dsp:nvSpPr>
      <dsp:spPr>
        <a:xfrm>
          <a:off x="5280659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embalaje</a:t>
          </a:r>
          <a:endParaRPr lang="en-US" sz="1800" kern="1200" dirty="0"/>
        </a:p>
      </dsp:txBody>
      <dsp:txXfrm>
        <a:off x="5302754" y="2959605"/>
        <a:ext cx="1213110" cy="710190"/>
      </dsp:txXfrm>
    </dsp:sp>
    <dsp:sp modelId="{99397BDC-E50C-423E-ACDD-9BE59F5E61CD}">
      <dsp:nvSpPr>
        <dsp:cNvPr id="0" name=""/>
        <dsp:cNvSpPr/>
      </dsp:nvSpPr>
      <dsp:spPr>
        <a:xfrm>
          <a:off x="6663690" y="3158794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663690" y="3221156"/>
        <a:ext cx="186583" cy="187086"/>
      </dsp:txXfrm>
    </dsp:sp>
    <dsp:sp modelId="{EB06CB3A-F138-4DB5-B0E1-73AB70DACB2E}">
      <dsp:nvSpPr>
        <dsp:cNvPr id="0" name=""/>
        <dsp:cNvSpPr/>
      </dsp:nvSpPr>
      <dsp:spPr>
        <a:xfrm>
          <a:off x="7040880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Trans-porte</a:t>
          </a:r>
          <a:endParaRPr lang="en-US" sz="1800" kern="1200" dirty="0"/>
        </a:p>
      </dsp:txBody>
      <dsp:txXfrm>
        <a:off x="7062975" y="2959605"/>
        <a:ext cx="1213110" cy="710190"/>
      </dsp:txXfrm>
    </dsp:sp>
    <dsp:sp modelId="{32243826-56BB-4ED9-A266-7F678941DC3F}">
      <dsp:nvSpPr>
        <dsp:cNvPr id="0" name=""/>
        <dsp:cNvSpPr/>
      </dsp:nvSpPr>
      <dsp:spPr>
        <a:xfrm>
          <a:off x="8423910" y="3158794"/>
          <a:ext cx="266547" cy="3118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423910" y="3221156"/>
        <a:ext cx="186583" cy="187086"/>
      </dsp:txXfrm>
    </dsp:sp>
    <dsp:sp modelId="{CF06B46D-158B-42AD-B218-A143EEC0DA2D}">
      <dsp:nvSpPr>
        <dsp:cNvPr id="0" name=""/>
        <dsp:cNvSpPr/>
      </dsp:nvSpPr>
      <dsp:spPr>
        <a:xfrm>
          <a:off x="8801100" y="2937510"/>
          <a:ext cx="1257300" cy="7543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Comer-</a:t>
          </a:r>
          <a:r>
            <a:rPr lang="es-ES" sz="1900" kern="1200" dirty="0" err="1"/>
            <a:t>cialización</a:t>
          </a:r>
          <a:endParaRPr lang="en-US" sz="1900" kern="1200" dirty="0"/>
        </a:p>
      </dsp:txBody>
      <dsp:txXfrm>
        <a:off x="8823195" y="2959605"/>
        <a:ext cx="1213110" cy="710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576987" y="554998"/>
          <a:ext cx="2371024" cy="1293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924215" y="744394"/>
        <a:ext cx="1676568" cy="914488"/>
      </dsp:txXfrm>
    </dsp:sp>
    <dsp:sp modelId="{33D2C16B-27B9-45EA-8F80-CAE58FD63BD2}">
      <dsp:nvSpPr>
        <dsp:cNvPr id="0" name=""/>
        <dsp:cNvSpPr/>
      </dsp:nvSpPr>
      <dsp:spPr>
        <a:xfrm rot="2160000">
          <a:off x="5638061" y="1742783"/>
          <a:ext cx="681564" cy="685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657586" y="1819723"/>
        <a:ext cx="477095" cy="411097"/>
      </dsp:txXfrm>
    </dsp:sp>
    <dsp:sp modelId="{B8C5E0EA-08F4-4701-9862-72829CA8B268}">
      <dsp:nvSpPr>
        <dsp:cNvPr id="0" name=""/>
        <dsp:cNvSpPr/>
      </dsp:nvSpPr>
      <dsp:spPr>
        <a:xfrm>
          <a:off x="6040885" y="2345125"/>
          <a:ext cx="2371024" cy="1293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6388113" y="2534521"/>
        <a:ext cx="1676568" cy="914488"/>
      </dsp:txXfrm>
    </dsp:sp>
    <dsp:sp modelId="{B87483CF-659A-4E32-9833-C12363F7EBA2}">
      <dsp:nvSpPr>
        <dsp:cNvPr id="0" name=""/>
        <dsp:cNvSpPr/>
      </dsp:nvSpPr>
      <dsp:spPr>
        <a:xfrm rot="6480000">
          <a:off x="6311503" y="4073082"/>
          <a:ext cx="904485" cy="685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10800000">
        <a:off x="6446036" y="4112370"/>
        <a:ext cx="698937" cy="411097"/>
      </dsp:txXfrm>
    </dsp:sp>
    <dsp:sp modelId="{266A825D-2ACF-4DAA-A791-3BB3EC4C29F0}">
      <dsp:nvSpPr>
        <dsp:cNvPr id="0" name=""/>
        <dsp:cNvSpPr/>
      </dsp:nvSpPr>
      <dsp:spPr>
        <a:xfrm>
          <a:off x="5099760" y="5241611"/>
          <a:ext cx="2371024" cy="1293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5446988" y="5431007"/>
        <a:ext cx="1676568" cy="914488"/>
      </dsp:txXfrm>
    </dsp:sp>
    <dsp:sp modelId="{8363F285-9DBE-42E3-84F8-1750DA73ED93}">
      <dsp:nvSpPr>
        <dsp:cNvPr id="0" name=""/>
        <dsp:cNvSpPr/>
      </dsp:nvSpPr>
      <dsp:spPr>
        <a:xfrm rot="10800000">
          <a:off x="4593869" y="5545671"/>
          <a:ext cx="357496" cy="685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10800000">
        <a:off x="4701118" y="5682703"/>
        <a:ext cx="250247" cy="411097"/>
      </dsp:txXfrm>
    </dsp:sp>
    <dsp:sp modelId="{062845C9-ED14-40AD-A42F-FA7F32EB46F1}">
      <dsp:nvSpPr>
        <dsp:cNvPr id="0" name=""/>
        <dsp:cNvSpPr/>
      </dsp:nvSpPr>
      <dsp:spPr>
        <a:xfrm>
          <a:off x="2054214" y="5241611"/>
          <a:ext cx="2371024" cy="1293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401442" y="5431007"/>
        <a:ext cx="1676568" cy="914488"/>
      </dsp:txXfrm>
    </dsp:sp>
    <dsp:sp modelId="{07B5D858-57F7-4964-A980-FF4FAA0EFAE3}">
      <dsp:nvSpPr>
        <dsp:cNvPr id="0" name=""/>
        <dsp:cNvSpPr/>
      </dsp:nvSpPr>
      <dsp:spPr>
        <a:xfrm rot="15120000">
          <a:off x="2324832" y="4121773"/>
          <a:ext cx="904485" cy="685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 rot="10800000">
        <a:off x="2459365" y="4356549"/>
        <a:ext cx="698937" cy="411097"/>
      </dsp:txXfrm>
    </dsp:sp>
    <dsp:sp modelId="{944E1B24-CC6F-4C0D-A379-6BF1F4A42142}">
      <dsp:nvSpPr>
        <dsp:cNvPr id="0" name=""/>
        <dsp:cNvSpPr/>
      </dsp:nvSpPr>
      <dsp:spPr>
        <a:xfrm>
          <a:off x="1113089" y="2345125"/>
          <a:ext cx="2371024" cy="12932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460317" y="2534521"/>
        <a:ext cx="1676568" cy="914488"/>
      </dsp:txXfrm>
    </dsp:sp>
    <dsp:sp modelId="{3F2F95C3-CD6B-4A31-B679-FAF123F9240D}">
      <dsp:nvSpPr>
        <dsp:cNvPr id="0" name=""/>
        <dsp:cNvSpPr/>
      </dsp:nvSpPr>
      <dsp:spPr>
        <a:xfrm rot="19440000">
          <a:off x="3174162" y="1765459"/>
          <a:ext cx="681564" cy="685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193687" y="1962583"/>
        <a:ext cx="477095" cy="4110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Problema</a:t>
          </a:r>
          <a:endParaRPr lang="en-US" sz="1900" kern="1200" dirty="0"/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Análisis</a:t>
          </a:r>
          <a:endParaRPr lang="en-US" sz="1900" kern="1200" dirty="0"/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Opciones</a:t>
          </a:r>
          <a:endParaRPr lang="en-US" sz="1900" kern="1200" dirty="0"/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Decisión</a:t>
          </a:r>
          <a:endParaRPr lang="en-US" sz="1900" kern="1200" dirty="0"/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Resultado</a:t>
          </a:r>
          <a:endParaRPr lang="en-US" sz="1900" kern="1200" dirty="0"/>
        </a:p>
      </dsp:txBody>
      <dsp:txXfrm>
        <a:off x="6677625" y="2179071"/>
        <a:ext cx="1146264" cy="6710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Análisis</a:t>
          </a:r>
          <a:endParaRPr lang="en-US" sz="4700" kern="1200" dirty="0"/>
        </a:p>
      </dsp:txBody>
      <dsp:txXfrm>
        <a:off x="35753" y="1189847"/>
        <a:ext cx="2247772" cy="11491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Análisis</a:t>
          </a:r>
          <a:endParaRPr lang="en-US" sz="4700" kern="1200" dirty="0"/>
        </a:p>
      </dsp:txBody>
      <dsp:txXfrm>
        <a:off x="35753" y="1189847"/>
        <a:ext cx="2247772" cy="11491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Problema</a:t>
          </a:r>
          <a:r>
            <a:rPr lang="en-US" sz="1800" kern="1200" dirty="0"/>
            <a:t> o </a:t>
          </a:r>
          <a:r>
            <a:rPr lang="en-US" sz="1800" kern="1200" dirty="0" err="1"/>
            <a:t>Pregunta</a:t>
          </a:r>
          <a:endParaRPr lang="en-US" sz="1800" kern="1200" dirty="0"/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Información</a:t>
          </a:r>
          <a:endParaRPr lang="en-US" sz="1800" kern="1200" dirty="0"/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Hipótesis</a:t>
          </a:r>
          <a:endParaRPr lang="en-US" sz="1800" kern="1200" dirty="0"/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Análisis</a:t>
          </a:r>
          <a:r>
            <a:rPr lang="en-US" sz="1800" kern="1200" dirty="0"/>
            <a:t> de </a:t>
          </a:r>
          <a:r>
            <a:rPr lang="en-US" sz="1800" kern="1200" dirty="0" err="1"/>
            <a:t>Impulsores</a:t>
          </a:r>
          <a:endParaRPr lang="en-US" sz="1800" kern="1200" dirty="0"/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Escenarios</a:t>
          </a:r>
          <a:endParaRPr lang="en-US" sz="1800" kern="1200" dirty="0"/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Implicaciones</a:t>
          </a:r>
          <a:endParaRPr lang="en-US" sz="1800" kern="1200" dirty="0"/>
        </a:p>
      </dsp:txBody>
      <dsp:txXfrm>
        <a:off x="1934726" y="4823154"/>
        <a:ext cx="2226547" cy="60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4EE580D3-834D-460B-8AAC-F2EDB472B0D8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84A1C170-83E9-48BC-BB7F-9DAA67CBF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0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66E2D8F7-47F9-4352-9451-43376F3D97C1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7" rIns="93152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2" tIns="46577" rIns="93152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00E5522B-0861-45C2-9F6C-C8B4BEC49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53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5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86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10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2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6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4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Peele – actor, comedian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09E09-3CF9-4930-ADB4-913138D8F50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0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YES!!!!  …  And so should we be. …  Video is one of </a:t>
            </a:r>
            <a:r>
              <a:rPr lang="en-US"/>
              <a:t>the most PURSUASIVE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4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8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79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64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71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16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6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6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KNOW??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8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3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4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35063"/>
            <a:ext cx="5446713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5AC9-7F4F-4DD1-B194-B9DAC649778D}" type="datetime1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89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607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676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77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172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16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BBC3-F2F8-401B-9FCE-6E975481F2F6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260-60E0-4DD2-8D44-FE467FED5D4E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457C-B6C4-4198-A3FA-81DD220A0E63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FE2D-396A-41A6-A550-545FD7283867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B480-3DD8-4E52-9F8D-83426F653C8A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2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CCC8-2629-4EA4-9404-7BEBC12CA2A1}" type="datetime1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200C-77B4-4691-A4DD-A6BA9572BC21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F1AE-64ED-4800-953E-AC9EE3D6E8F4}" type="datetime1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9AB4-7CDA-4D4D-896A-34723766EB56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254A-C0E7-4340-9BAB-FF156F4B26C3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A66CBB5-69DC-4E8E-911A-DD031435269E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6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5679" TargetMode="Externa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tmp"/><Relationship Id="rId11" Type="http://schemas.openxmlformats.org/officeDocument/2006/relationships/image" Target="../media/image12.tmp"/><Relationship Id="rId5" Type="http://schemas.openxmlformats.org/officeDocument/2006/relationships/image" Target="../media/image6.tm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sv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sv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5679" TargetMode="External"/><Relationship Id="rId4" Type="http://schemas.openxmlformats.org/officeDocument/2006/relationships/image" Target="../media/image7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ngimg.com/download/25679" TargetMode="Externa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mp"/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sv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svg"/><Relationship Id="rId4" Type="http://schemas.microsoft.com/office/2007/relationships/hdphoto" Target="../media/hdphoto7.wdp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104.tmp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sv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sv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3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tmp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2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EL  AN</a:t>
            </a:r>
            <a:r>
              <a:rPr lang="es-ES" sz="4800" dirty="0"/>
              <a:t>ÁLISIS  </a:t>
            </a:r>
            <a:r>
              <a:rPr lang="en-US" sz="4800" dirty="0"/>
              <a:t>ACCIONABLE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5200" y="4438565"/>
            <a:ext cx="4267200" cy="2077353"/>
          </a:xfrm>
        </p:spPr>
        <p:txBody>
          <a:bodyPr>
            <a:noAutofit/>
          </a:bodyPr>
          <a:lstStyle/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800" i="1" dirty="0"/>
              <a:t>Fulton Armstrong</a:t>
            </a:r>
            <a:br>
              <a:rPr lang="en-US" sz="3800" i="1" dirty="0"/>
            </a:br>
            <a:r>
              <a:rPr lang="en-US" sz="2600" i="1" dirty="0"/>
              <a:t>American University</a:t>
            </a:r>
            <a:br>
              <a:rPr lang="en-US" sz="2600" i="1" dirty="0"/>
            </a:br>
            <a:r>
              <a:rPr lang="en-US" sz="2600" i="1" dirty="0"/>
              <a:t>Syracuse University</a:t>
            </a:r>
            <a:br>
              <a:rPr lang="en-US" sz="2600" i="1" dirty="0"/>
            </a:br>
            <a:r>
              <a:rPr lang="en-US" sz="2600" i="1" dirty="0"/>
              <a:t>Washington, DC</a:t>
            </a:r>
            <a:endParaRPr lang="en-US" sz="1800" i="1" dirty="0"/>
          </a:p>
        </p:txBody>
      </p:sp>
      <p:sp>
        <p:nvSpPr>
          <p:cNvPr id="4" name="Rectangle 3"/>
          <p:cNvSpPr/>
          <p:nvPr/>
        </p:nvSpPr>
        <p:spPr>
          <a:xfrm>
            <a:off x="2352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inteligencia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0" y="4095835"/>
            <a:ext cx="3958430" cy="2420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890CC6-C389-4547-98A4-55CDC65C9BE7}"/>
              </a:ext>
            </a:extLst>
          </p:cNvPr>
          <p:cNvSpPr/>
          <p:nvPr/>
        </p:nvSpPr>
        <p:spPr>
          <a:xfrm>
            <a:off x="8991600" y="3468670"/>
            <a:ext cx="244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8-9 de mayo 2026</a:t>
            </a:r>
          </a:p>
        </p:txBody>
      </p:sp>
    </p:spTree>
    <p:extLst>
      <p:ext uri="{BB962C8B-B14F-4D97-AF65-F5344CB8AC3E}">
        <p14:creationId xmlns:p14="http://schemas.microsoft.com/office/powerpoint/2010/main" val="373741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6858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3097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D6561-DC44-4821-967D-83788706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9710B-4DB6-4317-ADAD-F71FFE9A859F}"/>
              </a:ext>
            </a:extLst>
          </p:cNvPr>
          <p:cNvSpPr txBox="1"/>
          <p:nvPr/>
        </p:nvSpPr>
        <p:spPr>
          <a:xfrm>
            <a:off x="4732485" y="2286000"/>
            <a:ext cx="2727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Los </a:t>
            </a:r>
            <a:r>
              <a:rPr lang="en-US" sz="3200" dirty="0" err="1"/>
              <a:t>Impulsores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Drivers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81BD7-0B83-4FA8-A9B4-D5F0D109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04" y1="28750" x2="2604" y2="28750"/>
                        <a14:backgroundMark x1="2604" y1="28750" x2="2604" y2="28750"/>
                        <a14:backgroundMark x1="2604" y1="28750" x2="8333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73" y="3047947"/>
            <a:ext cx="1829055" cy="7621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0DE900-4858-4AC4-8380-E06A0BEFCBC9}"/>
              </a:ext>
            </a:extLst>
          </p:cNvPr>
          <p:cNvSpPr/>
          <p:nvPr/>
        </p:nvSpPr>
        <p:spPr>
          <a:xfrm>
            <a:off x="8305800" y="5105401"/>
            <a:ext cx="1143000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/>
              <a:t>handout</a:t>
            </a:r>
            <a:r>
              <a:rPr lang="es-ES" sz="1200" dirty="0"/>
              <a:t>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664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3369131" y="2362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El </a:t>
            </a:r>
            <a:r>
              <a:rPr lang="en-US" sz="3000" dirty="0" err="1"/>
              <a:t>latido</a:t>
            </a:r>
            <a:r>
              <a:rPr lang="en-US" sz="3000" dirty="0"/>
              <a:t> del </a:t>
            </a:r>
            <a:r>
              <a:rPr lang="en-US" sz="3000" dirty="0" err="1"/>
              <a:t>análisis</a:t>
            </a:r>
            <a:r>
              <a:rPr lang="en-US" sz="3000" dirty="0"/>
              <a:t> y las </a:t>
            </a:r>
            <a:r>
              <a:rPr lang="en-US" sz="3000" dirty="0" err="1"/>
              <a:t>políticas</a:t>
            </a:r>
            <a:endParaRPr lang="en-US" sz="3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4929987" y="3429001"/>
            <a:ext cx="2332027" cy="2716947"/>
            <a:chOff x="3017315" y="2133600"/>
            <a:chExt cx="3109369" cy="36225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11079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“IMPULSORES” (DRIVERS)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6E6530-FF10-FCB5-CD2C-5F633CB37560}"/>
              </a:ext>
            </a:extLst>
          </p:cNvPr>
          <p:cNvSpPr txBox="1"/>
          <p:nvPr/>
        </p:nvSpPr>
        <p:spPr>
          <a:xfrm>
            <a:off x="2057401" y="683780"/>
            <a:ext cx="726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mí</a:t>
            </a:r>
            <a:r>
              <a:rPr lang="en-US" sz="2400" dirty="0"/>
              <a:t> … lo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es ..</a:t>
            </a:r>
            <a:r>
              <a:rPr lang="en-US" sz="2400" dirty="0" err="1"/>
              <a:t>identificar</a:t>
            </a:r>
            <a:r>
              <a:rPr lang="en-US" sz="2400" dirty="0"/>
              <a:t> y </a:t>
            </a:r>
            <a:r>
              <a:rPr lang="en-US" sz="2400" dirty="0" err="1"/>
              <a:t>analizar</a:t>
            </a:r>
            <a:r>
              <a:rPr lang="en-US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02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158322"/>
              </p:ext>
            </p:extLst>
          </p:nvPr>
        </p:nvGraphicFramePr>
        <p:xfrm>
          <a:off x="2780715" y="3536725"/>
          <a:ext cx="8115885" cy="27095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5295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705295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705295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Intereses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Instituciones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sz="2000" dirty="0"/>
                        <a:t>Trabajo</a:t>
                      </a:r>
                    </a:p>
                    <a:p>
                      <a:r>
                        <a:rPr lang="es-ES" sz="2000" dirty="0"/>
                        <a:t>Amor</a:t>
                      </a:r>
                    </a:p>
                    <a:p>
                      <a:r>
                        <a:rPr lang="es-ES" sz="2000" dirty="0"/>
                        <a:t>Familia</a:t>
                      </a:r>
                    </a:p>
                    <a:p>
                      <a:r>
                        <a:rPr lang="es-ES" sz="2000" dirty="0"/>
                        <a:t>Hogar</a:t>
                      </a:r>
                    </a:p>
                    <a:p>
                      <a:r>
                        <a:rPr lang="es-ES" sz="2000" dirty="0"/>
                        <a:t>Transporte</a:t>
                      </a:r>
                    </a:p>
                    <a:p>
                      <a:r>
                        <a:rPr lang="es-ES" sz="2000" dirty="0"/>
                        <a:t>Diversión</a:t>
                      </a:r>
                    </a:p>
                    <a:p>
                      <a:r>
                        <a:rPr lang="es-ES" sz="2000" dirty="0"/>
                        <a:t>Comida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Educación</a:t>
                      </a:r>
                    </a:p>
                    <a:p>
                      <a:r>
                        <a:rPr lang="es-ES" sz="2000" dirty="0"/>
                        <a:t>Valores religiosos</a:t>
                      </a:r>
                    </a:p>
                    <a:p>
                      <a:r>
                        <a:rPr lang="es-ES" sz="2000" dirty="0"/>
                        <a:t>Pensamiento político</a:t>
                      </a:r>
                    </a:p>
                    <a:p>
                      <a:r>
                        <a:rPr lang="es-ES" sz="2000" dirty="0"/>
                        <a:t>Ideología</a:t>
                      </a:r>
                    </a:p>
                    <a:p>
                      <a:r>
                        <a:rPr lang="es-ES" sz="2000" dirty="0"/>
                        <a:t>Expectativas impuestas</a:t>
                      </a:r>
                    </a:p>
                    <a:p>
                      <a:endParaRPr lang="es-ES" sz="2000" dirty="0"/>
                    </a:p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Padres</a:t>
                      </a:r>
                    </a:p>
                    <a:p>
                      <a:r>
                        <a:rPr lang="es-ES" sz="2000" dirty="0"/>
                        <a:t>Novio/a, esposo/a</a:t>
                      </a:r>
                    </a:p>
                    <a:p>
                      <a:r>
                        <a:rPr lang="es-ES" sz="2000" dirty="0"/>
                        <a:t>Compañeros</a:t>
                      </a:r>
                    </a:p>
                    <a:p>
                      <a:r>
                        <a:rPr lang="es-ES" sz="2000" dirty="0"/>
                        <a:t>Entidades políticas</a:t>
                      </a:r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514600" y="3992646"/>
            <a:ext cx="266114" cy="2103353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473294" y="4844267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2045834" y="1511727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6228083" y="890287"/>
            <a:ext cx="4098375" cy="1979037"/>
            <a:chOff x="4724400" y="714700"/>
            <a:chExt cx="4098375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803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43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2089392" y="355988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… </a:t>
            </a:r>
            <a:r>
              <a:rPr lang="en-US" sz="2400" dirty="0" err="1"/>
              <a:t>en</a:t>
            </a:r>
            <a:r>
              <a:rPr lang="en-US" sz="2400" dirty="0"/>
              <a:t> la VIDA PERSONAL?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74F0F5D-0FBE-9025-4ABB-BDA691D11113}"/>
              </a:ext>
            </a:extLst>
          </p:cNvPr>
          <p:cNvSpPr/>
          <p:nvPr/>
        </p:nvSpPr>
        <p:spPr>
          <a:xfrm>
            <a:off x="8229600" y="4004690"/>
            <a:ext cx="2590800" cy="1333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435C778-EFFD-F3A5-646A-E4315A186E2A}"/>
              </a:ext>
            </a:extLst>
          </p:cNvPr>
          <p:cNvSpPr/>
          <p:nvPr/>
        </p:nvSpPr>
        <p:spPr>
          <a:xfrm>
            <a:off x="5486400" y="3974642"/>
            <a:ext cx="2590800" cy="1613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0934AD7-4D99-283D-2C7C-505737F3B7BC}"/>
              </a:ext>
            </a:extLst>
          </p:cNvPr>
          <p:cNvSpPr/>
          <p:nvPr/>
        </p:nvSpPr>
        <p:spPr>
          <a:xfrm>
            <a:off x="2851559" y="3992646"/>
            <a:ext cx="2113981" cy="2103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2" grpId="0" animBg="1"/>
      <p:bldP spid="3" grpId="0" animBg="1"/>
      <p:bldP spid="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355988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</a:t>
            </a:r>
            <a:r>
              <a:rPr lang="en-US" sz="2400" dirty="0" err="1"/>
              <a:t>en</a:t>
            </a:r>
            <a:r>
              <a:rPr lang="en-US" sz="2400" dirty="0"/>
              <a:t>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2045834" y="1511727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72982"/>
              </p:ext>
            </p:extLst>
          </p:nvPr>
        </p:nvGraphicFramePr>
        <p:xfrm>
          <a:off x="2780715" y="3536725"/>
          <a:ext cx="7963485" cy="2679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4495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654495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654495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Intereses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Instituciones</a:t>
                      </a:r>
                      <a:r>
                        <a:rPr lang="en-US" sz="1800" dirty="0"/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 err="1"/>
                        <a:t>Poder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influencia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Necesidades</a:t>
                      </a:r>
                      <a:endParaRPr lang="en-US" sz="1800" dirty="0"/>
                    </a:p>
                    <a:p>
                      <a:r>
                        <a:rPr lang="es-ES" sz="1800" dirty="0"/>
                        <a:t>D</a:t>
                      </a:r>
                      <a:r>
                        <a:rPr lang="en-US" sz="1800" dirty="0" err="1"/>
                        <a:t>eseos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ambiciones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Riqueza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Rendimiento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económico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Identidad/auto-</a:t>
                      </a:r>
                      <a:r>
                        <a:rPr lang="en-US" sz="1800" dirty="0" err="1"/>
                        <a:t>definición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Nacionalismo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Historia</a:t>
                      </a:r>
                    </a:p>
                    <a:p>
                      <a:r>
                        <a:rPr lang="en-US" sz="1800" dirty="0" err="1"/>
                        <a:t>Conceptos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lógica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Valores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Ideología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Liderazgo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Capacidad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limitaciones</a:t>
                      </a:r>
                      <a:endParaRPr lang="en-US" sz="1800" dirty="0"/>
                    </a:p>
                    <a:p>
                      <a:r>
                        <a:rPr lang="es-ES" sz="1800" dirty="0"/>
                        <a:t>E</a:t>
                      </a:r>
                      <a:r>
                        <a:rPr lang="en-US" sz="1800" dirty="0" err="1"/>
                        <a:t>structuras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económicas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Intermediación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Inclusión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Topografía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geografía</a:t>
                      </a:r>
                      <a:endParaRPr lang="en-US" sz="1800" dirty="0"/>
                    </a:p>
                    <a:p>
                      <a:r>
                        <a:rPr lang="en-US" sz="1800" dirty="0" err="1"/>
                        <a:t>Clima</a:t>
                      </a:r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7476615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incluye</a:t>
            </a:r>
            <a:r>
              <a:rPr lang="en-US" sz="1600" dirty="0"/>
              <a:t> medio </a:t>
            </a:r>
            <a:r>
              <a:rPr lang="en-US" sz="1600" dirty="0" err="1"/>
              <a:t>ambiente</a:t>
            </a:r>
            <a:endParaRPr lang="en-US" sz="160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487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321907" y="4818022"/>
            <a:ext cx="906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6228083" y="890287"/>
            <a:ext cx="4098375" cy="1979037"/>
            <a:chOff x="4724400" y="714700"/>
            <a:chExt cx="4098375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803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43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81F44F-3363-00E5-CD70-860B6CFA8D31}"/>
              </a:ext>
            </a:extLst>
          </p:cNvPr>
          <p:cNvSpPr/>
          <p:nvPr/>
        </p:nvSpPr>
        <p:spPr>
          <a:xfrm>
            <a:off x="8153400" y="3961934"/>
            <a:ext cx="2438400" cy="20057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F4B41D-78A4-FD4D-7455-4C987F4B2359}"/>
              </a:ext>
            </a:extLst>
          </p:cNvPr>
          <p:cNvSpPr/>
          <p:nvPr/>
        </p:nvSpPr>
        <p:spPr>
          <a:xfrm>
            <a:off x="5399077" y="3966286"/>
            <a:ext cx="2601923" cy="174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CFFB43-FB6B-D832-D7AC-C82AD8F6C0C9}"/>
              </a:ext>
            </a:extLst>
          </p:cNvPr>
          <p:cNvSpPr/>
          <p:nvPr/>
        </p:nvSpPr>
        <p:spPr>
          <a:xfrm>
            <a:off x="2819400" y="3961934"/>
            <a:ext cx="2427277" cy="1748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  <p:bldP spid="13" grpId="0" animBg="1"/>
      <p:bldP spid="14" grpId="0" animBg="1"/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1306552" y="701433"/>
            <a:ext cx="4660058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¿</a:t>
            </a:r>
            <a:r>
              <a:rPr lang="en-US" sz="2100" dirty="0" err="1"/>
              <a:t>Qué</a:t>
            </a:r>
            <a:r>
              <a:rPr lang="en-US" sz="2100" dirty="0"/>
              <a:t> </a:t>
            </a:r>
            <a:r>
              <a:rPr lang="en-US" sz="2100" dirty="0" err="1"/>
              <a:t>más</a:t>
            </a:r>
            <a:r>
              <a:rPr lang="en-US" sz="2100" dirty="0"/>
              <a:t> </a:t>
            </a:r>
            <a:r>
              <a:rPr lang="en-US" sz="2100" dirty="0" err="1"/>
              <a:t>debo</a:t>
            </a:r>
            <a:r>
              <a:rPr lang="en-US" sz="2100" dirty="0"/>
              <a:t> saber de los </a:t>
            </a:r>
            <a:r>
              <a:rPr lang="en-US" sz="2100" dirty="0" err="1"/>
              <a:t>impulsores</a:t>
            </a:r>
            <a:r>
              <a:rPr lang="en-US" sz="21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3704161" y="2102727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6709888" y="2142141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3704160" y="2827175"/>
            <a:ext cx="28680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Esfuerzo</a:t>
            </a:r>
            <a:r>
              <a:rPr lang="en-US" sz="2000" dirty="0"/>
              <a:t>/</a:t>
            </a:r>
            <a:r>
              <a:rPr lang="en-US" sz="2000" dirty="0" err="1"/>
              <a:t>atención</a:t>
            </a:r>
            <a:endParaRPr lang="en-US" sz="2000" dirty="0"/>
          </a:p>
          <a:p>
            <a:r>
              <a:rPr lang="en-US" sz="2000" dirty="0" err="1"/>
              <a:t>Recursos</a:t>
            </a:r>
            <a:endParaRPr lang="en-US" sz="2000" dirty="0"/>
          </a:p>
          <a:p>
            <a:r>
              <a:rPr lang="en-US" sz="2000" dirty="0" err="1"/>
              <a:t>Tecnología</a:t>
            </a:r>
            <a:r>
              <a:rPr lang="en-US" sz="2000" dirty="0"/>
              <a:t>, etc.</a:t>
            </a:r>
          </a:p>
          <a:p>
            <a:endParaRPr lang="en-US" sz="2000" dirty="0"/>
          </a:p>
          <a:p>
            <a:r>
              <a:rPr lang="en-US" sz="2000" dirty="0"/>
              <a:t>que EMPUJA la </a:t>
            </a:r>
            <a:r>
              <a:rPr lang="en-US" sz="2000" dirty="0" err="1"/>
              <a:t>situación</a:t>
            </a:r>
            <a:r>
              <a:rPr lang="en-US" sz="200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6813186" y="2827175"/>
            <a:ext cx="317067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Obstáculos</a:t>
            </a:r>
            <a:endParaRPr lang="en-US" sz="2000" dirty="0"/>
          </a:p>
          <a:p>
            <a:r>
              <a:rPr lang="en-US" sz="2000" dirty="0"/>
              <a:t>Resistencia</a:t>
            </a:r>
          </a:p>
          <a:p>
            <a:r>
              <a:rPr lang="en-US" sz="2000" dirty="0" err="1"/>
              <a:t>Limitaciones</a:t>
            </a:r>
            <a:r>
              <a:rPr lang="en-US" sz="2000" dirty="0"/>
              <a:t>, etc.</a:t>
            </a:r>
          </a:p>
          <a:p>
            <a:endParaRPr lang="en-US" sz="2000" dirty="0"/>
          </a:p>
          <a:p>
            <a:r>
              <a:rPr lang="en-US" sz="2000" dirty="0"/>
              <a:t>que OBSTRUYE la </a:t>
            </a:r>
            <a:r>
              <a:rPr lang="en-US" sz="2000" dirty="0" err="1"/>
              <a:t>situación</a:t>
            </a:r>
            <a:r>
              <a:rPr lang="en-US" sz="20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3704160" y="4924149"/>
            <a:ext cx="2356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Impulsan</a:t>
            </a:r>
            <a:r>
              <a:rPr lang="en-US" sz="2000" dirty="0"/>
              <a:t>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6709886" y="4866974"/>
            <a:ext cx="4257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 err="1"/>
              <a:t>Statu</a:t>
            </a:r>
            <a:r>
              <a:rPr lang="en-US" sz="2000" dirty="0"/>
              <a:t> Quo” o “</a:t>
            </a:r>
            <a:r>
              <a:rPr lang="en-US" sz="2000" dirty="0" err="1"/>
              <a:t>impulsores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</a:t>
            </a:r>
            <a:r>
              <a:rPr lang="en-US" sz="2000" dirty="0" err="1"/>
              <a:t>atrás</a:t>
            </a:r>
            <a:r>
              <a:rPr lang="en-US" sz="2000" dirty="0"/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C1905-06D1-4243-85A8-133DB128543F}"/>
              </a:ext>
            </a:extLst>
          </p:cNvPr>
          <p:cNvSpPr txBox="1"/>
          <p:nvPr/>
        </p:nvSpPr>
        <p:spPr>
          <a:xfrm>
            <a:off x="1461379" y="6075777"/>
            <a:ext cx="5351807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Organizational psychologist Loran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Nordgren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 resolver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problemas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enfoca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los “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obstáculos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invisibles.”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3704160" y="2102727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6709886" y="2142140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10" grpId="0"/>
      <p:bldP spid="20" grpId="0"/>
      <p:bldP spid="21" grpId="0" animBg="1"/>
      <p:bldP spid="11" grpId="0"/>
      <p:bldP spid="1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C3592-6CC8-4008-B115-C177C0FCC191}"/>
              </a:ext>
            </a:extLst>
          </p:cNvPr>
          <p:cNvSpPr txBox="1"/>
          <p:nvPr/>
        </p:nvSpPr>
        <p:spPr>
          <a:xfrm>
            <a:off x="1306552" y="701433"/>
            <a:ext cx="3067378" cy="41549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342900" rIns="342900" rtlCol="0">
            <a:spAutoFit/>
          </a:bodyPr>
          <a:lstStyle/>
          <a:p>
            <a:r>
              <a:rPr lang="en-US" sz="2100" dirty="0" err="1"/>
              <a:t>Impulsores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acción</a:t>
            </a:r>
            <a:r>
              <a:rPr lang="en-US" sz="21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818FB-DA88-4414-986B-E5FC8A04CE23}"/>
              </a:ext>
            </a:extLst>
          </p:cNvPr>
          <p:cNvSpPr txBox="1"/>
          <p:nvPr/>
        </p:nvSpPr>
        <p:spPr>
          <a:xfrm>
            <a:off x="1219200" y="2362200"/>
            <a:ext cx="4219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Cuáles</a:t>
            </a:r>
            <a:r>
              <a:rPr lang="en-US" sz="2400" dirty="0"/>
              <a:t> son los </a:t>
            </a:r>
            <a:r>
              <a:rPr lang="en-US" sz="2400" dirty="0" err="1"/>
              <a:t>impulsores</a:t>
            </a:r>
            <a:r>
              <a:rPr lang="en-US" sz="2400" dirty="0"/>
              <a:t> de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74768-AFC3-47F0-9952-EFCC23EC4842}"/>
              </a:ext>
            </a:extLst>
          </p:cNvPr>
          <p:cNvSpPr txBox="1"/>
          <p:nvPr/>
        </p:nvSpPr>
        <p:spPr>
          <a:xfrm>
            <a:off x="5715000" y="2364121"/>
            <a:ext cx="54102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s-ES" sz="2400" dirty="0"/>
              <a:t>la situación actual en Irán, Ucrania, o Gaza?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la pandemia COVID?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la falta de ciertos productos?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el auge de inflación en la economía?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el declive de nacimientos? 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la división política en los EEUU?</a:t>
            </a:r>
          </a:p>
          <a:p>
            <a:pPr>
              <a:spcAft>
                <a:spcPts val="900"/>
              </a:spcAft>
            </a:pPr>
            <a:r>
              <a:rPr lang="es-ES" sz="2400" dirty="0"/>
              <a:t>… otros asuntos que te interesan?</a:t>
            </a:r>
          </a:p>
        </p:txBody>
      </p:sp>
    </p:spTree>
    <p:extLst>
      <p:ext uri="{BB962C8B-B14F-4D97-AF65-F5344CB8AC3E}">
        <p14:creationId xmlns:p14="http://schemas.microsoft.com/office/powerpoint/2010/main" val="9347973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D7290-6AD9-4FD8-9E98-DCC56F67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5CB6E-A687-4E4E-B20B-CEA691491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84746"/>
            <a:ext cx="7162801" cy="49588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4B0D70-AD25-45BB-A741-281F36D51E81}"/>
              </a:ext>
            </a:extLst>
          </p:cNvPr>
          <p:cNvSpPr/>
          <p:nvPr/>
        </p:nvSpPr>
        <p:spPr>
          <a:xfrm>
            <a:off x="9241734" y="4876801"/>
            <a:ext cx="792537" cy="341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050" dirty="0" err="1"/>
              <a:t>Handout</a:t>
            </a:r>
            <a:r>
              <a:rPr lang="es-ES" sz="1050" dirty="0"/>
              <a:t> 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4457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1143000" y="784244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362201" y="1501051"/>
            <a:ext cx="7937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analizas sus tendencias </a:t>
            </a:r>
          </a:p>
          <a:p>
            <a:r>
              <a:rPr lang="es-ES_tradnl" sz="2400" dirty="0"/>
              <a:t>			o sus “</a:t>
            </a:r>
            <a:r>
              <a:rPr lang="es-ES_tradnl" sz="2400" dirty="0" err="1"/>
              <a:t>trends</a:t>
            </a:r>
            <a:r>
              <a:rPr lang="es-ES_tradnl" sz="2400" dirty="0"/>
              <a:t>” </a:t>
            </a:r>
          </a:p>
          <a:p>
            <a:r>
              <a:rPr lang="es-ES_tradnl" sz="24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44785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15400" y="4648200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4383742" y="3429000"/>
            <a:ext cx="41909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Normalmente según dos ejes:</a:t>
            </a:r>
          </a:p>
          <a:p>
            <a:endParaRPr lang="es-ES_tradnl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/>
              <a:t>Más/menos fuerte como impulsor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/>
              <a:t>Contribuye más/menos a resolución del problema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239" y="2976372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76239" y="457978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2286000" y="635437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362201" y="1501051"/>
            <a:ext cx="7937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analizas sus tendencias </a:t>
            </a:r>
          </a:p>
          <a:p>
            <a:r>
              <a:rPr lang="es-ES_tradnl" sz="2400" dirty="0"/>
              <a:t>			o sus “</a:t>
            </a:r>
            <a:r>
              <a:rPr lang="es-ES_tradnl" sz="2400" dirty="0" err="1"/>
              <a:t>trends</a:t>
            </a:r>
            <a:r>
              <a:rPr lang="es-ES_tradnl" sz="2400" dirty="0"/>
              <a:t>” </a:t>
            </a:r>
          </a:p>
          <a:p>
            <a:r>
              <a:rPr lang="es-ES_tradnl" sz="2400" dirty="0"/>
              <a:t>						o su “comportamiento” como impulsor.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0FD17-72DF-CC52-9C45-086A87FF808F}"/>
              </a:ext>
            </a:extLst>
          </p:cNvPr>
          <p:cNvSpPr txBox="1"/>
          <p:nvPr/>
        </p:nvSpPr>
        <p:spPr>
          <a:xfrm>
            <a:off x="3927127" y="3734598"/>
            <a:ext cx="1806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worst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9AFCF-74DC-9C44-0FA1-3DCCF3F09951}"/>
              </a:ext>
            </a:extLst>
          </p:cNvPr>
          <p:cNvSpPr txBox="1"/>
          <p:nvPr/>
        </p:nvSpPr>
        <p:spPr>
          <a:xfrm>
            <a:off x="6425143" y="3767332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“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8E11F2-2CEC-6DFC-FB37-E59D96578B83}"/>
              </a:ext>
            </a:extLst>
          </p:cNvPr>
          <p:cNvGrpSpPr/>
          <p:nvPr/>
        </p:nvGrpSpPr>
        <p:grpSpPr>
          <a:xfrm>
            <a:off x="4648197" y="2908536"/>
            <a:ext cx="3048000" cy="3268611"/>
            <a:chOff x="3048000" y="2918937"/>
            <a:chExt cx="3048000" cy="326861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783639-A079-C232-2B2D-6F59F9283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8454D3-D146-5CE7-BA07-3388ED2C4ED0}"/>
                </a:ext>
              </a:extLst>
            </p:cNvPr>
            <p:cNvSpPr/>
            <p:nvPr/>
          </p:nvSpPr>
          <p:spPr>
            <a:xfrm>
              <a:off x="3048000" y="2918937"/>
              <a:ext cx="304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stronger</a:t>
              </a:r>
              <a:endParaRPr lang="es-E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B43D53-2413-4390-D772-51C309E5080C}"/>
                </a:ext>
              </a:extLst>
            </p:cNvPr>
            <p:cNvSpPr/>
            <p:nvPr/>
          </p:nvSpPr>
          <p:spPr>
            <a:xfrm>
              <a:off x="3264881" y="5818216"/>
              <a:ext cx="26142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dirty="0" err="1"/>
                <a:t>weaker</a:t>
              </a:r>
              <a:endParaRPr lang="es-E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E93D6-927D-7994-6165-D7CA2BC21987}"/>
              </a:ext>
            </a:extLst>
          </p:cNvPr>
          <p:cNvGrpSpPr/>
          <p:nvPr/>
        </p:nvGrpSpPr>
        <p:grpSpPr>
          <a:xfrm>
            <a:off x="4381500" y="4275275"/>
            <a:ext cx="3733800" cy="389072"/>
            <a:chOff x="2705100" y="4285677"/>
            <a:chExt cx="3733800" cy="38907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01AE1A3-8553-700F-0C16-2DED79D1637F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06E42D-0CAB-1D10-6BE1-981C675C1218}"/>
                </a:ext>
              </a:extLst>
            </p:cNvPr>
            <p:cNvSpPr txBox="1"/>
            <p:nvPr/>
          </p:nvSpPr>
          <p:spPr>
            <a:xfrm>
              <a:off x="5521906" y="4305417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better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C7E3BC-BCAE-8B88-0A5E-BEC145DB3ED1}"/>
                </a:ext>
              </a:extLst>
            </p:cNvPr>
            <p:cNvSpPr txBox="1"/>
            <p:nvPr/>
          </p:nvSpPr>
          <p:spPr>
            <a:xfrm>
              <a:off x="2841907" y="4285677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 err="1"/>
                <a:t>worse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8E4F66-C200-C822-342B-CB4B04A2AB00}"/>
              </a:ext>
            </a:extLst>
          </p:cNvPr>
          <p:cNvSpPr txBox="1"/>
          <p:nvPr/>
        </p:nvSpPr>
        <p:spPr>
          <a:xfrm>
            <a:off x="4009317" y="5247397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7F17C8-8242-93B0-062E-2CCA06AB4A19}"/>
              </a:ext>
            </a:extLst>
          </p:cNvPr>
          <p:cNvSpPr txBox="1"/>
          <p:nvPr/>
        </p:nvSpPr>
        <p:spPr>
          <a:xfrm>
            <a:off x="6476998" y="5260091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“</a:t>
            </a:r>
            <a:r>
              <a:rPr lang="es-ES" dirty="0" err="1"/>
              <a:t>mixed</a:t>
            </a:r>
            <a:r>
              <a:rPr lang="es-ES" dirty="0"/>
              <a:t> </a:t>
            </a:r>
            <a:r>
              <a:rPr lang="es-ES" dirty="0" err="1"/>
              <a:t>outcome</a:t>
            </a:r>
            <a:r>
              <a:rPr lang="es-ES" dirty="0"/>
              <a:t>”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D9171E-28B9-9BA1-DB67-DED1A930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44785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7B127-7005-F8FA-D4D0-CC48CADBB8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15400" y="4648200"/>
            <a:ext cx="182880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8F792E-3E79-8A87-9CD6-AF389E6C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239" y="2976372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8F5BC7-6799-AF62-8ECA-A9E66CCF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76239" y="457978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1752600" y="788181"/>
            <a:ext cx="533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Si identificas los siguientes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4057865" y="247126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En situación de guerra, la abundancia de armamentos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4057865" y="3628142"/>
            <a:ext cx="477615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/>
              <a:t>Si suben/bajan las cantidades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/>
              <a:t>Si sube/baja el nivel de tecnología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/>
              <a:t>Si las defensas del otro mejoran/no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r>
              <a:rPr lang="es-ES_tradnl" sz="2400" dirty="0"/>
              <a:t>Son tendencias muy importantes.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DF2ADA-2DB3-7E93-8C75-40C93159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44785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223B1A-1144-ACFB-2CBA-EA29DEAED2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15400" y="464820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BCCD3-85F0-F94B-FE6C-D54C413A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239" y="2976372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81FD0-557D-091B-0DD1-0C86E9E0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76239" y="457978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F47E31-BC24-3DEF-F256-75F8394B03E1}"/>
              </a:ext>
            </a:extLst>
          </p:cNvPr>
          <p:cNvSpPr txBox="1"/>
          <p:nvPr/>
        </p:nvSpPr>
        <p:spPr>
          <a:xfrm>
            <a:off x="7676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D100-D218-32E8-6B39-ADC5FC69D301}"/>
              </a:ext>
            </a:extLst>
          </p:cNvPr>
          <p:cNvSpPr txBox="1"/>
          <p:nvPr/>
        </p:nvSpPr>
        <p:spPr>
          <a:xfrm>
            <a:off x="4984914" y="3686247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9EB13-5B86-6C2B-39AF-5CAAE0E1F5D5}"/>
              </a:ext>
            </a:extLst>
          </p:cNvPr>
          <p:cNvSpPr txBox="1"/>
          <p:nvPr/>
        </p:nvSpPr>
        <p:spPr>
          <a:xfrm>
            <a:off x="4516314" y="3975001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2554B-215D-59BE-D12C-2796C6C6D264}"/>
              </a:ext>
            </a:extLst>
          </p:cNvPr>
          <p:cNvSpPr txBox="1"/>
          <p:nvPr/>
        </p:nvSpPr>
        <p:spPr>
          <a:xfrm>
            <a:off x="1943486" y="4232118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253D0-E4D4-2A62-47F5-24E8F3C8B0B9}"/>
              </a:ext>
            </a:extLst>
          </p:cNvPr>
          <p:cNvSpPr txBox="1"/>
          <p:nvPr/>
        </p:nvSpPr>
        <p:spPr>
          <a:xfrm>
            <a:off x="2192648" y="1675437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C299E-7D34-4504-6022-34F18F97EF0A}"/>
              </a:ext>
            </a:extLst>
          </p:cNvPr>
          <p:cNvGrpSpPr/>
          <p:nvPr/>
        </p:nvGrpSpPr>
        <p:grpSpPr>
          <a:xfrm>
            <a:off x="2162169" y="1329290"/>
            <a:ext cx="2658965" cy="535878"/>
            <a:chOff x="420060" y="1615985"/>
            <a:chExt cx="2658965" cy="535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5D2EC1-92B3-0D18-A097-1A5DC0154BCC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B18609-B8DA-DDE6-5CD8-81841D2F832A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6E81049-2F77-9987-03BA-BD0EBA45C7A6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row: Right 4">
                <a:extLst>
                  <a:ext uri="{FF2B5EF4-FFF2-40B4-BE49-F238E27FC236}">
                    <a16:creationId xmlns:a16="http://schemas.microsoft.com/office/drawing/2014/main" id="{00A78CA5-7BF6-DFC2-8D8B-6E201B0C05CE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73D98A-4CF0-E0B5-7666-0D4037FB6836}"/>
              </a:ext>
            </a:extLst>
          </p:cNvPr>
          <p:cNvSpPr txBox="1"/>
          <p:nvPr/>
        </p:nvSpPr>
        <p:spPr>
          <a:xfrm>
            <a:off x="6858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18216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780A3E-7B29-4671-99C1-BD9035A7F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5E0EA-08F4-4701-9862-72829CA8B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A825D-2ACF-4DAA-A791-3BB3EC4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845C9-ED14-40AD-A42F-FA7F32EB4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4E1B24-CC6F-4C0D-A379-6BF1F4A42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2F95C3-CD6B-4A31-B679-FAF123F9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3556957" y="2098208"/>
            <a:ext cx="6479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En situación de inestabilidad política, condiciones económicas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3733800" y="2971801"/>
            <a:ext cx="502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/>
              <a:t>Si sube/baja el desempleo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400" dirty="0"/>
              <a:t>Si sube/baja el costo de la canasta básica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400" dirty="0"/>
              <a:t>Si más/menos gente sufre de enfermedad, hambre,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400" dirty="0"/>
          </a:p>
          <a:p>
            <a:r>
              <a:rPr lang="es-ES_tradnl" sz="2400" dirty="0"/>
              <a:t>Son tendencias muy importantes.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66F88-C70E-169E-DB68-95D9150AD752}"/>
              </a:ext>
            </a:extLst>
          </p:cNvPr>
          <p:cNvSpPr txBox="1"/>
          <p:nvPr/>
        </p:nvSpPr>
        <p:spPr>
          <a:xfrm>
            <a:off x="6400800" y="5985880"/>
            <a:ext cx="17472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dirty="0"/>
              <a:t>¿Está claro?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072E5-E938-8B4D-D11D-49D010E105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44785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25239-AD69-56DF-7752-EE6834BD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15400" y="4648200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2F0C0F-4C5B-DBDC-51AE-28B18167F2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6239" y="2976372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D55DF-6DEF-BB19-081B-F1C4CB5BA3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676239" y="4579787"/>
            <a:ext cx="1828800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CF51F9-249E-716E-B093-BE3C368BED61}"/>
              </a:ext>
            </a:extLst>
          </p:cNvPr>
          <p:cNvSpPr txBox="1"/>
          <p:nvPr/>
        </p:nvSpPr>
        <p:spPr>
          <a:xfrm>
            <a:off x="1752600" y="788181"/>
            <a:ext cx="533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Si identificas los siguientes impulsores …</a:t>
            </a:r>
          </a:p>
        </p:txBody>
      </p:sp>
    </p:spTree>
    <p:extLst>
      <p:ext uri="{BB962C8B-B14F-4D97-AF65-F5344CB8AC3E}">
        <p14:creationId xmlns:p14="http://schemas.microsoft.com/office/powerpoint/2010/main" val="1179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8FFF1-C2DD-4F79-B650-E437F5A8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7EC01-3004-4DCB-8E96-7606878472E0}"/>
              </a:ext>
            </a:extLst>
          </p:cNvPr>
          <p:cNvSpPr txBox="1"/>
          <p:nvPr/>
        </p:nvSpPr>
        <p:spPr>
          <a:xfrm>
            <a:off x="1724888" y="457201"/>
            <a:ext cx="325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UN EJEMPLO …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65AD-5554-4200-AE8C-A54CD8D0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432087"/>
            <a:ext cx="5410199" cy="5149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D9DFA-BB61-4294-AF98-ECDFFEA6DB2A}"/>
              </a:ext>
            </a:extLst>
          </p:cNvPr>
          <p:cNvSpPr txBox="1"/>
          <p:nvPr/>
        </p:nvSpPr>
        <p:spPr>
          <a:xfrm>
            <a:off x="4759452" y="488376"/>
            <a:ext cx="5883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¿Qué hago con mi COCHE VIEJO?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67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25962" y="527070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112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0A21ED-CE91-4C9B-847C-AEB9BBCB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650"/>
              </p:ext>
            </p:extLst>
          </p:nvPr>
        </p:nvGraphicFramePr>
        <p:xfrm>
          <a:off x="2299677" y="1759585"/>
          <a:ext cx="7696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30976162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90019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Problema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8652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5AA476-902F-4847-B68E-4719848EF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67462"/>
              </p:ext>
            </p:extLst>
          </p:nvPr>
        </p:nvGraphicFramePr>
        <p:xfrm>
          <a:off x="2299677" y="2473940"/>
          <a:ext cx="7696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91528920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92763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Intereses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seguro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buen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estilo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precio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bajo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5721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69475C-1A7C-4D82-B8AC-FDEE40C1C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65654"/>
              </p:ext>
            </p:extLst>
          </p:nvPr>
        </p:nvGraphicFramePr>
        <p:xfrm>
          <a:off x="2274277" y="3683625"/>
          <a:ext cx="8077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6002941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535053455"/>
                    </a:ext>
                  </a:extLst>
                </a:gridCol>
              </a:tblGrid>
              <a:tr h="253375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Impulsores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tiempo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coche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envejece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Lugar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supermercado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etc.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Recursos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Otras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opciones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Clima/tiempo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Otros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factors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(¿Cambio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familia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4753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C41E71-39C0-4614-9B47-48E6BA6C83A6}"/>
              </a:ext>
            </a:extLst>
          </p:cNvPr>
          <p:cNvSpPr txBox="1"/>
          <p:nvPr/>
        </p:nvSpPr>
        <p:spPr>
          <a:xfrm rot="21237174">
            <a:off x="2015078" y="4833999"/>
            <a:ext cx="2721588" cy="1107996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s-ES" sz="2400" dirty="0"/>
              <a:t>¿Y “la tendencia” de cada impulsor?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5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57190"/>
              </p:ext>
            </p:extLst>
          </p:nvPr>
        </p:nvGraphicFramePr>
        <p:xfrm>
          <a:off x="2247900" y="3429000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b="0" dirty="0">
                          <a:solidFill>
                            <a:schemeClr val="tx1"/>
                          </a:solidFill>
                        </a:rPr>
                        <a:t>Comodines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Oficina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presta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regala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Gano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lotería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Emergencia familiar, etc.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26921" y="530352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8352A5-5902-4D48-AC07-7C59EF30A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804579"/>
              </p:ext>
            </p:extLst>
          </p:nvPr>
        </p:nvGraphicFramePr>
        <p:xfrm>
          <a:off x="2252980" y="2017171"/>
          <a:ext cx="79095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24">
                  <a:extLst>
                    <a:ext uri="{9D8B030D-6E8A-4147-A177-3AD203B41FA5}">
                      <a16:colId xmlns:a16="http://schemas.microsoft.com/office/drawing/2014/main" val="3126550958"/>
                    </a:ext>
                  </a:extLst>
                </a:gridCol>
                <a:gridCol w="5497536">
                  <a:extLst>
                    <a:ext uri="{9D8B030D-6E8A-4147-A177-3AD203B41FA5}">
                      <a16:colId xmlns:a16="http://schemas.microsoft.com/office/drawing/2014/main" val="3660293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Escenarios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Carro se pone peligroso y menos fiable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sufre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averías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menos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probable)</a:t>
                      </a: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28008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F04AE1-1D7A-44B2-BB69-48237CFF8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6013"/>
              </p:ext>
            </p:extLst>
          </p:nvPr>
        </p:nvGraphicFramePr>
        <p:xfrm>
          <a:off x="2247900" y="5001397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3308172075"/>
                    </a:ext>
                  </a:extLst>
                </a:gridCol>
                <a:gridCol w="5219700">
                  <a:extLst>
                    <a:ext uri="{9D8B030D-6E8A-4147-A177-3AD203B41FA5}">
                      <a16:colId xmlns:a16="http://schemas.microsoft.com/office/drawing/2014/main" val="3345718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Implicaciones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Capacidad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ir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al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Accidente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Problemas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familiares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51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65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95407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</a:t>
            </a:r>
            <a:r>
              <a:rPr lang="es-ES" sz="2400" b="1" dirty="0"/>
              <a:t>í que … ¿Qué necesitamos para </a:t>
            </a:r>
            <a:br>
              <a:rPr lang="es-ES" sz="2400" b="1" dirty="0"/>
            </a:br>
            <a:r>
              <a:rPr lang="es-ES" sz="2400" b="1" dirty="0"/>
              <a:t>hacer decisiones BUENAS?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14601" y="1451484"/>
            <a:ext cx="73914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ejemplo</a:t>
            </a:r>
            <a:r>
              <a:rPr lang="en-US" sz="2400" dirty="0"/>
              <a:t>, ¿</a:t>
            </a:r>
            <a:r>
              <a:rPr lang="en-US" sz="2400" dirty="0" err="1"/>
              <a:t>qué</a:t>
            </a:r>
            <a:r>
              <a:rPr lang="en-US" sz="2400" dirty="0"/>
              <a:t> he </a:t>
            </a:r>
            <a:r>
              <a:rPr lang="en-US" sz="2400" dirty="0" err="1"/>
              <a:t>hecho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causas</a:t>
            </a:r>
            <a:r>
              <a:rPr lang="en-US" sz="2400" dirty="0"/>
              <a:t> (</a:t>
            </a:r>
            <a:r>
              <a:rPr lang="en-US" sz="2400" u="sng" dirty="0" err="1"/>
              <a:t>impulsores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pasa</a:t>
            </a:r>
            <a:r>
              <a:rPr lang="en-US" sz="2400" dirty="0"/>
              <a:t> (</a:t>
            </a:r>
            <a:r>
              <a:rPr lang="en-US" sz="2400" u="sng" dirty="0" err="1"/>
              <a:t>tendencias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dirty="0" err="1"/>
              <a:t>probablemente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br>
              <a:rPr lang="en-US" sz="2400" dirty="0"/>
            </a:br>
            <a:r>
              <a:rPr lang="en-US" sz="2400" dirty="0"/>
              <a:t>a </a:t>
            </a:r>
            <a:r>
              <a:rPr lang="en-US" sz="2400" dirty="0" err="1"/>
              <a:t>suceder</a:t>
            </a:r>
            <a:r>
              <a:rPr lang="en-US" sz="2400" dirty="0"/>
              <a:t> (</a:t>
            </a:r>
            <a:r>
              <a:rPr lang="en-US" sz="2400" u="sng" dirty="0" err="1"/>
              <a:t>escenarios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i="1" dirty="0" err="1"/>
              <a:t>podría</a:t>
            </a:r>
            <a:r>
              <a:rPr lang="en-US" sz="2400" i="1" dirty="0"/>
              <a:t> </a:t>
            </a:r>
            <a:r>
              <a:rPr lang="en-US" sz="2400" dirty="0"/>
              <a:t>pasar (</a:t>
            </a:r>
            <a:r>
              <a:rPr lang="en-US" sz="2400" u="sng" dirty="0" err="1"/>
              <a:t>escenarios</a:t>
            </a:r>
            <a:r>
              <a:rPr lang="en-US" sz="2400" u="sng" dirty="0"/>
              <a:t> </a:t>
            </a:r>
            <a:r>
              <a:rPr lang="en-US" sz="2400" u="sng" dirty="0" err="1"/>
              <a:t>alternativos</a:t>
            </a:r>
            <a:r>
              <a:rPr lang="en-US" sz="2400" dirty="0"/>
              <a:t>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 </a:t>
            </a:r>
            <a:r>
              <a:rPr lang="en-US" sz="2400" dirty="0" err="1"/>
              <a:t>eventos</a:t>
            </a:r>
            <a:r>
              <a:rPr lang="en-US" sz="2400" dirty="0"/>
              <a:t> “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, alto </a:t>
            </a:r>
            <a:r>
              <a:rPr lang="en-US" sz="2400" dirty="0" err="1"/>
              <a:t>impacto</a:t>
            </a:r>
            <a:r>
              <a:rPr lang="en-US" sz="2400" dirty="0"/>
              <a:t>” (</a:t>
            </a:r>
            <a:r>
              <a:rPr lang="en-US" sz="2400" u="sng" dirty="0" err="1"/>
              <a:t>comodines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mis </a:t>
            </a:r>
            <a:r>
              <a:rPr lang="en-US" sz="2400" dirty="0" err="1"/>
              <a:t>opciones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implicaciones</a:t>
            </a:r>
            <a:r>
              <a:rPr lang="en-US" sz="2400" dirty="0"/>
              <a:t>/</a:t>
            </a:r>
            <a:r>
              <a:rPr lang="en-US" sz="2400" dirty="0" err="1"/>
              <a:t>consecuencias</a:t>
            </a:r>
            <a:endParaRPr lang="en-US" sz="2400" dirty="0"/>
          </a:p>
          <a:p>
            <a:r>
              <a:rPr lang="en-US" sz="240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114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010401" y="1595736"/>
            <a:ext cx="2895601" cy="2181539"/>
            <a:chOff x="5334000" y="1595735"/>
            <a:chExt cx="3048001" cy="2181539"/>
          </a:xfrm>
        </p:grpSpPr>
        <p:sp>
          <p:nvSpPr>
            <p:cNvPr id="4" name="TextBox 3"/>
            <p:cNvSpPr txBox="1"/>
            <p:nvPr/>
          </p:nvSpPr>
          <p:spPr>
            <a:xfrm>
              <a:off x="6781800" y="1595735"/>
              <a:ext cx="160020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NUESTRO MODELO ANALÍTICO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34000" y="2514600"/>
              <a:ext cx="1962892" cy="1262674"/>
              <a:chOff x="5334000" y="2514600"/>
              <a:chExt cx="1962892" cy="12626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5334000" y="2519065"/>
                <a:ext cx="160020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791200" y="2514600"/>
                <a:ext cx="1143000" cy="383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6362700" y="2519065"/>
                <a:ext cx="571500" cy="7575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6934200" y="2519065"/>
                <a:ext cx="152400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6934200" y="2519065"/>
                <a:ext cx="362692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9251B717-E163-41CB-B75B-C9A151DF3FB1}"/>
              </a:ext>
            </a:extLst>
          </p:cNvPr>
          <p:cNvSpPr txBox="1"/>
          <p:nvPr/>
        </p:nvSpPr>
        <p:spPr>
          <a:xfrm rot="333135">
            <a:off x="3318367" y="3647254"/>
            <a:ext cx="5442324" cy="172354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 lIns="548640" tIns="548640" rIns="548640" bIns="548640" rtlCol="0">
            <a:spAutoFit/>
          </a:bodyPr>
          <a:lstStyle/>
          <a:p>
            <a:r>
              <a:rPr lang="en-US" sz="4000" dirty="0"/>
              <a:t>HAGO MI DECISI</a:t>
            </a:r>
            <a:r>
              <a:rPr lang="es-ES" sz="4000" dirty="0"/>
              <a:t>ÓN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5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3769659" y="1210357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 análisis gringo – no oficial – sobre un problema que tenemos en común en Centroamérica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2743201" y="3810001"/>
            <a:ext cx="709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Problema:  ¿Qué hacemos para controlar la migración?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2743201" y="4648201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Proceso analítico:  Entender los impulsores y tendencias  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5943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causas, factores</a:t>
              </a:r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contexto, desarrollo</a:t>
              </a:r>
              <a:endParaRPr lang="en-US" sz="2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3304701" y="5282626"/>
            <a:ext cx="4848696" cy="1194375"/>
            <a:chOff x="1780701" y="5282625"/>
            <a:chExt cx="4848696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0" y="5486400"/>
              <a:ext cx="2666997" cy="762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C000"/>
                  </a:solidFill>
                </a:rPr>
                <a:t>“Pull”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C000"/>
                  </a:solidFill>
                </a:rPr>
                <a:t>“Push”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2944" y="764946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¿Qué factores están IMPULSANDO el fenómeno? </a:t>
            </a:r>
            <a:br>
              <a:rPr lang="es-ES" sz="2400" dirty="0"/>
            </a:br>
            <a:r>
              <a:rPr lang="es-ES" sz="2400" dirty="0"/>
              <a:t> ¿Qué peso de importancia damos a cada uno? 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01380" y="2499838"/>
            <a:ext cx="8914220" cy="2475131"/>
            <a:chOff x="540966" y="2482334"/>
            <a:chExt cx="8914220" cy="2475131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341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5544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Geografía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2207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Armas</a:t>
              </a:r>
              <a:r>
                <a:rPr lang="en-US" sz="2400" dirty="0"/>
                <a:t>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Élites </a:t>
              </a:r>
              <a:r>
                <a:rPr lang="en-US" sz="2400" dirty="0" err="1"/>
                <a:t>distantes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Demografía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94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Falta de </a:t>
              </a:r>
              <a:r>
                <a:rPr lang="en-US" sz="2400" dirty="0" err="1"/>
                <a:t>cooperación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893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Instituciones</a:t>
              </a:r>
              <a:r>
                <a:rPr lang="en-US" sz="2400" dirty="0"/>
                <a:t> </a:t>
              </a:r>
              <a:r>
                <a:rPr lang="en-US" sz="2400" dirty="0" err="1"/>
                <a:t>débiles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749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Sistema </a:t>
              </a:r>
              <a:r>
                <a:rPr lang="en-US" sz="2400" dirty="0" err="1"/>
                <a:t>educaci</a:t>
              </a:r>
              <a:r>
                <a:rPr lang="es-ES" sz="2400" dirty="0" err="1"/>
                <a:t>ón</a:t>
              </a:r>
              <a:r>
                <a:rPr lang="es-ES" sz="2400" dirty="0"/>
                <a:t> 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2597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Maras </a:t>
              </a:r>
              <a:r>
                <a:rPr lang="en-US" sz="2400" dirty="0" err="1"/>
                <a:t>deportadas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Los </a:t>
              </a:r>
              <a:r>
                <a:rPr lang="en-US" sz="2400" dirty="0" err="1"/>
                <a:t>carteles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698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Corrupción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787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Atributos</a:t>
              </a:r>
              <a:r>
                <a:rPr lang="en-US" sz="2400" dirty="0"/>
                <a:t> </a:t>
              </a:r>
              <a:r>
                <a:rPr lang="en-US" sz="2400" dirty="0" err="1"/>
                <a:t>culturales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93361" y="2312922"/>
            <a:ext cx="9029183" cy="2402718"/>
            <a:chOff x="540966" y="2482334"/>
            <a:chExt cx="9029183" cy="1742063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¿¿TENDENCIA??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84483" y="2900155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19052" y="3414635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38334" y="3956617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¿¿TENDENCIA??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47571" y="3775191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0067" y="3795728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 ¿¿TENDENCIA??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43463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factores que están IMPULSANDO el fenómeno …  </a:t>
            </a:r>
            <a:br>
              <a:rPr lang="es-ES" sz="2000" dirty="0"/>
            </a:br>
            <a:r>
              <a:rPr lang="es-ES" sz="2000" dirty="0"/>
              <a:t>            son los factores que PODRÍAN CAMBIAR el fenómeno.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1928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INGREDIENTE SECRETO DEL BUEN ANÁLISIS: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7684742" y="3531964"/>
            <a:ext cx="192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  ¿¿TENDENCIA??</a:t>
            </a:r>
          </a:p>
        </p:txBody>
      </p:sp>
    </p:spTree>
    <p:extLst>
      <p:ext uri="{BB962C8B-B14F-4D97-AF65-F5344CB8AC3E}">
        <p14:creationId xmlns:p14="http://schemas.microsoft.com/office/powerpoint/2010/main" val="11465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76412" y="2687384"/>
            <a:ext cx="8914220" cy="2475131"/>
            <a:chOff x="540966" y="2482334"/>
            <a:chExt cx="8914220" cy="2475131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341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5544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Geografía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2207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Armas</a:t>
              </a:r>
              <a:r>
                <a:rPr lang="en-US" sz="2400" dirty="0"/>
                <a:t>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2236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Élites </a:t>
              </a:r>
              <a:r>
                <a:rPr lang="en-US" sz="2400" dirty="0" err="1"/>
                <a:t>distantes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822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Demografía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94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Falta de </a:t>
              </a:r>
              <a:r>
                <a:rPr lang="en-US" sz="2400" dirty="0" err="1"/>
                <a:t>cooperación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893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Instituciones</a:t>
              </a:r>
              <a:r>
                <a:rPr lang="en-US" sz="2400" dirty="0"/>
                <a:t> </a:t>
              </a:r>
              <a:r>
                <a:rPr lang="en-US" sz="2400" dirty="0" err="1"/>
                <a:t>débiles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749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Sistema </a:t>
              </a:r>
              <a:r>
                <a:rPr lang="en-US" sz="2400" dirty="0" err="1"/>
                <a:t>educaci</a:t>
              </a:r>
              <a:r>
                <a:rPr lang="es-ES" sz="2400" dirty="0" err="1"/>
                <a:t>ón</a:t>
              </a:r>
              <a:r>
                <a:rPr lang="es-ES" sz="2400" dirty="0"/>
                <a:t> 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2597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Maras </a:t>
              </a:r>
              <a:r>
                <a:rPr lang="en-US" sz="2400" dirty="0" err="1"/>
                <a:t>deportadas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7556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Los </a:t>
              </a:r>
              <a:r>
                <a:rPr lang="en-US" sz="2400" dirty="0" err="1"/>
                <a:t>carteles</a:t>
              </a:r>
              <a:endParaRPr lang="en-US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698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Corrupción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787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  </a:t>
              </a:r>
              <a:r>
                <a:rPr lang="en-US" sz="2400" dirty="0" err="1"/>
                <a:t>Atributos</a:t>
              </a:r>
              <a:r>
                <a:rPr lang="en-US" sz="2400" dirty="0"/>
                <a:t> </a:t>
              </a:r>
              <a:r>
                <a:rPr lang="en-US" sz="2400" dirty="0" err="1"/>
                <a:t>culturales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62005" y="2485079"/>
            <a:ext cx="8865785" cy="2422154"/>
            <a:chOff x="540966" y="2482334"/>
            <a:chExt cx="8865785" cy="1756154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87380" y="3771399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9462" y="3386085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7853" y="3948393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2566472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¿¿CÓMO CAMBIAR??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77224" y="2946160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2619371" cy="290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C000"/>
                  </a:solidFill>
                </a:rPr>
                <a:t>  ¿¿CÓMO CAMBIAR??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8203443" y="3718352"/>
            <a:ext cx="23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  ¿¿CÓMO CAMBIAR??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435750-FF1B-AFB8-0033-3EE763B31B6C}"/>
              </a:ext>
            </a:extLst>
          </p:cNvPr>
          <p:cNvSpPr txBox="1"/>
          <p:nvPr/>
        </p:nvSpPr>
        <p:spPr>
          <a:xfrm>
            <a:off x="2077864" y="748047"/>
            <a:ext cx="8310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Q:  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puede</a:t>
            </a:r>
            <a:r>
              <a:rPr lang="en-US" sz="2800" dirty="0"/>
              <a:t> </a:t>
            </a:r>
            <a:r>
              <a:rPr lang="en-US" sz="2800" dirty="0" err="1"/>
              <a:t>análisis</a:t>
            </a:r>
            <a:r>
              <a:rPr lang="en-US" sz="2800" dirty="0"/>
              <a:t> de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impulsor</a:t>
            </a:r>
            <a:r>
              <a:rPr lang="en-US" sz="2800" dirty="0"/>
              <a:t> </a:t>
            </a:r>
            <a:r>
              <a:rPr lang="en-US" sz="2800" dirty="0" err="1"/>
              <a:t>ayudar</a:t>
            </a:r>
            <a:r>
              <a:rPr lang="en-US" sz="2800" dirty="0"/>
              <a:t> a los </a:t>
            </a:r>
            <a:r>
              <a:rPr lang="en-US" sz="2800" dirty="0" err="1"/>
              <a:t>decisores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E8C65-59D1-E4E2-B14D-D35AA8271423}"/>
              </a:ext>
            </a:extLst>
          </p:cNvPr>
          <p:cNvSpPr txBox="1"/>
          <p:nvPr/>
        </p:nvSpPr>
        <p:spPr>
          <a:xfrm>
            <a:off x="2077863" y="1981200"/>
            <a:ext cx="341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EL DECISOR NOS PREGUNTA …</a:t>
            </a:r>
          </a:p>
        </p:txBody>
      </p:sp>
    </p:spTree>
    <p:extLst>
      <p:ext uri="{BB962C8B-B14F-4D97-AF65-F5344CB8AC3E}">
        <p14:creationId xmlns:p14="http://schemas.microsoft.com/office/powerpoint/2010/main" val="16388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76E93-8ECF-4B2C-803E-AE77A6F0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858A7-D2B2-4270-9892-4B93D275AC9C}"/>
              </a:ext>
            </a:extLst>
          </p:cNvPr>
          <p:cNvSpPr txBox="1"/>
          <p:nvPr/>
        </p:nvSpPr>
        <p:spPr>
          <a:xfrm>
            <a:off x="2362200" y="762001"/>
            <a:ext cx="17091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DISCUSI</a:t>
            </a:r>
            <a:r>
              <a:rPr lang="es-ES" sz="2400" dirty="0"/>
              <a:t>ÓN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E6F51-E764-474D-98CD-2D18F93FC744}"/>
              </a:ext>
            </a:extLst>
          </p:cNvPr>
          <p:cNvSpPr txBox="1"/>
          <p:nvPr/>
        </p:nvSpPr>
        <p:spPr>
          <a:xfrm>
            <a:off x="2514600" y="3393441"/>
            <a:ext cx="7524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800" dirty="0"/>
              <a:t>¿Cuáles son los impulsores que ustedes ven?</a:t>
            </a:r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514350" indent="-514350">
              <a:buFont typeface="+mj-lt"/>
              <a:buAutoNum type="arabicPeriod"/>
            </a:pPr>
            <a:r>
              <a:rPr lang="es-ES" sz="2800" dirty="0"/>
              <a:t>¿Ayudan a los decisores hacer mejores decisiones?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497D0-E0B5-F0CF-8EE1-5B3C88B0FED1}"/>
              </a:ext>
            </a:extLst>
          </p:cNvPr>
          <p:cNvSpPr txBox="1"/>
          <p:nvPr/>
        </p:nvSpPr>
        <p:spPr>
          <a:xfrm>
            <a:off x="2529840" y="2108497"/>
            <a:ext cx="776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En asuntos nacionales e internacionales actuales … </a:t>
            </a:r>
            <a:endParaRPr lang="en-US" sz="28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96CFB41-EFBC-E87B-BC38-493952FBF418}"/>
              </a:ext>
            </a:extLst>
          </p:cNvPr>
          <p:cNvSpPr/>
          <p:nvPr/>
        </p:nvSpPr>
        <p:spPr>
          <a:xfrm>
            <a:off x="7315200" y="5943601"/>
            <a:ext cx="1676400" cy="41275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76E93-8ECF-4B2C-803E-AE77A6F0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E6F51-E764-474D-98CD-2D18F93FC744}"/>
              </a:ext>
            </a:extLst>
          </p:cNvPr>
          <p:cNvSpPr txBox="1"/>
          <p:nvPr/>
        </p:nvSpPr>
        <p:spPr>
          <a:xfrm>
            <a:off x="3821904" y="1676400"/>
            <a:ext cx="424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¿Cuáles son los impulsores?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39587-489B-4D62-85BF-6D22D42D1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361110"/>
            <a:ext cx="3156151" cy="4020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93082-0D07-455D-B8F6-4813F02F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61110"/>
            <a:ext cx="3168524" cy="40233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6DE6D1-296D-4DE1-83EF-8FE421EF2990}"/>
              </a:ext>
            </a:extLst>
          </p:cNvPr>
          <p:cNvSpPr/>
          <p:nvPr/>
        </p:nvSpPr>
        <p:spPr>
          <a:xfrm>
            <a:off x="7714154" y="5829737"/>
            <a:ext cx="1023947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/>
              <a:t>handout</a:t>
            </a:r>
            <a:r>
              <a:rPr lang="es-ES" sz="1200" dirty="0"/>
              <a:t> B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50D6C-E54F-48A3-BE45-EF75F690ED86}"/>
              </a:ext>
            </a:extLst>
          </p:cNvPr>
          <p:cNvSpPr txBox="1"/>
          <p:nvPr/>
        </p:nvSpPr>
        <p:spPr>
          <a:xfrm>
            <a:off x="5029200" y="2514601"/>
            <a:ext cx="317500" cy="339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AE811-F7A4-416C-A798-A86302072410}"/>
              </a:ext>
            </a:extLst>
          </p:cNvPr>
          <p:cNvSpPr/>
          <p:nvPr/>
        </p:nvSpPr>
        <p:spPr>
          <a:xfrm>
            <a:off x="5090863" y="2552700"/>
            <a:ext cx="2413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B0671-C705-4162-9F2B-4E7D6E962023}"/>
              </a:ext>
            </a:extLst>
          </p:cNvPr>
          <p:cNvSpPr txBox="1"/>
          <p:nvPr/>
        </p:nvSpPr>
        <p:spPr>
          <a:xfrm>
            <a:off x="5026417" y="257177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72D375-B5F1-8A7E-BE7D-AFA504BFD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61083" y="6050210"/>
            <a:ext cx="537434" cy="537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94AA56-087D-9307-20FD-290105C97393}"/>
              </a:ext>
            </a:extLst>
          </p:cNvPr>
          <p:cNvSpPr txBox="1"/>
          <p:nvPr/>
        </p:nvSpPr>
        <p:spPr>
          <a:xfrm>
            <a:off x="2362200" y="762001"/>
            <a:ext cx="17091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DISCUSI</a:t>
            </a:r>
            <a:r>
              <a:rPr lang="es-ES" sz="2400" dirty="0"/>
              <a:t>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96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B0E1671-4288-4359-9ECB-027F1FB3D0F7}"/>
              </a:ext>
            </a:extLst>
          </p:cNvPr>
          <p:cNvSpPr txBox="1"/>
          <p:nvPr/>
        </p:nvSpPr>
        <p:spPr>
          <a:xfrm>
            <a:off x="2422303" y="1805056"/>
            <a:ext cx="7645400" cy="4401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¿Cómo nos ayuda este ciclo?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Mantenernos y a los decisores al tanto del asunto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Revisar nuestros resultados y hacer autocrítica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Invertir recursos con mayor eficiencia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s-ES" sz="2800" i="1" dirty="0"/>
              <a:t>Para lograr mayor éxito en las políticas, operaciones, y procedimientos judiciales.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84E56-21FD-79F6-6BF3-03CA6E3749EB}"/>
              </a:ext>
            </a:extLst>
          </p:cNvPr>
          <p:cNvSpPr txBox="1"/>
          <p:nvPr/>
        </p:nvSpPr>
        <p:spPr>
          <a:xfrm>
            <a:off x="6858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27907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 RESUMEN:  Para </a:t>
            </a:r>
            <a:r>
              <a:rPr lang="en-US" sz="2400" dirty="0" err="1"/>
              <a:t>hacer</a:t>
            </a:r>
            <a:r>
              <a:rPr lang="en-US" sz="2400" dirty="0"/>
              <a:t> </a:t>
            </a:r>
            <a:r>
              <a:rPr lang="en-US" sz="2400" dirty="0" err="1"/>
              <a:t>decisiones</a:t>
            </a:r>
            <a:r>
              <a:rPr lang="en-US" sz="2400" dirty="0"/>
              <a:t> BUENAS </a:t>
            </a:r>
            <a:br>
              <a:rPr lang="en-US" sz="2400" dirty="0"/>
            </a:br>
            <a:r>
              <a:rPr lang="en-US" sz="2400" dirty="0"/>
              <a:t>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necesita</a:t>
            </a:r>
            <a:r>
              <a:rPr lang="en-US" sz="2400" dirty="0"/>
              <a:t>…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348501" y="1809930"/>
            <a:ext cx="586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 los </a:t>
            </a:r>
            <a:r>
              <a:rPr lang="en-US" sz="2400" dirty="0" err="1"/>
              <a:t>analistas</a:t>
            </a:r>
            <a:r>
              <a:rPr lang="en-US" sz="2400" dirty="0"/>
              <a:t> </a:t>
            </a:r>
            <a:r>
              <a:rPr lang="en-US" sz="2400" dirty="0" err="1"/>
              <a:t>hagan</a:t>
            </a:r>
            <a:r>
              <a:rPr lang="en-US" sz="2400" dirty="0"/>
              <a:t> un </a:t>
            </a:r>
            <a:r>
              <a:rPr lang="en-US" sz="2400" dirty="0" err="1"/>
              <a:t>esfuerzo</a:t>
            </a:r>
            <a:r>
              <a:rPr lang="en-US" sz="2400" dirty="0"/>
              <a:t> </a:t>
            </a:r>
            <a:r>
              <a:rPr lang="en-US" sz="2400" dirty="0" err="1"/>
              <a:t>consciente</a:t>
            </a:r>
            <a:r>
              <a:rPr lang="en-US" sz="2400" dirty="0"/>
              <a:t>, </a:t>
            </a:r>
            <a:r>
              <a:rPr lang="en-US" sz="2400" dirty="0" err="1"/>
              <a:t>disciplinado</a:t>
            </a:r>
            <a:r>
              <a:rPr lang="en-US" sz="2400" dirty="0"/>
              <a:t> para …</a:t>
            </a:r>
          </a:p>
          <a:p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entender</a:t>
            </a:r>
            <a:r>
              <a:rPr lang="en-US" sz="2400" dirty="0"/>
              <a:t> sus </a:t>
            </a:r>
            <a:r>
              <a:rPr lang="en-US" sz="2400" dirty="0" err="1"/>
              <a:t>intereses</a:t>
            </a:r>
            <a:r>
              <a:rPr lang="en-US" sz="2400" dirty="0"/>
              <a:t>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consolidar</a:t>
            </a:r>
            <a:r>
              <a:rPr lang="en-US" sz="2400" dirty="0"/>
              <a:t>, </a:t>
            </a:r>
            <a:r>
              <a:rPr lang="en-US" sz="2400" dirty="0" err="1"/>
              <a:t>recolectar</a:t>
            </a:r>
            <a:r>
              <a:rPr lang="en-US" sz="2400" dirty="0"/>
              <a:t>, y </a:t>
            </a:r>
            <a:br>
              <a:rPr lang="en-US" sz="2400" dirty="0"/>
            </a:br>
            <a:r>
              <a:rPr lang="en-US" sz="2400" dirty="0" err="1"/>
              <a:t>evaluar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analizar – en todos sentidos </a:t>
            </a:r>
            <a:br>
              <a:rPr lang="es-ES" sz="2400" dirty="0"/>
            </a:br>
            <a:r>
              <a:rPr lang="es-ES" sz="2400" dirty="0"/>
              <a:t>– la información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seguir</a:t>
            </a:r>
            <a:r>
              <a:rPr lang="en-US" sz="2400" dirty="0"/>
              <a:t> un </a:t>
            </a:r>
            <a:r>
              <a:rPr lang="en-US" sz="2400" dirty="0" err="1"/>
              <a:t>proceso</a:t>
            </a:r>
            <a:r>
              <a:rPr lang="en-US" sz="2400" dirty="0"/>
              <a:t> </a:t>
            </a:r>
            <a:r>
              <a:rPr lang="en-US" sz="2400" dirty="0" err="1"/>
              <a:t>transparente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controlar</a:t>
            </a:r>
            <a:r>
              <a:rPr lang="en-US" sz="2400" dirty="0"/>
              <a:t> </a:t>
            </a:r>
            <a:r>
              <a:rPr lang="en-US" sz="2400" dirty="0" err="1"/>
              <a:t>deseos</a:t>
            </a:r>
            <a:r>
              <a:rPr lang="en-US" sz="2400" dirty="0"/>
              <a:t> y </a:t>
            </a:r>
            <a:r>
              <a:rPr lang="en-US" sz="2400" dirty="0" err="1"/>
              <a:t>prejuicios</a:t>
            </a:r>
            <a:r>
              <a:rPr lang="en-US" sz="2400" dirty="0"/>
              <a:t> de </a:t>
            </a:r>
            <a:r>
              <a:rPr lang="en-US" sz="2400" dirty="0" err="1"/>
              <a:t>todos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120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D56781E-E3F8-45FA-9B47-D7522095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2514601"/>
            <a:ext cx="3670383" cy="2752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2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Los </a:t>
            </a:r>
            <a:r>
              <a:rPr lang="en-US" sz="2400" b="1" dirty="0" err="1"/>
              <a:t>decisores</a:t>
            </a:r>
            <a:r>
              <a:rPr lang="en-US" sz="2400" b="1" dirty="0"/>
              <a:t> </a:t>
            </a:r>
            <a:r>
              <a:rPr lang="en-US" sz="2400" b="1" dirty="0" err="1"/>
              <a:t>necesitan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1473255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BUENA INFORMACIÓN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oportuna</a:t>
            </a:r>
            <a:r>
              <a:rPr lang="en-US" sz="2400" dirty="0"/>
              <a:t>, </a:t>
            </a:r>
            <a:r>
              <a:rPr lang="en-US" sz="2400" dirty="0" err="1"/>
              <a:t>objetiva</a:t>
            </a:r>
            <a:r>
              <a:rPr lang="en-US" sz="2400" dirty="0"/>
              <a:t>, </a:t>
            </a:r>
            <a:r>
              <a:rPr lang="en-US" sz="2400" dirty="0" err="1"/>
              <a:t>independiente</a:t>
            </a:r>
            <a:r>
              <a:rPr lang="en-US" sz="2400" dirty="0"/>
              <a:t>, sin agenda </a:t>
            </a:r>
            <a:r>
              <a:rPr lang="en-US" sz="2400" dirty="0" err="1"/>
              <a:t>ninguna</a:t>
            </a:r>
            <a:endParaRPr lang="en-US" sz="2400" dirty="0"/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transparente</a:t>
            </a:r>
            <a:r>
              <a:rPr lang="en-US" sz="2400" dirty="0"/>
              <a:t>, </a:t>
            </a:r>
            <a:r>
              <a:rPr lang="en-US" sz="2400" dirty="0" err="1"/>
              <a:t>honesta</a:t>
            </a:r>
            <a:r>
              <a:rPr lang="en-US" sz="2400" dirty="0"/>
              <a:t> (</a:t>
            </a:r>
            <a:r>
              <a:rPr lang="en-US" sz="2400" dirty="0" err="1"/>
              <a:t>separando</a:t>
            </a:r>
            <a:r>
              <a:rPr lang="en-US" sz="2400" dirty="0"/>
              <a:t> lo que se </a:t>
            </a:r>
            <a:r>
              <a:rPr lang="en-US" sz="2400" dirty="0" err="1"/>
              <a:t>sabe</a:t>
            </a:r>
            <a:r>
              <a:rPr lang="en-US" sz="2400" dirty="0"/>
              <a:t>, lo que se </a:t>
            </a:r>
            <a:r>
              <a:rPr lang="en-US" sz="2400" dirty="0" err="1"/>
              <a:t>piensa</a:t>
            </a:r>
            <a:r>
              <a:rPr lang="en-US" sz="2400" dirty="0"/>
              <a:t>, y lo que se </a:t>
            </a:r>
            <a:r>
              <a:rPr lang="en-US" sz="2400" dirty="0" err="1"/>
              <a:t>especula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2400" dirty="0"/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ÚTIL Y RELEVANTE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enfocada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los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diferenciando</a:t>
            </a:r>
            <a:r>
              <a:rPr lang="en-US" sz="2400" dirty="0"/>
              <a:t> </a:t>
            </a:r>
            <a:r>
              <a:rPr lang="en-US" sz="2400" dirty="0" err="1"/>
              <a:t>causas</a:t>
            </a:r>
            <a:r>
              <a:rPr lang="en-US" sz="2400" dirty="0"/>
              <a:t>/ </a:t>
            </a:r>
            <a:r>
              <a:rPr lang="en-US" sz="2400" dirty="0" err="1"/>
              <a:t>efectos</a:t>
            </a:r>
            <a:r>
              <a:rPr lang="en-US" sz="2400" dirty="0"/>
              <a:t>, </a:t>
            </a:r>
            <a:r>
              <a:rPr lang="en-US" sz="2400" dirty="0" err="1"/>
              <a:t>síntomas</a:t>
            </a:r>
            <a:r>
              <a:rPr lang="en-US" sz="2400" dirty="0"/>
              <a:t>/</a:t>
            </a:r>
            <a:r>
              <a:rPr lang="en-US" sz="2400" dirty="0" err="1"/>
              <a:t>enfermedades</a:t>
            </a:r>
            <a:r>
              <a:rPr lang="en-US" sz="2400" dirty="0"/>
              <a:t>)</a:t>
            </a: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s-ES" sz="2400" dirty="0"/>
              <a:t>identificando los </a:t>
            </a:r>
            <a:r>
              <a:rPr lang="es-ES" sz="2400" i="1" dirty="0"/>
              <a:t>tendencias</a:t>
            </a:r>
            <a:endParaRPr lang="en-US" sz="2400" i="1" dirty="0"/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produciendo</a:t>
            </a:r>
            <a:r>
              <a:rPr lang="en-US" sz="2400" dirty="0"/>
              <a:t> </a:t>
            </a:r>
            <a:r>
              <a:rPr lang="en-US" sz="2400" i="1" dirty="0" err="1"/>
              <a:t>escenarios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 (con </a:t>
            </a:r>
            <a:r>
              <a:rPr lang="en-US" sz="2400" i="1" dirty="0" err="1"/>
              <a:t>probabilidades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) – con </a:t>
            </a:r>
            <a:r>
              <a:rPr lang="en-US" sz="2400" i="1" dirty="0" err="1"/>
              <a:t>alternativos</a:t>
            </a:r>
            <a:r>
              <a:rPr lang="en-US" sz="2400" i="1" dirty="0"/>
              <a:t> </a:t>
            </a:r>
            <a:r>
              <a:rPr lang="en-US" sz="2400" dirty="0"/>
              <a:t>y </a:t>
            </a:r>
            <a:r>
              <a:rPr lang="en-US" sz="2400" i="1" dirty="0" err="1"/>
              <a:t>comodines</a:t>
            </a:r>
            <a:endParaRPr lang="en-US" sz="2400" dirty="0"/>
          </a:p>
          <a:p>
            <a:pPr marL="320040" indent="-320040">
              <a:buFont typeface="Arial" pitchFamily="34" charset="0"/>
              <a:buChar char="•"/>
            </a:pPr>
            <a:r>
              <a:rPr lang="en-US" sz="2400" dirty="0" err="1"/>
              <a:t>confidencial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934200" y="5997569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Éste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nuestro</a:t>
            </a:r>
            <a:r>
              <a:rPr lang="en-US" b="1" dirty="0"/>
              <a:t> </a:t>
            </a:r>
            <a:r>
              <a:rPr lang="en-US" b="1" dirty="0" err="1"/>
              <a:t>modelo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2954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¿</a:t>
            </a:r>
            <a:r>
              <a:rPr lang="en-US" sz="3600" dirty="0" err="1"/>
              <a:t>Quién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el </a:t>
            </a:r>
            <a:r>
              <a:rPr lang="en-US" sz="3600" dirty="0" err="1"/>
              <a:t>decisor</a:t>
            </a:r>
            <a:r>
              <a:rPr lang="en-US" sz="3600" dirty="0"/>
              <a:t>, y </a:t>
            </a:r>
            <a:r>
              <a:rPr lang="en-US" sz="3600" dirty="0" err="1"/>
              <a:t>qué</a:t>
            </a:r>
            <a:r>
              <a:rPr lang="en-US" sz="3600" dirty="0"/>
              <a:t> </a:t>
            </a:r>
            <a:r>
              <a:rPr lang="en-US" sz="3600" dirty="0" err="1"/>
              <a:t>quiere</a:t>
            </a:r>
            <a:r>
              <a:rPr lang="en-US" sz="3600" dirty="0"/>
              <a:t> y </a:t>
            </a:r>
            <a:r>
              <a:rPr lang="en-US" sz="3600" dirty="0" err="1"/>
              <a:t>necesita</a:t>
            </a:r>
            <a:r>
              <a:rPr lang="en-US" sz="3600" dirty="0"/>
              <a:t>?</a:t>
            </a:r>
            <a:endParaRPr lang="en-US" sz="1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4103914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2133600"/>
            <a:ext cx="8915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rol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gobierno</a:t>
            </a:r>
            <a:r>
              <a:rPr lang="en-US" sz="2400" dirty="0"/>
              <a:t>, </a:t>
            </a:r>
            <a:r>
              <a:rPr lang="en-US" sz="2400" dirty="0" err="1"/>
              <a:t>compañía</a:t>
            </a:r>
            <a:r>
              <a:rPr lang="en-US" sz="2400" dirty="0"/>
              <a:t>, y </a:t>
            </a:r>
            <a:r>
              <a:rPr lang="en-US" sz="2400" dirty="0" err="1"/>
              <a:t>sociedad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Mismos</a:t>
            </a:r>
            <a:r>
              <a:rPr lang="en-US" sz="2400" dirty="0"/>
              <a:t> </a:t>
            </a:r>
            <a:r>
              <a:rPr lang="en-US" sz="2400" dirty="0" err="1"/>
              <a:t>objectivos</a:t>
            </a:r>
            <a:r>
              <a:rPr lang="en-US" sz="2400" dirty="0"/>
              <a:t>?  ¿</a:t>
            </a:r>
            <a:r>
              <a:rPr lang="en-US" sz="2400" dirty="0" err="1"/>
              <a:t>Misma</a:t>
            </a:r>
            <a:r>
              <a:rPr lang="en-US" sz="2400" dirty="0"/>
              <a:t> </a:t>
            </a:r>
            <a:r>
              <a:rPr lang="en-US" sz="2400" dirty="0" err="1"/>
              <a:t>urgencia</a:t>
            </a:r>
            <a:r>
              <a:rPr lang="en-US" sz="2400" dirty="0"/>
              <a:t> para </a:t>
            </a:r>
            <a:r>
              <a:rPr lang="en-US" sz="2400" dirty="0" err="1"/>
              <a:t>rendir</a:t>
            </a:r>
            <a:r>
              <a:rPr lang="en-US" sz="2400" dirty="0"/>
              <a:t> </a:t>
            </a:r>
            <a:r>
              <a:rPr lang="en-US" sz="2400" dirty="0" err="1"/>
              <a:t>resultados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Mismas</a:t>
            </a:r>
            <a:r>
              <a:rPr lang="en-US" sz="2400" dirty="0"/>
              <a:t> </a:t>
            </a:r>
            <a:r>
              <a:rPr lang="en-US" sz="2400" dirty="0" err="1"/>
              <a:t>definiciones</a:t>
            </a:r>
            <a:r>
              <a:rPr lang="en-US" sz="2400" dirty="0"/>
              <a:t> de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Mismas</a:t>
            </a:r>
            <a:r>
              <a:rPr lang="en-US" sz="2400" dirty="0"/>
              <a:t> </a:t>
            </a:r>
            <a:r>
              <a:rPr lang="en-US" sz="2400" dirty="0" err="1"/>
              <a:t>habilidades</a:t>
            </a:r>
            <a:r>
              <a:rPr lang="en-US" sz="2400" dirty="0"/>
              <a:t> y </a:t>
            </a:r>
            <a:r>
              <a:rPr lang="en-US" sz="2400" dirty="0" err="1"/>
              <a:t>experiencias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nivel</a:t>
            </a:r>
            <a:r>
              <a:rPr lang="en-US" sz="2400" dirty="0"/>
              <a:t> de </a:t>
            </a:r>
            <a:r>
              <a:rPr lang="en-US" sz="2400" dirty="0" err="1"/>
              <a:t>responsabilidad</a:t>
            </a:r>
            <a:r>
              <a:rPr lang="en-US" sz="2400" dirty="0"/>
              <a:t>? 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Misma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ambiente</a:t>
            </a:r>
            <a:r>
              <a:rPr lang="en-US" sz="2400" dirty="0"/>
              <a:t> de </a:t>
            </a:r>
            <a:r>
              <a:rPr lang="en-US" sz="2400" dirty="0" err="1"/>
              <a:t>trabajo</a:t>
            </a:r>
            <a:r>
              <a:rPr lang="en-US" sz="2400" dirty="0"/>
              <a:t>?  ¿</a:t>
            </a:r>
            <a:r>
              <a:rPr lang="en-US" sz="2400" dirty="0" err="1"/>
              <a:t>Mismo</a:t>
            </a:r>
            <a:r>
              <a:rPr lang="en-US" sz="2400" dirty="0"/>
              <a:t> </a:t>
            </a:r>
            <a:r>
              <a:rPr lang="en-US" sz="2400" dirty="0" err="1"/>
              <a:t>apoyo</a:t>
            </a:r>
            <a:r>
              <a:rPr lang="en-US" sz="2400" dirty="0"/>
              <a:t> del </a:t>
            </a:r>
            <a:r>
              <a:rPr lang="en-US" sz="2400" dirty="0" err="1"/>
              <a:t>organismo</a:t>
            </a:r>
            <a:r>
              <a:rPr lang="en-US" sz="24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Misma</a:t>
            </a:r>
            <a:r>
              <a:rPr lang="en-US" sz="2400" dirty="0"/>
              <a:t> </a:t>
            </a:r>
            <a:r>
              <a:rPr lang="en-US" sz="2400" dirty="0" err="1"/>
              <a:t>personalidad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685801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Diferencias</a:t>
            </a:r>
            <a:r>
              <a:rPr lang="en-US" sz="3600" dirty="0"/>
              <a:t> entre </a:t>
            </a:r>
            <a:r>
              <a:rPr lang="es-ES" sz="3600" dirty="0"/>
              <a:t>« ellos » y « nosotros »</a:t>
            </a:r>
            <a:br>
              <a:rPr lang="en-US" sz="3600" dirty="0"/>
            </a:br>
            <a:r>
              <a:rPr lang="en-US" sz="2000" dirty="0"/>
              <a:t>(</a:t>
            </a:r>
            <a:r>
              <a:rPr lang="en-US" sz="2000" dirty="0" err="1"/>
              <a:t>decisores</a:t>
            </a:r>
            <a:r>
              <a:rPr lang="en-US" sz="2000" dirty="0"/>
              <a:t> y </a:t>
            </a:r>
            <a:r>
              <a:rPr lang="en-US" sz="2000" dirty="0" err="1"/>
              <a:t>analistas</a:t>
            </a:r>
            <a:r>
              <a:rPr lang="en-US" sz="20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123</a:t>
            </a:fld>
            <a:endParaRPr lang="en-US"/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92070108-D998-F19B-95F5-BA25C53A9C78}"/>
              </a:ext>
            </a:extLst>
          </p:cNvPr>
          <p:cNvSpPr txBox="1"/>
          <p:nvPr/>
        </p:nvSpPr>
        <p:spPr>
          <a:xfrm>
            <a:off x="3886200" y="3448050"/>
            <a:ext cx="6614247" cy="1107996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none" lIns="274320" tIns="365760" rIns="274320" bIns="365760" rtlCol="0">
            <a:spAutoFit/>
          </a:bodyPr>
          <a:lstStyle/>
          <a:p>
            <a:r>
              <a:rPr lang="es-ES" sz="2400" dirty="0"/>
              <a:t>Pero … al final … estamos en el «mismo equipo»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36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0120" y="2057400"/>
            <a:ext cx="764588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Piensas</a:t>
            </a:r>
            <a:r>
              <a:rPr lang="en-US" sz="2200" dirty="0"/>
              <a:t> que …</a:t>
            </a:r>
          </a:p>
          <a:p>
            <a:pPr lvl="1">
              <a:spcAft>
                <a:spcPts val="1200"/>
              </a:spcAft>
            </a:pPr>
            <a:r>
              <a:rPr lang="en-US" sz="2200" dirty="0" err="1"/>
              <a:t>estamos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equipo</a:t>
            </a:r>
            <a:r>
              <a:rPr lang="en-US" sz="2200" dirty="0"/>
              <a:t>, con </a:t>
            </a:r>
            <a:r>
              <a:rPr lang="en-US" sz="2200" dirty="0" err="1"/>
              <a:t>objectivos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común</a:t>
            </a:r>
            <a:r>
              <a:rPr lang="en-US" sz="22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se </a:t>
            </a:r>
            <a:r>
              <a:rPr lang="en-US" sz="2200" dirty="0" err="1"/>
              <a:t>puede</a:t>
            </a:r>
            <a:r>
              <a:rPr lang="en-US" sz="2200" dirty="0"/>
              <a:t> </a:t>
            </a:r>
            <a:r>
              <a:rPr lang="en-US" sz="2200" dirty="0" err="1"/>
              <a:t>explicar</a:t>
            </a:r>
            <a:r>
              <a:rPr lang="en-US" sz="2200" dirty="0"/>
              <a:t> la </a:t>
            </a:r>
            <a:r>
              <a:rPr lang="en-US" sz="2200" dirty="0" err="1"/>
              <a:t>diferencia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énfasis</a:t>
            </a:r>
            <a:r>
              <a:rPr lang="en-US" sz="2200" dirty="0"/>
              <a:t> que </a:t>
            </a:r>
            <a:r>
              <a:rPr lang="en-US" sz="2200" dirty="0" err="1"/>
              <a:t>damos</a:t>
            </a:r>
            <a:r>
              <a:rPr lang="en-US" sz="2200" dirty="0"/>
              <a:t> a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asuntos</a:t>
            </a:r>
            <a:r>
              <a:rPr lang="en-US" sz="22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s-ES" sz="2200" dirty="0"/>
              <a:t>los sectores público y privado resuelven diferencias de manera diferente?</a:t>
            </a:r>
          </a:p>
          <a:p>
            <a:pPr lvl="1">
              <a:spcAft>
                <a:spcPts val="1200"/>
              </a:spcAft>
            </a:pPr>
            <a:r>
              <a:rPr lang="es-ES" sz="2200" dirty="0"/>
              <a:t>al fin del día, el decisor es jefe/a y tiene más responsabilidad que nosotros?</a:t>
            </a:r>
            <a:endParaRPr lang="en-US" sz="2200" dirty="0"/>
          </a:p>
          <a:p>
            <a:pPr lvl="1">
              <a:spcAft>
                <a:spcPts val="1200"/>
              </a:spcAft>
            </a:pPr>
            <a:r>
              <a:rPr lang="en-US" sz="2200" dirty="0"/>
              <a:t>el </a:t>
            </a:r>
            <a:r>
              <a:rPr lang="en-US" sz="2200" dirty="0" err="1"/>
              <a:t>respeto</a:t>
            </a:r>
            <a:r>
              <a:rPr lang="en-US" sz="2200" dirty="0"/>
              <a:t> </a:t>
            </a:r>
            <a:r>
              <a:rPr lang="en-US" sz="2200" dirty="0" err="1"/>
              <a:t>es</a:t>
            </a:r>
            <a:r>
              <a:rPr lang="en-US" sz="2200" dirty="0"/>
              <a:t> </a:t>
            </a:r>
            <a:r>
              <a:rPr lang="en-US" sz="2200" dirty="0" err="1"/>
              <a:t>esencial</a:t>
            </a:r>
            <a:r>
              <a:rPr lang="en-US" sz="2200" dirty="0"/>
              <a:t>,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centro</a:t>
            </a:r>
            <a:r>
              <a:rPr lang="en-US" sz="2200" dirty="0"/>
              <a:t> de la </a:t>
            </a:r>
            <a:r>
              <a:rPr lang="en-US" sz="2200" dirty="0" err="1"/>
              <a:t>ética</a:t>
            </a:r>
            <a:r>
              <a:rPr lang="en-US" sz="2200" dirty="0"/>
              <a:t> </a:t>
            </a:r>
            <a:r>
              <a:rPr lang="en-US" sz="2200" dirty="0" err="1"/>
              <a:t>institucional</a:t>
            </a:r>
            <a:r>
              <a:rPr lang="en-US" sz="22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7400" y="685801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Diferencias</a:t>
            </a:r>
            <a:r>
              <a:rPr lang="en-US" sz="3600" dirty="0"/>
              <a:t> entre “</a:t>
            </a:r>
            <a:r>
              <a:rPr lang="es-ES" sz="3600" dirty="0"/>
              <a:t>ellos” y “nosotros”</a:t>
            </a:r>
            <a:br>
              <a:rPr lang="en-US" sz="3600" dirty="0"/>
            </a:br>
            <a:r>
              <a:rPr lang="en-US" sz="2000" dirty="0"/>
              <a:t>(</a:t>
            </a:r>
            <a:r>
              <a:rPr lang="en-US" sz="2000" dirty="0" err="1"/>
              <a:t>decisores</a:t>
            </a:r>
            <a:r>
              <a:rPr lang="en-US" sz="2000" dirty="0"/>
              <a:t> y </a:t>
            </a:r>
            <a:r>
              <a:rPr lang="en-US" sz="2000" dirty="0" err="1"/>
              <a:t>analistas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6096001"/>
            <a:ext cx="5105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RESPUESTA (en mayoría de casos):  SÍ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77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49530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E7279B-9DDB-4082-8D42-B33B3C15041E}"/>
              </a:ext>
            </a:extLst>
          </p:cNvPr>
          <p:cNvSpPr txBox="1">
            <a:spLocks/>
          </p:cNvSpPr>
          <p:nvPr/>
        </p:nvSpPr>
        <p:spPr>
          <a:xfrm>
            <a:off x="2286000" y="1295400"/>
            <a:ext cx="7772400" cy="762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¿Quién es el decisor, y qué quiere y necesita?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38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00" y="1143001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¿Hay </a:t>
            </a:r>
            <a:r>
              <a:rPr lang="en-US" sz="2800" dirty="0" err="1"/>
              <a:t>diferencias</a:t>
            </a:r>
            <a:r>
              <a:rPr lang="en-US" sz="2800" dirty="0"/>
              <a:t> entre lo que el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quiere</a:t>
            </a:r>
            <a:r>
              <a:rPr lang="en-US" sz="2800" dirty="0"/>
              <a:t> y lo que </a:t>
            </a:r>
            <a:r>
              <a:rPr lang="en-US" sz="2800" dirty="0" err="1"/>
              <a:t>necesita</a:t>
            </a:r>
            <a:r>
              <a:rPr lang="en-US" sz="28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1" y="2895601"/>
            <a:ext cx="6240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circunstancias</a:t>
            </a:r>
            <a:r>
              <a:rPr lang="en-US" sz="2400" dirty="0"/>
              <a:t> </a:t>
            </a:r>
            <a:r>
              <a:rPr lang="en-US" sz="2400" dirty="0" err="1"/>
              <a:t>suelen</a:t>
            </a:r>
            <a:r>
              <a:rPr lang="en-US" sz="2400" dirty="0"/>
              <a:t> ser </a:t>
            </a:r>
            <a:r>
              <a:rPr lang="en-US" sz="2400" dirty="0" err="1"/>
              <a:t>significativas</a:t>
            </a:r>
            <a:r>
              <a:rPr lang="en-US" sz="2400" dirty="0"/>
              <a:t> las </a:t>
            </a:r>
            <a:r>
              <a:rPr lang="en-US" sz="2400" dirty="0" err="1"/>
              <a:t>diferencias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</a:t>
            </a:r>
            <a:r>
              <a:rPr lang="en-US" sz="2400" dirty="0" err="1"/>
              <a:t>causan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discrepancia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Ejemplos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500" y="511178"/>
            <a:ext cx="7239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err="1"/>
              <a:t>Pregunta</a:t>
            </a:r>
            <a:r>
              <a:rPr lang="en-US" sz="2400" dirty="0"/>
              <a:t>: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cuando</a:t>
            </a:r>
            <a:r>
              <a:rPr lang="en-US" sz="2400" dirty="0"/>
              <a:t> hay </a:t>
            </a:r>
            <a:r>
              <a:rPr lang="en-US" sz="2400" dirty="0" err="1"/>
              <a:t>diferencias</a:t>
            </a:r>
            <a:r>
              <a:rPr lang="en-US" sz="2400" dirty="0"/>
              <a:t> entre lo que 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quiere</a:t>
            </a:r>
            <a:r>
              <a:rPr lang="en-US" sz="2400" dirty="0"/>
              <a:t> y lo que </a:t>
            </a:r>
            <a:r>
              <a:rPr lang="en-US" sz="2400" dirty="0" err="1"/>
              <a:t>necesita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457200" indent="-457200"/>
            <a:r>
              <a:rPr lang="es-ES" sz="2400" dirty="0"/>
              <a:t>Respuesta:  </a:t>
            </a:r>
            <a:r>
              <a:rPr lang="en-US" sz="2400" dirty="0"/>
              <a:t>Lo </a:t>
            </a:r>
            <a:r>
              <a:rPr lang="en-US" sz="2400" dirty="0" err="1"/>
              <a:t>mismo</a:t>
            </a:r>
            <a:r>
              <a:rPr lang="en-US" sz="2400" dirty="0"/>
              <a:t> que 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ponemos</a:t>
            </a:r>
            <a:r>
              <a:rPr lang="en-US" sz="2400" dirty="0"/>
              <a:t> control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propios</a:t>
            </a:r>
            <a:r>
              <a:rPr lang="en-US" sz="2400" dirty="0"/>
              <a:t> </a:t>
            </a:r>
            <a:r>
              <a:rPr lang="en-US" sz="2400" dirty="0" err="1"/>
              <a:t>deseos</a:t>
            </a:r>
            <a:endParaRPr lang="en-US" sz="2400" dirty="0"/>
          </a:p>
          <a:p>
            <a:pPr marL="457200" indent="-457200"/>
            <a:r>
              <a:rPr lang="es-ES" sz="2800" dirty="0"/>
              <a:t>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5800" y="2881058"/>
            <a:ext cx="10668000" cy="38164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91440" bIns="91440">
            <a:spAutoFit/>
          </a:bodyPr>
          <a:lstStyle/>
          <a:p>
            <a:pPr algn="ctr"/>
            <a:r>
              <a:rPr lang="en-US" sz="2800" dirty="0" err="1"/>
              <a:t>Enfatizamos</a:t>
            </a:r>
            <a:r>
              <a:rPr lang="en-US" sz="2800" dirty="0"/>
              <a:t> el </a:t>
            </a:r>
            <a:r>
              <a:rPr lang="en-US" sz="2800" dirty="0" err="1"/>
              <a:t>buen</a:t>
            </a:r>
            <a:r>
              <a:rPr lang="en-US" sz="2800" dirty="0"/>
              <a:t> arte del </a:t>
            </a:r>
            <a:r>
              <a:rPr lang="en-US" sz="2800" dirty="0" err="1"/>
              <a:t>oficio</a:t>
            </a:r>
            <a:r>
              <a:rPr lang="en-US" sz="2800" dirty="0"/>
              <a:t> (tradecraft), </a:t>
            </a:r>
            <a:br>
              <a:rPr lang="en-US" sz="2400" dirty="0"/>
            </a:br>
            <a:r>
              <a:rPr lang="en-US" sz="2800" dirty="0" err="1"/>
              <a:t>incluyendo</a:t>
            </a:r>
            <a:r>
              <a:rPr lang="en-US" sz="2800" dirty="0"/>
              <a:t> …</a:t>
            </a:r>
            <a:br>
              <a:rPr lang="en-US" sz="2800" dirty="0"/>
            </a:br>
            <a:endParaRPr lang="en-US" sz="2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clara</a:t>
            </a:r>
            <a:r>
              <a:rPr lang="en-US" sz="2800" dirty="0"/>
              <a:t> </a:t>
            </a:r>
            <a:r>
              <a:rPr lang="en-US" sz="2800" dirty="0" err="1"/>
              <a:t>explicación</a:t>
            </a:r>
            <a:r>
              <a:rPr lang="en-US" sz="2800" dirty="0"/>
              <a:t> de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impulsores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factores</a:t>
            </a:r>
            <a:r>
              <a:rPr lang="en-US" sz="2800" dirty="0"/>
              <a:t> claves, </a:t>
            </a:r>
            <a:r>
              <a:rPr lang="en-US" sz="2800" dirty="0" err="1"/>
              <a:t>incluso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que </a:t>
            </a:r>
            <a:r>
              <a:rPr lang="en-US" sz="2800" dirty="0" err="1"/>
              <a:t>podrían</a:t>
            </a:r>
            <a:r>
              <a:rPr lang="en-US" sz="2800" dirty="0"/>
              <a:t> </a:t>
            </a:r>
            <a:r>
              <a:rPr lang="en-US" sz="2800" dirty="0" err="1"/>
              <a:t>influir</a:t>
            </a:r>
            <a:r>
              <a:rPr lang="en-US" sz="2800" dirty="0"/>
              <a:t> la </a:t>
            </a:r>
            <a:r>
              <a:rPr lang="en-US" sz="2800" dirty="0" err="1"/>
              <a:t>situación</a:t>
            </a:r>
            <a:endParaRPr lang="en-US" sz="2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 err="1"/>
              <a:t>inclusión</a:t>
            </a:r>
            <a:r>
              <a:rPr lang="en-US" sz="2800" dirty="0"/>
              <a:t> de </a:t>
            </a:r>
            <a:r>
              <a:rPr lang="en-US" sz="2800" dirty="0" err="1"/>
              <a:t>escenarios</a:t>
            </a:r>
            <a:r>
              <a:rPr lang="en-US" sz="2800" dirty="0"/>
              <a:t> con </a:t>
            </a:r>
            <a:r>
              <a:rPr lang="en-US" sz="2800" dirty="0" err="1"/>
              <a:t>varias</a:t>
            </a:r>
            <a:r>
              <a:rPr lang="en-US" sz="2800" dirty="0"/>
              <a:t> </a:t>
            </a:r>
            <a:r>
              <a:rPr lang="en-US" sz="2800" dirty="0" err="1"/>
              <a:t>probabilidades</a:t>
            </a:r>
            <a:r>
              <a:rPr lang="en-US" sz="2800" dirty="0"/>
              <a:t> </a:t>
            </a:r>
            <a:r>
              <a:rPr lang="en-US" sz="2800" dirty="0" err="1"/>
              <a:t>realistas</a:t>
            </a:r>
            <a:r>
              <a:rPr lang="en-US" sz="2800" dirty="0"/>
              <a:t>*</a:t>
            </a:r>
          </a:p>
          <a:p>
            <a:pPr>
              <a:spcBef>
                <a:spcPts val="1200"/>
              </a:spcBef>
            </a:pPr>
            <a:br>
              <a:rPr lang="en-US" i="1" dirty="0"/>
            </a:br>
            <a:r>
              <a:rPr lang="en-US" sz="2000" i="1" dirty="0"/>
              <a:t>*</a:t>
            </a:r>
            <a:r>
              <a:rPr lang="en-US" sz="2000" i="1" dirty="0" err="1"/>
              <a:t>incluyendo</a:t>
            </a:r>
            <a:r>
              <a:rPr lang="en-US" sz="2000" i="1" dirty="0"/>
              <a:t>, al </a:t>
            </a:r>
            <a:r>
              <a:rPr lang="en-US" sz="2000" i="1" dirty="0" err="1"/>
              <a:t>menos</a:t>
            </a:r>
            <a:r>
              <a:rPr lang="en-US" sz="2000" i="1" dirty="0"/>
              <a:t> </a:t>
            </a:r>
            <a:r>
              <a:rPr lang="en-US" sz="2000" i="1" dirty="0" err="1"/>
              <a:t>indirectamente</a:t>
            </a:r>
            <a:r>
              <a:rPr lang="en-US" sz="2000" i="1" dirty="0"/>
              <a:t>, las </a:t>
            </a:r>
            <a:r>
              <a:rPr lang="en-US" sz="2000" i="1" dirty="0" err="1"/>
              <a:t>consecuencias</a:t>
            </a:r>
            <a:r>
              <a:rPr lang="en-US" sz="2000" i="1" dirty="0"/>
              <a:t> </a:t>
            </a:r>
            <a:r>
              <a:rPr lang="en-US" sz="2000" i="1" dirty="0" err="1"/>
              <a:t>ventajosas</a:t>
            </a:r>
            <a:r>
              <a:rPr lang="en-US" sz="2000" i="1" dirty="0"/>
              <a:t> y </a:t>
            </a:r>
            <a:r>
              <a:rPr lang="en-US" sz="2000" i="1" dirty="0" err="1"/>
              <a:t>desventajosas</a:t>
            </a:r>
            <a:r>
              <a:rPr lang="en-US" sz="2000" i="1" dirty="0"/>
              <a:t> de </a:t>
            </a:r>
            <a:r>
              <a:rPr lang="en-US" sz="2000" i="1" dirty="0" err="1"/>
              <a:t>escenarios</a:t>
            </a:r>
            <a:r>
              <a:rPr lang="en-US" sz="2000" i="1" dirty="0"/>
              <a:t> </a:t>
            </a:r>
            <a:r>
              <a:rPr lang="en-US" sz="2000" i="1" dirty="0" err="1"/>
              <a:t>influídos</a:t>
            </a:r>
            <a:r>
              <a:rPr lang="en-US" sz="2000" i="1" dirty="0"/>
              <a:t> </a:t>
            </a:r>
            <a:r>
              <a:rPr lang="en-US" sz="2000" i="1" dirty="0" err="1"/>
              <a:t>por</a:t>
            </a:r>
            <a:r>
              <a:rPr lang="en-US" sz="2000" i="1" dirty="0"/>
              <a:t> </a:t>
            </a:r>
            <a:r>
              <a:rPr lang="en-US" sz="2000" i="1" dirty="0" err="1"/>
              <a:t>sus</a:t>
            </a:r>
            <a:r>
              <a:rPr lang="en-US" sz="2000" i="1" dirty="0"/>
              <a:t> </a:t>
            </a:r>
            <a:r>
              <a:rPr lang="en-US" sz="2000" i="1" dirty="0" err="1"/>
              <a:t>decisiones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4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79249"/>
            <a:ext cx="111252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dirty="0" err="1"/>
              <a:t>su</a:t>
            </a:r>
            <a:r>
              <a:rPr lang="en-US" sz="2800" b="1" dirty="0"/>
              <a:t> forma </a:t>
            </a:r>
            <a:r>
              <a:rPr lang="en-US" sz="2800" b="1" dirty="0" err="1"/>
              <a:t>más</a:t>
            </a:r>
            <a:r>
              <a:rPr lang="en-US" sz="2800" b="1" dirty="0"/>
              <a:t> simple, el </a:t>
            </a:r>
            <a:r>
              <a:rPr lang="en-US" sz="2800" b="1" dirty="0" err="1"/>
              <a:t>análisis</a:t>
            </a:r>
            <a:r>
              <a:rPr lang="en-US" sz="2800" b="1" dirty="0"/>
              <a:t> </a:t>
            </a:r>
            <a:r>
              <a:rPr lang="en-US" sz="2800" b="1" dirty="0" err="1"/>
              <a:t>bueno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/>
              <a:t>– lo que el </a:t>
            </a:r>
            <a:r>
              <a:rPr lang="en-US" sz="2800" b="1" dirty="0" err="1"/>
              <a:t>decisor</a:t>
            </a:r>
            <a:r>
              <a:rPr lang="en-US" sz="2800" b="1" dirty="0"/>
              <a:t> </a:t>
            </a:r>
            <a:r>
              <a:rPr lang="en-US" sz="2800" b="1" dirty="0" err="1"/>
              <a:t>necesita</a:t>
            </a:r>
            <a:r>
              <a:rPr lang="en-US" sz="2800" b="1" dirty="0"/>
              <a:t> – </a:t>
            </a:r>
            <a:br>
              <a:rPr lang="en-US" sz="2800" b="1" dirty="0"/>
            </a:br>
            <a:r>
              <a:rPr lang="en-US" sz="2800" b="1" dirty="0"/>
              <a:t>le da: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Un </a:t>
            </a:r>
            <a:r>
              <a:rPr lang="en-US" sz="2800" dirty="0" err="1"/>
              <a:t>resumen</a:t>
            </a:r>
            <a:r>
              <a:rPr lang="en-US" sz="2800" dirty="0"/>
              <a:t> </a:t>
            </a:r>
            <a:r>
              <a:rPr lang="en-US" sz="2800" dirty="0" err="1"/>
              <a:t>claro</a:t>
            </a:r>
            <a:r>
              <a:rPr lang="en-US" sz="2800" dirty="0"/>
              <a:t> de lo que </a:t>
            </a:r>
            <a:r>
              <a:rPr lang="en-US" sz="2800" i="1" dirty="0" err="1"/>
              <a:t>sabemos</a:t>
            </a:r>
            <a:r>
              <a:rPr lang="en-US" sz="2800" i="1" dirty="0"/>
              <a:t> </a:t>
            </a:r>
            <a:r>
              <a:rPr lang="en-US" sz="2800" dirty="0"/>
              <a:t>and </a:t>
            </a:r>
            <a:r>
              <a:rPr lang="en-US" sz="2800" i="1" dirty="0" err="1"/>
              <a:t>pensamos</a:t>
            </a:r>
            <a:r>
              <a:rPr lang="en-US" sz="2800" i="1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la </a:t>
            </a:r>
            <a:r>
              <a:rPr lang="en-US" sz="2800" dirty="0" err="1"/>
              <a:t>situación</a:t>
            </a:r>
            <a:r>
              <a:rPr lang="en-US" sz="2800" dirty="0"/>
              <a:t> actual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800" dirty="0" err="1"/>
              <a:t>quién</a:t>
            </a:r>
            <a:r>
              <a:rPr lang="en-US" sz="2800" dirty="0"/>
              <a:t>, </a:t>
            </a:r>
            <a:r>
              <a:rPr lang="en-US" sz="2800" dirty="0" err="1"/>
              <a:t>qué</a:t>
            </a:r>
            <a:r>
              <a:rPr lang="en-US" sz="2800" dirty="0"/>
              <a:t>, </a:t>
            </a:r>
            <a:r>
              <a:rPr lang="en-US" sz="2800" dirty="0" err="1"/>
              <a:t>cuándo</a:t>
            </a:r>
            <a:r>
              <a:rPr lang="en-US" sz="2800" dirty="0"/>
              <a:t>, </a:t>
            </a:r>
            <a:r>
              <a:rPr lang="en-US" sz="2800" dirty="0" err="1"/>
              <a:t>dónde</a:t>
            </a:r>
            <a:r>
              <a:rPr lang="en-US" sz="2800" dirty="0"/>
              <a:t>, </a:t>
            </a:r>
            <a:r>
              <a:rPr lang="en-US" sz="2800" dirty="0" err="1"/>
              <a:t>cómo</a:t>
            </a:r>
            <a:r>
              <a:rPr lang="en-US" sz="2800" dirty="0"/>
              <a:t>, y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qué</a:t>
            </a:r>
            <a:endParaRPr lang="en-US" sz="28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impulsores</a:t>
            </a:r>
            <a:r>
              <a:rPr lang="en-US" sz="2800" dirty="0"/>
              <a:t> y </a:t>
            </a:r>
            <a:r>
              <a:rPr lang="en-US" sz="2800" dirty="0" err="1"/>
              <a:t>causas</a:t>
            </a:r>
            <a:r>
              <a:rPr lang="en-US" sz="2800" dirty="0"/>
              <a:t> (no </a:t>
            </a:r>
            <a:r>
              <a:rPr lang="en-US" sz="2800" dirty="0" err="1"/>
              <a:t>sólo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síntomas</a:t>
            </a:r>
            <a:r>
              <a:rPr lang="en-US" sz="2800" dirty="0"/>
              <a:t>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Las </a:t>
            </a:r>
            <a:r>
              <a:rPr lang="en-US" sz="2800" dirty="0" err="1"/>
              <a:t>tendencias</a:t>
            </a:r>
            <a:endParaRPr lang="en-US" sz="2800" i="1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sucede</a:t>
            </a:r>
            <a:r>
              <a:rPr lang="en-US" sz="2800" dirty="0"/>
              <a:t> con </a:t>
            </a:r>
            <a:r>
              <a:rPr lang="en-US" sz="2800" dirty="0" err="1"/>
              <a:t>cada</a:t>
            </a:r>
            <a:r>
              <a:rPr lang="en-US" sz="2800" dirty="0"/>
              <a:t> </a:t>
            </a:r>
            <a:r>
              <a:rPr lang="en-US" sz="2800" dirty="0" err="1"/>
              <a:t>impulsor</a:t>
            </a:r>
            <a:endParaRPr lang="en-US" sz="28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Posibles</a:t>
            </a:r>
            <a:r>
              <a:rPr lang="en-US" sz="2800" dirty="0"/>
              <a:t> </a:t>
            </a:r>
            <a:r>
              <a:rPr lang="en-US" sz="2800" dirty="0" err="1"/>
              <a:t>escenarios</a:t>
            </a:r>
            <a:r>
              <a:rPr lang="en-US" sz="2800" dirty="0"/>
              <a:t>, con </a:t>
            </a:r>
            <a:r>
              <a:rPr lang="en-US" sz="2800" dirty="0" err="1"/>
              <a:t>estimación</a:t>
            </a:r>
            <a:r>
              <a:rPr lang="en-US" sz="2800" dirty="0"/>
              <a:t> de </a:t>
            </a:r>
            <a:r>
              <a:rPr lang="en-US" sz="2800" i="1" dirty="0" err="1"/>
              <a:t>probabilidades</a:t>
            </a:r>
            <a:endParaRPr lang="en-US" sz="2800" i="1" dirty="0"/>
          </a:p>
          <a:p>
            <a:pPr marL="285750" indent="-285750">
              <a:buFont typeface="Arial" pitchFamily="34" charset="0"/>
              <a:buChar char="•"/>
            </a:pPr>
            <a:endParaRPr lang="en-US" sz="2800" dirty="0"/>
          </a:p>
          <a:p>
            <a:pPr algn="ctr"/>
            <a:r>
              <a:rPr lang="en-US" sz="2800" dirty="0" err="1"/>
              <a:t>Estos</a:t>
            </a:r>
            <a:r>
              <a:rPr lang="en-US" sz="2800" dirty="0"/>
              <a:t> son </a:t>
            </a:r>
            <a:r>
              <a:rPr lang="en-US" sz="2800" dirty="0" err="1"/>
              <a:t>los</a:t>
            </a:r>
            <a:r>
              <a:rPr lang="en-US" sz="2800" dirty="0"/>
              <a:t> “</a:t>
            </a:r>
            <a:r>
              <a:rPr lang="en-US" sz="2800" dirty="0" err="1"/>
              <a:t>juicios</a:t>
            </a:r>
            <a:r>
              <a:rPr lang="en-US" sz="2800" dirty="0"/>
              <a:t> </a:t>
            </a:r>
            <a:r>
              <a:rPr lang="en-US" sz="2800" dirty="0" err="1"/>
              <a:t>principales</a:t>
            </a:r>
            <a:r>
              <a:rPr lang="en-US" sz="2800" dirty="0"/>
              <a:t>.”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18D96-6DE2-25CF-36C9-1E74BE64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3017D-800A-DE5D-3C52-5299857ACC98}"/>
              </a:ext>
            </a:extLst>
          </p:cNvPr>
          <p:cNvSpPr txBox="1"/>
          <p:nvPr/>
        </p:nvSpPr>
        <p:spPr>
          <a:xfrm>
            <a:off x="3048000" y="2724835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El </a:t>
            </a:r>
            <a:r>
              <a:rPr lang="en-US" sz="3200" i="1" dirty="0" err="1"/>
              <a:t>análisis</a:t>
            </a:r>
            <a:r>
              <a:rPr lang="en-US" sz="3200" i="1" dirty="0"/>
              <a:t> </a:t>
            </a:r>
            <a:r>
              <a:rPr lang="en-US" sz="3200" i="1" dirty="0" err="1"/>
              <a:t>educa</a:t>
            </a:r>
            <a:r>
              <a:rPr lang="en-US" sz="3200" i="1" dirty="0"/>
              <a:t> … es </a:t>
            </a:r>
            <a:r>
              <a:rPr lang="en-US" sz="3200" i="1" dirty="0" err="1"/>
              <a:t>transparente</a:t>
            </a:r>
            <a:r>
              <a:rPr lang="en-US" sz="3200" i="1" dirty="0"/>
              <a:t> … es </a:t>
            </a:r>
            <a:r>
              <a:rPr lang="en-US" sz="3200" i="1" dirty="0" err="1"/>
              <a:t>relevante</a:t>
            </a:r>
            <a:r>
              <a:rPr lang="en-US" sz="3200" i="1" dirty="0"/>
              <a:t> … es </a:t>
            </a:r>
            <a:r>
              <a:rPr lang="en-US" sz="3200" i="1" dirty="0" err="1"/>
              <a:t>dinámico</a:t>
            </a:r>
            <a:r>
              <a:rPr lang="en-US" sz="32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610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7443BC-F575-8584-48F5-4BD332224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596556-DCDE-96AD-1F46-D2E19986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3D5BA1A-AA16-0270-A691-9E12DE81FD04}"/>
              </a:ext>
            </a:extLst>
          </p:cNvPr>
          <p:cNvGraphicFramePr/>
          <p:nvPr/>
        </p:nvGraphicFramePr>
        <p:xfrm>
          <a:off x="2032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1C4FCD66-E792-DF95-5577-535975062794}"/>
              </a:ext>
            </a:extLst>
          </p:cNvPr>
          <p:cNvSpPr txBox="1"/>
          <p:nvPr/>
        </p:nvSpPr>
        <p:spPr>
          <a:xfrm>
            <a:off x="7239000" y="4038600"/>
            <a:ext cx="3962400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200" dirty="0"/>
              <a:t>¿El papel de la IA?</a:t>
            </a:r>
            <a:endParaRPr lang="es-E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B83C28-445C-2BF1-9937-5925DAF9D13E}"/>
              </a:ext>
            </a:extLst>
          </p:cNvPr>
          <p:cNvSpPr txBox="1"/>
          <p:nvPr/>
        </p:nvSpPr>
        <p:spPr>
          <a:xfrm>
            <a:off x="6858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1827249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87662"/>
            <a:ext cx="845819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 </a:t>
            </a:r>
            <a:r>
              <a:rPr lang="en-US" sz="3200" b="1" dirty="0" err="1"/>
              <a:t>éxito</a:t>
            </a:r>
            <a:r>
              <a:rPr lang="en-US" sz="3200" b="1" dirty="0"/>
              <a:t> </a:t>
            </a:r>
            <a:r>
              <a:rPr lang="en-US" sz="3200" b="1" dirty="0" err="1"/>
              <a:t>es</a:t>
            </a:r>
            <a:r>
              <a:rPr lang="en-US" sz="3200" b="1" dirty="0"/>
              <a:t> …   </a:t>
            </a:r>
          </a:p>
          <a:p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800" dirty="0" err="1"/>
              <a:t>Exitosos</a:t>
            </a:r>
            <a:r>
              <a:rPr lang="en-US" sz="2800" dirty="0"/>
              <a:t> </a:t>
            </a:r>
            <a:r>
              <a:rPr lang="en-US" sz="2800" dirty="0" err="1"/>
              <a:t>cuando</a:t>
            </a:r>
            <a:r>
              <a:rPr lang="en-US" sz="2800" dirty="0"/>
              <a:t> </a:t>
            </a:r>
            <a:r>
              <a:rPr lang="en-US" sz="2800" dirty="0" err="1"/>
              <a:t>nuestra</a:t>
            </a:r>
            <a:r>
              <a:rPr lang="en-US" sz="2800" dirty="0"/>
              <a:t> </a:t>
            </a:r>
            <a:r>
              <a:rPr lang="en-US" sz="2800" dirty="0" err="1"/>
              <a:t>información</a:t>
            </a:r>
            <a:r>
              <a:rPr lang="en-US" sz="2800" dirty="0"/>
              <a:t> y </a:t>
            </a:r>
            <a:r>
              <a:rPr lang="en-US" sz="2800" dirty="0" err="1"/>
              <a:t>análisis</a:t>
            </a:r>
            <a:r>
              <a:rPr lang="en-US" sz="2800" dirty="0"/>
              <a:t> </a:t>
            </a:r>
            <a:r>
              <a:rPr lang="en-US" sz="2800" dirty="0" err="1"/>
              <a:t>habilitan</a:t>
            </a:r>
            <a:r>
              <a:rPr lang="en-US" sz="2800" dirty="0"/>
              <a:t> al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adoptar</a:t>
            </a:r>
            <a:r>
              <a:rPr lang="en-US" sz="2800" dirty="0"/>
              <a:t> </a:t>
            </a:r>
            <a:r>
              <a:rPr lang="en-US" sz="2800" dirty="0" err="1"/>
              <a:t>políticas</a:t>
            </a:r>
            <a:r>
              <a:rPr lang="en-US" sz="2800" dirty="0"/>
              <a:t> que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satisfagan</a:t>
            </a:r>
            <a:r>
              <a:rPr lang="en-US" sz="2800" dirty="0"/>
              <a:t> </a:t>
            </a:r>
            <a:r>
              <a:rPr lang="en-US" sz="2800" dirty="0" err="1"/>
              <a:t>necesidades</a:t>
            </a:r>
            <a:r>
              <a:rPr lang="en-US" sz="2800" dirty="0"/>
              <a:t> “</a:t>
            </a:r>
            <a:r>
              <a:rPr lang="en-US" sz="2800" dirty="0" err="1"/>
              <a:t>políticos</a:t>
            </a:r>
            <a:r>
              <a:rPr lang="en-US" sz="2800" dirty="0"/>
              <a:t>” de </a:t>
            </a:r>
            <a:r>
              <a:rPr lang="en-US" sz="2800" dirty="0" err="1"/>
              <a:t>corto</a:t>
            </a:r>
            <a:r>
              <a:rPr lang="en-US" sz="2800" dirty="0"/>
              <a:t>- y </a:t>
            </a:r>
            <a:r>
              <a:rPr lang="en-US" sz="2800" dirty="0" err="1"/>
              <a:t>mediano-plazo</a:t>
            </a:r>
            <a:r>
              <a:rPr lang="en-US" sz="2800" dirty="0"/>
              <a:t>, 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sirvan</a:t>
            </a:r>
            <a:r>
              <a:rPr lang="en-US" sz="2800" dirty="0"/>
              <a:t> </a:t>
            </a:r>
            <a:r>
              <a:rPr lang="en-US" sz="2800" dirty="0" err="1"/>
              <a:t>intereses</a:t>
            </a:r>
            <a:r>
              <a:rPr lang="en-US" sz="2800" dirty="0"/>
              <a:t> de </a:t>
            </a:r>
            <a:r>
              <a:rPr lang="en-US" sz="2800" dirty="0" err="1"/>
              <a:t>corto</a:t>
            </a:r>
            <a:r>
              <a:rPr lang="en-US" sz="2800" dirty="0"/>
              <a:t>-, </a:t>
            </a:r>
            <a:r>
              <a:rPr lang="en-US" sz="2800" dirty="0" err="1"/>
              <a:t>mediano</a:t>
            </a:r>
            <a:r>
              <a:rPr lang="en-US" sz="2800" dirty="0"/>
              <a:t>-, o largo-</a:t>
            </a:r>
            <a:r>
              <a:rPr lang="en-US" sz="2800" dirty="0" err="1"/>
              <a:t>plazo</a:t>
            </a:r>
            <a:r>
              <a:rPr lang="en-US" sz="2800" dirty="0"/>
              <a:t> de la </a:t>
            </a:r>
            <a:r>
              <a:rPr lang="en-US" sz="2800" dirty="0" err="1"/>
              <a:t>organización</a:t>
            </a:r>
            <a:r>
              <a:rPr lang="en-US" sz="2800" dirty="0"/>
              <a:t> (</a:t>
            </a:r>
            <a:r>
              <a:rPr lang="en-US" sz="2800" dirty="0" err="1"/>
              <a:t>país</a:t>
            </a:r>
            <a:r>
              <a:rPr lang="en-US" sz="2800" dirty="0"/>
              <a:t>, </a:t>
            </a:r>
            <a:r>
              <a:rPr lang="en-US" sz="2800" dirty="0" err="1"/>
              <a:t>empresa</a:t>
            </a:r>
            <a:r>
              <a:rPr lang="en-US" sz="2800" dirty="0"/>
              <a:t>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331033"/>
            <a:ext cx="899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 </a:t>
            </a:r>
            <a:r>
              <a:rPr lang="en-US" sz="3200" b="1" dirty="0" err="1"/>
              <a:t>fracaso</a:t>
            </a:r>
            <a:r>
              <a:rPr lang="en-US" sz="3200" b="1" dirty="0"/>
              <a:t> </a:t>
            </a:r>
            <a:r>
              <a:rPr lang="en-US" sz="3200" b="1" dirty="0" err="1"/>
              <a:t>es</a:t>
            </a:r>
            <a:r>
              <a:rPr lang="en-US" sz="3200" b="1" dirty="0"/>
              <a:t> …  </a:t>
            </a:r>
          </a:p>
          <a:p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800" dirty="0" err="1"/>
              <a:t>Fracasamos</a:t>
            </a:r>
            <a:r>
              <a:rPr lang="en-US" sz="2800" dirty="0"/>
              <a:t> </a:t>
            </a:r>
            <a:r>
              <a:rPr lang="en-US" sz="2800" dirty="0" err="1"/>
              <a:t>cuando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adopte</a:t>
            </a:r>
            <a:r>
              <a:rPr lang="en-US" sz="2800" dirty="0"/>
              <a:t> </a:t>
            </a:r>
            <a:r>
              <a:rPr lang="en-US" sz="2800" dirty="0" err="1"/>
              <a:t>políticas</a:t>
            </a:r>
            <a:r>
              <a:rPr lang="en-US" sz="2800" dirty="0"/>
              <a:t> que …</a:t>
            </a:r>
          </a:p>
          <a:p>
            <a:pPr>
              <a:spcAft>
                <a:spcPts val="1200"/>
              </a:spcAft>
            </a:pPr>
            <a:r>
              <a:rPr lang="en-US" sz="2800" dirty="0" err="1"/>
              <a:t>quizás</a:t>
            </a:r>
            <a:r>
              <a:rPr lang="en-US" sz="2800" dirty="0"/>
              <a:t> </a:t>
            </a:r>
            <a:r>
              <a:rPr lang="en-US" sz="2800" dirty="0" err="1"/>
              <a:t>satisfagan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intereses</a:t>
            </a:r>
            <a:r>
              <a:rPr lang="en-US" sz="2800" dirty="0"/>
              <a:t> </a:t>
            </a:r>
            <a:r>
              <a:rPr lang="en-US" sz="2800" dirty="0" err="1"/>
              <a:t>inmediatos</a:t>
            </a:r>
            <a:r>
              <a:rPr lang="en-US" sz="2800" dirty="0"/>
              <a:t>, PERO que …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</a:t>
            </a:r>
            <a:r>
              <a:rPr lang="en-US" sz="2800" dirty="0" err="1"/>
              <a:t>avisan</a:t>
            </a:r>
            <a:r>
              <a:rPr lang="en-US" sz="2800" dirty="0"/>
              <a:t> de </a:t>
            </a:r>
            <a:r>
              <a:rPr lang="en-US" sz="2800" dirty="0" err="1"/>
              <a:t>desafíos</a:t>
            </a:r>
            <a:r>
              <a:rPr lang="en-US" sz="2800" dirty="0"/>
              <a:t> </a:t>
            </a:r>
            <a:r>
              <a:rPr lang="en-US" sz="2800" dirty="0" err="1"/>
              <a:t>adelante</a:t>
            </a:r>
            <a:endParaRPr lang="en-US" sz="2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</a:t>
            </a:r>
            <a:r>
              <a:rPr lang="en-US" sz="2800" dirty="0" err="1"/>
              <a:t>identifican</a:t>
            </a:r>
            <a:r>
              <a:rPr lang="en-US" sz="2800" dirty="0"/>
              <a:t> </a:t>
            </a:r>
            <a:r>
              <a:rPr lang="en-US" sz="2800" dirty="0" err="1"/>
              <a:t>oportunidades</a:t>
            </a:r>
            <a:r>
              <a:rPr lang="en-US" sz="2800" dirty="0"/>
              <a:t> para </a:t>
            </a:r>
            <a:r>
              <a:rPr lang="en-US" sz="2800" dirty="0" err="1"/>
              <a:t>avanzar</a:t>
            </a:r>
            <a:r>
              <a:rPr lang="en-US" sz="2800" dirty="0"/>
              <a:t> </a:t>
            </a:r>
            <a:r>
              <a:rPr lang="en-US" sz="2800" dirty="0" err="1"/>
              <a:t>intereses</a:t>
            </a:r>
            <a:endParaRPr lang="en-US" sz="2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</a:t>
            </a:r>
            <a:r>
              <a:rPr lang="en-US" sz="2800" dirty="0" err="1"/>
              <a:t>sirven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intereses</a:t>
            </a:r>
            <a:r>
              <a:rPr lang="en-US" sz="2800" dirty="0"/>
              <a:t> a </a:t>
            </a:r>
            <a:r>
              <a:rPr lang="en-US" sz="2800" dirty="0" err="1"/>
              <a:t>corto</a:t>
            </a:r>
            <a:r>
              <a:rPr lang="en-US" sz="2800" dirty="0"/>
              <a:t>-, </a:t>
            </a:r>
            <a:r>
              <a:rPr lang="en-US" sz="2800" dirty="0" err="1"/>
              <a:t>mediano</a:t>
            </a:r>
            <a:r>
              <a:rPr lang="en-US" sz="2800" dirty="0"/>
              <a:t>-, y largo-</a:t>
            </a:r>
            <a:r>
              <a:rPr lang="en-US" sz="2800" dirty="0" err="1"/>
              <a:t>plazo</a:t>
            </a:r>
            <a:r>
              <a:rPr lang="en-US" sz="2800" dirty="0"/>
              <a:t> de la </a:t>
            </a:r>
            <a:r>
              <a:rPr lang="en-US" sz="2800" dirty="0" err="1"/>
              <a:t>organización</a:t>
            </a:r>
            <a:r>
              <a:rPr lang="en-US" sz="2800" dirty="0"/>
              <a:t> (</a:t>
            </a:r>
            <a:r>
              <a:rPr lang="en-US" sz="2800" dirty="0" err="1"/>
              <a:t>país</a:t>
            </a:r>
            <a:r>
              <a:rPr lang="en-US" sz="2800" dirty="0"/>
              <a:t>, </a:t>
            </a:r>
            <a:r>
              <a:rPr lang="en-US" sz="2800" dirty="0" err="1"/>
              <a:t>empresa</a:t>
            </a:r>
            <a:r>
              <a:rPr lang="en-US" sz="2800" dirty="0"/>
              <a:t>, etc.)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2915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17232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BBBBC-1C0D-458C-F530-275E51B9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A9264-34A3-9217-B0BD-1FDB01B65CB6}"/>
              </a:ext>
            </a:extLst>
          </p:cNvPr>
          <p:cNvSpPr txBox="1"/>
          <p:nvPr/>
        </p:nvSpPr>
        <p:spPr>
          <a:xfrm>
            <a:off x="3657600" y="2895600"/>
            <a:ext cx="513070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CONTINUE </a:t>
            </a:r>
            <a:r>
              <a:rPr lang="en-US" sz="4000" dirty="0" err="1"/>
              <a:t>CONTINUE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838004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1" y="2514601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Lucida Handwriting" panose="03010101010101010101" pitchFamily="66" charset="0"/>
              </a:rPr>
              <a:t>BREAK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BD026-82E1-4459-9C47-3343E5E6125A}"/>
              </a:ext>
            </a:extLst>
          </p:cNvPr>
          <p:cNvSpPr txBox="1"/>
          <p:nvPr/>
        </p:nvSpPr>
        <p:spPr>
          <a:xfrm>
            <a:off x="5221044" y="44196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15  </a:t>
            </a:r>
            <a:r>
              <a:rPr lang="es-ES" dirty="0" err="1"/>
              <a:t>mins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297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1809" y="839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“el arte del </a:t>
            </a:r>
            <a:r>
              <a:rPr lang="en-US" dirty="0" err="1"/>
              <a:t>oficio</a:t>
            </a:r>
            <a:r>
              <a:rPr lang="en-US" dirty="0"/>
              <a:t> </a:t>
            </a:r>
            <a:r>
              <a:rPr lang="en-US" dirty="0" err="1"/>
              <a:t>analítico</a:t>
            </a:r>
            <a:r>
              <a:rPr lang="en-US" dirty="0"/>
              <a:t>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19400" y="4038601"/>
            <a:ext cx="6324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al </a:t>
            </a:r>
            <a:r>
              <a:rPr lang="en-US" sz="2400" dirty="0" err="1"/>
              <a:t>decisor</a:t>
            </a:r>
            <a:r>
              <a:rPr lang="en-US" sz="2400" dirty="0"/>
              <a:t> 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 </a:t>
            </a:r>
            <a:r>
              <a:rPr lang="en-US" sz="2400" dirty="0" err="1"/>
              <a:t>nosotros</a:t>
            </a:r>
            <a:r>
              <a:rPr lang="en-US" sz="2400" dirty="0"/>
              <a:t> </a:t>
            </a:r>
            <a:r>
              <a:rPr lang="en-US" sz="2400" dirty="0" err="1"/>
              <a:t>analistas</a:t>
            </a:r>
            <a:r>
              <a:rPr lang="en-US" sz="2400" dirty="0"/>
              <a:t> y a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hace que nuestro trabajo sea más fácil (y más divertido)?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E7A6F-766F-4459-93B6-9DB4B11FA431}"/>
              </a:ext>
            </a:extLst>
          </p:cNvPr>
          <p:cNvSpPr txBox="1"/>
          <p:nvPr/>
        </p:nvSpPr>
        <p:spPr>
          <a:xfrm>
            <a:off x="2523309" y="2293353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Pasos conscientes para asegurar, lo más posible, que nuestro análisis sea completa, neutral, transparente, útil.</a:t>
            </a:r>
          </a:p>
        </p:txBody>
      </p:sp>
    </p:spTree>
    <p:extLst>
      <p:ext uri="{BB962C8B-B14F-4D97-AF65-F5344CB8AC3E}">
        <p14:creationId xmlns:p14="http://schemas.microsoft.com/office/powerpoint/2010/main" val="4878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1981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34D4C-7DF0-429E-B835-116FD56E1304}"/>
              </a:ext>
            </a:extLst>
          </p:cNvPr>
          <p:cNvSpPr txBox="1"/>
          <p:nvPr/>
        </p:nvSpPr>
        <p:spPr>
          <a:xfrm rot="766081">
            <a:off x="6519459" y="1213869"/>
            <a:ext cx="3682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MODELO ESENCIAL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A912C-F6C5-4E1B-8EC8-E46237010971}"/>
              </a:ext>
            </a:extLst>
          </p:cNvPr>
          <p:cNvSpPr txBox="1"/>
          <p:nvPr/>
        </p:nvSpPr>
        <p:spPr>
          <a:xfrm>
            <a:off x="7010401" y="3611910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 eso añadimos …</a:t>
            </a:r>
            <a:endParaRPr lang="en-US" sz="2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B6D6AFC-B454-466C-8EFF-5C96FBDD1B17}"/>
              </a:ext>
            </a:extLst>
          </p:cNvPr>
          <p:cNvSpPr/>
          <p:nvPr/>
        </p:nvSpPr>
        <p:spPr>
          <a:xfrm>
            <a:off x="8419447" y="4495801"/>
            <a:ext cx="1485247" cy="36512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  <p:bldP spid="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1981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2645526" y="158235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19E9895-9773-4293-8C85-319EA006FC4C}"/>
              </a:ext>
            </a:extLst>
          </p:cNvPr>
          <p:cNvSpPr txBox="1"/>
          <p:nvPr/>
        </p:nvSpPr>
        <p:spPr>
          <a:xfrm rot="543925">
            <a:off x="6492536" y="2072047"/>
            <a:ext cx="4043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¡¡ IMPORTANTÍSIMO 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89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2209800" y="762001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2438401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89872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2209800" y="762001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2438401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  <p:pic>
        <p:nvPicPr>
          <p:cNvPr id="6" name="ball">
            <a:hlinkClick r:id="" action="ppaction://media"/>
            <a:extLst>
              <a:ext uri="{FF2B5EF4-FFF2-40B4-BE49-F238E27FC236}">
                <a16:creationId xmlns:a16="http://schemas.microsoft.com/office/drawing/2014/main" id="{B9DFA720-BFA8-42BA-8FDD-24F108E8C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1" y="671096"/>
            <a:ext cx="8384544" cy="51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77E19-9E2A-DA7E-9A23-DE715462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3B20BD-958D-359D-65D0-0CD5C6D9B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3C2077A-D290-D638-C899-BE9B149BE3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34899"/>
              </p:ext>
            </p:extLst>
          </p:nvPr>
        </p:nvGraphicFramePr>
        <p:xfrm>
          <a:off x="1600200" y="136522"/>
          <a:ext cx="9525000" cy="672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0CDA159C-2DBF-81AA-F668-66C5E1ED2885}"/>
              </a:ext>
            </a:extLst>
          </p:cNvPr>
          <p:cNvSpPr txBox="1"/>
          <p:nvPr/>
        </p:nvSpPr>
        <p:spPr>
          <a:xfrm>
            <a:off x="4267200" y="3264813"/>
            <a:ext cx="3962400" cy="1323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200" dirty="0"/>
              <a:t>¿El papel de la IA?</a:t>
            </a:r>
            <a:endParaRPr lang="es-E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47E9C-7423-2646-FD38-7BDB5966302C}"/>
              </a:ext>
            </a:extLst>
          </p:cNvPr>
          <p:cNvSpPr txBox="1"/>
          <p:nvPr/>
        </p:nvSpPr>
        <p:spPr>
          <a:xfrm>
            <a:off x="6858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</p:spTree>
    <p:extLst>
      <p:ext uri="{BB962C8B-B14F-4D97-AF65-F5344CB8AC3E}">
        <p14:creationId xmlns:p14="http://schemas.microsoft.com/office/powerpoint/2010/main" val="152946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2209800" y="762001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2438401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C6CBEA7-5954-475E-96F8-E93F17E3240B}"/>
              </a:ext>
            </a:extLst>
          </p:cNvPr>
          <p:cNvSpPr/>
          <p:nvPr/>
        </p:nvSpPr>
        <p:spPr>
          <a:xfrm>
            <a:off x="5029200" y="838200"/>
            <a:ext cx="3581400" cy="3505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AFD0B-0B3D-4B74-817D-62E08CE60F5A}"/>
              </a:ext>
            </a:extLst>
          </p:cNvPr>
          <p:cNvSpPr txBox="1"/>
          <p:nvPr/>
        </p:nvSpPr>
        <p:spPr>
          <a:xfrm rot="21281179">
            <a:off x="2327804" y="4294439"/>
            <a:ext cx="337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este video?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02F3-7289-4397-8613-D00023E46F37}"/>
              </a:ext>
            </a:extLst>
          </p:cNvPr>
          <p:cNvSpPr txBox="1"/>
          <p:nvPr/>
        </p:nvSpPr>
        <p:spPr>
          <a:xfrm rot="639914">
            <a:off x="6409910" y="4390053"/>
            <a:ext cx="379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¿Ves algo raro en este video?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9856F-FD9C-40BB-9D0C-9611EF223670}"/>
              </a:ext>
            </a:extLst>
          </p:cNvPr>
          <p:cNvSpPr txBox="1"/>
          <p:nvPr/>
        </p:nvSpPr>
        <p:spPr>
          <a:xfrm>
            <a:off x="2802759" y="5479161"/>
            <a:ext cx="613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¿Hay un oso bailando </a:t>
            </a:r>
            <a:r>
              <a:rPr lang="es-ES" sz="2400" dirty="0" err="1"/>
              <a:t>moonwalk</a:t>
            </a:r>
            <a:r>
              <a:rPr lang="es-ES" sz="2400" dirty="0"/>
              <a:t> en este video?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79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C0B97-6883-47F3-B1BC-55B95816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4ECA-09A2-424A-9690-E01EE9B96248}"/>
              </a:ext>
            </a:extLst>
          </p:cNvPr>
          <p:cNvSpPr txBox="1"/>
          <p:nvPr/>
        </p:nvSpPr>
        <p:spPr>
          <a:xfrm>
            <a:off x="3429000" y="1447801"/>
            <a:ext cx="549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SÍNDROME DE LA FURGONETA BLANCA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33B30-71AB-4586-8989-BFCB8FFF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658" y="2057400"/>
            <a:ext cx="7543800" cy="376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A8B3B-F5B1-4B74-841B-01FC6FD9CCEE}"/>
              </a:ext>
            </a:extLst>
          </p:cNvPr>
          <p:cNvSpPr txBox="1"/>
          <p:nvPr/>
        </p:nvSpPr>
        <p:spPr>
          <a:xfrm rot="436411">
            <a:off x="6430696" y="3136613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Ink Free" panose="03080402000500000000" pitchFamily="66" charset="0"/>
              </a:rPr>
              <a:t>nOT</a:t>
            </a:r>
            <a:r>
              <a:rPr lang="es-ES" sz="3200" dirty="0">
                <a:solidFill>
                  <a:schemeClr val="bg1"/>
                </a:solidFill>
                <a:latin typeface="Ink Free" panose="03080402000500000000" pitchFamily="66" charset="0"/>
              </a:rPr>
              <a:t>  me!</a:t>
            </a:r>
            <a:endParaRPr lang="en-US" sz="32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953CC-B4F5-4E2C-ACB0-F8938D99F618}"/>
              </a:ext>
            </a:extLst>
          </p:cNvPr>
          <p:cNvSpPr txBox="1"/>
          <p:nvPr/>
        </p:nvSpPr>
        <p:spPr>
          <a:xfrm>
            <a:off x="2100163" y="6125519"/>
            <a:ext cx="799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“Beltway Snipers” …   3 weeks ...   October 2002 …  10 killed, 3 injured … and others</a:t>
            </a:r>
          </a:p>
        </p:txBody>
      </p:sp>
    </p:spTree>
    <p:extLst>
      <p:ext uri="{BB962C8B-B14F-4D97-AF65-F5344CB8AC3E}">
        <p14:creationId xmlns:p14="http://schemas.microsoft.com/office/powerpoint/2010/main" val="22259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, building, old, parked&#10;&#10;Description automatically generated">
            <a:extLst>
              <a:ext uri="{FF2B5EF4-FFF2-40B4-BE49-F238E27FC236}">
                <a16:creationId xmlns:a16="http://schemas.microsoft.com/office/drawing/2014/main" id="{4E780E82-AE75-49A8-A52C-CE15B6BB4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04801"/>
            <a:ext cx="7848600" cy="455872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C618D-1F32-4A2A-BE7B-188AB7779DA8}"/>
              </a:ext>
            </a:extLst>
          </p:cNvPr>
          <p:cNvGrpSpPr/>
          <p:nvPr/>
        </p:nvGrpSpPr>
        <p:grpSpPr>
          <a:xfrm>
            <a:off x="2286000" y="3048000"/>
            <a:ext cx="5905500" cy="3352800"/>
            <a:chOff x="762000" y="3048000"/>
            <a:chExt cx="5905500" cy="3352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F66D30-E647-46AB-8E65-596001110D12}"/>
                </a:ext>
              </a:extLst>
            </p:cNvPr>
            <p:cNvGrpSpPr/>
            <p:nvPr/>
          </p:nvGrpSpPr>
          <p:grpSpPr>
            <a:xfrm>
              <a:off x="762000" y="3048000"/>
              <a:ext cx="5905500" cy="3352800"/>
              <a:chOff x="762000" y="3048000"/>
              <a:chExt cx="5905500" cy="33528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3B66378-7FAD-4220-B51E-1B87F7537C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A8371B0-AB25-4F5E-9FB0-749FAC1CFA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000" y="3048000"/>
                <a:ext cx="1981200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3AD0264-D492-49D0-B936-ADFEB0AF94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3048000"/>
                <a:ext cx="19431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CD6BF56-AC1C-4B2B-9643-89D7054090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15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 descr="A trunk of a car&#10;&#10;Description automatically generated">
              <a:extLst>
                <a:ext uri="{FF2B5EF4-FFF2-40B4-BE49-F238E27FC236}">
                  <a16:creationId xmlns:a16="http://schemas.microsoft.com/office/drawing/2014/main" id="{EFE0B4B8-B681-4958-AEE9-9F8790D2B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8" t="45000" r="24286" b="1250"/>
            <a:stretch/>
          </p:blipFill>
          <p:spPr>
            <a:xfrm>
              <a:off x="762000" y="3124200"/>
              <a:ext cx="4038600" cy="3276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056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1981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3F15C9-23CC-4F8C-A902-A675E3E528FF}"/>
              </a:ext>
            </a:extLst>
          </p:cNvPr>
          <p:cNvGrpSpPr/>
          <p:nvPr/>
        </p:nvGrpSpPr>
        <p:grpSpPr>
          <a:xfrm>
            <a:off x="5715000" y="2209801"/>
            <a:ext cx="4724400" cy="830997"/>
            <a:chOff x="4191000" y="2209800"/>
            <a:chExt cx="4724400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71D038-2E27-4A62-9919-398E8C5CA2EF}"/>
                </a:ext>
              </a:extLst>
            </p:cNvPr>
            <p:cNvSpPr txBox="1"/>
            <p:nvPr/>
          </p:nvSpPr>
          <p:spPr>
            <a:xfrm>
              <a:off x="5410200" y="22098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Formulación de hipótesis (o dos)</a:t>
              </a:r>
              <a:endParaRPr lang="en-US" sz="24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7258F6-0EAD-450D-841C-38BB12F4B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2445603"/>
              <a:ext cx="121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D756-ADE8-4C03-BBC1-E7F30840A9D6}"/>
              </a:ext>
            </a:extLst>
          </p:cNvPr>
          <p:cNvGrpSpPr/>
          <p:nvPr/>
        </p:nvGrpSpPr>
        <p:grpSpPr>
          <a:xfrm>
            <a:off x="6397122" y="5075619"/>
            <a:ext cx="4146617" cy="741587"/>
            <a:chOff x="4669466" y="5051869"/>
            <a:chExt cx="4511863" cy="7205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CE30CA-0324-46E6-99A2-CF073475FA3A}"/>
                </a:ext>
              </a:extLst>
            </p:cNvPr>
            <p:cNvSpPr txBox="1"/>
            <p:nvPr/>
          </p:nvSpPr>
          <p:spPr>
            <a:xfrm>
              <a:off x="5471971" y="5051869"/>
              <a:ext cx="3709358" cy="448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“Ajustes” de impulsores</a:t>
              </a:r>
              <a:endParaRPr lang="en-US" sz="24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1CDA2D-2876-4AFC-BA33-C66E43575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466" y="5348518"/>
              <a:ext cx="1020552" cy="4239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B8187D-044D-4C3E-BECA-AD528649C7D4}"/>
              </a:ext>
            </a:extLst>
          </p:cNvPr>
          <p:cNvGrpSpPr/>
          <p:nvPr/>
        </p:nvGrpSpPr>
        <p:grpSpPr>
          <a:xfrm>
            <a:off x="6096000" y="5796405"/>
            <a:ext cx="4267200" cy="830997"/>
            <a:chOff x="4572000" y="5796404"/>
            <a:chExt cx="4267200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658526-FCC9-482F-BE14-4E774B0E8074}"/>
                </a:ext>
              </a:extLst>
            </p:cNvPr>
            <p:cNvSpPr txBox="1"/>
            <p:nvPr/>
          </p:nvSpPr>
          <p:spPr>
            <a:xfrm>
              <a:off x="5334000" y="5796404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/>
                <a:t>Brainstorming</a:t>
              </a:r>
              <a:r>
                <a:rPr lang="es-ES" sz="2400" dirty="0"/>
                <a:t> para reexaminar suposiciones</a:t>
              </a:r>
              <a:endParaRPr lang="en-US" sz="2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700773-9F1E-4207-BE0B-61EAC774E818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4572000" y="6211903"/>
              <a:ext cx="76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2645526" y="158235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C139D0D-F471-48B8-8809-13F164F3EF1E}"/>
              </a:ext>
            </a:extLst>
          </p:cNvPr>
          <p:cNvSpPr/>
          <p:nvPr/>
        </p:nvSpPr>
        <p:spPr>
          <a:xfrm>
            <a:off x="6019800" y="1025099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6B01B10-C681-4F60-A213-50D5CB2B7723}"/>
              </a:ext>
            </a:extLst>
          </p:cNvPr>
          <p:cNvSpPr/>
          <p:nvPr/>
        </p:nvSpPr>
        <p:spPr>
          <a:xfrm>
            <a:off x="6019800" y="3206840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EDBABA0-2C83-43B5-9CF3-5259AA1C784B}"/>
              </a:ext>
            </a:extLst>
          </p:cNvPr>
          <p:cNvSpPr/>
          <p:nvPr/>
        </p:nvSpPr>
        <p:spPr>
          <a:xfrm>
            <a:off x="6289040" y="5267915"/>
            <a:ext cx="187960" cy="41549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4795100" y="334632"/>
            <a:ext cx="237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Tradecraft Model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/>
        </p:nvGraphicFramePr>
        <p:xfrm>
          <a:off x="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4371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/>
        </p:nvGraphicFramePr>
        <p:xfrm>
          <a:off x="4371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Integridad de información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Compilación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/>
                        <a:t>Investigación/recolección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Evaluación</a:t>
                      </a:r>
                      <a:r>
                        <a:rPr lang="en-US" sz="1400" kern="1200" dirty="0"/>
                        <a:t>/</a:t>
                      </a:r>
                      <a:r>
                        <a:rPr lang="en-US" sz="1400" kern="1200" dirty="0" err="1"/>
                        <a:t>validación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Contextualización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89646"/>
              </p:ext>
            </p:extLst>
          </p:nvPr>
        </p:nvGraphicFramePr>
        <p:xfrm>
          <a:off x="4408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Análisis </a:t>
                      </a:r>
                      <a:r>
                        <a:rPr lang="es-ES" sz="1400" b="1"/>
                        <a:t>de impulsores Y TENDENCIAS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Evolución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Interrelación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dinámica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/>
        </p:nvGraphicFramePr>
        <p:xfrm>
          <a:off x="4446568" y="2935678"/>
          <a:ext cx="6096000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Exploración de posible(s) explicación(es)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posibles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/>
        </p:nvGraphicFramePr>
        <p:xfrm>
          <a:off x="4371067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Conclusiones con tres (o más) elementos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dirty="0"/>
                        <a:t>“</a:t>
                      </a:r>
                      <a:r>
                        <a:rPr lang="en-US" sz="1400" kern="1200" dirty="0"/>
                        <a:t>Wildcards” u </a:t>
                      </a:r>
                      <a:r>
                        <a:rPr lang="en-US" sz="1400" kern="1200" dirty="0" err="1"/>
                        <a:t>otro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resultado</a:t>
                      </a:r>
                      <a:r>
                        <a:rPr lang="en-US" sz="1400" kern="1200" dirty="0"/>
                        <a:t> de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/>
        </p:nvGraphicFramePr>
        <p:xfrm>
          <a:off x="4333317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Discusión de consecuencias para la entidad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dirty="0"/>
                        <a:t>Intereses 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C7B8C-FDF0-41F5-A5BA-CEEA7247A3D4}"/>
              </a:ext>
            </a:extLst>
          </p:cNvPr>
          <p:cNvSpPr/>
          <p:nvPr/>
        </p:nvSpPr>
        <p:spPr>
          <a:xfrm>
            <a:off x="9372600" y="6115132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4795100" y="334632"/>
            <a:ext cx="237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Tradecraft Model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/>
        </p:nvGraphicFramePr>
        <p:xfrm>
          <a:off x="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4371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/>
        </p:nvGraphicFramePr>
        <p:xfrm>
          <a:off x="4371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Integridad de información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Compilación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/>
                        <a:t>Investigación/recolección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Evaluación</a:t>
                      </a:r>
                      <a:r>
                        <a:rPr lang="en-US" sz="1400" kern="1200" dirty="0"/>
                        <a:t>/</a:t>
                      </a:r>
                      <a:r>
                        <a:rPr lang="en-US" sz="1400" kern="1200" dirty="0" err="1"/>
                        <a:t>validación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Contextualización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35878"/>
              </p:ext>
            </p:extLst>
          </p:nvPr>
        </p:nvGraphicFramePr>
        <p:xfrm>
          <a:off x="4408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Análisis de impulsores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Evolución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Interrelación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dinámica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/>
        </p:nvGraphicFramePr>
        <p:xfrm>
          <a:off x="4446568" y="2935678"/>
          <a:ext cx="6096000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Exploración de posible(s) explicación(es)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posibles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65919"/>
              </p:ext>
            </p:extLst>
          </p:nvPr>
        </p:nvGraphicFramePr>
        <p:xfrm>
          <a:off x="4371067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Conclusiones con tres (o más) elementos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dirty="0"/>
                        <a:t>“</a:t>
                      </a:r>
                      <a:r>
                        <a:rPr lang="en-US" sz="1400" kern="1200" dirty="0"/>
                        <a:t>Wildcards” u </a:t>
                      </a:r>
                      <a:r>
                        <a:rPr lang="en-US" sz="1400" kern="1200" dirty="0" err="1"/>
                        <a:t>otro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resultado</a:t>
                      </a:r>
                      <a:r>
                        <a:rPr lang="en-US" sz="1400" kern="1200" dirty="0"/>
                        <a:t> de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07574"/>
              </p:ext>
            </p:extLst>
          </p:nvPr>
        </p:nvGraphicFramePr>
        <p:xfrm>
          <a:off x="4333317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Discusión de consecuencias para la entidad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dirty="0"/>
                        <a:t>Intereses 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C7B8C-FDF0-41F5-A5BA-CEEA7247A3D4}"/>
              </a:ext>
            </a:extLst>
          </p:cNvPr>
          <p:cNvSpPr/>
          <p:nvPr/>
        </p:nvSpPr>
        <p:spPr>
          <a:xfrm>
            <a:off x="9372600" y="6115132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97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1127"/>
            <a:ext cx="8644466" cy="59846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5D3290-9773-41E1-85CA-25494BC85419}"/>
              </a:ext>
            </a:extLst>
          </p:cNvPr>
          <p:cNvSpPr/>
          <p:nvPr/>
        </p:nvSpPr>
        <p:spPr>
          <a:xfrm>
            <a:off x="9220200" y="5943601"/>
            <a:ext cx="1219200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D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134D4-C9D2-40AE-B77A-8C55E1082EE7}"/>
              </a:ext>
            </a:extLst>
          </p:cNvPr>
          <p:cNvSpPr/>
          <p:nvPr/>
        </p:nvSpPr>
        <p:spPr>
          <a:xfrm>
            <a:off x="8660258" y="685800"/>
            <a:ext cx="1600200" cy="53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A238C-4148-4133-9544-E4ED53132E37}"/>
              </a:ext>
            </a:extLst>
          </p:cNvPr>
          <p:cNvSpPr/>
          <p:nvPr/>
        </p:nvSpPr>
        <p:spPr>
          <a:xfrm>
            <a:off x="5427133" y="5956639"/>
            <a:ext cx="1600200" cy="365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3B4E943-CA3E-4A7D-B411-0DF1BE08807A}"/>
              </a:ext>
            </a:extLst>
          </p:cNvPr>
          <p:cNvSpPr/>
          <p:nvPr/>
        </p:nvSpPr>
        <p:spPr>
          <a:xfrm>
            <a:off x="8476822" y="4191001"/>
            <a:ext cx="1771650" cy="365125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147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43200" y="2133601"/>
            <a:ext cx="65657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Es el </a:t>
            </a:r>
            <a:r>
              <a:rPr lang="en-US" sz="2000" dirty="0" err="1"/>
              <a:t>proceso</a:t>
            </a:r>
            <a:r>
              <a:rPr lang="en-US" sz="2000" dirty="0"/>
              <a:t> CONSCIENTE y DELIBERADO de </a:t>
            </a:r>
            <a:r>
              <a:rPr lang="en-US" sz="2000" dirty="0" err="1"/>
              <a:t>evaluar</a:t>
            </a:r>
            <a:r>
              <a:rPr lang="en-US" sz="2000" dirty="0"/>
              <a:t> y </a:t>
            </a:r>
            <a:r>
              <a:rPr lang="en-US" sz="2000" dirty="0" err="1"/>
              <a:t>transformar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</a:t>
            </a:r>
            <a:r>
              <a:rPr lang="en-US" sz="2000" dirty="0" err="1"/>
              <a:t>cruda</a:t>
            </a:r>
            <a:r>
              <a:rPr lang="en-US" sz="2000" dirty="0"/>
              <a:t> para </a:t>
            </a:r>
            <a:r>
              <a:rPr lang="en-US" sz="2000" dirty="0" err="1"/>
              <a:t>producir</a:t>
            </a:r>
            <a:r>
              <a:rPr lang="en-US" sz="2000" dirty="0"/>
              <a:t> </a:t>
            </a:r>
            <a:r>
              <a:rPr lang="en-US" sz="2000" dirty="0" err="1"/>
              <a:t>descripciones</a:t>
            </a:r>
            <a:r>
              <a:rPr lang="en-US" sz="2000" dirty="0"/>
              <a:t>, </a:t>
            </a:r>
            <a:r>
              <a:rPr lang="en-US" sz="2000" dirty="0" err="1"/>
              <a:t>explicaciones</a:t>
            </a:r>
            <a:r>
              <a:rPr lang="en-US" sz="2000" dirty="0"/>
              <a:t>, y </a:t>
            </a:r>
            <a:r>
              <a:rPr lang="en-US" sz="2000" dirty="0" err="1"/>
              <a:t>conclusiones</a:t>
            </a:r>
            <a:r>
              <a:rPr lang="en-US" sz="2000" dirty="0"/>
              <a:t> para </a:t>
            </a:r>
            <a:r>
              <a:rPr lang="en-US" sz="2000" dirty="0" err="1"/>
              <a:t>nuestros</a:t>
            </a:r>
            <a:r>
              <a:rPr lang="en-US" sz="2000" dirty="0"/>
              <a:t> </a:t>
            </a:r>
            <a:r>
              <a:rPr lang="en-US" sz="2000" dirty="0" err="1"/>
              <a:t>decisores</a:t>
            </a:r>
            <a:r>
              <a:rPr lang="en-US" sz="2000" dirty="0"/>
              <a:t> – 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libre de </a:t>
            </a:r>
            <a:r>
              <a:rPr lang="en-US" sz="2000" dirty="0" err="1"/>
              <a:t>prejuicios</a:t>
            </a:r>
            <a:r>
              <a:rPr lang="en-US" sz="2000" dirty="0"/>
              <a:t> (</a:t>
            </a:r>
            <a:r>
              <a:rPr lang="en-US" sz="2000" dirty="0" err="1"/>
              <a:t>ni</a:t>
            </a:r>
            <a:r>
              <a:rPr lang="en-US" sz="2000" dirty="0"/>
              <a:t> los </a:t>
            </a:r>
            <a:r>
              <a:rPr lang="en-US" sz="2000" dirty="0" err="1"/>
              <a:t>nuestros</a:t>
            </a:r>
            <a:r>
              <a:rPr lang="en-US" sz="2000" dirty="0"/>
              <a:t> </a:t>
            </a:r>
            <a:r>
              <a:rPr lang="en-US" sz="2000" dirty="0" err="1"/>
              <a:t>ni</a:t>
            </a:r>
            <a:r>
              <a:rPr lang="en-US" sz="2000" dirty="0"/>
              <a:t> del </a:t>
            </a:r>
            <a:r>
              <a:rPr lang="en-US" sz="2000" dirty="0" err="1"/>
              <a:t>decisor</a:t>
            </a:r>
            <a:r>
              <a:rPr lang="en-US" sz="2000" dirty="0"/>
              <a:t>)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libre</a:t>
            </a:r>
            <a:r>
              <a:rPr lang="en-US" sz="2000" dirty="0"/>
              <a:t> de </a:t>
            </a:r>
            <a:r>
              <a:rPr lang="en-US" sz="2000" dirty="0" err="1"/>
              <a:t>manipulación</a:t>
            </a:r>
            <a:r>
              <a:rPr lang="en-US" sz="2000" dirty="0"/>
              <a:t> (</a:t>
            </a:r>
            <a:r>
              <a:rPr lang="en-US" sz="2000" dirty="0" err="1"/>
              <a:t>ni</a:t>
            </a:r>
            <a:r>
              <a:rPr lang="en-US" sz="2000" dirty="0"/>
              <a:t> de la </a:t>
            </a:r>
            <a:r>
              <a:rPr lang="en-US" sz="2000" dirty="0" err="1"/>
              <a:t>agencia</a:t>
            </a:r>
            <a:r>
              <a:rPr lang="en-US" sz="2000" dirty="0"/>
              <a:t> </a:t>
            </a:r>
            <a:r>
              <a:rPr lang="en-US" sz="2000" dirty="0" err="1"/>
              <a:t>productora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de las </a:t>
            </a:r>
            <a:r>
              <a:rPr lang="en-US" sz="2000" dirty="0" err="1"/>
              <a:t>fuentes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de las sub-</a:t>
            </a:r>
            <a:r>
              <a:rPr lang="en-US" sz="2000" dirty="0" err="1"/>
              <a:t>fuentes</a:t>
            </a:r>
            <a:r>
              <a:rPr lang="en-US" sz="2000" dirty="0"/>
              <a:t>)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libre</a:t>
            </a:r>
            <a:r>
              <a:rPr lang="en-US" sz="2000" dirty="0"/>
              <a:t> (lo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) de </a:t>
            </a:r>
            <a:r>
              <a:rPr lang="en-US" sz="2000" dirty="0" err="1"/>
              <a:t>nuestras</a:t>
            </a:r>
            <a:r>
              <a:rPr lang="en-US" sz="2000" dirty="0"/>
              <a:t> </a:t>
            </a:r>
            <a:r>
              <a:rPr lang="en-US" sz="2000" dirty="0" err="1"/>
              <a:t>limitaciones</a:t>
            </a:r>
            <a:r>
              <a:rPr lang="en-US" sz="2000" dirty="0"/>
              <a:t> </a:t>
            </a:r>
            <a:r>
              <a:rPr lang="en-US" sz="2000" dirty="0" err="1"/>
              <a:t>intelectuales</a:t>
            </a:r>
            <a:r>
              <a:rPr lang="en-US" sz="2000" dirty="0"/>
              <a:t> (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pensamiento</a:t>
            </a:r>
            <a:r>
              <a:rPr lang="en-US" sz="2000" dirty="0"/>
              <a:t> lineal) </a:t>
            </a:r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</p:spTree>
    <p:extLst>
      <p:ext uri="{BB962C8B-B14F-4D97-AF65-F5344CB8AC3E}">
        <p14:creationId xmlns:p14="http://schemas.microsoft.com/office/powerpoint/2010/main" val="367162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8902165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64788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0F5A4-91B6-3986-AE57-09F8DCAC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8509-9457-C175-7E06-99CB4D710127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74AA4F35-08F6-8A63-EDBD-F7108F407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2" y="2645299"/>
            <a:ext cx="1852474" cy="1852474"/>
          </a:xfrm>
          <a:prstGeom prst="rect">
            <a:avLst/>
          </a:prstGeom>
        </p:spPr>
      </p:pic>
      <p:pic>
        <p:nvPicPr>
          <p:cNvPr id="21" name="Picture 20" descr="A logo with black text&#10;&#10;AI-generated content may be incorrect.">
            <a:extLst>
              <a:ext uri="{FF2B5EF4-FFF2-40B4-BE49-F238E27FC236}">
                <a16:creationId xmlns:a16="http://schemas.microsoft.com/office/drawing/2014/main" id="{4747E20A-B0EE-A03A-0F4E-9A3E81532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4024603"/>
            <a:ext cx="2200496" cy="860761"/>
          </a:xfrm>
          <a:prstGeom prst="rect">
            <a:avLst/>
          </a:prstGeom>
        </p:spPr>
      </p:pic>
      <p:pic>
        <p:nvPicPr>
          <p:cNvPr id="25" name="Picture 24" descr="A close up of a screen&#10;&#10;AI-generated content may be incorrect.">
            <a:extLst>
              <a:ext uri="{FF2B5EF4-FFF2-40B4-BE49-F238E27FC236}">
                <a16:creationId xmlns:a16="http://schemas.microsoft.com/office/drawing/2014/main" id="{1CA3A7E0-E743-19E6-AF22-F19A51927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5268449"/>
            <a:ext cx="3726186" cy="860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46B3E6-AB9B-3778-D289-132365DE91A0}"/>
              </a:ext>
            </a:extLst>
          </p:cNvPr>
          <p:cNvSpPr txBox="1"/>
          <p:nvPr/>
        </p:nvSpPr>
        <p:spPr>
          <a:xfrm>
            <a:off x="9567353" y="3377838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 </a:t>
            </a:r>
            <a:r>
              <a:rPr lang="en-US" dirty="0" err="1"/>
              <a:t>requiere</a:t>
            </a:r>
            <a:r>
              <a:rPr lang="en-US" dirty="0"/>
              <a:t> Nvidia)</a:t>
            </a:r>
          </a:p>
        </p:txBody>
      </p:sp>
      <p:pic>
        <p:nvPicPr>
          <p:cNvPr id="8" name="Picture 7" descr="ANTHROPIC.&#10;&#10;AI-generated content may be incorrect.">
            <a:extLst>
              <a:ext uri="{FF2B5EF4-FFF2-40B4-BE49-F238E27FC236}">
                <a16:creationId xmlns:a16="http://schemas.microsoft.com/office/drawing/2014/main" id="{11E1D572-924C-36CC-B9C0-E8F454219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03" y="1854638"/>
            <a:ext cx="1996577" cy="443684"/>
          </a:xfrm>
          <a:prstGeom prst="rect">
            <a:avLst/>
          </a:prstGeom>
        </p:spPr>
      </p:pic>
      <p:pic>
        <p:nvPicPr>
          <p:cNvPr id="10" name="Picture 9" descr="Claude&#10;&#10;AI-generated content may be incorrect.">
            <a:extLst>
              <a:ext uri="{FF2B5EF4-FFF2-40B4-BE49-F238E27FC236}">
                <a16:creationId xmlns:a16="http://schemas.microsoft.com/office/drawing/2014/main" id="{4C3ECFD4-44BF-72C2-9DE2-732D0BB16C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47" y="2533162"/>
            <a:ext cx="990607" cy="304802"/>
          </a:xfrm>
          <a:prstGeom prst="rect">
            <a:avLst/>
          </a:prstGeom>
        </p:spPr>
      </p:pic>
      <p:pic>
        <p:nvPicPr>
          <p:cNvPr id="12" name="Picture 11" descr="The image depicts the Claude Opus 4.7, showcasing its advanced features as the most capable model in its series.&#10;&#10;AI-generated content may be incorrect.">
            <a:extLst>
              <a:ext uri="{FF2B5EF4-FFF2-40B4-BE49-F238E27FC236}">
                <a16:creationId xmlns:a16="http://schemas.microsoft.com/office/drawing/2014/main" id="{21EBB901-CE38-6DCF-A2DF-E42DD5B4B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8947" y="2837964"/>
            <a:ext cx="3552483" cy="1364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08722B-083D-1DB6-67D9-5CB9C2D10E5E}"/>
              </a:ext>
            </a:extLst>
          </p:cNvPr>
          <p:cNvSpPr txBox="1"/>
          <p:nvPr/>
        </p:nvSpPr>
        <p:spPr>
          <a:xfrm>
            <a:off x="8952751" y="177510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Otros</a:t>
            </a:r>
            <a:endParaRPr lang="en-US" sz="2800" dirty="0"/>
          </a:p>
        </p:txBody>
      </p:sp>
      <p:pic>
        <p:nvPicPr>
          <p:cNvPr id="14" name="2026-04-28_09-13-53">
            <a:hlinkClick r:id="" action="ppaction://media"/>
            <a:extLst>
              <a:ext uri="{FF2B5EF4-FFF2-40B4-BE49-F238E27FC236}">
                <a16:creationId xmlns:a16="http://schemas.microsoft.com/office/drawing/2014/main" id="{0915A40E-2E54-FD11-6DAE-F584BB4FA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8131" y="4632326"/>
            <a:ext cx="2488018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4B9023-8D63-2FC2-9E42-E7DDB7B76E72}"/>
              </a:ext>
            </a:extLst>
          </p:cNvPr>
          <p:cNvSpPr/>
          <p:nvPr/>
        </p:nvSpPr>
        <p:spPr>
          <a:xfrm>
            <a:off x="3953254" y="4606330"/>
            <a:ext cx="3552483" cy="1885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8D7CC-079B-D24D-DE81-20A6387F952A}"/>
              </a:ext>
            </a:extLst>
          </p:cNvPr>
          <p:cNvSpPr txBox="1"/>
          <p:nvPr/>
        </p:nvSpPr>
        <p:spPr>
          <a:xfrm>
            <a:off x="4682582" y="4734684"/>
            <a:ext cx="191911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Glasswing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Mythos -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27214D-799F-BF1D-BFF9-B6534697CC27}"/>
              </a:ext>
            </a:extLst>
          </p:cNvPr>
          <p:cNvSpPr/>
          <p:nvPr/>
        </p:nvSpPr>
        <p:spPr>
          <a:xfrm>
            <a:off x="3888947" y="4497773"/>
            <a:ext cx="3797728" cy="20887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he image depicts a minimalist, stylized white and blue logo with a hexagonal shape, featuring a small star at its center, symbolizing the Gemini constellation.&#10;&#10;AI-generated content may be incorrect.">
            <a:extLst>
              <a:ext uri="{FF2B5EF4-FFF2-40B4-BE49-F238E27FC236}">
                <a16:creationId xmlns:a16="http://schemas.microsoft.com/office/drawing/2014/main" id="{1EB35F13-21D2-91A8-2102-B979795C04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81" y="2645299"/>
            <a:ext cx="2730869" cy="6897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8A5916-1C69-DE95-6CBF-F0B6DDF338B0}"/>
              </a:ext>
            </a:extLst>
          </p:cNvPr>
          <p:cNvSpPr txBox="1"/>
          <p:nvPr/>
        </p:nvSpPr>
        <p:spPr>
          <a:xfrm>
            <a:off x="1050597" y="1775102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OpenAI</a:t>
            </a:r>
          </a:p>
        </p:txBody>
      </p:sp>
    </p:spTree>
    <p:extLst>
      <p:ext uri="{BB962C8B-B14F-4D97-AF65-F5344CB8AC3E}">
        <p14:creationId xmlns:p14="http://schemas.microsoft.com/office/powerpoint/2010/main" val="25784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  <p:bldP spid="5" grpId="0"/>
      <p:bldP spid="1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</a:t>
            </a:r>
            <a:r>
              <a:rPr lang="en-US" sz="2000" dirty="0"/>
              <a:t>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4121769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</a:t>
            </a:r>
            <a:r>
              <a:rPr lang="en-US" sz="2000" dirty="0"/>
              <a:t>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618901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4543808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321821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98144613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3412077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2362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/>
              <a:t>, 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3041312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1239322" y="13418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9371" y="2514601"/>
            <a:ext cx="7239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arte del </a:t>
            </a:r>
            <a:r>
              <a:rPr lang="en-US" sz="2000" dirty="0" err="1"/>
              <a:t>oficio</a:t>
            </a:r>
            <a:r>
              <a:rPr lang="en-US" sz="2000" dirty="0"/>
              <a:t>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HUMILDAD ESTRUCTURADA – la </a:t>
            </a:r>
            <a:r>
              <a:rPr lang="en-US" sz="2000" dirty="0" err="1"/>
              <a:t>voluntad</a:t>
            </a:r>
            <a:r>
              <a:rPr lang="en-US" sz="2000" dirty="0"/>
              <a:t> de conceder que 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cualquier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que </a:t>
            </a:r>
            <a:r>
              <a:rPr lang="en-US" sz="2000" dirty="0" err="1"/>
              <a:t>merece</a:t>
            </a:r>
            <a:r>
              <a:rPr lang="en-US" sz="2000" dirty="0"/>
              <a:t> </a:t>
            </a:r>
            <a:r>
              <a:rPr lang="en-US" sz="2000" dirty="0" err="1"/>
              <a:t>nuestro</a:t>
            </a:r>
            <a:r>
              <a:rPr lang="en-US" sz="2000" dirty="0"/>
              <a:t> </a:t>
            </a:r>
            <a:r>
              <a:rPr lang="en-US" sz="2000" dirty="0" err="1"/>
              <a:t>análisis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</a:t>
            </a:r>
            <a:r>
              <a:rPr lang="en-US" sz="2000" dirty="0" err="1"/>
              <a:t>difícil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raras</a:t>
            </a:r>
            <a:r>
              <a:rPr lang="en-US" sz="2000" dirty="0"/>
              <a:t> </a:t>
            </a:r>
            <a:r>
              <a:rPr lang="en-US" sz="2000" dirty="0" err="1"/>
              <a:t>veces</a:t>
            </a:r>
            <a:r>
              <a:rPr lang="en-US" sz="2000" dirty="0"/>
              <a:t> (o </a:t>
            </a:r>
            <a:r>
              <a:rPr lang="en-US" sz="2000" dirty="0" err="1"/>
              <a:t>nunca</a:t>
            </a:r>
            <a:r>
              <a:rPr lang="en-US" sz="2000" dirty="0"/>
              <a:t>)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suficientemente</a:t>
            </a:r>
            <a:r>
              <a:rPr lang="en-US" sz="2000" dirty="0"/>
              <a:t> </a:t>
            </a:r>
            <a:r>
              <a:rPr lang="en-US" sz="2000" dirty="0" err="1"/>
              <a:t>buena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especulación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“</a:t>
            </a:r>
            <a:r>
              <a:rPr lang="en-US" sz="2000" dirty="0" err="1"/>
              <a:t>informada</a:t>
            </a:r>
            <a:r>
              <a:rPr lang="en-US" sz="2000" dirty="0"/>
              <a:t>”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pericia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/>
              <a:t>siempre</a:t>
            </a:r>
            <a:r>
              <a:rPr lang="en-US" sz="2000" dirty="0"/>
              <a:t> </a:t>
            </a:r>
            <a:r>
              <a:rPr lang="en-US" sz="2000" dirty="0" err="1"/>
              <a:t>debemos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cautelosos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confianza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si</a:t>
            </a:r>
            <a:r>
              <a:rPr lang="en-US" sz="2000" dirty="0"/>
              <a:t> el </a:t>
            </a:r>
            <a:r>
              <a:rPr lang="en-US" sz="2000" dirty="0" err="1"/>
              <a:t>escenario</a:t>
            </a:r>
            <a:r>
              <a:rPr lang="en-US" sz="2000" dirty="0"/>
              <a:t> “probable” no se </a:t>
            </a:r>
            <a:r>
              <a:rPr lang="en-US" sz="2000" dirty="0" err="1"/>
              <a:t>realiza</a:t>
            </a:r>
            <a:r>
              <a:rPr lang="en-US" sz="2000" dirty="0"/>
              <a:t>,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ofrecemos</a:t>
            </a:r>
            <a:r>
              <a:rPr lang="en-US" sz="2000" dirty="0"/>
              <a:t> </a:t>
            </a:r>
            <a:r>
              <a:rPr lang="en-US" sz="2000" dirty="0" err="1"/>
              <a:t>escenarios</a:t>
            </a:r>
            <a:r>
              <a:rPr lang="en-US" sz="2000" dirty="0"/>
              <a:t> </a:t>
            </a:r>
            <a:r>
              <a:rPr lang="en-US" sz="2000" dirty="0" err="1"/>
              <a:t>alternativos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1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524001"/>
            <a:ext cx="7696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</a:t>
            </a:r>
            <a:r>
              <a:rPr lang="en-US" sz="2000" dirty="0" err="1"/>
              <a:t>proceso</a:t>
            </a:r>
            <a:r>
              <a:rPr lang="en-US" sz="2000" dirty="0"/>
              <a:t> CONSCIENTE de … 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chequear</a:t>
            </a:r>
            <a:r>
              <a:rPr lang="en-US" sz="2000" dirty="0"/>
              <a:t> SUPOSICIONES y PREFERENCIAS y </a:t>
            </a:r>
            <a:r>
              <a:rPr lang="en-US" sz="2000" dirty="0" err="1"/>
              <a:t>canalizarlas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las HIPOTESIS que </a:t>
            </a:r>
            <a:r>
              <a:rPr lang="en-US" sz="2000" dirty="0" err="1"/>
              <a:t>rigorosamente</a:t>
            </a:r>
            <a:r>
              <a:rPr lang="en-US" sz="2000" dirty="0"/>
              <a:t> </a:t>
            </a:r>
            <a:r>
              <a:rPr lang="en-US" sz="2000" dirty="0" err="1"/>
              <a:t>probamos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saber </a:t>
            </a:r>
            <a:r>
              <a:rPr lang="en-US" sz="2000" dirty="0" err="1"/>
              <a:t>los</a:t>
            </a:r>
            <a:r>
              <a:rPr lang="en-US" sz="2000" dirty="0"/>
              <a:t> HECHOS and </a:t>
            </a: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FUENTES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admitir</a:t>
            </a:r>
            <a:r>
              <a:rPr lang="en-US" sz="2000" dirty="0"/>
              <a:t> FALTAS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y </a:t>
            </a:r>
            <a:r>
              <a:rPr lang="en-US" sz="2000" dirty="0" err="1"/>
              <a:t>explorar</a:t>
            </a:r>
            <a:r>
              <a:rPr lang="en-US" sz="2000" dirty="0"/>
              <a:t> </a:t>
            </a:r>
            <a:r>
              <a:rPr lang="en-US" sz="2000" dirty="0" err="1"/>
              <a:t>posibles</a:t>
            </a:r>
            <a:r>
              <a:rPr lang="en-US" sz="2000" dirty="0"/>
              <a:t> </a:t>
            </a:r>
            <a:r>
              <a:rPr lang="en-US" sz="2000" dirty="0" err="1"/>
              <a:t>fuentes</a:t>
            </a:r>
            <a:r>
              <a:rPr lang="en-US" sz="2000" dirty="0"/>
              <a:t> </a:t>
            </a:r>
            <a:r>
              <a:rPr lang="en-US" sz="2000" dirty="0" err="1"/>
              <a:t>alternativas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IMPULSORES y TENDENCIAS de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situación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considerar</a:t>
            </a:r>
            <a:r>
              <a:rPr lang="en-US" sz="2000" dirty="0"/>
              <a:t> las </a:t>
            </a:r>
            <a:r>
              <a:rPr lang="en-US" sz="2000" dirty="0" err="1"/>
              <a:t>probabilidades</a:t>
            </a:r>
            <a:r>
              <a:rPr lang="en-US" sz="2000" dirty="0"/>
              <a:t> de VARIOS ESCENARIOS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las IMPLICACIONES/REPERCUSIONES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volver</a:t>
            </a:r>
            <a:r>
              <a:rPr lang="en-US" sz="2000" dirty="0"/>
              <a:t> al principio – CHEQUEANDO, CHEQUEANDO, Y CHEQUEANDO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1" y="1457980"/>
            <a:ext cx="168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 decir 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2667001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El arte del oficio analítico es proceso consciente, neutral, y completo</a:t>
            </a:r>
          </a:p>
          <a:p>
            <a:pPr algn="ctr"/>
            <a:r>
              <a:rPr lang="es-ES" sz="2800" dirty="0"/>
              <a:t>de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904" y="4114801"/>
            <a:ext cx="4406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/>
              <a:t>PENSAMIENTO CRÍTICO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51231" y="5181600"/>
            <a:ext cx="8241936" cy="1046440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s-ES" sz="3200" dirty="0"/>
              <a:t>Eso es lo que el decisor necesita de nosotros.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2B3CC-87AB-E228-D068-ACB9480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E1DDD-9F61-EB52-D520-29AFA7CEC059}"/>
              </a:ext>
            </a:extLst>
          </p:cNvPr>
          <p:cNvSpPr txBox="1"/>
          <p:nvPr/>
        </p:nvSpPr>
        <p:spPr>
          <a:xfrm>
            <a:off x="2850675" y="1981845"/>
            <a:ext cx="7521623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El futuro de la inteligencia artificial apunta a sistemas más autónomos, colaborativos y personalizados. Transformará trabajo, educación y salud, creando eficiencia y nuevos riesgos. Regulación, ética y transparencia serán claves. Humanos y máquinas coexistirán, potenciando creatividad y decisiones, mientras se reconfiguran empleos, habilidades y economías a escala global cada día</a:t>
            </a:r>
            <a:endParaRPr lang="en-US" sz="2400" dirty="0"/>
          </a:p>
        </p:txBody>
      </p:sp>
      <p:pic>
        <p:nvPicPr>
          <p:cNvPr id="5" name="Picture 4" descr="A logo with a flower&#10;&#10;AI-generated content may be incorrect.">
            <a:extLst>
              <a:ext uri="{FF2B5EF4-FFF2-40B4-BE49-F238E27FC236}">
                <a16:creationId xmlns:a16="http://schemas.microsoft.com/office/drawing/2014/main" id="{4B37C513-CA09-2DC7-9EED-3AA13DCB1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89" y="1981845"/>
            <a:ext cx="1348209" cy="1348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4DCFD1-4BAB-B7C0-C580-4C6A770E4FB9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58752F-EF12-9F9B-6F67-C7FC398FA842}"/>
              </a:ext>
            </a:extLst>
          </p:cNvPr>
          <p:cNvCxnSpPr/>
          <p:nvPr/>
        </p:nvCxnSpPr>
        <p:spPr>
          <a:xfrm>
            <a:off x="6376946" y="3673503"/>
            <a:ext cx="345881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89E23D-2173-B935-6739-DF91DE51AF58}"/>
              </a:ext>
            </a:extLst>
          </p:cNvPr>
          <p:cNvCxnSpPr>
            <a:cxnSpLocks/>
          </p:cNvCxnSpPr>
          <p:nvPr/>
        </p:nvCxnSpPr>
        <p:spPr>
          <a:xfrm>
            <a:off x="2918129" y="4295030"/>
            <a:ext cx="970818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Ejemplos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20959222">
            <a:off x="2414749" y="1227564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77042"/>
              </p:ext>
            </p:extLst>
          </p:nvPr>
        </p:nvGraphicFramePr>
        <p:xfrm>
          <a:off x="2362201" y="1752601"/>
          <a:ext cx="7772401" cy="4545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6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82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¿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Cúales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 son …		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las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presunciones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guerra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Ir</a:t>
                      </a:r>
                      <a:r>
                        <a:rPr lang="es-E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án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4572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las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hipóteses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Gaza?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lvl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elementos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claves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 terrorismo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impulsores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migración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transnacional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tendencias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 narcotráfico?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escenarios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crisis en Venezuela?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implicaciones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calentamiento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ambiental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Left Brace 1"/>
          <p:cNvSpPr/>
          <p:nvPr/>
        </p:nvSpPr>
        <p:spPr>
          <a:xfrm>
            <a:off x="5682079" y="2590800"/>
            <a:ext cx="685800" cy="32004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45913-DA66-400E-B3BE-978123C9BBAD}"/>
              </a:ext>
            </a:extLst>
          </p:cNvPr>
          <p:cNvSpPr txBox="1"/>
          <p:nvPr/>
        </p:nvSpPr>
        <p:spPr>
          <a:xfrm>
            <a:off x="2133600" y="2667001"/>
            <a:ext cx="2518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¿</a:t>
            </a:r>
            <a:r>
              <a:rPr lang="en-US" sz="3200" dirty="0" err="1"/>
              <a:t>Ya</a:t>
            </a:r>
            <a:r>
              <a:rPr lang="en-US" sz="3200" dirty="0"/>
              <a:t> </a:t>
            </a:r>
            <a:r>
              <a:rPr lang="en-US" sz="3200" dirty="0" err="1"/>
              <a:t>tenéis</a:t>
            </a:r>
            <a:r>
              <a:rPr lang="en-US" sz="3200" dirty="0"/>
              <a:t> …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6D25-5DAC-4ADE-B84C-C0ABFC7CB190}"/>
              </a:ext>
            </a:extLst>
          </p:cNvPr>
          <p:cNvSpPr txBox="1"/>
          <p:nvPr/>
        </p:nvSpPr>
        <p:spPr>
          <a:xfrm>
            <a:off x="4743016" y="26670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¿Tema?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6D7951-5957-4D25-80D0-D0B8AEBA6B36}"/>
              </a:ext>
            </a:extLst>
          </p:cNvPr>
          <p:cNvSpPr/>
          <p:nvPr/>
        </p:nvSpPr>
        <p:spPr>
          <a:xfrm>
            <a:off x="6100864" y="58674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7D58-BC25-461C-AD1D-B70E7289D6A3}"/>
              </a:ext>
            </a:extLst>
          </p:cNvPr>
          <p:cNvSpPr txBox="1"/>
          <p:nvPr/>
        </p:nvSpPr>
        <p:spPr>
          <a:xfrm>
            <a:off x="8458200" y="58674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A658C-F8C5-3CE9-4AA1-9F63793DC649}"/>
              </a:ext>
            </a:extLst>
          </p:cNvPr>
          <p:cNvSpPr txBox="1"/>
          <p:nvPr/>
        </p:nvSpPr>
        <p:spPr>
          <a:xfrm>
            <a:off x="5034319" y="1067068"/>
            <a:ext cx="464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SEGUIMOS CON EL MODELO</a:t>
            </a:r>
          </a:p>
        </p:txBody>
      </p:sp>
      <p:pic>
        <p:nvPicPr>
          <p:cNvPr id="7" name="Graphic 6" descr="Car outline">
            <a:extLst>
              <a:ext uri="{FF2B5EF4-FFF2-40B4-BE49-F238E27FC236}">
                <a16:creationId xmlns:a16="http://schemas.microsoft.com/office/drawing/2014/main" id="{37AA92C8-38EF-5282-8A1F-882B6B4CF3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33600" y="304800"/>
            <a:ext cx="2362200" cy="1752600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48F5751-2A8C-BDFF-00BE-E671DF792267}"/>
              </a:ext>
            </a:extLst>
          </p:cNvPr>
          <p:cNvSpPr/>
          <p:nvPr/>
        </p:nvSpPr>
        <p:spPr>
          <a:xfrm>
            <a:off x="1905000" y="2286000"/>
            <a:ext cx="7924800" cy="335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5625 -0.0166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538FFF-6C64-2C46-77D9-4163268F7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1C469-08BD-AEF7-6CC3-9695A4AB01E0}"/>
              </a:ext>
            </a:extLst>
          </p:cNvPr>
          <p:cNvSpPr txBox="1"/>
          <p:nvPr/>
        </p:nvSpPr>
        <p:spPr>
          <a:xfrm>
            <a:off x="2133600" y="2667001"/>
            <a:ext cx="2518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¿</a:t>
            </a:r>
            <a:r>
              <a:rPr lang="en-US" sz="3200" dirty="0" err="1"/>
              <a:t>Ya</a:t>
            </a:r>
            <a:r>
              <a:rPr lang="en-US" sz="3200" dirty="0"/>
              <a:t> </a:t>
            </a:r>
            <a:r>
              <a:rPr lang="en-US" sz="3200" dirty="0" err="1"/>
              <a:t>tenéis</a:t>
            </a:r>
            <a:r>
              <a:rPr lang="en-US" sz="3200" dirty="0"/>
              <a:t> …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1B300-BCB1-1F15-C21F-0E0A5ACA98F4}"/>
              </a:ext>
            </a:extLst>
          </p:cNvPr>
          <p:cNvSpPr txBox="1"/>
          <p:nvPr/>
        </p:nvSpPr>
        <p:spPr>
          <a:xfrm>
            <a:off x="4743016" y="26670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¿Tema?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FCA5AD-35ED-550B-461C-56B2F7D12550}"/>
              </a:ext>
            </a:extLst>
          </p:cNvPr>
          <p:cNvSpPr/>
          <p:nvPr/>
        </p:nvSpPr>
        <p:spPr>
          <a:xfrm>
            <a:off x="6100864" y="58674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7FD13-D6C6-BC83-3036-D1DF07B0A6D7}"/>
              </a:ext>
            </a:extLst>
          </p:cNvPr>
          <p:cNvSpPr txBox="1"/>
          <p:nvPr/>
        </p:nvSpPr>
        <p:spPr>
          <a:xfrm>
            <a:off x="8458200" y="58674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E0079-04EC-412C-1C53-20C801B6B47B}"/>
              </a:ext>
            </a:extLst>
          </p:cNvPr>
          <p:cNvSpPr txBox="1"/>
          <p:nvPr/>
        </p:nvSpPr>
        <p:spPr>
          <a:xfrm>
            <a:off x="5034319" y="1067068"/>
            <a:ext cx="464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SEGUIMOS CON EL MODELO</a:t>
            </a:r>
          </a:p>
        </p:txBody>
      </p:sp>
      <p:pic>
        <p:nvPicPr>
          <p:cNvPr id="7" name="Graphic 6" descr="Car outline">
            <a:extLst>
              <a:ext uri="{FF2B5EF4-FFF2-40B4-BE49-F238E27FC236}">
                <a16:creationId xmlns:a16="http://schemas.microsoft.com/office/drawing/2014/main" id="{ACEBC3C2-B134-E84A-34DB-B5FC8F3CB8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33600" y="304800"/>
            <a:ext cx="23622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5625 -0.0166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AE3F2-E6B7-4004-9882-7AE4BC4D4930}"/>
              </a:ext>
            </a:extLst>
          </p:cNvPr>
          <p:cNvSpPr txBox="1"/>
          <p:nvPr/>
        </p:nvSpPr>
        <p:spPr>
          <a:xfrm>
            <a:off x="1219200" y="762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2514600" y="213360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va a pasar a corto, mediano, largo plazo?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¿En qué impulsores (y sus tendencias) se basa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¿Cuánta confianza tenemos en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¿Qué nivel de probabilidad le designamos?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7848600" y="5688925"/>
            <a:ext cx="1447800" cy="304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92922" y="1498181"/>
            <a:ext cx="4654437" cy="4436001"/>
            <a:chOff x="168920" y="1498179"/>
            <a:chExt cx="4654437" cy="4436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77545" y="2149170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457199" y="4601023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526374" y="3616245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168920" y="2841560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965548" y="5472515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778846" y="547640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731456" y="1650452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460548" y="1759791"/>
            <a:ext cx="3388055" cy="3726613"/>
            <a:chOff x="2936545" y="1759788"/>
            <a:chExt cx="3388055" cy="372661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823357" y="1759788"/>
              <a:ext cx="481265" cy="136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2590800" y="2743200"/>
            <a:ext cx="46447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es, y qué nos aporta?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desarrollamos?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asignamos su probabilidad?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presentamos?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6934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7BD4-0A70-A9FE-ACB2-FF362C27BB91}"/>
              </a:ext>
            </a:extLst>
          </p:cNvPr>
          <p:cNvGrpSpPr/>
          <p:nvPr/>
        </p:nvGrpSpPr>
        <p:grpSpPr>
          <a:xfrm>
            <a:off x="990600" y="1219200"/>
            <a:ext cx="4888416" cy="1371600"/>
            <a:chOff x="2362200" y="1219200"/>
            <a:chExt cx="3048000" cy="1295400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46595EF-FFFF-B30C-2528-96F6DFB579A7}"/>
                </a:ext>
              </a:extLst>
            </p:cNvPr>
            <p:cNvSpPr/>
            <p:nvPr/>
          </p:nvSpPr>
          <p:spPr>
            <a:xfrm rot="5400000">
              <a:off x="3695700" y="-114300"/>
              <a:ext cx="381000" cy="3048000"/>
            </a:xfrm>
            <a:prstGeom prst="rightBrace">
              <a:avLst>
                <a:gd name="adj1" fmla="val 8333"/>
                <a:gd name="adj2" fmla="val 5013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B21FE5-EA37-3B35-9F44-D50ACB1505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1600200"/>
              <a:ext cx="0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7DC70C-15E8-BB45-AB54-07A485478148}"/>
              </a:ext>
            </a:extLst>
          </p:cNvPr>
          <p:cNvSpPr txBox="1"/>
          <p:nvPr/>
        </p:nvSpPr>
        <p:spPr>
          <a:xfrm>
            <a:off x="778846" y="547640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</p:spTree>
    <p:extLst>
      <p:ext uri="{BB962C8B-B14F-4D97-AF65-F5344CB8AC3E}">
        <p14:creationId xmlns:p14="http://schemas.microsoft.com/office/powerpoint/2010/main" val="359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778846" y="559232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66372" y="1498181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373772" y="4581451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734040" y="1973194"/>
            <a:ext cx="2520289" cy="3748511"/>
            <a:chOff x="2936545" y="1737891"/>
            <a:chExt cx="2520289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1013410" cy="8301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816145"/>
              <a:ext cx="18902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778846" y="564896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66372" y="1498181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693688" y="3856205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846154" y="1973194"/>
            <a:ext cx="2621447" cy="3748511"/>
            <a:chOff x="3048659" y="1737891"/>
            <a:chExt cx="2621447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916652" cy="38900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308" y="2355498"/>
              <a:ext cx="756768" cy="1221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3620902"/>
              <a:ext cx="2327145" cy="11952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659" y="2941257"/>
              <a:ext cx="2200160" cy="837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699BCB-9CDE-E510-7923-F6B9C4E1A086}"/>
              </a:ext>
            </a:extLst>
          </p:cNvPr>
          <p:cNvSpPr txBox="1"/>
          <p:nvPr/>
        </p:nvSpPr>
        <p:spPr>
          <a:xfrm>
            <a:off x="7711274" y="1138573"/>
            <a:ext cx="2218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_tradnl" sz="2400" dirty="0"/>
              <a:t>O MÁS COMÚN</a:t>
            </a:r>
          </a:p>
        </p:txBody>
      </p:sp>
    </p:spTree>
    <p:extLst>
      <p:ext uri="{BB962C8B-B14F-4D97-AF65-F5344CB8AC3E}">
        <p14:creationId xmlns:p14="http://schemas.microsoft.com/office/powerpoint/2010/main" val="35287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8BAD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8BAD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4419600" y="2905780"/>
            <a:ext cx="312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Veamos un Ejemplo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034285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2704471" y="1980885"/>
            <a:ext cx="4446095" cy="3489366"/>
            <a:chOff x="49959" y="1498179"/>
            <a:chExt cx="5928124" cy="46524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107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322592" y="2095089"/>
            <a:ext cx="1802358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869411" y="2196826"/>
            <a:ext cx="2541041" cy="2775227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882" y="2299835"/>
              <a:ext cx="1137739" cy="11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FF3F90-9499-4CAC-88DC-B1D8F2BFFABA}"/>
              </a:ext>
            </a:extLst>
          </p:cNvPr>
          <p:cNvSpPr txBox="1"/>
          <p:nvPr/>
        </p:nvSpPr>
        <p:spPr>
          <a:xfrm>
            <a:off x="7680946" y="3560447"/>
            <a:ext cx="153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s-ES" dirty="0"/>
              <a:t>Seguirá empeorando</a:t>
            </a:r>
            <a:r>
              <a:rPr lang="en-US" dirty="0"/>
              <a:t>”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8C362A4-2980-4753-8E8B-CE38EC39D00F}"/>
              </a:ext>
            </a:extLst>
          </p:cNvPr>
          <p:cNvSpPr/>
          <p:nvPr/>
        </p:nvSpPr>
        <p:spPr>
          <a:xfrm>
            <a:off x="8001634" y="2940189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0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EFA6C-E1EE-9FEE-8197-BB99AB47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VOXEL&#10;&#10;AI-generated content may be incorrect.">
            <a:extLst>
              <a:ext uri="{FF2B5EF4-FFF2-40B4-BE49-F238E27FC236}">
                <a16:creationId xmlns:a16="http://schemas.microsoft.com/office/drawing/2014/main" id="{044AEE01-B647-B097-BE11-9FDBC7D30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29" y="2003642"/>
            <a:ext cx="3384206" cy="145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9B12F-C27F-628A-D6CC-57D9B4163C37}"/>
              </a:ext>
            </a:extLst>
          </p:cNvPr>
          <p:cNvSpPr txBox="1"/>
          <p:nvPr/>
        </p:nvSpPr>
        <p:spPr>
          <a:xfrm>
            <a:off x="1328631" y="462773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6ADC3-A34F-21B1-11F3-8AE9038E5801}"/>
              </a:ext>
            </a:extLst>
          </p:cNvPr>
          <p:cNvSpPr txBox="1"/>
          <p:nvPr/>
        </p:nvSpPr>
        <p:spPr>
          <a:xfrm>
            <a:off x="1636699" y="2003642"/>
            <a:ext cx="3004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 </a:t>
            </a:r>
            <a:r>
              <a:rPr lang="en-US" sz="2800" dirty="0" err="1"/>
              <a:t>ejempo</a:t>
            </a:r>
            <a:r>
              <a:rPr lang="en-US" sz="2800" dirty="0"/>
              <a:t> … </a:t>
            </a:r>
            <a:r>
              <a:rPr lang="en-US" sz="2800" dirty="0" err="1"/>
              <a:t>empresa</a:t>
            </a:r>
            <a:r>
              <a:rPr lang="en-US" sz="2800" dirty="0"/>
              <a:t> </a:t>
            </a:r>
            <a:r>
              <a:rPr lang="en-US" sz="2800" dirty="0" err="1"/>
              <a:t>pequ</a:t>
            </a:r>
            <a:r>
              <a:rPr lang="es-ES" sz="2800" dirty="0" err="1"/>
              <a:t>eña</a:t>
            </a:r>
            <a:r>
              <a:rPr lang="es-ES" sz="2800" dirty="0"/>
              <a:t> especializada en uso de IA con sistemas de seguridad industrial.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61362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439137" y="3467474"/>
            <a:ext cx="1996952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4592694" y="2203014"/>
            <a:ext cx="2824238" cy="2805572"/>
            <a:chOff x="2567592" y="1794350"/>
            <a:chExt cx="3765650" cy="374076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95577"/>
              <a:ext cx="1200789" cy="365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3200" y="4841543"/>
              <a:ext cx="1050042" cy="693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09B01-34BF-4AAA-9173-28E46CEEDB67}"/>
              </a:ext>
            </a:extLst>
          </p:cNvPr>
          <p:cNvSpPr txBox="1"/>
          <p:nvPr/>
        </p:nvSpPr>
        <p:spPr>
          <a:xfrm>
            <a:off x="7879531" y="5012438"/>
            <a:ext cx="153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Disminuirá</a:t>
            </a:r>
            <a:r>
              <a:rPr lang="en-US" dirty="0"/>
              <a:t>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4D2121-A49A-4F96-93CE-152E42366161}"/>
              </a:ext>
            </a:extLst>
          </p:cNvPr>
          <p:cNvSpPr/>
          <p:nvPr/>
        </p:nvSpPr>
        <p:spPr>
          <a:xfrm>
            <a:off x="8287384" y="4503647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500B53-413F-4E16-8E01-A5ECBDEBE686}"/>
              </a:ext>
            </a:extLst>
          </p:cNvPr>
          <p:cNvGrpSpPr/>
          <p:nvPr/>
        </p:nvGrpSpPr>
        <p:grpSpPr>
          <a:xfrm>
            <a:off x="2704471" y="1980885"/>
            <a:ext cx="4446095" cy="3489366"/>
            <a:chOff x="49959" y="1498179"/>
            <a:chExt cx="5928124" cy="46524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593F-CE88-4BBB-AEB8-5B08853AA8ED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36F4BE-2572-40A4-9FED-0C225ADFBA63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750286-7A23-418D-B864-8BE76337672A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34" name="Rectangle 33">
              <a:extLst>
                <a:ext uri="{FF2B5EF4-FFF2-40B4-BE49-F238E27FC236}">
                  <a16:creationId xmlns:a16="http://schemas.microsoft.com/office/drawing/2014/main" id="{ED3D2DD7-5B79-4831-981A-4E85DCFA0A31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91C609-D254-4FD4-BDB9-FE114CAEAB9B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0DB9F4-4128-4473-B4FC-D2D82B2B0749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CCAE7723-FA30-441D-B3F1-A1BFC76FC2F0}"/>
              </a:ext>
            </a:extLst>
          </p:cNvPr>
          <p:cNvSpPr txBox="1"/>
          <p:nvPr/>
        </p:nvSpPr>
        <p:spPr>
          <a:xfrm>
            <a:off x="7439137" y="1808149"/>
            <a:ext cx="3020956" cy="10618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lIns="274320" tIns="205740" rIns="274320" bIns="205740" rtlCol="0">
            <a:spAutoFit/>
          </a:bodyPr>
          <a:lstStyle/>
          <a:p>
            <a:pPr algn="ctr"/>
            <a:r>
              <a:rPr lang="es-ES" sz="2100" dirty="0"/>
              <a:t>¿Qué le comunicas a tu decisor con esto?</a:t>
            </a:r>
            <a:endParaRPr lang="en-US" sz="2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87F-C3A0-9167-7BFA-9E22526F5B5C}"/>
              </a:ext>
            </a:extLst>
          </p:cNvPr>
          <p:cNvSpPr txBox="1"/>
          <p:nvPr/>
        </p:nvSpPr>
        <p:spPr>
          <a:xfrm>
            <a:off x="2107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745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8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3048001" y="1219200"/>
            <a:ext cx="634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¿Ves el valor … para ti … y para el decisor?</a:t>
            </a:r>
            <a:endParaRPr lang="en-US" sz="2800" dirty="0"/>
          </a:p>
        </p:txBody>
      </p:sp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0B51D33F-A9F6-0D35-1ACA-7929F9103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49" y="2209800"/>
            <a:ext cx="4226095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A596DC-4D7C-DAA1-73BC-6A9AD4FE2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698261"/>
            <a:ext cx="4226095" cy="2834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773633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6F9C56-5031-4B34-9C5F-52EB60051B36}"/>
              </a:ext>
            </a:extLst>
          </p:cNvPr>
          <p:cNvGrpSpPr/>
          <p:nvPr/>
        </p:nvGrpSpPr>
        <p:grpSpPr>
          <a:xfrm>
            <a:off x="2667001" y="236220"/>
            <a:ext cx="4601761" cy="6385560"/>
            <a:chOff x="5561881" y="1288488"/>
            <a:chExt cx="3383280" cy="524947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4CBF52C-A706-4269-9ABE-295EB10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Chart, diagram&#10;&#10;Description automatically generated">
              <a:extLst>
                <a:ext uri="{FF2B5EF4-FFF2-40B4-BE49-F238E27FC236}">
                  <a16:creationId xmlns:a16="http://schemas.microsoft.com/office/drawing/2014/main" id="{EFE01B03-1EE4-4D5E-8AFE-6D69E68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A05B5-993D-4FE7-AAE6-67F010412A01}"/>
              </a:ext>
            </a:extLst>
          </p:cNvPr>
          <p:cNvSpPr txBox="1"/>
          <p:nvPr/>
        </p:nvSpPr>
        <p:spPr>
          <a:xfrm>
            <a:off x="7848600" y="250567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¿Con qué nivel de probabilidad?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2241728" y="697400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9227820" y="830770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9227821" y="754570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6374018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5078177" y="3043000"/>
            <a:ext cx="3846790" cy="1224200"/>
            <a:chOff x="3554177" y="3043000"/>
            <a:chExt cx="3846790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554177" y="3439656"/>
              <a:ext cx="2528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5796813" y="4353810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3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5042320" y="5656570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518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5955922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5643245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923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6160069" y="1896195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4800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2454036" y="4705417"/>
            <a:ext cx="223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 Paper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2281813" y="3276600"/>
            <a:ext cx="1387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“Es </a:t>
            </a:r>
            <a:r>
              <a:rPr lang="en-US" sz="2000" i="1" dirty="0" err="1"/>
              <a:t>arte</a:t>
            </a:r>
            <a:r>
              <a:rPr lang="en-US" sz="2000" i="1" dirty="0"/>
              <a:t>,</a:t>
            </a:r>
          </a:p>
          <a:p>
            <a:r>
              <a:rPr lang="en-US" sz="2000" i="1" dirty="0"/>
              <a:t>no </a:t>
            </a:r>
            <a:r>
              <a:rPr lang="en-US" sz="2000" i="1" dirty="0" err="1"/>
              <a:t>ciencia</a:t>
            </a:r>
            <a:r>
              <a:rPr lang="en-US" sz="20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384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2241728" y="697400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101D0-5DE3-4701-BE32-9D743FF8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66" y="2819401"/>
            <a:ext cx="7369869" cy="1066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07988A-969C-4270-98FD-86636F664EED}"/>
              </a:ext>
            </a:extLst>
          </p:cNvPr>
          <p:cNvSpPr/>
          <p:nvPr/>
        </p:nvSpPr>
        <p:spPr>
          <a:xfrm>
            <a:off x="2590800" y="4191000"/>
            <a:ext cx="7190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Words of Estimative Probability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Source: 2007 National Intelligence Estimate, </a:t>
            </a:r>
            <a:r>
              <a:rPr lang="en-US" i="1" dirty="0"/>
              <a:t>Iran: Nuclear Intentions and Capabilities</a:t>
            </a:r>
            <a:r>
              <a:rPr lang="en-US" dirty="0"/>
              <a:t>, and other products)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74976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F7B4B-CD28-5073-018A-BC779F30FFA2}"/>
              </a:ext>
            </a:extLst>
          </p:cNvPr>
          <p:cNvGraphicFramePr>
            <a:graphicFrameLocks noGrp="1"/>
          </p:cNvGraphicFramePr>
          <p:nvPr/>
        </p:nvGraphicFramePr>
        <p:xfrm>
          <a:off x="1857371" y="2706075"/>
          <a:ext cx="814388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388">
                  <a:extLst>
                    <a:ext uri="{9D8B030D-6E8A-4147-A177-3AD203B41FA5}">
                      <a16:colId xmlns:a16="http://schemas.microsoft.com/office/drawing/2014/main" val="36026794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54103677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76642519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63058075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664952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4653537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66813825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22689367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00316034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1300317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751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EE6055-5BEA-3BE1-EB05-193BD0ECDC7E}"/>
              </a:ext>
            </a:extLst>
          </p:cNvPr>
          <p:cNvSpPr txBox="1"/>
          <p:nvPr/>
        </p:nvSpPr>
        <p:spPr>
          <a:xfrm>
            <a:off x="1800222" y="218537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95B42-5FA0-C478-5203-30297C9B5273}"/>
              </a:ext>
            </a:extLst>
          </p:cNvPr>
          <p:cNvSpPr txBox="1"/>
          <p:nvPr/>
        </p:nvSpPr>
        <p:spPr>
          <a:xfrm>
            <a:off x="1703923" y="3640467"/>
            <a:ext cx="59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1F79-B130-C6B0-AB48-C15558845D53}"/>
              </a:ext>
            </a:extLst>
          </p:cNvPr>
          <p:cNvSpPr txBox="1"/>
          <p:nvPr/>
        </p:nvSpPr>
        <p:spPr>
          <a:xfrm>
            <a:off x="5687978" y="3642700"/>
            <a:ext cx="73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DCBF2-C5C4-6935-02AF-39D7FA208D7C}"/>
              </a:ext>
            </a:extLst>
          </p:cNvPr>
          <p:cNvSpPr txBox="1"/>
          <p:nvPr/>
        </p:nvSpPr>
        <p:spPr>
          <a:xfrm>
            <a:off x="7707278" y="364046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B502D-556A-496A-0844-D120E1114EC4}"/>
              </a:ext>
            </a:extLst>
          </p:cNvPr>
          <p:cNvSpPr txBox="1"/>
          <p:nvPr/>
        </p:nvSpPr>
        <p:spPr>
          <a:xfrm>
            <a:off x="9565876" y="3640468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2B74E-E786-B326-8089-7B017B06B698}"/>
              </a:ext>
            </a:extLst>
          </p:cNvPr>
          <p:cNvSpPr txBox="1"/>
          <p:nvPr/>
        </p:nvSpPr>
        <p:spPr>
          <a:xfrm>
            <a:off x="3567732" y="3640467"/>
            <a:ext cx="72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EF06-41E8-053B-5406-4A8136E8BBE2}"/>
              </a:ext>
            </a:extLst>
          </p:cNvPr>
          <p:cNvSpPr txBox="1"/>
          <p:nvPr/>
        </p:nvSpPr>
        <p:spPr>
          <a:xfrm>
            <a:off x="3658661" y="218537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C0D72-1544-F31B-74D9-0EC2E3E5CF42}"/>
              </a:ext>
            </a:extLst>
          </p:cNvPr>
          <p:cNvSpPr txBox="1"/>
          <p:nvPr/>
        </p:nvSpPr>
        <p:spPr>
          <a:xfrm>
            <a:off x="5740709" y="2185375"/>
            <a:ext cx="40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½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7E5B-A760-E6C8-AAB2-CE23ED53D4FD}"/>
              </a:ext>
            </a:extLst>
          </p:cNvPr>
          <p:cNvSpPr txBox="1"/>
          <p:nvPr/>
        </p:nvSpPr>
        <p:spPr>
          <a:xfrm>
            <a:off x="7830604" y="2240387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¾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FBECC-5811-DB45-36EB-B43B2EC307BC}"/>
              </a:ext>
            </a:extLst>
          </p:cNvPr>
          <p:cNvSpPr txBox="1"/>
          <p:nvPr/>
        </p:nvSpPr>
        <p:spPr>
          <a:xfrm>
            <a:off x="9771684" y="2240387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CB6EE-51DD-1162-B623-38489548F287}"/>
              </a:ext>
            </a:extLst>
          </p:cNvPr>
          <p:cNvSpPr/>
          <p:nvPr/>
        </p:nvSpPr>
        <p:spPr>
          <a:xfrm>
            <a:off x="1858324" y="2868434"/>
            <a:ext cx="404534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5C4E5C43-D900-F4F0-C971-3D91CC8CE5BC}"/>
              </a:ext>
            </a:extLst>
          </p:cNvPr>
          <p:cNvGraphicFramePr>
            <a:graphicFrameLocks noGrp="1"/>
          </p:cNvGraphicFramePr>
          <p:nvPr/>
        </p:nvGraphicFramePr>
        <p:xfrm>
          <a:off x="3818947" y="4395810"/>
          <a:ext cx="5264553" cy="215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810">
                  <a:extLst>
                    <a:ext uri="{9D8B030D-6E8A-4147-A177-3AD203B41FA5}">
                      <a16:colId xmlns:a16="http://schemas.microsoft.com/office/drawing/2014/main" val="3705409708"/>
                    </a:ext>
                  </a:extLst>
                </a:gridCol>
                <a:gridCol w="1154964">
                  <a:extLst>
                    <a:ext uri="{9D8B030D-6E8A-4147-A177-3AD203B41FA5}">
                      <a16:colId xmlns:a16="http://schemas.microsoft.com/office/drawing/2014/main" val="1904312320"/>
                    </a:ext>
                  </a:extLst>
                </a:gridCol>
                <a:gridCol w="3533779">
                  <a:extLst>
                    <a:ext uri="{9D8B030D-6E8A-4147-A177-3AD203B41FA5}">
                      <a16:colId xmlns:a16="http://schemas.microsoft.com/office/drawing/2014/main" val="8538720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Remote chance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017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10-20%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286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201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40-50%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Realistic possibility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3272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55-75%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Likely or probable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67857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F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80-90%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59724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G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95-100%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Almost certain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4648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5D738D6-BB7B-E471-4025-A3D4684BDDF3}"/>
              </a:ext>
            </a:extLst>
          </p:cNvPr>
          <p:cNvSpPr/>
          <p:nvPr/>
        </p:nvSpPr>
        <p:spPr>
          <a:xfrm>
            <a:off x="2659257" y="2868434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EA4D66-1280-22D3-E712-9BC881691B47}"/>
              </a:ext>
            </a:extLst>
          </p:cNvPr>
          <p:cNvSpPr/>
          <p:nvPr/>
        </p:nvSpPr>
        <p:spPr>
          <a:xfrm>
            <a:off x="3818946" y="2868434"/>
            <a:ext cx="917752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B97627-2EB4-1EEF-9283-058C8FDC42CE}"/>
              </a:ext>
            </a:extLst>
          </p:cNvPr>
          <p:cNvSpPr/>
          <p:nvPr/>
        </p:nvSpPr>
        <p:spPr>
          <a:xfrm>
            <a:off x="5031976" y="2879580"/>
            <a:ext cx="863996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787D4-DC55-E856-CD12-504FFC4B8520}"/>
              </a:ext>
            </a:extLst>
          </p:cNvPr>
          <p:cNvSpPr/>
          <p:nvPr/>
        </p:nvSpPr>
        <p:spPr>
          <a:xfrm>
            <a:off x="6240797" y="2868434"/>
            <a:ext cx="176020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3FB77-B016-FFCC-9AB0-5012924FA2BE}"/>
              </a:ext>
            </a:extLst>
          </p:cNvPr>
          <p:cNvSpPr/>
          <p:nvPr/>
        </p:nvSpPr>
        <p:spPr>
          <a:xfrm>
            <a:off x="8369770" y="2879580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268CE4-F200-00E8-742E-58AEE0506439}"/>
              </a:ext>
            </a:extLst>
          </p:cNvPr>
          <p:cNvSpPr/>
          <p:nvPr/>
        </p:nvSpPr>
        <p:spPr>
          <a:xfrm>
            <a:off x="9565876" y="2870665"/>
            <a:ext cx="430891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B5CDB-F4A6-0EEE-F420-B8463E6374F7}"/>
              </a:ext>
            </a:extLst>
          </p:cNvPr>
          <p:cNvSpPr txBox="1"/>
          <p:nvPr/>
        </p:nvSpPr>
        <p:spPr>
          <a:xfrm>
            <a:off x="4483475" y="1495132"/>
            <a:ext cx="4600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YARDSTICK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8DA45-A940-A098-4457-14332B7B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09" y="320217"/>
            <a:ext cx="1858368" cy="1238912"/>
          </a:xfrm>
          <a:prstGeom prst="rect">
            <a:avLst/>
          </a:prstGeom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FC34352-56C0-BFFF-CBD5-68D74418DAAD}"/>
              </a:ext>
            </a:extLst>
          </p:cNvPr>
          <p:cNvSpPr/>
          <p:nvPr/>
        </p:nvSpPr>
        <p:spPr>
          <a:xfrm>
            <a:off x="1790512" y="2640497"/>
            <a:ext cx="8353390" cy="8728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AA42EE-1939-E69B-1E93-942152392B55}"/>
              </a:ext>
            </a:extLst>
          </p:cNvPr>
          <p:cNvSpPr/>
          <p:nvPr/>
        </p:nvSpPr>
        <p:spPr>
          <a:xfrm>
            <a:off x="3593131" y="6309361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5455F6-712F-5E1E-D282-BA5F909F68AF}"/>
              </a:ext>
            </a:extLst>
          </p:cNvPr>
          <p:cNvSpPr/>
          <p:nvPr/>
        </p:nvSpPr>
        <p:spPr>
          <a:xfrm>
            <a:off x="3678635" y="5964811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7B539C-5F67-62B3-BA8C-35A855CC9B9E}"/>
              </a:ext>
            </a:extLst>
          </p:cNvPr>
          <p:cNvSpPr/>
          <p:nvPr/>
        </p:nvSpPr>
        <p:spPr>
          <a:xfrm>
            <a:off x="3640535" y="562985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336A10-D326-2078-333E-14D5339ACEB8}"/>
              </a:ext>
            </a:extLst>
          </p:cNvPr>
          <p:cNvSpPr/>
          <p:nvPr/>
        </p:nvSpPr>
        <p:spPr>
          <a:xfrm>
            <a:off x="3616758" y="5343259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3A31BEA-507A-8A96-1E26-1F910AB3850B}"/>
              </a:ext>
            </a:extLst>
          </p:cNvPr>
          <p:cNvSpPr/>
          <p:nvPr/>
        </p:nvSpPr>
        <p:spPr>
          <a:xfrm>
            <a:off x="3602435" y="5082334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FFEF405-14B7-1FE8-B360-B31176367F98}"/>
              </a:ext>
            </a:extLst>
          </p:cNvPr>
          <p:cNvSpPr/>
          <p:nvPr/>
        </p:nvSpPr>
        <p:spPr>
          <a:xfrm>
            <a:off x="3567731" y="4737784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464A93-D001-EE65-3CBC-5721B5365ED8}"/>
              </a:ext>
            </a:extLst>
          </p:cNvPr>
          <p:cNvSpPr/>
          <p:nvPr/>
        </p:nvSpPr>
        <p:spPr>
          <a:xfrm>
            <a:off x="3579811" y="440325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76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8C740-EC49-96F2-58D0-F066DE370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62" y="1143000"/>
            <a:ext cx="5024523" cy="34747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E199C1-6FE9-D9E0-40B0-67F0484C8D8A}"/>
              </a:ext>
            </a:extLst>
          </p:cNvPr>
          <p:cNvSpPr/>
          <p:nvPr/>
        </p:nvSpPr>
        <p:spPr>
          <a:xfrm>
            <a:off x="7696200" y="905758"/>
            <a:ext cx="1295400" cy="523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 err="1"/>
              <a:t>Handout</a:t>
            </a:r>
            <a:r>
              <a:rPr lang="es-ES" sz="1600" dirty="0"/>
              <a:t> E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C0153-C95A-2218-16C7-EB6116C73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09056"/>
            <a:ext cx="5486400" cy="381732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36684-395C-8411-D98D-A5B9675EEA1D}"/>
              </a:ext>
            </a:extLst>
          </p:cNvPr>
          <p:cNvSpPr txBox="1"/>
          <p:nvPr/>
        </p:nvSpPr>
        <p:spPr>
          <a:xfrm>
            <a:off x="2286001" y="419193"/>
            <a:ext cx="400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¿Qué dirías en castellano?</a:t>
            </a:r>
            <a:endParaRPr lang="en-US" sz="2800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2F2453E-0BEA-800F-942E-8A4D67C91E9C}"/>
              </a:ext>
            </a:extLst>
          </p:cNvPr>
          <p:cNvSpPr/>
          <p:nvPr/>
        </p:nvSpPr>
        <p:spPr>
          <a:xfrm>
            <a:off x="8039100" y="1637216"/>
            <a:ext cx="6096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8B0CE1-6539-DD15-0DB7-51C674860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48800" y="1657536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36E3B5-CC96-4B2C-BD80-E7C7AABCBCF7}"/>
              </a:ext>
            </a:extLst>
          </p:cNvPr>
          <p:cNvSpPr txBox="1"/>
          <p:nvPr/>
        </p:nvSpPr>
        <p:spPr>
          <a:xfrm>
            <a:off x="2344780" y="599792"/>
            <a:ext cx="3461630" cy="4901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85" dirty="0"/>
              <a:t>¿Qué probabilidad hay?</a:t>
            </a:r>
            <a:endParaRPr lang="en-US" sz="258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36DD9-248D-4291-B205-0CCB3C221A22}"/>
              </a:ext>
            </a:extLst>
          </p:cNvPr>
          <p:cNvSpPr txBox="1"/>
          <p:nvPr/>
        </p:nvSpPr>
        <p:spPr>
          <a:xfrm>
            <a:off x="1935525" y="1220397"/>
            <a:ext cx="380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¿Qué escala y qué palabras en español</a:t>
            </a:r>
            <a:br>
              <a:rPr lang="es-ES" dirty="0"/>
            </a:br>
            <a:r>
              <a:rPr lang="es-ES" dirty="0"/>
              <a:t>usarías tú?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01A421-DAE5-43C1-B4EA-777EA21019A1}"/>
              </a:ext>
            </a:extLst>
          </p:cNvPr>
          <p:cNvGraphicFramePr>
            <a:graphicFrameLocks noGrp="1"/>
          </p:cNvGraphicFramePr>
          <p:nvPr/>
        </p:nvGraphicFramePr>
        <p:xfrm>
          <a:off x="6096002" y="810827"/>
          <a:ext cx="4112254" cy="54447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2358">
                  <a:extLst>
                    <a:ext uri="{9D8B030D-6E8A-4147-A177-3AD203B41FA5}">
                      <a16:colId xmlns:a16="http://schemas.microsoft.com/office/drawing/2014/main" val="102266237"/>
                    </a:ext>
                  </a:extLst>
                </a:gridCol>
                <a:gridCol w="199767">
                  <a:extLst>
                    <a:ext uri="{9D8B030D-6E8A-4147-A177-3AD203B41FA5}">
                      <a16:colId xmlns:a16="http://schemas.microsoft.com/office/drawing/2014/main" val="3704702737"/>
                    </a:ext>
                  </a:extLst>
                </a:gridCol>
                <a:gridCol w="77012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20%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  <a:r>
                        <a:rPr lang="en-US" altLang="zh-CN" sz="1200" dirty="0"/>
                        <a:t>%</a:t>
                      </a:r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4949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0%</a:t>
                      </a:r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34D086A-C519-4707-9C91-EBF92B28A8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5308" r="5558"/>
          <a:stretch/>
        </p:blipFill>
        <p:spPr>
          <a:xfrm>
            <a:off x="2241915" y="2286001"/>
            <a:ext cx="3495150" cy="413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94D083-4E0D-9FB8-B5E4-17AF5E6A0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86880" y="5919095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894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14F4B2-9E0E-488D-BDB5-EAC22EC49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320040"/>
            <a:ext cx="4748089" cy="6217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13494-66F7-44F8-A493-52B3C22C8465}"/>
              </a:ext>
            </a:extLst>
          </p:cNvPr>
          <p:cNvSpPr txBox="1"/>
          <p:nvPr/>
        </p:nvSpPr>
        <p:spPr>
          <a:xfrm>
            <a:off x="7057628" y="521704"/>
            <a:ext cx="3277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EXERCISE WORKSHEET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4D3F02-D849-4B9C-86B1-26C4C9048A2C}"/>
              </a:ext>
            </a:extLst>
          </p:cNvPr>
          <p:cNvSpPr/>
          <p:nvPr/>
        </p:nvSpPr>
        <p:spPr>
          <a:xfrm>
            <a:off x="2183544" y="1981200"/>
            <a:ext cx="4495800" cy="35814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¿Cuál es el escenario principal?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¿Cuál es el alternativo?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¿Qué probabilidades tienen?</a:t>
            </a:r>
          </a:p>
          <a:p>
            <a:pPr algn="ctr"/>
            <a:endParaRPr lang="es-ES" sz="2400" dirty="0">
              <a:solidFill>
                <a:schemeClr val="bg1"/>
              </a:solidFill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¿Los impulsores (y el peso que les asignas) y las tendencias que producen el escenario?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9BC572-EFC8-4889-8AD2-712FEB95FFE6}"/>
              </a:ext>
            </a:extLst>
          </p:cNvPr>
          <p:cNvSpPr/>
          <p:nvPr/>
        </p:nvSpPr>
        <p:spPr>
          <a:xfrm>
            <a:off x="2286000" y="6101274"/>
            <a:ext cx="1219200" cy="214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FF9F1-580C-4188-93C5-56845007F245}"/>
              </a:ext>
            </a:extLst>
          </p:cNvPr>
          <p:cNvSpPr txBox="1"/>
          <p:nvPr/>
        </p:nvSpPr>
        <p:spPr>
          <a:xfrm>
            <a:off x="2438400" y="466681"/>
            <a:ext cx="32412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9E0DE6-F0C3-46AB-AAA4-BA251EC92218}"/>
              </a:ext>
            </a:extLst>
          </p:cNvPr>
          <p:cNvGrpSpPr/>
          <p:nvPr/>
        </p:nvGrpSpPr>
        <p:grpSpPr>
          <a:xfrm>
            <a:off x="7085881" y="1288488"/>
            <a:ext cx="3383280" cy="5249472"/>
            <a:chOff x="5561881" y="1288488"/>
            <a:chExt cx="3383280" cy="5249472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D66056CC-9F2D-463A-94E7-7C271363C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 descr="Chart, diagram&#10;&#10;Description automatically generated">
              <a:extLst>
                <a:ext uri="{FF2B5EF4-FFF2-40B4-BE49-F238E27FC236}">
                  <a16:creationId xmlns:a16="http://schemas.microsoft.com/office/drawing/2014/main" id="{80EB4700-121C-4BAC-96D5-03A931A1A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904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8DFE3-0A49-4A38-A449-9CB05DD8C3CE}"/>
              </a:ext>
            </a:extLst>
          </p:cNvPr>
          <p:cNvSpPr txBox="1"/>
          <p:nvPr/>
        </p:nvSpPr>
        <p:spPr>
          <a:xfrm>
            <a:off x="2491031" y="1136303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Armados con …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15F42-958C-4926-A66E-D176E54B0549}"/>
              </a:ext>
            </a:extLst>
          </p:cNvPr>
          <p:cNvSpPr txBox="1"/>
          <p:nvPr/>
        </p:nvSpPr>
        <p:spPr>
          <a:xfrm>
            <a:off x="5257801" y="1136303"/>
            <a:ext cx="3430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D8B2-98E5-4C46-8D7A-C6F837667573}"/>
              </a:ext>
            </a:extLst>
          </p:cNvPr>
          <p:cNvSpPr txBox="1"/>
          <p:nvPr/>
        </p:nvSpPr>
        <p:spPr>
          <a:xfrm>
            <a:off x="5257801" y="3321245"/>
            <a:ext cx="423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696BA-DC02-4498-A626-028A52868DC6}"/>
              </a:ext>
            </a:extLst>
          </p:cNvPr>
          <p:cNvSpPr txBox="1"/>
          <p:nvPr/>
        </p:nvSpPr>
        <p:spPr>
          <a:xfrm>
            <a:off x="2362200" y="4916092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Avanzamos 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806D-C154-4D7E-8C70-40DEE8CF63DE}"/>
              </a:ext>
            </a:extLst>
          </p:cNvPr>
          <p:cNvSpPr txBox="1"/>
          <p:nvPr/>
        </p:nvSpPr>
        <p:spPr>
          <a:xfrm>
            <a:off x="5257801" y="4982967"/>
            <a:ext cx="23246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6558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9189-569A-0461-F7C8-A18D2676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3EF01-27CC-56B7-5E6D-F9003215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VOXEL&#10;&#10;AI-generated content may be incorrect.">
            <a:extLst>
              <a:ext uri="{FF2B5EF4-FFF2-40B4-BE49-F238E27FC236}">
                <a16:creationId xmlns:a16="http://schemas.microsoft.com/office/drawing/2014/main" id="{418759C9-DCC8-0D27-6774-96935727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19" y="275351"/>
            <a:ext cx="2533445" cy="1092196"/>
          </a:xfrm>
          <a:prstGeom prst="rect">
            <a:avLst/>
          </a:prstGeom>
        </p:spPr>
      </p:pic>
      <p:pic>
        <p:nvPicPr>
          <p:cNvPr id="3" name="2026-04-27_12-03-11">
            <a:hlinkClick r:id="" action="ppaction://media"/>
            <a:extLst>
              <a:ext uri="{FF2B5EF4-FFF2-40B4-BE49-F238E27FC236}">
                <a16:creationId xmlns:a16="http://schemas.microsoft.com/office/drawing/2014/main" id="{77C92618-297D-6891-74D4-D253070EC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18" y="1367547"/>
            <a:ext cx="10129559" cy="52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893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Sumamente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 err="1"/>
              <a:t>imposible</a:t>
            </a:r>
            <a:r>
              <a:rPr lang="en-US" sz="2400" dirty="0"/>
              <a:t> de </a:t>
            </a:r>
            <a:r>
              <a:rPr lang="en-US" sz="2400" dirty="0" err="1"/>
              <a:t>predecir</a:t>
            </a:r>
            <a:r>
              <a:rPr lang="en-US" sz="2400" dirty="0"/>
              <a:t> o </a:t>
            </a:r>
            <a:r>
              <a:rPr lang="en-US" sz="2400" dirty="0" err="1"/>
              <a:t>pronosticar</a:t>
            </a:r>
            <a:r>
              <a:rPr lang="en-US" sz="2400" dirty="0"/>
              <a:t>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pero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Cambia</a:t>
            </a:r>
            <a:r>
              <a:rPr lang="es-ES" sz="2400" dirty="0"/>
              <a:t> drásticamente nuestro análisis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Algo que, en nuestra lista de presunciones,</a:t>
            </a:r>
            <a:br>
              <a:rPr lang="es-ES" sz="2400" dirty="0"/>
            </a:br>
            <a:r>
              <a:rPr lang="es-ES" sz="2400" dirty="0"/>
              <a:t>calculamos como algo fuera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DD7C4-0CEF-47C7-AD0A-6E5655EB0620}"/>
              </a:ext>
            </a:extLst>
          </p:cNvPr>
          <p:cNvSpPr/>
          <p:nvPr/>
        </p:nvSpPr>
        <p:spPr>
          <a:xfrm>
            <a:off x="2205690" y="5710019"/>
            <a:ext cx="655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RAE</a:t>
            </a:r>
            <a:r>
              <a:rPr lang="es-ES" sz="1400" dirty="0"/>
              <a:t>:  En algunos juegos de naipes o de dados, carta o cara del dado que se puede aplicar a cualquier suerte favorable.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3977" y="2218284"/>
            <a:ext cx="5100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EJEMPLOS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Muerte por causa natural de un líder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Asesinato sin ningún indicio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Desastres naturales, epidemia, etc.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Crisis totalmente ajena al contexto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8089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s-ES_tradnl" sz="2800" dirty="0"/>
              <a:t>implicaciones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2362201" y="1828801"/>
            <a:ext cx="7224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¿Qué importancia tienen la situación actual y los escenarios para el decisor?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¿Por qué debe prestar atención?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¿Cómo pueden afectar sus intereses?</a:t>
            </a:r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2237957" y="2070405"/>
            <a:ext cx="6801937" cy="500304"/>
            <a:chOff x="790156" y="4657633"/>
            <a:chExt cx="6801937" cy="5003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5257800" y="4696272"/>
              <a:ext cx="2334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790156" y="4657633"/>
              <a:ext cx="28232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553C4-6E5D-4004-B951-46BDE3893DEE}"/>
              </a:ext>
            </a:extLst>
          </p:cNvPr>
          <p:cNvGrpSpPr/>
          <p:nvPr/>
        </p:nvGrpSpPr>
        <p:grpSpPr>
          <a:xfrm>
            <a:off x="1953612" y="3265372"/>
            <a:ext cx="7982868" cy="2891589"/>
            <a:chOff x="429612" y="3265371"/>
            <a:chExt cx="7982868" cy="2891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FB72B-006A-4C62-B41D-3F65D7D4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12" y="3276600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94FC8-4E24-4247-979B-14E34B6F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65371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96DE780-F365-46D7-91CF-7DE9939ADC47}"/>
              </a:ext>
            </a:extLst>
          </p:cNvPr>
          <p:cNvSpPr/>
          <p:nvPr/>
        </p:nvSpPr>
        <p:spPr>
          <a:xfrm>
            <a:off x="2119806" y="4387853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7EBCD-3133-4ED9-997E-D2B00B63D106}"/>
              </a:ext>
            </a:extLst>
          </p:cNvPr>
          <p:cNvSpPr/>
          <p:nvPr/>
        </p:nvSpPr>
        <p:spPr>
          <a:xfrm>
            <a:off x="2590800" y="5504721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438BCA-3848-4FED-9BD9-F0E3C390571C}"/>
              </a:ext>
            </a:extLst>
          </p:cNvPr>
          <p:cNvSpPr/>
          <p:nvPr/>
        </p:nvSpPr>
        <p:spPr>
          <a:xfrm>
            <a:off x="6324600" y="4761971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22BC0F-A7FD-4D17-AA4F-67F392D2C0E5}"/>
              </a:ext>
            </a:extLst>
          </p:cNvPr>
          <p:cNvSpPr/>
          <p:nvPr/>
        </p:nvSpPr>
        <p:spPr>
          <a:xfrm>
            <a:off x="6261041" y="3797838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532292F-A604-444E-8FDB-1E6247FCB343}"/>
              </a:ext>
            </a:extLst>
          </p:cNvPr>
          <p:cNvSpPr/>
          <p:nvPr/>
        </p:nvSpPr>
        <p:spPr>
          <a:xfrm>
            <a:off x="3073752" y="2564487"/>
            <a:ext cx="1600200" cy="49875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F151EC-EA14-435C-8B60-3288203B1238}"/>
              </a:ext>
            </a:extLst>
          </p:cNvPr>
          <p:cNvSpPr/>
          <p:nvPr/>
        </p:nvSpPr>
        <p:spPr>
          <a:xfrm>
            <a:off x="4965642" y="4571231"/>
            <a:ext cx="1295399" cy="113664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" grpId="0" animBg="1"/>
      <p:bldP spid="4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¿Cuáles son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r>
              <a:rPr lang="en-US" sz="2800" dirty="0"/>
              <a:t> 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0" y="1828801"/>
            <a:ext cx="1848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0" y="1628746"/>
            <a:ext cx="283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Guerra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1" y="2228672"/>
            <a:ext cx="3127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crisis </a:t>
            </a:r>
            <a:r>
              <a:rPr lang="en-US" sz="2400" dirty="0" err="1"/>
              <a:t>humanitaria</a:t>
            </a:r>
            <a:endParaRPr lang="en-US" sz="2400" dirty="0"/>
          </a:p>
          <a:p>
            <a:r>
              <a:rPr lang="en-US" sz="2400" dirty="0" err="1"/>
              <a:t>migraci</a:t>
            </a:r>
            <a:r>
              <a:rPr lang="es-ES" sz="2400" dirty="0" err="1"/>
              <a:t>ón</a:t>
            </a:r>
            <a:r>
              <a:rPr lang="es-ES" sz="2400" dirty="0"/>
              <a:t> incontrolada</a:t>
            </a:r>
          </a:p>
          <a:p>
            <a:r>
              <a:rPr lang="en-US" sz="2400" dirty="0" err="1"/>
              <a:t>desorden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4" y="3567262"/>
            <a:ext cx="5431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Elecciones</a:t>
            </a:r>
            <a:r>
              <a:rPr lang="en-US" sz="2400" dirty="0"/>
              <a:t> no </a:t>
            </a:r>
            <a:r>
              <a:rPr lang="en-US" sz="2400" dirty="0" err="1"/>
              <a:t>concluyentes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0" y="4048919"/>
            <a:ext cx="2688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tensiones políticas</a:t>
            </a:r>
          </a:p>
          <a:p>
            <a:r>
              <a:rPr lang="es-ES" sz="2400" dirty="0"/>
              <a:t>indecisión</a:t>
            </a:r>
          </a:p>
          <a:p>
            <a:r>
              <a:rPr lang="es-ES" sz="2400" dirty="0"/>
              <a:t>daño a instituciones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3" y="4305687"/>
            <a:ext cx="444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Colapso</a:t>
            </a:r>
            <a:r>
              <a:rPr lang="en-US" sz="2400" dirty="0"/>
              <a:t> </a:t>
            </a:r>
            <a:r>
              <a:rPr lang="en-US" sz="2400" dirty="0" err="1"/>
              <a:t>económico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3" y="4905613"/>
            <a:ext cx="267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desempleo</a:t>
            </a:r>
          </a:p>
          <a:p>
            <a:r>
              <a:rPr lang="es-ES" sz="2400" dirty="0"/>
              <a:t>sufrimiento popular</a:t>
            </a:r>
          </a:p>
          <a:p>
            <a:r>
              <a:rPr lang="en-US" sz="2400" dirty="0" err="1"/>
              <a:t>tensiones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2223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2362200" y="1828801"/>
            <a:ext cx="1848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5638800" y="1628746"/>
            <a:ext cx="469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Calentamiento</a:t>
            </a:r>
            <a:r>
              <a:rPr lang="en-US" sz="2400" dirty="0"/>
              <a:t> 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6400800" y="2228672"/>
            <a:ext cx="3653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reducción en </a:t>
            </a:r>
            <a:r>
              <a:rPr lang="es-ES" sz="2400" dirty="0" err="1"/>
              <a:t>prod</a:t>
            </a:r>
            <a:r>
              <a:rPr lang="es-ES" sz="2400" dirty="0"/>
              <a:t>. agrícola</a:t>
            </a:r>
          </a:p>
          <a:p>
            <a:r>
              <a:rPr lang="es-ES" sz="2400" dirty="0"/>
              <a:t>escasez de agua</a:t>
            </a:r>
          </a:p>
          <a:p>
            <a:r>
              <a:rPr lang="es-ES" sz="2400" dirty="0"/>
              <a:t>amenaza ciudades costeras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2023983" y="3567262"/>
            <a:ext cx="5886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Manipulación</a:t>
            </a:r>
            <a:r>
              <a:rPr lang="en-US" sz="2400" dirty="0"/>
              <a:t> de redes </a:t>
            </a:r>
            <a:r>
              <a:rPr lang="en-US" sz="2400" dirty="0" err="1"/>
              <a:t>sociales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2819401" y="4048919"/>
            <a:ext cx="2969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 legitimidad </a:t>
            </a:r>
          </a:p>
          <a:p>
            <a:r>
              <a:rPr lang="es-ES" sz="2400" dirty="0"/>
              <a:t>daño a instituciones</a:t>
            </a:r>
          </a:p>
          <a:p>
            <a:r>
              <a:rPr lang="es-ES" sz="2400" dirty="0"/>
              <a:t>desorientación juvenil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5922302" y="4305687"/>
            <a:ext cx="471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patentes</a:t>
            </a:r>
            <a:r>
              <a:rPr lang="en-US" sz="2400" dirty="0"/>
              <a:t>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6684303" y="4905613"/>
            <a:ext cx="3414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monopolios</a:t>
            </a:r>
          </a:p>
          <a:p>
            <a:r>
              <a:rPr lang="es-ES" sz="2400" dirty="0"/>
              <a:t>inseguridad, dudas</a:t>
            </a:r>
          </a:p>
          <a:p>
            <a:r>
              <a:rPr lang="en-US" sz="2400" dirty="0" err="1"/>
              <a:t>tensiones</a:t>
            </a:r>
            <a:r>
              <a:rPr lang="en-US" sz="2400" dirty="0"/>
              <a:t> </a:t>
            </a:r>
            <a:r>
              <a:rPr lang="en-US" sz="2400" dirty="0" err="1"/>
              <a:t>internacionales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A7C78-A463-27AC-32A1-5635C1E1CFF7}"/>
              </a:ext>
            </a:extLst>
          </p:cNvPr>
          <p:cNvSpPr txBox="1"/>
          <p:nvPr/>
        </p:nvSpPr>
        <p:spPr>
          <a:xfrm>
            <a:off x="4876800" y="838201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¿Dudas?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E6F2D-A3BE-9680-4A7A-F69BDD9974B8}"/>
              </a:ext>
            </a:extLst>
          </p:cNvPr>
          <p:cNvSpPr txBox="1"/>
          <p:nvPr/>
        </p:nvSpPr>
        <p:spPr>
          <a:xfrm>
            <a:off x="5704169" y="1860204"/>
            <a:ext cx="3430747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9C1F7-D7F1-E230-1748-C2E369589F78}"/>
              </a:ext>
            </a:extLst>
          </p:cNvPr>
          <p:cNvSpPr txBox="1"/>
          <p:nvPr/>
        </p:nvSpPr>
        <p:spPr>
          <a:xfrm>
            <a:off x="2639853" y="2157056"/>
            <a:ext cx="2505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Éste es nuestro </a:t>
            </a:r>
            <a:br>
              <a:rPr lang="es-ES" sz="2800" dirty="0"/>
            </a:br>
            <a:r>
              <a:rPr lang="es-ES" sz="2800" dirty="0"/>
              <a:t>modelo: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7CC86-13F2-5EAC-6CB4-B1EA456B384D}"/>
              </a:ext>
            </a:extLst>
          </p:cNvPr>
          <p:cNvSpPr txBox="1"/>
          <p:nvPr/>
        </p:nvSpPr>
        <p:spPr>
          <a:xfrm>
            <a:off x="5704169" y="3911661"/>
            <a:ext cx="423064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E82646-DA76-8E81-690B-6DB8D3F3C3D2}"/>
              </a:ext>
            </a:extLst>
          </p:cNvPr>
          <p:cNvSpPr txBox="1"/>
          <p:nvPr/>
        </p:nvSpPr>
        <p:spPr>
          <a:xfrm>
            <a:off x="5769833" y="5471083"/>
            <a:ext cx="241284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5215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2133601" y="381001"/>
            <a:ext cx="465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planilla</a:t>
            </a:r>
            <a:r>
              <a:rPr lang="en-US" sz="2400" dirty="0"/>
              <a:t> …  BUILDING ANALYSIS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837377"/>
            <a:ext cx="3907648" cy="5549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71809F-90BE-4F4E-BF1D-F21581BB4FF9}"/>
              </a:ext>
            </a:extLst>
          </p:cNvPr>
          <p:cNvSpPr/>
          <p:nvPr/>
        </p:nvSpPr>
        <p:spPr>
          <a:xfrm>
            <a:off x="2259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E92C3-A24D-4865-AD95-F35AAF337280}"/>
              </a:ext>
            </a:extLst>
          </p:cNvPr>
          <p:cNvSpPr txBox="1"/>
          <p:nvPr/>
        </p:nvSpPr>
        <p:spPr>
          <a:xfrm rot="5400000">
            <a:off x="5404366" y="5988694"/>
            <a:ext cx="381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CDECF-82C9-C4BA-112B-0B505E31E744}"/>
              </a:ext>
            </a:extLst>
          </p:cNvPr>
          <p:cNvSpPr/>
          <p:nvPr/>
        </p:nvSpPr>
        <p:spPr>
          <a:xfrm>
            <a:off x="5263613" y="5976867"/>
            <a:ext cx="609600" cy="392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709500-20CE-F01F-85B7-73767E3FA65D}"/>
              </a:ext>
            </a:extLst>
          </p:cNvPr>
          <p:cNvSpPr/>
          <p:nvPr/>
        </p:nvSpPr>
        <p:spPr>
          <a:xfrm>
            <a:off x="2133600" y="14478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50C1A-D54A-3B9F-7B59-6039100B575C}"/>
              </a:ext>
            </a:extLst>
          </p:cNvPr>
          <p:cNvCxnSpPr/>
          <p:nvPr/>
        </p:nvCxnSpPr>
        <p:spPr>
          <a:xfrm>
            <a:off x="2743200" y="16002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043D94-CF58-3E3C-7B97-05D2B1F7C5C7}"/>
              </a:ext>
            </a:extLst>
          </p:cNvPr>
          <p:cNvSpPr txBox="1"/>
          <p:nvPr/>
        </p:nvSpPr>
        <p:spPr>
          <a:xfrm>
            <a:off x="3988860" y="1388584"/>
            <a:ext cx="96372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 </a:t>
            </a:r>
            <a:r>
              <a:rPr lang="en-US" dirty="0" err="1">
                <a:solidFill>
                  <a:srgbClr val="FF0000"/>
                </a:solidFill>
              </a:rPr>
              <a:t>Tesis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E43217-203D-85AA-DC6C-707AC257F355}"/>
              </a:ext>
            </a:extLst>
          </p:cNvPr>
          <p:cNvSpPr/>
          <p:nvPr/>
        </p:nvSpPr>
        <p:spPr>
          <a:xfrm>
            <a:off x="2210661" y="1983859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A71946-834A-B469-39FE-87DE9F576C4B}"/>
              </a:ext>
            </a:extLst>
          </p:cNvPr>
          <p:cNvCxnSpPr/>
          <p:nvPr/>
        </p:nvCxnSpPr>
        <p:spPr>
          <a:xfrm>
            <a:off x="2820261" y="2136259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26374-CB97-7E86-0DA2-B901D54CCBC5}"/>
              </a:ext>
            </a:extLst>
          </p:cNvPr>
          <p:cNvSpPr txBox="1"/>
          <p:nvPr/>
        </p:nvSpPr>
        <p:spPr>
          <a:xfrm>
            <a:off x="3989719" y="1913390"/>
            <a:ext cx="172528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“El </a:t>
            </a:r>
            <a:r>
              <a:rPr lang="en-US" dirty="0" err="1">
                <a:solidFill>
                  <a:srgbClr val="FF0000"/>
                </a:solidFill>
              </a:rPr>
              <a:t>marco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hechos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96F77D-D710-7C92-F1BA-5F788D3C6237}"/>
              </a:ext>
            </a:extLst>
          </p:cNvPr>
          <p:cNvSpPr/>
          <p:nvPr/>
        </p:nvSpPr>
        <p:spPr>
          <a:xfrm>
            <a:off x="6569149" y="1898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D530EE-674D-BC5B-082B-415EFCA1F7FB}"/>
              </a:ext>
            </a:extLst>
          </p:cNvPr>
          <p:cNvCxnSpPr/>
          <p:nvPr/>
        </p:nvCxnSpPr>
        <p:spPr>
          <a:xfrm>
            <a:off x="7178749" y="2050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D9E29B-2A92-A65A-F504-6C2079458822}"/>
              </a:ext>
            </a:extLst>
          </p:cNvPr>
          <p:cNvSpPr txBox="1"/>
          <p:nvPr/>
        </p:nvSpPr>
        <p:spPr>
          <a:xfrm>
            <a:off x="8424408" y="1838984"/>
            <a:ext cx="143981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Comodines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9C9E54-0811-1516-EA11-E8F28E33E161}"/>
              </a:ext>
            </a:extLst>
          </p:cNvPr>
          <p:cNvSpPr/>
          <p:nvPr/>
        </p:nvSpPr>
        <p:spPr>
          <a:xfrm>
            <a:off x="6553200" y="2712775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CD7A77-43F0-4F84-CA86-79A5C3CCE8C4}"/>
              </a:ext>
            </a:extLst>
          </p:cNvPr>
          <p:cNvCxnSpPr/>
          <p:nvPr/>
        </p:nvCxnSpPr>
        <p:spPr>
          <a:xfrm>
            <a:off x="7162800" y="2865175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B8C339-AE14-E3EC-79C8-A3ECBF5FADDE}"/>
              </a:ext>
            </a:extLst>
          </p:cNvPr>
          <p:cNvSpPr txBox="1"/>
          <p:nvPr/>
        </p:nvSpPr>
        <p:spPr>
          <a:xfrm>
            <a:off x="8408459" y="2653559"/>
            <a:ext cx="14814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Implicaciones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135C04-3221-228B-B9E9-4D22754E1BCF}"/>
              </a:ext>
            </a:extLst>
          </p:cNvPr>
          <p:cNvSpPr/>
          <p:nvPr/>
        </p:nvSpPr>
        <p:spPr>
          <a:xfrm>
            <a:off x="6553200" y="4267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5F74C2-FB0B-B938-6FE5-0F7C73C1535F}"/>
              </a:ext>
            </a:extLst>
          </p:cNvPr>
          <p:cNvCxnSpPr/>
          <p:nvPr/>
        </p:nvCxnSpPr>
        <p:spPr>
          <a:xfrm>
            <a:off x="7162800" y="4419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C80ABA-1760-95C0-001A-0DA6E70D65D1}"/>
              </a:ext>
            </a:extLst>
          </p:cNvPr>
          <p:cNvSpPr txBox="1"/>
          <p:nvPr/>
        </p:nvSpPr>
        <p:spPr>
          <a:xfrm>
            <a:off x="8408460" y="4207984"/>
            <a:ext cx="16177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Otros</a:t>
            </a:r>
            <a:r>
              <a:rPr lang="en-US" dirty="0">
                <a:solidFill>
                  <a:srgbClr val="FF0000"/>
                </a:solidFill>
              </a:rPr>
              <a:t> Puntos”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3F41CB-FF1E-AC84-95D8-29FBCFB568D4}"/>
              </a:ext>
            </a:extLst>
          </p:cNvPr>
          <p:cNvSpPr/>
          <p:nvPr/>
        </p:nvSpPr>
        <p:spPr>
          <a:xfrm>
            <a:off x="2198906" y="2646621"/>
            <a:ext cx="849094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961855-AA60-1261-41FA-A92BD1D10FAE}"/>
              </a:ext>
            </a:extLst>
          </p:cNvPr>
          <p:cNvCxnSpPr>
            <a:cxnSpLocks/>
          </p:cNvCxnSpPr>
          <p:nvPr/>
        </p:nvCxnSpPr>
        <p:spPr>
          <a:xfrm>
            <a:off x="3048001" y="2799021"/>
            <a:ext cx="94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1CC912A-D830-CB7A-B599-8ACDA6B1665E}"/>
              </a:ext>
            </a:extLst>
          </p:cNvPr>
          <p:cNvSpPr txBox="1"/>
          <p:nvPr/>
        </p:nvSpPr>
        <p:spPr>
          <a:xfrm>
            <a:off x="4054165" y="2587406"/>
            <a:ext cx="16608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Impulsores</a:t>
            </a:r>
            <a:r>
              <a:rPr lang="en-US" dirty="0">
                <a:solidFill>
                  <a:srgbClr val="FF0000"/>
                </a:solidFill>
              </a:rPr>
              <a:t> y </a:t>
            </a:r>
            <a:r>
              <a:rPr lang="en-US" dirty="0" err="1">
                <a:solidFill>
                  <a:srgbClr val="FF0000"/>
                </a:solidFill>
              </a:rPr>
              <a:t>Tendencias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CC51FA-AECA-B236-EEF7-16DB0CB00A09}"/>
              </a:ext>
            </a:extLst>
          </p:cNvPr>
          <p:cNvSpPr/>
          <p:nvPr/>
        </p:nvSpPr>
        <p:spPr>
          <a:xfrm>
            <a:off x="2210661" y="4852727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11C674-0144-981E-D443-A1ACC0BCD5C3}"/>
              </a:ext>
            </a:extLst>
          </p:cNvPr>
          <p:cNvCxnSpPr/>
          <p:nvPr/>
        </p:nvCxnSpPr>
        <p:spPr>
          <a:xfrm>
            <a:off x="2820261" y="5005127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6EC8BFD-73AF-848C-027B-3D69713C3203}"/>
              </a:ext>
            </a:extLst>
          </p:cNvPr>
          <p:cNvSpPr txBox="1"/>
          <p:nvPr/>
        </p:nvSpPr>
        <p:spPr>
          <a:xfrm>
            <a:off x="4065921" y="4793511"/>
            <a:ext cx="12025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Escenarios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FEB89F-8E28-6793-AD27-03A15816BFA1}"/>
              </a:ext>
            </a:extLst>
          </p:cNvPr>
          <p:cNvSpPr/>
          <p:nvPr/>
        </p:nvSpPr>
        <p:spPr>
          <a:xfrm>
            <a:off x="7696200" y="5867401"/>
            <a:ext cx="1676400" cy="609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 err="1"/>
              <a:t>Handout</a:t>
            </a:r>
            <a:r>
              <a:rPr lang="es-ES" dirty="0"/>
              <a:t> 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82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7" grpId="0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91" y="1134979"/>
            <a:ext cx="4124136" cy="542544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2" y="1143000"/>
            <a:ext cx="4171860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1553378" y="381000"/>
            <a:ext cx="9085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with a thesis sentence at the top, that’s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15E572-63AD-4465-9D46-1FB47DF8C360}"/>
              </a:ext>
            </a:extLst>
          </p:cNvPr>
          <p:cNvCxnSpPr/>
          <p:nvPr/>
        </p:nvCxnSpPr>
        <p:spPr>
          <a:xfrm>
            <a:off x="3200400" y="904220"/>
            <a:ext cx="2209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981200" y="2133600"/>
            <a:ext cx="3810000" cy="6096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981200" y="2743200"/>
            <a:ext cx="38100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981200" y="3429000"/>
            <a:ext cx="3810000" cy="2209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981200" y="5731881"/>
            <a:ext cx="3810000" cy="51651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6400800" y="1219200"/>
            <a:ext cx="3810000" cy="9144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6400800" y="2207240"/>
            <a:ext cx="3810000" cy="68836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6400800" y="2967336"/>
            <a:ext cx="3810000" cy="168086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6399028" y="4703856"/>
            <a:ext cx="3810000" cy="1315944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5562600" y="1371600"/>
            <a:ext cx="304800" cy="2184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657600" y="3129786"/>
            <a:ext cx="7285822" cy="286232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Thesis sentence(s):	Main conclusion.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“Bottom Line Up Front.”</a:t>
            </a:r>
          </a:p>
          <a:p>
            <a:pPr lvl="6">
              <a:spcAft>
                <a:spcPts val="1800"/>
              </a:spcAft>
            </a:pPr>
            <a:r>
              <a:rPr lang="en-US" sz="2400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657600" y="3408906"/>
            <a:ext cx="7285822" cy="273921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/>
              <a:t>Framing: The information your decisionmaker needs to get into the story.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Basics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Not “research </a:t>
            </a:r>
            <a:r>
              <a:rPr lang="en-US" sz="2800"/>
              <a:t>or encyclopedia”</a:t>
            </a:r>
            <a:endParaRPr lang="en-US" sz="2800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D420E61-583A-A0AB-E876-8A41D7A083F6}"/>
              </a:ext>
            </a:extLst>
          </p:cNvPr>
          <p:cNvSpPr/>
          <p:nvPr/>
        </p:nvSpPr>
        <p:spPr>
          <a:xfrm>
            <a:off x="381000" y="1281930"/>
            <a:ext cx="7696200" cy="310990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67D1A3E6-66C8-40E7-F6B1-255A9736CD5A}"/>
              </a:ext>
            </a:extLst>
          </p:cNvPr>
          <p:cNvGraphicFramePr>
            <a:graphicFrameLocks noGrp="1"/>
          </p:cNvGraphicFramePr>
          <p:nvPr/>
        </p:nvGraphicFramePr>
        <p:xfrm>
          <a:off x="557425" y="1496644"/>
          <a:ext cx="7438222" cy="28529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1975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5176247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574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490313">
                <a:tc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894100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Pet facts, thoughts that you like!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3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2133601" y="381001"/>
            <a:ext cx="465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planilla</a:t>
            </a:r>
            <a:r>
              <a:rPr lang="en-US" sz="2400" dirty="0"/>
              <a:t> …  BUILDING ANALYSIS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837377"/>
            <a:ext cx="3907648" cy="5549691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BC675BC9-3B90-F979-6EF0-3B1042B1265C}"/>
              </a:ext>
            </a:extLst>
          </p:cNvPr>
          <p:cNvSpPr txBox="1"/>
          <p:nvPr/>
        </p:nvSpPr>
        <p:spPr>
          <a:xfrm rot="293147">
            <a:off x="2710277" y="2644170"/>
            <a:ext cx="7053003" cy="1569660"/>
          </a:xfrm>
          <a:prstGeom prst="rect">
            <a:avLst/>
          </a:prstGeom>
          <a:ln w="19050">
            <a:solidFill>
              <a:srgbClr val="114359"/>
            </a:solidFill>
          </a:ln>
        </p:spPr>
        <p:txBody>
          <a:bodyPr wrap="square" lIns="457200" tIns="274320" rIns="365760" bIns="182880" rtlCol="0">
            <a:spAutoFit/>
          </a:bodyPr>
          <a:lstStyle/>
          <a:p>
            <a:pPr algn="ctr"/>
            <a:r>
              <a:rPr lang="es-ES" sz="2400" dirty="0"/>
              <a:t>¿Cómo nutre tu análisis </a:t>
            </a:r>
            <a:br>
              <a:rPr lang="es-ES" sz="2400" dirty="0"/>
            </a:br>
            <a:r>
              <a:rPr lang="es-ES" sz="2400" dirty="0"/>
              <a:t>– y sirve al decisor – </a:t>
            </a:r>
            <a:br>
              <a:rPr lang="es-ES" sz="2400" dirty="0"/>
            </a:br>
            <a:r>
              <a:rPr lang="es-ES" sz="2400" dirty="0"/>
              <a:t>cada elemento?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EF9A45-A153-B5BB-690E-C4EF92A84A22}"/>
              </a:ext>
            </a:extLst>
          </p:cNvPr>
          <p:cNvSpPr/>
          <p:nvPr/>
        </p:nvSpPr>
        <p:spPr>
          <a:xfrm>
            <a:off x="2259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579C6-F93C-B951-5604-C9BEB3A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19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51011-7E60-C886-894B-CD9F1A1A5246}"/>
              </a:ext>
            </a:extLst>
          </p:cNvPr>
          <p:cNvSpPr txBox="1"/>
          <p:nvPr/>
        </p:nvSpPr>
        <p:spPr>
          <a:xfrm>
            <a:off x="4953701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895CEC-F3DA-D887-CD2A-F2550F05AA63}"/>
              </a:ext>
            </a:extLst>
          </p:cNvPr>
          <p:cNvGraphicFramePr>
            <a:graphicFrameLocks noGrp="1"/>
          </p:cNvGraphicFramePr>
          <p:nvPr/>
        </p:nvGraphicFramePr>
        <p:xfrm>
          <a:off x="3110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D3A131-7F52-086A-E2D7-A62FFC23A40C}"/>
              </a:ext>
            </a:extLst>
          </p:cNvPr>
          <p:cNvSpPr txBox="1"/>
          <p:nvPr/>
        </p:nvSpPr>
        <p:spPr>
          <a:xfrm>
            <a:off x="3025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IA está “aprendiendo”</a:t>
            </a:r>
            <a:endParaRPr lang="en-US" sz="2800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9EC689-E333-A5D0-50B3-5D76815CA137}"/>
              </a:ext>
            </a:extLst>
          </p:cNvPr>
          <p:cNvSpPr/>
          <p:nvPr/>
        </p:nvSpPr>
        <p:spPr>
          <a:xfrm>
            <a:off x="2899577" y="2623931"/>
            <a:ext cx="6814267" cy="636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0CAB3A-9F1C-B651-9A1A-01ABEB5B833B}"/>
              </a:ext>
            </a:extLst>
          </p:cNvPr>
          <p:cNvSpPr/>
          <p:nvPr/>
        </p:nvSpPr>
        <p:spPr>
          <a:xfrm>
            <a:off x="2899577" y="3628638"/>
            <a:ext cx="6814267" cy="697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1CF116-801C-B168-0DDB-8BA91FA6312E}"/>
              </a:ext>
            </a:extLst>
          </p:cNvPr>
          <p:cNvSpPr/>
          <p:nvPr/>
        </p:nvSpPr>
        <p:spPr>
          <a:xfrm>
            <a:off x="3051159" y="4490142"/>
            <a:ext cx="6814267" cy="8820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190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4210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4347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4693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5718812" y="2074188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58002">
            <a:off x="5676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6574976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6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2133601" y="381001"/>
            <a:ext cx="620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EXAMPLE of a filled-in analytical worksheet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BB1F19D-48A6-4C23-953D-54D462F1D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95400"/>
            <a:ext cx="3810000" cy="5366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E104E-5FDB-4EF8-B6AC-8E1402287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04" y="1295399"/>
            <a:ext cx="4148816" cy="53666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D4D75C-1DA4-4974-8595-24BCC452D24D}"/>
              </a:ext>
            </a:extLst>
          </p:cNvPr>
          <p:cNvSpPr/>
          <p:nvPr/>
        </p:nvSpPr>
        <p:spPr>
          <a:xfrm>
            <a:off x="8829600" y="6200431"/>
            <a:ext cx="14478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dirty="0" err="1"/>
              <a:t>handout</a:t>
            </a:r>
            <a:r>
              <a:rPr lang="es-ES" sz="2000" dirty="0"/>
              <a:t> 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884757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3962401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A30D-E300-495A-B1B8-E0C0AD64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81" y="1219201"/>
            <a:ext cx="3931920" cy="512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08E2A-8C70-409C-9CB2-8410C23C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1"/>
            <a:ext cx="3931920" cy="5149099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3759201" y="2721113"/>
            <a:ext cx="5105401" cy="1415772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s-ES" sz="2800" dirty="0"/>
              <a:t>¿Preguntas?  ¿Comentarios?</a:t>
            </a:r>
            <a:br>
              <a:rPr lang="es-ES" sz="2800" dirty="0"/>
            </a:br>
            <a:r>
              <a:rPr lang="es-ES" sz="2800" dirty="0"/>
              <a:t>¿Ideas para mejorarlo?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69941-CD1C-45EB-AE99-0BA40F338C65}"/>
              </a:ext>
            </a:extLst>
          </p:cNvPr>
          <p:cNvSpPr txBox="1"/>
          <p:nvPr/>
        </p:nvSpPr>
        <p:spPr>
          <a:xfrm>
            <a:off x="3240107" y="2514601"/>
            <a:ext cx="530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Pero … </a:t>
            </a:r>
            <a:r>
              <a:rPr lang="es-ES" sz="2400" dirty="0"/>
              <a:t>¿estamos totalmente contentos?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6F23-F249-4863-B782-3AA21C5AD8FC}"/>
              </a:ext>
            </a:extLst>
          </p:cNvPr>
          <p:cNvSpPr txBox="1"/>
          <p:nvPr/>
        </p:nvSpPr>
        <p:spPr>
          <a:xfrm>
            <a:off x="2817876" y="3581401"/>
            <a:ext cx="614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¿Tenemos toda confianza?  ¿Puede faltar algo?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8A8E0-66A7-4ACB-B54F-CA97CA528CE8}"/>
              </a:ext>
            </a:extLst>
          </p:cNvPr>
          <p:cNvSpPr txBox="1"/>
          <p:nvPr/>
        </p:nvSpPr>
        <p:spPr>
          <a:xfrm>
            <a:off x="685800" y="686589"/>
            <a:ext cx="380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“</a:t>
            </a:r>
            <a:r>
              <a:rPr lang="en-US" sz="2800" dirty="0"/>
              <a:t>TORMENTA DE IDEAS”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9E1C-E151-4AFE-B447-C383DE9A0F20}"/>
              </a:ext>
            </a:extLst>
          </p:cNvPr>
          <p:cNvSpPr txBox="1"/>
          <p:nvPr/>
        </p:nvSpPr>
        <p:spPr>
          <a:xfrm>
            <a:off x="1179303" y="4686094"/>
            <a:ext cx="230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Sugerencias: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90713-40AB-4063-845E-4FEC28702C20}"/>
              </a:ext>
            </a:extLst>
          </p:cNvPr>
          <p:cNvSpPr txBox="1"/>
          <p:nvPr/>
        </p:nvSpPr>
        <p:spPr>
          <a:xfrm>
            <a:off x="1185066" y="1841227"/>
            <a:ext cx="1585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Propósito</a:t>
            </a:r>
            <a:r>
              <a:rPr lang="en-US" sz="24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43788-771C-43EC-AB11-FD1CDE21E9EC}"/>
              </a:ext>
            </a:extLst>
          </p:cNvPr>
          <p:cNvSpPr txBox="1"/>
          <p:nvPr/>
        </p:nvSpPr>
        <p:spPr>
          <a:xfrm>
            <a:off x="3234404" y="1872032"/>
            <a:ext cx="446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Asegurar que el análisis considere toda la información y las interpretaciones relevantes.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9C37A-30A2-424E-B49A-B86972B3DFE3}"/>
              </a:ext>
            </a:extLst>
          </p:cNvPr>
          <p:cNvSpPr txBox="1"/>
          <p:nvPr/>
        </p:nvSpPr>
        <p:spPr>
          <a:xfrm>
            <a:off x="1207136" y="3316174"/>
            <a:ext cx="17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Definición</a:t>
            </a:r>
            <a:r>
              <a:rPr lang="en-US" sz="24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4AC1-0D17-41DC-9144-AD5EC59743BF}"/>
              </a:ext>
            </a:extLst>
          </p:cNvPr>
          <p:cNvSpPr txBox="1"/>
          <p:nvPr/>
        </p:nvSpPr>
        <p:spPr>
          <a:xfrm>
            <a:off x="3172312" y="3261315"/>
            <a:ext cx="6657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Proceso de liberarnos de la línea establecida -- evadiendo el pensamiento lineal y fortaleciendo nuestra confianza en el análisis.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1EF9-0DEB-40E5-B948-1818F2736066}"/>
              </a:ext>
            </a:extLst>
          </p:cNvPr>
          <p:cNvSpPr txBox="1"/>
          <p:nvPr/>
        </p:nvSpPr>
        <p:spPr>
          <a:xfrm>
            <a:off x="3200488" y="4662202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Líder coetáneo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FA952-95BD-4DA9-BF1E-A6429FBF66E0}"/>
              </a:ext>
            </a:extLst>
          </p:cNvPr>
          <p:cNvSpPr/>
          <p:nvPr/>
        </p:nvSpPr>
        <p:spPr>
          <a:xfrm>
            <a:off x="3200487" y="5104681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2400" dirty="0"/>
              <a:t>Cantidad más que calidad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0A1A7-06AD-4D71-B287-97058AB93862}"/>
              </a:ext>
            </a:extLst>
          </p:cNvPr>
          <p:cNvSpPr/>
          <p:nvPr/>
        </p:nvSpPr>
        <p:spPr>
          <a:xfrm>
            <a:off x="3210669" y="5559964"/>
            <a:ext cx="215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Seguir sin parar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D25E-E109-44CD-BA57-A712ED08CAAB}"/>
              </a:ext>
            </a:extLst>
          </p:cNvPr>
          <p:cNvSpPr/>
          <p:nvPr/>
        </p:nvSpPr>
        <p:spPr>
          <a:xfrm>
            <a:off x="3210668" y="5997164"/>
            <a:ext cx="187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Todos hablan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74C50B-06F1-4991-805C-1576A9ACCD97}"/>
              </a:ext>
            </a:extLst>
          </p:cNvPr>
          <p:cNvSpPr/>
          <p:nvPr/>
        </p:nvSpPr>
        <p:spPr>
          <a:xfrm>
            <a:off x="7214073" y="4684813"/>
            <a:ext cx="3812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Sin juzgar en ningún aspecto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989FD-902B-4098-BCBA-EF46A1AA1CF2}"/>
              </a:ext>
            </a:extLst>
          </p:cNvPr>
          <p:cNvSpPr/>
          <p:nvPr/>
        </p:nvSpPr>
        <p:spPr>
          <a:xfrm>
            <a:off x="7239209" y="5165652"/>
            <a:ext cx="1778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No defender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E31FA-75DD-47F5-AAAF-A1F965B6A5ED}"/>
              </a:ext>
            </a:extLst>
          </p:cNvPr>
          <p:cNvSpPr/>
          <p:nvPr/>
        </p:nvSpPr>
        <p:spPr>
          <a:xfrm>
            <a:off x="7219173" y="5588969"/>
            <a:ext cx="2879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2400" dirty="0"/>
              <a:t>Estructura ligera, ágil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5D828-0DE7-4A9F-B6B7-96A9F9CE25E9}"/>
              </a:ext>
            </a:extLst>
          </p:cNvPr>
          <p:cNvSpPr/>
          <p:nvPr/>
        </p:nvSpPr>
        <p:spPr>
          <a:xfrm>
            <a:off x="7219173" y="6012287"/>
            <a:ext cx="4145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Mantener la discusión divertida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1D18D-806A-F080-6C27-61DBDFADD1B0}"/>
              </a:ext>
            </a:extLst>
          </p:cNvPr>
          <p:cNvSpPr txBox="1"/>
          <p:nvPr/>
        </p:nvSpPr>
        <p:spPr>
          <a:xfrm>
            <a:off x="11125200" y="526769"/>
            <a:ext cx="284052" cy="319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77" dirty="0"/>
              <a:t>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8D6A5-C7D8-CA67-F61E-75478A0EAD09}"/>
              </a:ext>
            </a:extLst>
          </p:cNvPr>
          <p:cNvGrpSpPr/>
          <p:nvPr/>
        </p:nvGrpSpPr>
        <p:grpSpPr>
          <a:xfrm>
            <a:off x="7861782" y="526768"/>
            <a:ext cx="3547470" cy="2368831"/>
            <a:chOff x="1289913" y="2409645"/>
            <a:chExt cx="5627862" cy="3619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2CBB62-0CFE-43D0-4DF1-DCEC2511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1719" y1="69686" x2="11719" y2="69686"/>
                          <a14:backgroundMark x1="13750" y1="71080" x2="13750" y2="71080"/>
                          <a14:backgroundMark x1="15469" y1="68641" x2="15469" y2="68641"/>
                          <a14:backgroundMark x1="13594" y1="69338" x2="13594" y2="69338"/>
                          <a14:backgroundMark x1="18125" y1="83972" x2="18125" y2="83972"/>
                          <a14:backgroundMark x1="25313" y1="86411" x2="25313" y2="86411"/>
                          <a14:backgroundMark x1="25469" y1="84321" x2="25469" y2="84321"/>
                          <a14:backgroundMark x1="25313" y1="82230" x2="25313" y2="82230"/>
                          <a14:backgroundMark x1="27656" y1="64111" x2="27656" y2="64111"/>
                          <a14:backgroundMark x1="27344" y1="72125" x2="27344" y2="72125"/>
                          <a14:backgroundMark x1="27656" y1="68293" x2="27656" y2="68293"/>
                          <a14:backgroundMark x1="28125" y1="58188" x2="28125" y2="58188"/>
                          <a14:backgroundMark x1="27813" y1="63415" x2="27813" y2="63415"/>
                          <a14:backgroundMark x1="27969" y1="63066" x2="27969" y2="63066"/>
                          <a14:backgroundMark x1="28906" y1="58537" x2="28906" y2="58537"/>
                          <a14:backgroundMark x1="27187" y1="45993" x2="27187" y2="45993"/>
                          <a14:backgroundMark x1="37344" y1="45993" x2="37969" y2="47038"/>
                          <a14:backgroundMark x1="36406" y1="64460" x2="36406" y2="64460"/>
                          <a14:backgroundMark x1="35469" y1="80488" x2="35469" y2="80488"/>
                          <a14:backgroundMark x1="31875" y1="76655" x2="32031" y2="80488"/>
                          <a14:backgroundMark x1="31563" y1="75610" x2="31563" y2="75610"/>
                          <a14:backgroundMark x1="30469" y1="78397" x2="30781" y2="88153"/>
                          <a14:backgroundMark x1="30312" y1="77352" x2="30312" y2="77352"/>
                          <a14:backgroundMark x1="31875" y1="85366" x2="31875" y2="85366"/>
                          <a14:backgroundMark x1="18594" y1="77352" x2="18594" y2="77352"/>
                          <a14:backgroundMark x1="17656" y1="88502" x2="17656" y2="88502"/>
                          <a14:backgroundMark x1="17656" y1="88502" x2="17656" y2="88502"/>
                          <a14:backgroundMark x1="45156" y1="67596" x2="44688" y2="68641"/>
                          <a14:backgroundMark x1="53438" y1="66899" x2="53594" y2="67944"/>
                          <a14:backgroundMark x1="61719" y1="65854" x2="62187" y2="67944"/>
                          <a14:backgroundMark x1="61250" y1="65157" x2="61250" y2="65157"/>
                          <a14:backgroundMark x1="58906" y1="55401" x2="61719" y2="55401"/>
                          <a14:backgroundMark x1="72031" y1="58537" x2="72344" y2="61324"/>
                          <a14:backgroundMark x1="72500" y1="67596" x2="71406" y2="66899"/>
                          <a14:backgroundMark x1="64688" y1="68293" x2="65156" y2="71080"/>
                          <a14:backgroundMark x1="79531" y1="56446" x2="79219" y2="56794"/>
                          <a14:backgroundMark x1="73750" y1="71080" x2="73750" y2="71080"/>
                          <a14:backgroundMark x1="80625" y1="47387" x2="80625" y2="47387"/>
                          <a14:backgroundMark x1="80625" y1="48084" x2="80625" y2="48084"/>
                          <a14:backgroundMark x1="80000" y1="47038" x2="80000" y2="47038"/>
                          <a14:backgroundMark x1="85469" y1="69338" x2="87188" y2="693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9913" y="3505200"/>
              <a:ext cx="5627862" cy="2523745"/>
            </a:xfrm>
            <a:prstGeom prst="rect">
              <a:avLst/>
            </a:prstGeom>
          </p:spPr>
        </p:pic>
        <p:pic>
          <p:nvPicPr>
            <p:cNvPr id="20" name="Graphic 19" descr="Fireworks">
              <a:extLst>
                <a:ext uri="{FF2B5EF4-FFF2-40B4-BE49-F238E27FC236}">
                  <a16:creationId xmlns:a16="http://schemas.microsoft.com/office/drawing/2014/main" id="{842503FC-66C9-F196-5628-742AEBB4A7D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2032893" y="3245600"/>
              <a:ext cx="487973" cy="487973"/>
            </a:xfrm>
            <a:prstGeom prst="rect">
              <a:avLst/>
            </a:prstGeom>
          </p:spPr>
        </p:pic>
        <p:pic>
          <p:nvPicPr>
            <p:cNvPr id="21" name="Graphic 20" descr="Fireworks">
              <a:extLst>
                <a:ext uri="{FF2B5EF4-FFF2-40B4-BE49-F238E27FC236}">
                  <a16:creationId xmlns:a16="http://schemas.microsoft.com/office/drawing/2014/main" id="{BE0BA653-16EC-53E2-E49D-F959109EF72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2757534" y="2725482"/>
              <a:ext cx="487973" cy="487973"/>
            </a:xfrm>
            <a:prstGeom prst="rect">
              <a:avLst/>
            </a:prstGeom>
          </p:spPr>
        </p:pic>
        <p:pic>
          <p:nvPicPr>
            <p:cNvPr id="22" name="Graphic 21" descr="Fireworks">
              <a:extLst>
                <a:ext uri="{FF2B5EF4-FFF2-40B4-BE49-F238E27FC236}">
                  <a16:creationId xmlns:a16="http://schemas.microsoft.com/office/drawing/2014/main" id="{BAE78D86-AD99-141C-5F47-CED1F08AD06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03844" y="2409645"/>
              <a:ext cx="487973" cy="487973"/>
            </a:xfrm>
            <a:prstGeom prst="rect">
              <a:avLst/>
            </a:prstGeom>
          </p:spPr>
        </p:pic>
        <p:pic>
          <p:nvPicPr>
            <p:cNvPr id="23" name="Graphic 22" descr="Fireworks">
              <a:extLst>
                <a:ext uri="{FF2B5EF4-FFF2-40B4-BE49-F238E27FC236}">
                  <a16:creationId xmlns:a16="http://schemas.microsoft.com/office/drawing/2014/main" id="{CE1DCFA9-0214-D055-6C5E-9FEADABA5D04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50729">
              <a:off x="4833877" y="2670665"/>
              <a:ext cx="487973" cy="487973"/>
            </a:xfrm>
            <a:prstGeom prst="rect">
              <a:avLst/>
            </a:prstGeom>
          </p:spPr>
        </p:pic>
        <p:pic>
          <p:nvPicPr>
            <p:cNvPr id="24" name="Graphic 23" descr="Fireworks">
              <a:extLst>
                <a:ext uri="{FF2B5EF4-FFF2-40B4-BE49-F238E27FC236}">
                  <a16:creationId xmlns:a16="http://schemas.microsoft.com/office/drawing/2014/main" id="{80577AA7-28B2-9A49-C751-D74AC4F48D8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09456">
              <a:off x="5533070" y="3058477"/>
              <a:ext cx="487973" cy="487973"/>
            </a:xfrm>
            <a:prstGeom prst="rect">
              <a:avLst/>
            </a:prstGeom>
          </p:spPr>
        </p:pic>
        <p:pic>
          <p:nvPicPr>
            <p:cNvPr id="25" name="Graphic 24" descr="Fireworks">
              <a:extLst>
                <a:ext uri="{FF2B5EF4-FFF2-40B4-BE49-F238E27FC236}">
                  <a16:creationId xmlns:a16="http://schemas.microsoft.com/office/drawing/2014/main" id="{811F502D-026F-8D5D-CB67-898EB7C6412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6719" y="2461988"/>
              <a:ext cx="487973" cy="48797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413A88-FD8A-B08C-3860-6BBF028B7155}"/>
                </a:ext>
              </a:extLst>
            </p:cNvPr>
            <p:cNvSpPr txBox="1"/>
            <p:nvPr/>
          </p:nvSpPr>
          <p:spPr>
            <a:xfrm>
              <a:off x="3591302" y="2993477"/>
              <a:ext cx="1520143" cy="594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omic Sans MS" panose="030F0702030302020204" pitchFamily="66" charset="0"/>
                  <a:cs typeface="Courier New" panose="02070309020205020404" pitchFamily="49" charset="0"/>
                </a:rPr>
                <a:t>IDEAS</a:t>
              </a:r>
              <a:endParaRPr lang="en-US" sz="2215" dirty="0">
                <a:latin typeface="Comic Sans MS" panose="030F0702030302020204" pitchFamily="66" charset="0"/>
                <a:cs typeface="Courier New" panose="02070309020205020404" pitchFamily="49" charset="0"/>
              </a:endParaRPr>
            </a:p>
          </p:txBody>
        </p:sp>
        <p:pic>
          <p:nvPicPr>
            <p:cNvPr id="27" name="Graphic 26" descr="Fireworks">
              <a:extLst>
                <a:ext uri="{FF2B5EF4-FFF2-40B4-BE49-F238E27FC236}">
                  <a16:creationId xmlns:a16="http://schemas.microsoft.com/office/drawing/2014/main" id="{78E219F1-9587-2F26-6429-307883C4874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83450" y="3236777"/>
              <a:ext cx="487973" cy="487973"/>
            </a:xfrm>
            <a:prstGeom prst="rect">
              <a:avLst/>
            </a:prstGeom>
          </p:spPr>
        </p:pic>
        <p:pic>
          <p:nvPicPr>
            <p:cNvPr id="28" name="Graphic 27" descr="Fireworks">
              <a:extLst>
                <a:ext uri="{FF2B5EF4-FFF2-40B4-BE49-F238E27FC236}">
                  <a16:creationId xmlns:a16="http://schemas.microsoft.com/office/drawing/2014/main" id="{19473071-C680-8FD8-9F21-84E8558D677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48323">
              <a:off x="4796471" y="3270526"/>
              <a:ext cx="487973" cy="487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5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5E86C-392A-9268-002B-E2EC5D44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85A4B-8566-5147-F5C4-22CB9E7D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40">
            <a:off x="4181401" y="1150683"/>
            <a:ext cx="5406429" cy="485551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72C60-4411-B7CE-9AA8-0F27F85AC3DC}"/>
              </a:ext>
            </a:extLst>
          </p:cNvPr>
          <p:cNvSpPr txBox="1"/>
          <p:nvPr/>
        </p:nvSpPr>
        <p:spPr>
          <a:xfrm>
            <a:off x="1676400" y="838200"/>
            <a:ext cx="1936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Recuerda</a:t>
            </a:r>
            <a:r>
              <a:rPr lang="en-US" sz="28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8014394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2710A-C2FA-64BF-7DE6-0DCB53E6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64" y="533399"/>
            <a:ext cx="8640536" cy="60673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2FCE2D-00AE-4CAC-BC9A-857F97F94779}"/>
              </a:ext>
            </a:extLst>
          </p:cNvPr>
          <p:cNvSpPr/>
          <p:nvPr/>
        </p:nvSpPr>
        <p:spPr>
          <a:xfrm>
            <a:off x="2209800" y="5715000"/>
            <a:ext cx="1143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 err="1"/>
              <a:t>Handout</a:t>
            </a:r>
            <a:r>
              <a:rPr lang="es-ES" sz="1600" dirty="0"/>
              <a:t> G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C59FF-6234-3B5E-E409-42D52D95E3E9}"/>
              </a:ext>
            </a:extLst>
          </p:cNvPr>
          <p:cNvSpPr/>
          <p:nvPr/>
        </p:nvSpPr>
        <p:spPr>
          <a:xfrm>
            <a:off x="10164536" y="609600"/>
            <a:ext cx="304800" cy="3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5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4762904" y="329854"/>
            <a:ext cx="231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Brainstorming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A30D-E300-495A-B1B8-E0C0AD64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81" y="1219201"/>
            <a:ext cx="3931920" cy="512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08E2A-8C70-409C-9CB2-8410C23C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19201"/>
            <a:ext cx="3931920" cy="5149099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2968675" y="2352765"/>
            <a:ext cx="6686450" cy="2523768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s-ES" sz="3200" dirty="0"/>
              <a:t>¿Hay algo más que decir?  ¿Hay otras interpretaciones que explorar?</a:t>
            </a:r>
            <a:br>
              <a:rPr lang="es-ES" sz="3200" dirty="0"/>
            </a:br>
            <a:r>
              <a:rPr lang="es-ES" sz="3200" dirty="0"/>
              <a:t>¿Ideas para mejorarlo?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6230AA-E444-A79A-CD66-5459719D9DA1}"/>
              </a:ext>
            </a:extLst>
          </p:cNvPr>
          <p:cNvSpPr/>
          <p:nvPr/>
        </p:nvSpPr>
        <p:spPr>
          <a:xfrm>
            <a:off x="3352800" y="5943600"/>
            <a:ext cx="1219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D9867-36FF-FE5B-5802-F97C89309FA9}"/>
              </a:ext>
            </a:extLst>
          </p:cNvPr>
          <p:cNvSpPr/>
          <p:nvPr/>
        </p:nvSpPr>
        <p:spPr>
          <a:xfrm>
            <a:off x="6387698" y="6045956"/>
            <a:ext cx="1219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724E6-D821-123E-0FAF-8C984A5D95F9}"/>
              </a:ext>
            </a:extLst>
          </p:cNvPr>
          <p:cNvSpPr/>
          <p:nvPr/>
        </p:nvSpPr>
        <p:spPr>
          <a:xfrm>
            <a:off x="2011583" y="5931656"/>
            <a:ext cx="1219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1" y="974230"/>
            <a:ext cx="5382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¿Comentarios?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		¿Dudas?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			¿Preguntas?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C2944-C229-C02B-C220-1EB621A5FB31}"/>
              </a:ext>
            </a:extLst>
          </p:cNvPr>
          <p:cNvSpPr txBox="1"/>
          <p:nvPr/>
        </p:nvSpPr>
        <p:spPr>
          <a:xfrm>
            <a:off x="5987500" y="1060573"/>
            <a:ext cx="3753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/>
              <a:t>¿Ya bastante por un día?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F73AF-A8E6-191F-1AC6-B0CDCDD8924E}"/>
              </a:ext>
            </a:extLst>
          </p:cNvPr>
          <p:cNvSpPr txBox="1"/>
          <p:nvPr/>
        </p:nvSpPr>
        <p:spPr>
          <a:xfrm>
            <a:off x="3626414" y="4172352"/>
            <a:ext cx="49391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ucida Calligraphy" panose="03010101010101010101" pitchFamily="66" charset="0"/>
              </a:rPr>
              <a:t>Hasta ma</a:t>
            </a:r>
            <a:r>
              <a:rPr lang="es-ES" sz="2400" dirty="0" err="1">
                <a:latin typeface="Lucida Calligraphy" panose="03010101010101010101" pitchFamily="66" charset="0"/>
              </a:rPr>
              <a:t>ñana</a:t>
            </a:r>
            <a:br>
              <a:rPr lang="es-ES" sz="2400" dirty="0">
                <a:latin typeface="Lucida Calligraphy" panose="03010101010101010101" pitchFamily="66" charset="0"/>
              </a:rPr>
            </a:br>
            <a:endParaRPr lang="es-ES" sz="2400" dirty="0">
              <a:latin typeface="Lucida Calligraphy" panose="03010101010101010101" pitchFamily="66" charset="0"/>
            </a:endParaRPr>
          </a:p>
          <a:p>
            <a:pPr algn="ctr"/>
            <a:r>
              <a:rPr lang="es-ES" sz="2400" dirty="0">
                <a:latin typeface="Lucida Calligraphy" panose="03010101010101010101" pitchFamily="66" charset="0"/>
              </a:rPr>
              <a:t>Las NUEVE en punto</a:t>
            </a:r>
            <a:br>
              <a:rPr lang="es-ES" sz="2400" dirty="0">
                <a:latin typeface="Lucida Calligraphy" panose="03010101010101010101" pitchFamily="66" charset="0"/>
              </a:rPr>
            </a:br>
            <a:br>
              <a:rPr lang="es-ES" sz="2400" dirty="0">
                <a:latin typeface="Lucida Calligraphy" panose="03010101010101010101" pitchFamily="66" charset="0"/>
              </a:rPr>
            </a:br>
            <a:r>
              <a:rPr lang="es-ES" sz="2400" dirty="0">
                <a:latin typeface="Lucida Calligraphy" panose="03010101010101010101" pitchFamily="66" charset="0"/>
              </a:rPr>
              <a:t>“El que tarda trae desayuno”</a:t>
            </a:r>
            <a:endParaRPr lang="en-US" sz="2400" dirty="0">
              <a:latin typeface="Lucida Calligraphy" panose="03010101010101010101" pitchFamily="66" charset="0"/>
            </a:endParaRPr>
          </a:p>
        </p:txBody>
      </p:sp>
      <p:pic>
        <p:nvPicPr>
          <p:cNvPr id="7" name="Graphic 6" descr="Lecturer outline">
            <a:extLst>
              <a:ext uri="{FF2B5EF4-FFF2-40B4-BE49-F238E27FC236}">
                <a16:creationId xmlns:a16="http://schemas.microsoft.com/office/drawing/2014/main" id="{9E466FA6-5FB0-ECA6-4226-1E2630622C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600452" y="1985587"/>
            <a:ext cx="1515098" cy="1515098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A67F51A-2B68-43DD-19BC-A33A5B3388F0}"/>
              </a:ext>
            </a:extLst>
          </p:cNvPr>
          <p:cNvSpPr/>
          <p:nvPr/>
        </p:nvSpPr>
        <p:spPr>
          <a:xfrm>
            <a:off x="5638800" y="834214"/>
            <a:ext cx="4267200" cy="994586"/>
          </a:xfrm>
          <a:prstGeom prst="wedgeRectCallout">
            <a:avLst>
              <a:gd name="adj1" fmla="val 25596"/>
              <a:gd name="adj2" fmla="val 7782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827A2-F248-5D77-81F1-D2E8CFBC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93BF2-4481-D7D5-59D0-DD00B4E68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2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EL  AN</a:t>
            </a:r>
            <a:r>
              <a:rPr lang="es-ES" sz="4800" dirty="0"/>
              <a:t>ÁLISIS  </a:t>
            </a:r>
            <a:r>
              <a:rPr lang="en-US" sz="4800" dirty="0"/>
              <a:t>ACCIONABLE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447CE-954A-84E4-F99D-4DF2CDE5C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438565"/>
            <a:ext cx="4267200" cy="2077353"/>
          </a:xfrm>
        </p:spPr>
        <p:txBody>
          <a:bodyPr>
            <a:noAutofit/>
          </a:bodyPr>
          <a:lstStyle/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800" i="1" dirty="0"/>
              <a:t>Fulton Armstrong</a:t>
            </a:r>
            <a:br>
              <a:rPr lang="en-US" sz="3800" i="1" dirty="0"/>
            </a:br>
            <a:r>
              <a:rPr lang="en-US" sz="2600" i="1" dirty="0"/>
              <a:t>American University</a:t>
            </a:r>
            <a:br>
              <a:rPr lang="en-US" sz="2600" i="1" dirty="0"/>
            </a:br>
            <a:r>
              <a:rPr lang="en-US" sz="2600" i="1" dirty="0"/>
              <a:t>Syracuse University</a:t>
            </a:r>
            <a:br>
              <a:rPr lang="en-US" sz="2600" i="1" dirty="0"/>
            </a:br>
            <a:r>
              <a:rPr lang="en-US" sz="2600" i="1" dirty="0"/>
              <a:t>Washington, DC</a:t>
            </a:r>
            <a:endParaRPr lang="en-US" sz="18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EAB3A-03D8-B1BF-A7EE-927FB2298609}"/>
              </a:ext>
            </a:extLst>
          </p:cNvPr>
          <p:cNvSpPr/>
          <p:nvPr/>
        </p:nvSpPr>
        <p:spPr>
          <a:xfrm>
            <a:off x="2352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inteligencia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85E91C33-9A48-B502-62D7-5C9D20A43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0" y="4095835"/>
            <a:ext cx="3958430" cy="2420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187C37-0209-D478-47B6-E7199ADA77AA}"/>
              </a:ext>
            </a:extLst>
          </p:cNvPr>
          <p:cNvSpPr/>
          <p:nvPr/>
        </p:nvSpPr>
        <p:spPr>
          <a:xfrm>
            <a:off x="8991600" y="3468670"/>
            <a:ext cx="244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8-9 de mayo 2026</a:t>
            </a:r>
          </a:p>
        </p:txBody>
      </p:sp>
    </p:spTree>
    <p:extLst>
      <p:ext uri="{BB962C8B-B14F-4D97-AF65-F5344CB8AC3E}">
        <p14:creationId xmlns:p14="http://schemas.microsoft.com/office/powerpoint/2010/main" val="4526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BBE0D-8FDA-425D-BBA0-506BD181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FC1820-2737-41A6-9222-0260F4F0AF5E}"/>
              </a:ext>
            </a:extLst>
          </p:cNvPr>
          <p:cNvSpPr txBox="1">
            <a:spLocks/>
          </p:cNvSpPr>
          <p:nvPr/>
        </p:nvSpPr>
        <p:spPr>
          <a:xfrm>
            <a:off x="2362200" y="1295400"/>
            <a:ext cx="7772400" cy="41128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</a:t>
            </a:r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ACCIONABLE?</a:t>
            </a:r>
          </a:p>
          <a:p>
            <a:pPr algn="ctr"/>
            <a:endParaRPr lang="en-US" sz="4000" i="1" dirty="0"/>
          </a:p>
          <a:p>
            <a:pPr algn="ctr"/>
            <a:endParaRPr lang="en-US" sz="4000" i="1" dirty="0"/>
          </a:p>
          <a:p>
            <a:pPr algn="ctr"/>
            <a:r>
              <a:rPr lang="es-ES" sz="4000" dirty="0"/>
              <a:t>¿Qué es?</a:t>
            </a:r>
          </a:p>
          <a:p>
            <a:pPr algn="ctr"/>
            <a:r>
              <a:rPr lang="es-ES" sz="4000" dirty="0"/>
              <a:t>¿Cómo se diferencia de otros tipos de inteligencia?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7293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608BBF-B5A6-023D-7427-DF012A61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5F75F-B2C9-9052-6217-6A52B3F1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20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9EACA-2EDD-4D8F-EC2A-DCFB530DAF1F}"/>
              </a:ext>
            </a:extLst>
          </p:cNvPr>
          <p:cNvSpPr txBox="1"/>
          <p:nvPr/>
        </p:nvSpPr>
        <p:spPr>
          <a:xfrm>
            <a:off x="4953701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5D4D22-BBAB-9016-8145-9B8191E9CBAE}"/>
              </a:ext>
            </a:extLst>
          </p:cNvPr>
          <p:cNvGraphicFramePr>
            <a:graphicFrameLocks noGrp="1"/>
          </p:cNvGraphicFramePr>
          <p:nvPr/>
        </p:nvGraphicFramePr>
        <p:xfrm>
          <a:off x="3110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948C2-06D6-B244-67DB-C47F2BB8AFAD}"/>
              </a:ext>
            </a:extLst>
          </p:cNvPr>
          <p:cNvSpPr txBox="1"/>
          <p:nvPr/>
        </p:nvSpPr>
        <p:spPr>
          <a:xfrm>
            <a:off x="3025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AI está “aprendiendo”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229085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E2ECA-3D0B-453C-A453-447F5542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4A55C-AF28-446B-B0D5-8F1F32634EDE}"/>
              </a:ext>
            </a:extLst>
          </p:cNvPr>
          <p:cNvSpPr txBox="1"/>
          <p:nvPr/>
        </p:nvSpPr>
        <p:spPr>
          <a:xfrm>
            <a:off x="4534548" y="2590801"/>
            <a:ext cx="341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OTROS MODELOS</a:t>
            </a:r>
          </a:p>
        </p:txBody>
      </p:sp>
    </p:spTree>
    <p:extLst>
      <p:ext uri="{BB962C8B-B14F-4D97-AF65-F5344CB8AC3E}">
        <p14:creationId xmlns:p14="http://schemas.microsoft.com/office/powerpoint/2010/main" val="298475843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1219200" y="838200"/>
            <a:ext cx="317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“The Drivers Model”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1B0E-32D0-4E08-98AE-5E36894A7065}"/>
              </a:ext>
            </a:extLst>
          </p:cNvPr>
          <p:cNvSpPr txBox="1"/>
          <p:nvPr/>
        </p:nvSpPr>
        <p:spPr>
          <a:xfrm>
            <a:off x="4724400" y="1676400"/>
            <a:ext cx="36984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err="1"/>
              <a:t>Ventajas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Estructura</a:t>
            </a:r>
            <a:r>
              <a:rPr lang="en-US" sz="2400" dirty="0"/>
              <a:t> </a:t>
            </a:r>
            <a:r>
              <a:rPr lang="en-US" sz="2400" dirty="0" err="1"/>
              <a:t>eficaz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Transparencia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Flexibilidad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 … m</a:t>
            </a:r>
            <a:r>
              <a:rPr lang="es-ES" sz="2400" dirty="0" err="1"/>
              <a:t>ás</a:t>
            </a:r>
            <a:r>
              <a:rPr lang="es-ES" sz="2400" dirty="0"/>
              <a:t> importante: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67E92-201B-440E-846F-EA1AE9ACE1ED}"/>
              </a:ext>
            </a:extLst>
          </p:cNvPr>
          <p:cNvSpPr txBox="1"/>
          <p:nvPr/>
        </p:nvSpPr>
        <p:spPr>
          <a:xfrm>
            <a:off x="2469525" y="4244142"/>
            <a:ext cx="2388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MÁXIMO VALOR </a:t>
            </a:r>
            <a:br>
              <a:rPr lang="es-ES" sz="2400" dirty="0"/>
            </a:br>
            <a:r>
              <a:rPr lang="es-ES" sz="2400" dirty="0"/>
              <a:t>para el decisor</a:t>
            </a:r>
            <a:br>
              <a:rPr lang="es-ES" sz="2400" dirty="0"/>
            </a:br>
            <a:r>
              <a:rPr lang="es-ES" sz="2400" dirty="0"/>
              <a:t>porque …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09EF-8496-46D4-BE92-F621FBA55D19}"/>
              </a:ext>
            </a:extLst>
          </p:cNvPr>
          <p:cNvSpPr txBox="1"/>
          <p:nvPr/>
        </p:nvSpPr>
        <p:spPr>
          <a:xfrm>
            <a:off x="2743201" y="5638800"/>
            <a:ext cx="6521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La buena política se basa en </a:t>
            </a:r>
            <a:r>
              <a:rPr lang="es-ES" sz="2800" i="1" dirty="0"/>
              <a:t>los impulsores</a:t>
            </a:r>
            <a:r>
              <a:rPr lang="es-E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67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11868"/>
              </p:ext>
            </p:extLst>
          </p:nvPr>
        </p:nvGraphicFramePr>
        <p:xfrm>
          <a:off x="2362200" y="2590800"/>
          <a:ext cx="7620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Cronológico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Clarifica causa-efecto en tiempo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23614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63E348-BF21-47A4-B967-F3F67273B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570950"/>
              </p:ext>
            </p:extLst>
          </p:nvPr>
        </p:nvGraphicFramePr>
        <p:xfrm>
          <a:off x="1066800" y="762000"/>
          <a:ext cx="10058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91626"/>
              </p:ext>
            </p:extLst>
          </p:nvPr>
        </p:nvGraphicFramePr>
        <p:xfrm>
          <a:off x="2362200" y="1828800"/>
          <a:ext cx="7620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Flow chart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Clarifica procesos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BBC4473-A0CC-FFB3-F305-86D279B03E54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38239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39204"/>
              </p:ext>
            </p:extLst>
          </p:nvPr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“</a:t>
                      </a:r>
                      <a:r>
                        <a:rPr lang="es-ES" sz="2400" dirty="0" err="1"/>
                        <a:t>Value-chain</a:t>
                      </a:r>
                      <a:r>
                        <a:rPr lang="es-ES" sz="2400" dirty="0"/>
                        <a:t>”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Indica el valor añadido en cada etapa de un proceso … para análisis económico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4E3B16A6-43CE-3882-9B49-3888173C80C3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81810" y="4750683"/>
            <a:ext cx="365760" cy="365760"/>
          </a:xfrm>
          <a:prstGeom prst="rect">
            <a:avLst/>
          </a:prstGeom>
        </p:spPr>
      </p:pic>
      <p:pic>
        <p:nvPicPr>
          <p:cNvPr id="5" name="Graphic 4" descr="Dollar">
            <a:extLst>
              <a:ext uri="{FF2B5EF4-FFF2-40B4-BE49-F238E27FC236}">
                <a16:creationId xmlns:a16="http://schemas.microsoft.com/office/drawing/2014/main" id="{656EA915-B2E4-5BD7-DE7C-2CAEDF7DD6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06675" y="4587168"/>
            <a:ext cx="548640" cy="548640"/>
          </a:xfrm>
          <a:prstGeom prst="rect">
            <a:avLst/>
          </a:prstGeom>
        </p:spPr>
      </p:pic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9C4D0EA4-477A-B01B-391F-CE5874D02C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14420" y="4392536"/>
            <a:ext cx="731520" cy="731520"/>
          </a:xfrm>
          <a:prstGeom prst="rect">
            <a:avLst/>
          </a:prstGeom>
        </p:spPr>
      </p:pic>
      <p:pic>
        <p:nvPicPr>
          <p:cNvPr id="9" name="Graphic 8" descr="Dollar">
            <a:extLst>
              <a:ext uri="{FF2B5EF4-FFF2-40B4-BE49-F238E27FC236}">
                <a16:creationId xmlns:a16="http://schemas.microsoft.com/office/drawing/2014/main" id="{929B2D75-FECD-AD23-70AE-5B9E182CBF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572000" y="4236966"/>
            <a:ext cx="914400" cy="914400"/>
          </a:xfrm>
          <a:prstGeom prst="rect">
            <a:avLst/>
          </a:prstGeom>
        </p:spPr>
      </p:pic>
      <p:pic>
        <p:nvPicPr>
          <p:cNvPr id="10" name="Graphic 9" descr="Dollar">
            <a:extLst>
              <a:ext uri="{FF2B5EF4-FFF2-40B4-BE49-F238E27FC236}">
                <a16:creationId xmlns:a16="http://schemas.microsoft.com/office/drawing/2014/main" id="{2F85DA0F-0B99-DD46-AAFD-BC127F604E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68010" y="4153146"/>
            <a:ext cx="1005840" cy="1005840"/>
          </a:xfrm>
          <a:prstGeom prst="rect">
            <a:avLst/>
          </a:prstGeom>
        </p:spPr>
      </p:pic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F173F3FB-9F77-2C73-71C6-172F7377FF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06235" y="3965186"/>
            <a:ext cx="1188720" cy="1188720"/>
          </a:xfrm>
          <a:prstGeom prst="rect">
            <a:avLst/>
          </a:prstGeom>
        </p:spPr>
      </p:pic>
      <p:pic>
        <p:nvPicPr>
          <p:cNvPr id="12" name="Graphic 11" descr="Dollar">
            <a:extLst>
              <a:ext uri="{FF2B5EF4-FFF2-40B4-BE49-F238E27FC236}">
                <a16:creationId xmlns:a16="http://schemas.microsoft.com/office/drawing/2014/main" id="{E0E3D79F-562F-6B36-AA67-1EF4E5AC09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79715" y="3829929"/>
            <a:ext cx="1371600" cy="1371600"/>
          </a:xfrm>
          <a:prstGeom prst="rect">
            <a:avLst/>
          </a:prstGeom>
        </p:spPr>
      </p:pic>
      <p:pic>
        <p:nvPicPr>
          <p:cNvPr id="13" name="Graphic 12" descr="Dollar">
            <a:extLst>
              <a:ext uri="{FF2B5EF4-FFF2-40B4-BE49-F238E27FC236}">
                <a16:creationId xmlns:a16="http://schemas.microsoft.com/office/drawing/2014/main" id="{DC4FDA87-BA9E-D8E3-7630-3F94C74F4C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078595" y="3464169"/>
            <a:ext cx="1737360" cy="1737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79C886-16E7-DCBE-87FD-B959F8386681}"/>
              </a:ext>
            </a:extLst>
          </p:cNvPr>
          <p:cNvSpPr txBox="1"/>
          <p:nvPr/>
        </p:nvSpPr>
        <p:spPr>
          <a:xfrm>
            <a:off x="1765621" y="5406169"/>
            <a:ext cx="1341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Precursors</a:t>
            </a:r>
            <a:br>
              <a:rPr lang="en-US" dirty="0"/>
            </a:br>
            <a:r>
              <a:rPr lang="en-US" dirty="0"/>
              <a:t>(Location 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E2ACA7-83D6-C1CF-07A0-A1B3494111D7}"/>
              </a:ext>
            </a:extLst>
          </p:cNvPr>
          <p:cNvSpPr txBox="1"/>
          <p:nvPr/>
        </p:nvSpPr>
        <p:spPr>
          <a:xfrm>
            <a:off x="4557249" y="5406169"/>
            <a:ext cx="143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product</a:t>
            </a:r>
            <a:br>
              <a:rPr lang="en-US" dirty="0"/>
            </a:br>
            <a:r>
              <a:rPr lang="en-US" dirty="0"/>
              <a:t>(Location 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CA042-0EA1-0B8D-0C52-A87A88D9C4DA}"/>
              </a:ext>
            </a:extLst>
          </p:cNvPr>
          <p:cNvSpPr txBox="1"/>
          <p:nvPr/>
        </p:nvSpPr>
        <p:spPr>
          <a:xfrm>
            <a:off x="6351535" y="542648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15AEC-A9C6-5005-7D8F-87247A4AAA31}"/>
              </a:ext>
            </a:extLst>
          </p:cNvPr>
          <p:cNvSpPr txBox="1"/>
          <p:nvPr/>
        </p:nvSpPr>
        <p:spPr>
          <a:xfrm>
            <a:off x="3343294" y="540616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BC7D6-C5CA-F4FA-947C-827339BAEA24}"/>
              </a:ext>
            </a:extLst>
          </p:cNvPr>
          <p:cNvSpPr txBox="1"/>
          <p:nvPr/>
        </p:nvSpPr>
        <p:spPr>
          <a:xfrm>
            <a:off x="7478335" y="5421408"/>
            <a:ext cx="1986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Commercialization</a:t>
            </a:r>
            <a:br>
              <a:rPr lang="en-US" dirty="0"/>
            </a:br>
            <a:r>
              <a:rPr lang="en-US" dirty="0"/>
              <a:t>(Location 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721F9B-B5FD-A134-9118-77EB9116C4C5}"/>
              </a:ext>
            </a:extLst>
          </p:cNvPr>
          <p:cNvSpPr txBox="1"/>
          <p:nvPr/>
        </p:nvSpPr>
        <p:spPr>
          <a:xfrm>
            <a:off x="9461417" y="5406168"/>
            <a:ext cx="96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B4678-2087-298D-4236-3037678C6677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20895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D2576C-1DD4-4DF7-AC6A-E384BA57D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667592"/>
              </p:ext>
            </p:extLst>
          </p:nvPr>
        </p:nvGraphicFramePr>
        <p:xfrm>
          <a:off x="2419350" y="2651760"/>
          <a:ext cx="762000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“</a:t>
                      </a:r>
                      <a:r>
                        <a:rPr lang="es-ES" sz="2400" dirty="0" err="1"/>
                        <a:t>Event-flow</a:t>
                      </a:r>
                      <a:r>
                        <a:rPr lang="es-ES" sz="2400" dirty="0"/>
                        <a:t>”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Indica patrones en series de sucesos, incluyendo sitios, víctimas, circunstancias, sospechosos … útil para análisis criminalístico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AEF1B73-9B1E-7D87-23DA-140B8BD821A2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4104800976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29698"/>
              </p:ext>
            </p:extLst>
          </p:nvPr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 err="1"/>
                        <a:t>Decision</a:t>
                      </a:r>
                      <a:r>
                        <a:rPr lang="es-ES" sz="2400" dirty="0"/>
                        <a:t> Matrix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Ayuda lograr un conocimiento de los intereses (y costos de decisiones) de decisores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0821BB-9D5E-4AE1-87BC-B8F913249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566222"/>
              </p:ext>
            </p:extLst>
          </p:nvPr>
        </p:nvGraphicFramePr>
        <p:xfrm>
          <a:off x="2362200" y="3429000"/>
          <a:ext cx="76200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456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415544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Estructura más básica: 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dirty="0" err="1"/>
                        <a:t>S</a:t>
                      </a:r>
                      <a:r>
                        <a:rPr lang="es-ES" sz="2400" dirty="0" err="1"/>
                        <a:t>trengths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W</a:t>
                      </a:r>
                      <a:r>
                        <a:rPr lang="es-ES" sz="2400" dirty="0" err="1"/>
                        <a:t>eaknesses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O</a:t>
                      </a:r>
                      <a:r>
                        <a:rPr lang="es-ES" sz="2400" dirty="0" err="1"/>
                        <a:t>pportunities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T</a:t>
                      </a:r>
                      <a:r>
                        <a:rPr lang="es-ES" sz="2400" dirty="0" err="1"/>
                        <a:t>hreats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3F6177-F40B-4F46-85F2-A5487FA9DE83}"/>
              </a:ext>
            </a:extLst>
          </p:cNvPr>
          <p:cNvCxnSpPr/>
          <p:nvPr/>
        </p:nvCxnSpPr>
        <p:spPr>
          <a:xfrm>
            <a:off x="7924800" y="4267200"/>
            <a:ext cx="2362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A66DEB-9981-4768-9A68-9940C93CC231}"/>
              </a:ext>
            </a:extLst>
          </p:cNvPr>
          <p:cNvCxnSpPr>
            <a:cxnSpLocks/>
          </p:cNvCxnSpPr>
          <p:nvPr/>
        </p:nvCxnSpPr>
        <p:spPr>
          <a:xfrm flipV="1">
            <a:off x="9111724" y="3215641"/>
            <a:ext cx="0" cy="23869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B67899-F52A-4F87-B337-4DD8C5C186D3}"/>
              </a:ext>
            </a:extLst>
          </p:cNvPr>
          <p:cNvSpPr txBox="1"/>
          <p:nvPr/>
        </p:nvSpPr>
        <p:spPr>
          <a:xfrm>
            <a:off x="9525000" y="3276600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S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31E59-E688-4F14-AFA0-B6A5A549F721}"/>
              </a:ext>
            </a:extLst>
          </p:cNvPr>
          <p:cNvSpPr/>
          <p:nvPr/>
        </p:nvSpPr>
        <p:spPr>
          <a:xfrm>
            <a:off x="8149591" y="3276003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W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927063-C0E6-4246-A520-3D9E8B069116}"/>
              </a:ext>
            </a:extLst>
          </p:cNvPr>
          <p:cNvSpPr/>
          <p:nvPr/>
        </p:nvSpPr>
        <p:spPr>
          <a:xfrm>
            <a:off x="8268817" y="4806333"/>
            <a:ext cx="383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T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1FC85-3633-4BF2-A0D4-4474F0800835}"/>
              </a:ext>
            </a:extLst>
          </p:cNvPr>
          <p:cNvSpPr/>
          <p:nvPr/>
        </p:nvSpPr>
        <p:spPr>
          <a:xfrm>
            <a:off x="9469441" y="4820643"/>
            <a:ext cx="447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O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B384D-E0BD-7BEC-E640-EC04275E2C8F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4593152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81957"/>
              </p:ext>
            </p:extLst>
          </p:nvPr>
        </p:nvGraphicFramePr>
        <p:xfrm>
          <a:off x="2362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Link </a:t>
                      </a:r>
                      <a:r>
                        <a:rPr lang="es-ES" sz="2400" dirty="0" err="1"/>
                        <a:t>Analysis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Revela la relación entre posibles actores … útil para mucho análisis, especialmente criminalístico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0FFF66-C538-EF5A-E9A3-09FE74530CB3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403849349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22467"/>
              </p:ext>
            </p:extLst>
          </p:nvPr>
        </p:nvGraphicFramePr>
        <p:xfrm>
          <a:off x="2362200" y="1828800"/>
          <a:ext cx="7620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 err="1"/>
                        <a:t>Scenarios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Quadrant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Explora posibilidades influidas por dos variables principales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DC5BE22-C72A-45C2-BD1F-B9CC99095FF5}"/>
              </a:ext>
            </a:extLst>
          </p:cNvPr>
          <p:cNvSpPr txBox="1"/>
          <p:nvPr/>
        </p:nvSpPr>
        <p:spPr>
          <a:xfrm>
            <a:off x="3715964" y="3674111"/>
            <a:ext cx="230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gobierno autoritario</a:t>
            </a:r>
          </a:p>
          <a:p>
            <a:pPr algn="r"/>
            <a:r>
              <a:rPr lang="es-ES" dirty="0"/>
              <a:t>economía de mercado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A9ABC-ED2F-4041-AC75-1FEAEAD9517D}"/>
              </a:ext>
            </a:extLst>
          </p:cNvPr>
          <p:cNvSpPr txBox="1"/>
          <p:nvPr/>
        </p:nvSpPr>
        <p:spPr>
          <a:xfrm>
            <a:off x="6152140" y="3680461"/>
            <a:ext cx="211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autoritario</a:t>
            </a:r>
          </a:p>
          <a:p>
            <a:pPr algn="r"/>
            <a:r>
              <a:rPr lang="es-ES" dirty="0"/>
              <a:t>economía de mando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1248B-63CE-4289-A7F1-F21D1E77E101}"/>
              </a:ext>
            </a:extLst>
          </p:cNvPr>
          <p:cNvGrpSpPr/>
          <p:nvPr/>
        </p:nvGrpSpPr>
        <p:grpSpPr>
          <a:xfrm>
            <a:off x="4929563" y="2842002"/>
            <a:ext cx="2309437" cy="3394730"/>
            <a:chOff x="3405562" y="2842002"/>
            <a:chExt cx="2309437" cy="339473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DCC236-4521-4206-B054-D464B11C0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E37516-721F-484F-9321-38166DD62B96}"/>
                </a:ext>
              </a:extLst>
            </p:cNvPr>
            <p:cNvSpPr/>
            <p:nvPr/>
          </p:nvSpPr>
          <p:spPr>
            <a:xfrm>
              <a:off x="3436042" y="2842002"/>
              <a:ext cx="2278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dirty="0"/>
                <a:t>gobierno autoritario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0B4032-1F48-41A6-9F6E-1D1D2A487172}"/>
                </a:ext>
              </a:extLst>
            </p:cNvPr>
            <p:cNvSpPr/>
            <p:nvPr/>
          </p:nvSpPr>
          <p:spPr>
            <a:xfrm>
              <a:off x="3405562" y="5867400"/>
              <a:ext cx="2278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dirty="0"/>
                <a:t>gobierno democrático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D8A640-C07F-407E-9BF1-0A53908069CA}"/>
              </a:ext>
            </a:extLst>
          </p:cNvPr>
          <p:cNvSpPr txBox="1"/>
          <p:nvPr/>
        </p:nvSpPr>
        <p:spPr>
          <a:xfrm>
            <a:off x="3754523" y="4909204"/>
            <a:ext cx="2303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democrático</a:t>
            </a:r>
          </a:p>
          <a:p>
            <a:r>
              <a:rPr lang="es-ES" dirty="0"/>
              <a:t>economía de mercado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B5C95-5735-4D89-8B47-A86876EAB80F}"/>
              </a:ext>
            </a:extLst>
          </p:cNvPr>
          <p:cNvGrpSpPr/>
          <p:nvPr/>
        </p:nvGrpSpPr>
        <p:grpSpPr>
          <a:xfrm>
            <a:off x="1744796" y="4448274"/>
            <a:ext cx="8315361" cy="384592"/>
            <a:chOff x="220795" y="4448274"/>
            <a:chExt cx="8315361" cy="3845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C3E3EA-A59E-488B-A944-9767CBB49395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30BD23-48E8-4BB2-940E-834F6F3D8562}"/>
                </a:ext>
              </a:extLst>
            </p:cNvPr>
            <p:cNvSpPr txBox="1"/>
            <p:nvPr/>
          </p:nvSpPr>
          <p:spPr>
            <a:xfrm>
              <a:off x="6423398" y="4448274"/>
              <a:ext cx="211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/>
                <a:t>economía de mando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C62883-DBAB-4435-A2F9-0EDB9C82ECA5}"/>
                </a:ext>
              </a:extLst>
            </p:cNvPr>
            <p:cNvSpPr txBox="1"/>
            <p:nvPr/>
          </p:nvSpPr>
          <p:spPr>
            <a:xfrm>
              <a:off x="220795" y="4463534"/>
              <a:ext cx="2303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/>
                <a:t>economía de mercado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87C9B4-2199-4882-B9A6-54721CF73E42}"/>
              </a:ext>
            </a:extLst>
          </p:cNvPr>
          <p:cNvSpPr txBox="1"/>
          <p:nvPr/>
        </p:nvSpPr>
        <p:spPr>
          <a:xfrm>
            <a:off x="6184104" y="4940647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democrático</a:t>
            </a:r>
          </a:p>
          <a:p>
            <a:r>
              <a:rPr lang="es-ES" dirty="0"/>
              <a:t>economía de mando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31EFF-EF91-155E-79D4-A94E88CF7448}"/>
              </a:ext>
            </a:extLst>
          </p:cNvPr>
          <p:cNvSpPr txBox="1"/>
          <p:nvPr/>
        </p:nvSpPr>
        <p:spPr>
          <a:xfrm>
            <a:off x="1219200" y="8382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</p:spTree>
    <p:extLst>
      <p:ext uri="{BB962C8B-B14F-4D97-AF65-F5344CB8AC3E}">
        <p14:creationId xmlns:p14="http://schemas.microsoft.com/office/powerpoint/2010/main" val="15644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18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1219200"/>
            <a:ext cx="6667500" cy="840230"/>
          </a:xfrm>
        </p:spPr>
        <p:txBody>
          <a:bodyPr wrap="square">
            <a:spAutoFit/>
          </a:bodyPr>
          <a:lstStyle/>
          <a:p>
            <a:pPr algn="l"/>
            <a:r>
              <a:rPr lang="en-US" sz="5400" dirty="0" err="1"/>
              <a:t>Otros</a:t>
            </a:r>
            <a:r>
              <a:rPr lang="en-US" sz="5400" dirty="0"/>
              <a:t> </a:t>
            </a:r>
            <a:r>
              <a:rPr lang="en-US" sz="5400" dirty="0" err="1"/>
              <a:t>asuntos</a:t>
            </a:r>
            <a:r>
              <a:rPr lang="en-US" sz="5400" dirty="0"/>
              <a:t>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57600" y="3200400"/>
            <a:ext cx="4572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La </a:t>
            </a:r>
            <a:r>
              <a:rPr lang="en-US" sz="2800" dirty="0" err="1"/>
              <a:t>politización</a:t>
            </a:r>
            <a:endParaRPr lang="en-US" sz="2800" dirty="0"/>
          </a:p>
          <a:p>
            <a:pPr algn="ctr">
              <a:spcAft>
                <a:spcPts val="1200"/>
              </a:spcAft>
            </a:pPr>
            <a:r>
              <a:rPr lang="en-US" sz="2800" dirty="0" err="1"/>
              <a:t>Nuestro</a:t>
            </a:r>
            <a:r>
              <a:rPr lang="en-US" sz="2800" dirty="0"/>
              <a:t> valor a</a:t>
            </a:r>
            <a:r>
              <a:rPr lang="es-ES" sz="2800" dirty="0" err="1"/>
              <a:t>ñadido</a:t>
            </a:r>
            <a:endParaRPr lang="en-US" sz="2800" dirty="0"/>
          </a:p>
          <a:p>
            <a:pPr algn="ctr">
              <a:spcAft>
                <a:spcPts val="1200"/>
              </a:spcAft>
            </a:pPr>
            <a:r>
              <a:rPr lang="en-US" sz="2800" dirty="0" err="1"/>
              <a:t>Nuestros</a:t>
            </a:r>
            <a:r>
              <a:rPr lang="en-US" sz="2800" dirty="0"/>
              <a:t> </a:t>
            </a:r>
            <a:r>
              <a:rPr lang="en-US" sz="2800" dirty="0" err="1"/>
              <a:t>otros</a:t>
            </a:r>
            <a:r>
              <a:rPr lang="en-US" sz="2800" dirty="0"/>
              <a:t> </a:t>
            </a:r>
            <a:r>
              <a:rPr lang="en-US" sz="2800" dirty="0" err="1"/>
              <a:t>clientes</a:t>
            </a:r>
            <a:endParaRPr lang="en-US" sz="2800" dirty="0"/>
          </a:p>
          <a:p>
            <a:pPr algn="ctr">
              <a:spcAft>
                <a:spcPts val="1200"/>
              </a:spcAft>
            </a:pPr>
            <a:r>
              <a:rPr lang="en-US" sz="2800" dirty="0" err="1"/>
              <a:t>Manteniendo</a:t>
            </a:r>
            <a:r>
              <a:rPr lang="en-US" sz="2800" dirty="0"/>
              <a:t> </a:t>
            </a:r>
            <a:r>
              <a:rPr lang="en-US" sz="2800" dirty="0" err="1"/>
              <a:t>nuestra</a:t>
            </a:r>
            <a:r>
              <a:rPr lang="en-US" sz="2800" dirty="0"/>
              <a:t> moral</a:t>
            </a:r>
          </a:p>
        </p:txBody>
      </p:sp>
    </p:spTree>
    <p:extLst>
      <p:ext uri="{BB962C8B-B14F-4D97-AF65-F5344CB8AC3E}">
        <p14:creationId xmlns:p14="http://schemas.microsoft.com/office/powerpoint/2010/main" val="37448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8CBDCE-E94B-3A34-953E-0DD94D0F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76B07-CAB3-DFD3-F9F9-3D8F5CC6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051F-9924-D0CF-8177-B65D4FF6090E}"/>
              </a:ext>
            </a:extLst>
          </p:cNvPr>
          <p:cNvSpPr txBox="1"/>
          <p:nvPr/>
        </p:nvSpPr>
        <p:spPr>
          <a:xfrm>
            <a:off x="2281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B69CF-61AB-D16D-3E5C-68FFF777E170}"/>
              </a:ext>
            </a:extLst>
          </p:cNvPr>
          <p:cNvSpPr txBox="1"/>
          <p:nvPr/>
        </p:nvSpPr>
        <p:spPr>
          <a:xfrm>
            <a:off x="2281451" y="1590766"/>
            <a:ext cx="81681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400" kern="1400" dirty="0">
                <a:latin typeface="Aptos" panose="020B0004020202020204" pitchFamily="34" charset="0"/>
                <a:ea typeface="DengXian" panose="02010600030101010101" pitchFamily="2" charset="-122"/>
              </a:rPr>
              <a:t>CHATGPT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While Artificial Intelligence (AI) has made significant strides in various fields, there are still several aspects of analysis and decision-making that human analysts excel at, and AI struggles to replicate. 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kern="1400" dirty="0">
              <a:latin typeface="Aptos" panose="020B0004020202020204" pitchFamily="34" charset="0"/>
              <a:ea typeface="DengXian" panose="02010600030101010101" pitchFamily="2" charset="-122"/>
            </a:endParaRP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Contextual Understanding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Creativity and Critical Thinking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Emotional Intelligence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Ethical and Moral Reasoning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Adaptability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84E0B-006B-662D-FBDE-8C83C77890F6}"/>
              </a:ext>
            </a:extLst>
          </p:cNvPr>
          <p:cNvSpPr txBox="1"/>
          <p:nvPr/>
        </p:nvSpPr>
        <p:spPr>
          <a:xfrm>
            <a:off x="6517643" y="3342617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Intuition and Gut Feelings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Effective Communication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Dealing with Uncertainty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Building Trust</a:t>
            </a:r>
          </a:p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latin typeface="Aptos" panose="020B0004020202020204" pitchFamily="34" charset="0"/>
                <a:ea typeface="DengXian" panose="02010600030101010101" pitchFamily="2" charset="-122"/>
              </a:rPr>
              <a:t>Complex Problem-Solving</a:t>
            </a:r>
            <a:endParaRPr lang="en-US" kern="1400" dirty="0">
              <a:latin typeface="Aptos" panose="020B0004020202020204" pitchFamily="34" charset="0"/>
              <a:ea typeface="DengXia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55891-D2BE-C816-9B89-E7AE52792347}"/>
              </a:ext>
            </a:extLst>
          </p:cNvPr>
          <p:cNvSpPr txBox="1"/>
          <p:nvPr/>
        </p:nvSpPr>
        <p:spPr>
          <a:xfrm>
            <a:off x="2860447" y="5725606"/>
            <a:ext cx="707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600"/>
              </a:spcAft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800" kern="1400" dirty="0">
                <a:latin typeface="Aptos" panose="020B0004020202020204" pitchFamily="34" charset="0"/>
                <a:ea typeface="DengXian" panose="02010600030101010101" pitchFamily="2" charset="-122"/>
              </a:rPr>
              <a:t>It looks like we’re “safe” (for at least a while).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2BF23-FC73-D59D-ABBF-B907B6E43D76}"/>
              </a:ext>
            </a:extLst>
          </p:cNvPr>
          <p:cNvSpPr/>
          <p:nvPr/>
        </p:nvSpPr>
        <p:spPr>
          <a:xfrm>
            <a:off x="6867208" y="2115386"/>
            <a:ext cx="1936435" cy="257306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308EB-0A5F-E385-6F02-D82C856AE6E4}"/>
              </a:ext>
            </a:extLst>
          </p:cNvPr>
          <p:cNvSpPr/>
          <p:nvPr/>
        </p:nvSpPr>
        <p:spPr>
          <a:xfrm>
            <a:off x="4538631" y="2372692"/>
            <a:ext cx="1839118" cy="30844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AC79A-3C5A-F7BF-347B-8E552E2F9251}"/>
              </a:ext>
            </a:extLst>
          </p:cNvPr>
          <p:cNvSpPr/>
          <p:nvPr/>
        </p:nvSpPr>
        <p:spPr>
          <a:xfrm>
            <a:off x="2348148" y="2722550"/>
            <a:ext cx="5958292" cy="294420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8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0" y="1981200"/>
            <a:ext cx="830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, y 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nos</a:t>
            </a:r>
            <a:r>
              <a:rPr lang="en-US" sz="2800" dirty="0"/>
              <a:t> </a:t>
            </a:r>
            <a:r>
              <a:rPr lang="en-US" sz="2800" dirty="0" err="1"/>
              <a:t>daña</a:t>
            </a:r>
            <a:r>
              <a:rPr lang="en-US" sz="28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qué</a:t>
            </a:r>
            <a:r>
              <a:rPr lang="en-US" sz="2800" dirty="0"/>
              <a:t> y 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sucede</a:t>
            </a:r>
            <a:r>
              <a:rPr lang="en-US" sz="28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formas</a:t>
            </a:r>
            <a:r>
              <a:rPr lang="en-US" sz="2800" dirty="0"/>
              <a:t> </a:t>
            </a:r>
            <a:r>
              <a:rPr lang="en-US" sz="2800" dirty="0" err="1"/>
              <a:t>toma</a:t>
            </a:r>
            <a:r>
              <a:rPr lang="en-US" sz="2800" dirty="0"/>
              <a:t>?  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tiene</a:t>
            </a:r>
            <a:r>
              <a:rPr lang="en-US" sz="2800" dirty="0"/>
              <a:t> que </a:t>
            </a:r>
            <a:r>
              <a:rPr lang="en-US" sz="2800" dirty="0" err="1"/>
              <a:t>ver</a:t>
            </a:r>
            <a:r>
              <a:rPr lang="en-US" sz="2800" dirty="0"/>
              <a:t> la </a:t>
            </a:r>
            <a:r>
              <a:rPr lang="en-US" sz="2800" dirty="0" err="1"/>
              <a:t>retroalimentación</a:t>
            </a:r>
            <a:r>
              <a:rPr lang="en-US" sz="2800" dirty="0"/>
              <a:t> – </a:t>
            </a:r>
            <a:r>
              <a:rPr lang="en-US" sz="2800" i="1" dirty="0"/>
              <a:t>feedback</a:t>
            </a:r>
            <a:r>
              <a:rPr lang="en-US" sz="2800" dirty="0"/>
              <a:t> – del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sobre</a:t>
            </a:r>
            <a:r>
              <a:rPr lang="en-US" sz="2800" dirty="0"/>
              <a:t> </a:t>
            </a:r>
            <a:r>
              <a:rPr lang="en-US" sz="2800" dirty="0" err="1"/>
              <a:t>nuestro</a:t>
            </a:r>
            <a:r>
              <a:rPr lang="en-US" sz="2800" dirty="0"/>
              <a:t> </a:t>
            </a:r>
            <a:r>
              <a:rPr lang="en-US" sz="2800" dirty="0" err="1"/>
              <a:t>trabajo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905001"/>
            <a:ext cx="6934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“</a:t>
            </a:r>
            <a:r>
              <a:rPr lang="en-US" sz="2800" dirty="0" err="1"/>
              <a:t>politización</a:t>
            </a:r>
            <a:r>
              <a:rPr lang="en-US" sz="2800" dirty="0"/>
              <a:t> al </a:t>
            </a:r>
            <a:r>
              <a:rPr lang="en-US" sz="2800" dirty="0" err="1"/>
              <a:t>revés</a:t>
            </a:r>
            <a:r>
              <a:rPr lang="en-US" sz="2800" dirty="0"/>
              <a:t>”?</a:t>
            </a:r>
          </a:p>
          <a:p>
            <a:pPr>
              <a:spcAft>
                <a:spcPts val="2400"/>
              </a:spcAft>
            </a:pPr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y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sucede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endParaRPr lang="en-US" sz="2800" dirty="0"/>
          </a:p>
          <a:p>
            <a:endParaRPr lang="en-US" sz="2800" dirty="0"/>
          </a:p>
          <a:p>
            <a:endParaRPr lang="en-US" sz="2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5525" y="1334532"/>
            <a:ext cx="7600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la </a:t>
            </a:r>
            <a:r>
              <a:rPr lang="en-US" sz="2400" dirty="0" err="1"/>
              <a:t>prevenimos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Emplear</a:t>
            </a:r>
            <a:r>
              <a:rPr lang="en-US" sz="2400" dirty="0"/>
              <a:t> </a:t>
            </a:r>
            <a:r>
              <a:rPr lang="en-US" sz="2400" dirty="0" err="1"/>
              <a:t>buen</a:t>
            </a:r>
            <a:r>
              <a:rPr lang="en-US" sz="2400" dirty="0"/>
              <a:t> arte del </a:t>
            </a:r>
            <a:r>
              <a:rPr lang="en-US" sz="2400" dirty="0" err="1"/>
              <a:t>oficio</a:t>
            </a:r>
            <a:r>
              <a:rPr lang="en-US" sz="2400" dirty="0"/>
              <a:t> – con </a:t>
            </a:r>
            <a:r>
              <a:rPr lang="en-US" sz="2400" dirty="0" err="1"/>
              <a:t>transparencia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honestos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Poner</a:t>
            </a:r>
            <a:r>
              <a:rPr lang="en-US" sz="2400" dirty="0"/>
              <a:t> al </a:t>
            </a:r>
            <a:r>
              <a:rPr lang="en-US" sz="2400" dirty="0" err="1"/>
              <a:t>lado</a:t>
            </a:r>
            <a:r>
              <a:rPr lang="en-US" sz="2400" dirty="0"/>
              <a:t> </a:t>
            </a:r>
            <a:r>
              <a:rPr lang="en-US" sz="2400" dirty="0" err="1"/>
              <a:t>preferencias</a:t>
            </a:r>
            <a:r>
              <a:rPr lang="en-US" sz="2400" dirty="0"/>
              <a:t> </a:t>
            </a:r>
            <a:r>
              <a:rPr lang="en-US" sz="2400" dirty="0" err="1"/>
              <a:t>institucionales</a:t>
            </a:r>
            <a:endParaRPr lang="en-US" sz="2400" dirty="0"/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Resistir</a:t>
            </a:r>
            <a:r>
              <a:rPr lang="en-US" sz="2400" dirty="0"/>
              <a:t> </a:t>
            </a:r>
            <a:r>
              <a:rPr lang="en-US" sz="2400" dirty="0" err="1"/>
              <a:t>tentación</a:t>
            </a:r>
            <a:r>
              <a:rPr lang="en-US" sz="2400" dirty="0"/>
              <a:t> de </a:t>
            </a:r>
            <a:r>
              <a:rPr lang="en-US" sz="2400" dirty="0" err="1"/>
              <a:t>acceso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Mantenernos</a:t>
            </a:r>
            <a:r>
              <a:rPr lang="en-US" sz="2400" dirty="0"/>
              <a:t> al </a:t>
            </a:r>
            <a:r>
              <a:rPr lang="en-US" sz="2400" dirty="0" err="1"/>
              <a:t>tanto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políticas</a:t>
            </a:r>
            <a:r>
              <a:rPr lang="en-US" sz="2400" dirty="0"/>
              <a:t> y la </a:t>
            </a:r>
            <a:r>
              <a:rPr lang="en-US" sz="2400" dirty="0" err="1"/>
              <a:t>política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Pensar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un </a:t>
            </a:r>
            <a:r>
              <a:rPr lang="en-US" sz="2400" dirty="0" err="1"/>
              <a:t>decisor</a:t>
            </a:r>
            <a:r>
              <a:rPr lang="en-US" sz="2400" dirty="0"/>
              <a:t> o </a:t>
            </a:r>
            <a:r>
              <a:rPr lang="en-US" sz="2400" dirty="0" err="1"/>
              <a:t>político</a:t>
            </a:r>
            <a:endParaRPr lang="en-US" sz="24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Enfocarnos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“</a:t>
            </a:r>
            <a:r>
              <a:rPr lang="en-US" sz="2400" dirty="0" err="1"/>
              <a:t>intereses</a:t>
            </a:r>
            <a:r>
              <a:rPr lang="en-US" sz="2400" dirty="0"/>
              <a:t> </a:t>
            </a:r>
            <a:r>
              <a:rPr lang="en-US" sz="2400" dirty="0" err="1"/>
              <a:t>nacionales</a:t>
            </a:r>
            <a:r>
              <a:rPr lang="en-US" sz="2400" dirty="0"/>
              <a:t>”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Respetar</a:t>
            </a:r>
            <a:r>
              <a:rPr lang="en-US" sz="2400" dirty="0"/>
              <a:t> </a:t>
            </a:r>
            <a:r>
              <a:rPr lang="en-US" sz="2400" dirty="0" err="1"/>
              <a:t>perspectivas</a:t>
            </a:r>
            <a:r>
              <a:rPr lang="en-US" sz="2400" dirty="0"/>
              <a:t> </a:t>
            </a:r>
            <a:r>
              <a:rPr lang="en-US" sz="2400" dirty="0" err="1"/>
              <a:t>ajenas</a:t>
            </a:r>
            <a:r>
              <a:rPr lang="en-US" sz="2400" dirty="0"/>
              <a:t>; </a:t>
            </a:r>
            <a:r>
              <a:rPr lang="en-US" sz="2400" dirty="0" err="1"/>
              <a:t>respetar</a:t>
            </a:r>
            <a:r>
              <a:rPr lang="en-US" sz="2400" dirty="0"/>
              <a:t> </a:t>
            </a:r>
            <a:r>
              <a:rPr lang="en-US" sz="2400" dirty="0" err="1"/>
              <a:t>procesos</a:t>
            </a:r>
            <a:r>
              <a:rPr lang="en-US" sz="2400" dirty="0"/>
              <a:t> e </a:t>
            </a:r>
            <a:r>
              <a:rPr lang="en-US" sz="2400" dirty="0" err="1"/>
              <a:t>instituciones</a:t>
            </a:r>
            <a:r>
              <a:rPr lang="en-US" sz="2400" dirty="0"/>
              <a:t>; </a:t>
            </a:r>
            <a:r>
              <a:rPr lang="en-US" sz="2400" dirty="0" err="1"/>
              <a:t>respetar</a:t>
            </a:r>
            <a:r>
              <a:rPr lang="en-US" sz="2400" dirty="0"/>
              <a:t> la </a:t>
            </a:r>
            <a:r>
              <a:rPr lang="en-US" sz="2400" dirty="0" err="1"/>
              <a:t>democracia</a:t>
            </a:r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B466A4-437B-4DAD-9311-1B19D9608FE6}"/>
              </a:ext>
            </a:extLst>
          </p:cNvPr>
          <p:cNvSpPr/>
          <p:nvPr/>
        </p:nvSpPr>
        <p:spPr>
          <a:xfrm>
            <a:off x="8724900" y="688202"/>
            <a:ext cx="1333500" cy="4006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600" dirty="0" err="1"/>
              <a:t>handout</a:t>
            </a:r>
            <a:r>
              <a:rPr lang="es-ES" sz="1600" dirty="0"/>
              <a:t> 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46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Nuestro</a:t>
            </a:r>
            <a:r>
              <a:rPr lang="en-US" sz="3600" dirty="0"/>
              <a:t> valor </a:t>
            </a:r>
            <a:r>
              <a:rPr lang="en-US" sz="3600" dirty="0" err="1"/>
              <a:t>añadido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1295400"/>
            <a:ext cx="693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contribución</a:t>
            </a:r>
            <a:r>
              <a:rPr lang="en-US" sz="2400" dirty="0"/>
              <a:t> especial?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¿La </a:t>
            </a:r>
            <a:r>
              <a:rPr lang="en-US" sz="2400" dirty="0" err="1"/>
              <a:t>información</a:t>
            </a:r>
            <a:r>
              <a:rPr lang="en-US" sz="2400" dirty="0"/>
              <a:t> </a:t>
            </a:r>
            <a:r>
              <a:rPr lang="en-US" sz="2400" dirty="0" err="1"/>
              <a:t>secreta</a:t>
            </a:r>
            <a:r>
              <a:rPr lang="en-US" sz="2400" dirty="0"/>
              <a:t>/</a:t>
            </a:r>
            <a:r>
              <a:rPr lang="en-US" sz="2400" dirty="0" err="1"/>
              <a:t>clandestina</a:t>
            </a:r>
            <a:r>
              <a:rPr lang="en-US" sz="2400" dirty="0"/>
              <a:t>?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pericia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¿Que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producto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oportuno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¿Que no </a:t>
            </a:r>
            <a:r>
              <a:rPr lang="en-US" sz="2400" dirty="0" err="1"/>
              <a:t>tenemos</a:t>
            </a:r>
            <a:r>
              <a:rPr lang="en-US" sz="2400" dirty="0"/>
              <a:t> agenda?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Nuestro</a:t>
            </a:r>
            <a:r>
              <a:rPr lang="en-US" sz="2400" dirty="0"/>
              <a:t> arte del </a:t>
            </a:r>
            <a:r>
              <a:rPr lang="en-US" sz="2400" dirty="0" err="1"/>
              <a:t>oficio</a:t>
            </a:r>
            <a:r>
              <a:rPr lang="en-US" sz="2400" dirty="0"/>
              <a:t> </a:t>
            </a:r>
            <a:r>
              <a:rPr lang="en-US" sz="2400" dirty="0" err="1"/>
              <a:t>rigoroso</a:t>
            </a:r>
            <a:r>
              <a:rPr lang="en-US" sz="2400" dirty="0"/>
              <a:t>?</a:t>
            </a:r>
          </a:p>
          <a:p>
            <a:pPr algn="ctr">
              <a:spcAft>
                <a:spcPts val="1200"/>
              </a:spcAft>
            </a:pPr>
            <a:br>
              <a:rPr lang="es-ES" sz="2400" dirty="0"/>
            </a:br>
            <a:r>
              <a:rPr lang="es-ES" sz="2400" dirty="0"/>
              <a:t>¿Somos más que un medio interno para las noticias, en competencia con los medios masivos?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13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Nuestros</a:t>
            </a:r>
            <a:r>
              <a:rPr lang="en-US" sz="3600" dirty="0"/>
              <a:t> (</a:t>
            </a:r>
            <a:r>
              <a:rPr lang="en-US" sz="3600" dirty="0" err="1"/>
              <a:t>otros</a:t>
            </a:r>
            <a:r>
              <a:rPr lang="en-US" sz="3600" dirty="0"/>
              <a:t>) </a:t>
            </a:r>
            <a:r>
              <a:rPr lang="en-US" sz="3600" dirty="0" err="1"/>
              <a:t>clientes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1600200"/>
            <a:ext cx="6934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Quién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cliente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Sólo</a:t>
            </a:r>
            <a:r>
              <a:rPr lang="en-US" sz="2400" dirty="0"/>
              <a:t> el </a:t>
            </a:r>
            <a:r>
              <a:rPr lang="en-US" sz="2400" dirty="0" err="1"/>
              <a:t>ejecutivo</a:t>
            </a:r>
            <a:r>
              <a:rPr lang="en-US" sz="2400" dirty="0"/>
              <a:t> (o </a:t>
            </a:r>
            <a:r>
              <a:rPr lang="en-US" sz="2400" dirty="0" err="1"/>
              <a:t>presidencia</a:t>
            </a:r>
            <a:r>
              <a:rPr lang="en-US" sz="2400" dirty="0"/>
              <a:t>)?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colegas</a:t>
            </a:r>
            <a:r>
              <a:rPr lang="en-US" sz="2400" dirty="0"/>
              <a:t> </a:t>
            </a:r>
            <a:r>
              <a:rPr lang="en-US" sz="2400" dirty="0" err="1"/>
              <a:t>operativos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Contactos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sector </a:t>
            </a:r>
            <a:r>
              <a:rPr lang="en-US" sz="2400" dirty="0" err="1"/>
              <a:t>privado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¿La </a:t>
            </a:r>
            <a:r>
              <a:rPr lang="en-US" sz="2400" dirty="0" err="1"/>
              <a:t>prensa</a:t>
            </a:r>
            <a:r>
              <a:rPr lang="en-US" sz="2400" dirty="0"/>
              <a:t>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“El pueblo”?</a:t>
            </a:r>
          </a:p>
        </p:txBody>
      </p:sp>
    </p:spTree>
    <p:extLst>
      <p:ext uri="{BB962C8B-B14F-4D97-AF65-F5344CB8AC3E}">
        <p14:creationId xmlns:p14="http://schemas.microsoft.com/office/powerpoint/2010/main" val="28559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Nuestra</a:t>
            </a:r>
            <a:r>
              <a:rPr lang="en-US" sz="3600" dirty="0"/>
              <a:t> moral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0" y="1561352"/>
            <a:ext cx="693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mantenemos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moral?</a:t>
            </a:r>
          </a:p>
          <a:p>
            <a:pPr lvl="1">
              <a:spcAft>
                <a:spcPts val="1200"/>
              </a:spcAft>
            </a:pPr>
            <a:r>
              <a:rPr lang="en-US" sz="2400" dirty="0" err="1"/>
              <a:t>Trabajo</a:t>
            </a:r>
            <a:r>
              <a:rPr lang="en-US" sz="2400" dirty="0"/>
              <a:t> </a:t>
            </a:r>
            <a:r>
              <a:rPr lang="en-US" sz="2400" dirty="0" err="1"/>
              <a:t>interesante</a:t>
            </a:r>
            <a:r>
              <a:rPr lang="en-US" sz="2400" dirty="0"/>
              <a:t> </a:t>
            </a:r>
            <a:r>
              <a:rPr lang="en-US" sz="2400" dirty="0" err="1"/>
              <a:t>pero</a:t>
            </a:r>
            <a:r>
              <a:rPr lang="en-US" sz="2400" dirty="0"/>
              <a:t> </a:t>
            </a:r>
            <a:r>
              <a:rPr lang="en-US" sz="2400" dirty="0" err="1"/>
              <a:t>muchas</a:t>
            </a:r>
            <a:r>
              <a:rPr lang="en-US" sz="2400" dirty="0"/>
              <a:t> </a:t>
            </a:r>
            <a:r>
              <a:rPr lang="en-US" sz="2400" dirty="0" err="1"/>
              <a:t>veces</a:t>
            </a:r>
            <a:r>
              <a:rPr lang="en-US" sz="2400" dirty="0"/>
              <a:t> </a:t>
            </a:r>
            <a:r>
              <a:rPr lang="en-US" sz="2400" dirty="0" err="1"/>
              <a:t>difícil</a:t>
            </a:r>
            <a:r>
              <a:rPr lang="en-US" sz="2400" dirty="0"/>
              <a:t>  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No </a:t>
            </a:r>
            <a:r>
              <a:rPr lang="en-US" sz="2400" dirty="0" err="1"/>
              <a:t>recibimos</a:t>
            </a:r>
            <a:r>
              <a:rPr lang="en-US" sz="2400" dirty="0"/>
              <a:t> la </a:t>
            </a:r>
            <a:r>
              <a:rPr lang="en-US" sz="2400" dirty="0" err="1"/>
              <a:t>misma</a:t>
            </a:r>
            <a:r>
              <a:rPr lang="en-US" sz="2400" dirty="0"/>
              <a:t> </a:t>
            </a:r>
            <a:r>
              <a:rPr lang="en-US" sz="2400" dirty="0" err="1"/>
              <a:t>retroalimentación</a:t>
            </a:r>
            <a:r>
              <a:rPr lang="en-US" sz="2400" dirty="0"/>
              <a:t> para el ego que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operativos</a:t>
            </a:r>
            <a:r>
              <a:rPr lang="en-US" sz="2400" dirty="0"/>
              <a:t> y </a:t>
            </a:r>
            <a:r>
              <a:rPr lang="en-US" sz="2400" dirty="0" err="1"/>
              <a:t>decisores</a:t>
            </a:r>
            <a:endParaRPr lang="en-US" sz="2400" dirty="0"/>
          </a:p>
          <a:p>
            <a:pPr>
              <a:spcAft>
                <a:spcPts val="1200"/>
              </a:spcAft>
            </a:pPr>
            <a:br>
              <a:rPr lang="en-US" sz="2400" dirty="0"/>
            </a:br>
            <a:r>
              <a:rPr lang="en-US" sz="2400" dirty="0" err="1"/>
              <a:t>Así</a:t>
            </a:r>
            <a:r>
              <a:rPr lang="en-US" sz="2400" dirty="0"/>
              <a:t> que 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motivamos</a:t>
            </a:r>
            <a:r>
              <a:rPr lang="en-US" sz="2400" dirty="0"/>
              <a:t>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recargamos</a:t>
            </a:r>
            <a:r>
              <a:rPr lang="en-US" sz="2400" dirty="0"/>
              <a:t> </a:t>
            </a:r>
            <a:r>
              <a:rPr lang="en-US" sz="2400" dirty="0" err="1"/>
              <a:t>nuestras</a:t>
            </a:r>
            <a:r>
              <a:rPr lang="en-US" sz="2400" dirty="0"/>
              <a:t> </a:t>
            </a:r>
            <a:r>
              <a:rPr lang="en-US" sz="2400" dirty="0" err="1"/>
              <a:t>baterías</a:t>
            </a:r>
            <a:r>
              <a:rPr lang="en-US" sz="2400" dirty="0"/>
              <a:t>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sabemos</a:t>
            </a:r>
            <a:r>
              <a:rPr lang="en-US" sz="2400" dirty="0"/>
              <a:t> el valor de lo que </a:t>
            </a:r>
            <a:r>
              <a:rPr lang="en-US" sz="2400" dirty="0" err="1"/>
              <a:t>hacemos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15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70256"/>
            <a:ext cx="8229600" cy="5909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Respuesta</a:t>
            </a:r>
            <a:r>
              <a:rPr lang="en-US" sz="3600" dirty="0"/>
              <a:t> </a:t>
            </a:r>
            <a:r>
              <a:rPr lang="en-US" sz="3600" dirty="0" err="1"/>
              <a:t>corta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90800" y="1576934"/>
            <a:ext cx="69342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s-ES" sz="2800" dirty="0"/>
              <a:t>Satisfacción y orgullo 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sabiendo que nuestra contribución es esencial, honesto, y estratégico.</a:t>
            </a:r>
          </a:p>
          <a:p>
            <a:pPr>
              <a:spcAft>
                <a:spcPts val="1200"/>
              </a:spcAft>
            </a:pP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Y sabiendo que …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Somos parte estratégica del “cerebro” de la organización – guiándola con hechos y análisis </a:t>
            </a:r>
            <a:br>
              <a:rPr lang="es-ES" sz="2400" dirty="0"/>
            </a:br>
            <a:r>
              <a:rPr lang="es-ES" sz="2400" dirty="0"/>
              <a:t>(y sin agenda).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7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01647"/>
            <a:ext cx="9144000" cy="5508346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20765900">
            <a:off x="8209219" y="1741516"/>
            <a:ext cx="1188808" cy="609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8AC8E6A-742D-0777-32B5-7CB2E3203D3A}"/>
              </a:ext>
            </a:extLst>
          </p:cNvPr>
          <p:cNvSpPr/>
          <p:nvPr/>
        </p:nvSpPr>
        <p:spPr>
          <a:xfrm rot="11771435">
            <a:off x="1609936" y="1083796"/>
            <a:ext cx="1828800" cy="609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72" y="1936273"/>
            <a:ext cx="6231078" cy="2559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54B17B-53D9-DC7B-2D41-0CC02E363017}"/>
              </a:ext>
            </a:extLst>
          </p:cNvPr>
          <p:cNvSpPr/>
          <p:nvPr/>
        </p:nvSpPr>
        <p:spPr>
          <a:xfrm>
            <a:off x="3243353" y="770159"/>
            <a:ext cx="6019800" cy="2735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B902F-32FF-039A-D0DE-D1487E7EA6C5}"/>
              </a:ext>
            </a:extLst>
          </p:cNvPr>
          <p:cNvGrpSpPr/>
          <p:nvPr/>
        </p:nvGrpSpPr>
        <p:grpSpPr>
          <a:xfrm>
            <a:off x="3367178" y="840919"/>
            <a:ext cx="5772150" cy="1842387"/>
            <a:chOff x="914400" y="3894603"/>
            <a:chExt cx="7696200" cy="2456516"/>
          </a:xfrm>
          <a:solidFill>
            <a:schemeClr val="bg1"/>
          </a:solidFill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BF0B24-40C3-DAD4-4903-E3012BC51F1A}"/>
                </a:ext>
              </a:extLst>
            </p:cNvPr>
            <p:cNvSpPr txBox="1"/>
            <p:nvPr/>
          </p:nvSpPr>
          <p:spPr>
            <a:xfrm>
              <a:off x="914400" y="3894603"/>
              <a:ext cx="2595156" cy="49244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Queda</a:t>
              </a:r>
              <a:r>
                <a:rPr lang="en-US" dirty="0"/>
                <a:t> </a:t>
              </a:r>
              <a:r>
                <a:rPr lang="en-US" dirty="0" err="1"/>
                <a:t>grabado</a:t>
              </a:r>
              <a:r>
                <a:rPr lang="en-US" dirty="0"/>
                <a:t> … </a:t>
              </a:r>
            </a:p>
          </p:txBody>
        </p:sp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id="{F58A24C7-BB36-65C4-5DD3-3A947227A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520168"/>
              <a:ext cx="7696200" cy="1830951"/>
            </a:xfrm>
            <a:prstGeom prst="rect">
              <a:avLst/>
            </a:prstGeom>
            <a:grpFill/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56D653-33D6-C2D3-F223-58EA5EA64562}"/>
              </a:ext>
            </a:extLst>
          </p:cNvPr>
          <p:cNvSpPr txBox="1"/>
          <p:nvPr/>
        </p:nvSpPr>
        <p:spPr>
          <a:xfrm>
            <a:off x="7867393" y="3156896"/>
            <a:ext cx="936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John 8:32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2AE76-C888-4E81-87C7-F5FCE71F5E11}"/>
              </a:ext>
            </a:extLst>
          </p:cNvPr>
          <p:cNvSpPr txBox="1"/>
          <p:nvPr/>
        </p:nvSpPr>
        <p:spPr>
          <a:xfrm>
            <a:off x="3961494" y="2683306"/>
            <a:ext cx="52768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/>
              <a:t>«y conocerán la verdad y la verdad los hará libres» </a:t>
            </a:r>
          </a:p>
          <a:p>
            <a:pPr algn="l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578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11" grpId="0" animBg="1"/>
      <p:bldP spid="12" grpId="0"/>
      <p:bldP spid="1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B3A27-6A1B-D3E1-E564-0B039C7C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E149-BF15-B7B1-508F-E1077637D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2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EL  AN</a:t>
            </a:r>
            <a:r>
              <a:rPr lang="es-ES" sz="4800" dirty="0"/>
              <a:t>ÁLISIS  </a:t>
            </a:r>
            <a:r>
              <a:rPr lang="en-US" sz="4800" dirty="0"/>
              <a:t>ACCIONABLE</a:t>
            </a: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D30A0-92E4-B939-4508-CCF86ECC4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438565"/>
            <a:ext cx="4267200" cy="2077353"/>
          </a:xfrm>
        </p:spPr>
        <p:txBody>
          <a:bodyPr>
            <a:noAutofit/>
          </a:bodyPr>
          <a:lstStyle/>
          <a:p>
            <a:endParaRPr lang="en-US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800" i="1" dirty="0"/>
              <a:t>Fulton Armstrong</a:t>
            </a:r>
            <a:br>
              <a:rPr lang="en-US" sz="3800" i="1" dirty="0"/>
            </a:br>
            <a:r>
              <a:rPr lang="en-US" sz="2600" i="1" dirty="0"/>
              <a:t>American University</a:t>
            </a:r>
            <a:br>
              <a:rPr lang="en-US" sz="2600" i="1" dirty="0"/>
            </a:br>
            <a:r>
              <a:rPr lang="en-US" sz="2600" i="1" dirty="0"/>
              <a:t>Syracuse University</a:t>
            </a:r>
            <a:br>
              <a:rPr lang="en-US" sz="2600" i="1" dirty="0"/>
            </a:br>
            <a:r>
              <a:rPr lang="en-US" sz="2600" i="1" dirty="0"/>
              <a:t>Washington, DC</a:t>
            </a:r>
            <a:endParaRPr lang="en-US" sz="18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526D72-126B-44B1-CFC5-54CC86E29667}"/>
              </a:ext>
            </a:extLst>
          </p:cNvPr>
          <p:cNvSpPr/>
          <p:nvPr/>
        </p:nvSpPr>
        <p:spPr>
          <a:xfrm>
            <a:off x="2352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inteligencia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C5CD1CD3-571B-2BAD-4520-079B40D6A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0" y="4095835"/>
            <a:ext cx="3958430" cy="2420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70096E-7E35-F8B4-1752-DE8EA0BA4D6E}"/>
              </a:ext>
            </a:extLst>
          </p:cNvPr>
          <p:cNvSpPr/>
          <p:nvPr/>
        </p:nvSpPr>
        <p:spPr>
          <a:xfrm>
            <a:off x="8991600" y="3468670"/>
            <a:ext cx="2448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8-9 de mayo 2026</a:t>
            </a:r>
          </a:p>
        </p:txBody>
      </p:sp>
    </p:spTree>
    <p:extLst>
      <p:ext uri="{BB962C8B-B14F-4D97-AF65-F5344CB8AC3E}">
        <p14:creationId xmlns:p14="http://schemas.microsoft.com/office/powerpoint/2010/main" val="2357908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F20AA-F81E-F2BE-102B-B78B989F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23A0D-466D-D83B-237E-D800F6C6AF55}"/>
              </a:ext>
            </a:extLst>
          </p:cNvPr>
          <p:cNvSpPr txBox="1"/>
          <p:nvPr/>
        </p:nvSpPr>
        <p:spPr>
          <a:xfrm>
            <a:off x="2281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D1654-EAB8-5145-E0E7-1C1D14C73A50}"/>
              </a:ext>
            </a:extLst>
          </p:cNvPr>
          <p:cNvSpPr txBox="1"/>
          <p:nvPr/>
        </p:nvSpPr>
        <p:spPr>
          <a:xfrm>
            <a:off x="1921783" y="4719653"/>
            <a:ext cx="309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Pero … ¡¡ OJO !!</a:t>
            </a:r>
            <a:endParaRPr lang="en-US" sz="3600" dirty="0"/>
          </a:p>
        </p:txBody>
      </p:sp>
      <p:pic>
        <p:nvPicPr>
          <p:cNvPr id="6" name="Picture 5" descr="The image depicts a simple black circle with a white dot in the center, resembling a human eye.&#10;&#10;AI-generated content may be incorrect.">
            <a:extLst>
              <a:ext uri="{FF2B5EF4-FFF2-40B4-BE49-F238E27FC236}">
                <a16:creationId xmlns:a16="http://schemas.microsoft.com/office/drawing/2014/main" id="{B8F29039-2624-187A-AD88-1EEC16DDC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65" y="1819292"/>
            <a:ext cx="4572000" cy="2571750"/>
          </a:xfrm>
          <a:prstGeom prst="rect">
            <a:avLst/>
          </a:prstGeom>
        </p:spPr>
      </p:pic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8ECB344-9B80-22DE-EF7C-D4CD645318AF}"/>
              </a:ext>
            </a:extLst>
          </p:cNvPr>
          <p:cNvSpPr/>
          <p:nvPr/>
        </p:nvSpPr>
        <p:spPr>
          <a:xfrm>
            <a:off x="929495" y="3944557"/>
            <a:ext cx="5422106" cy="892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18EA96-FA18-2B76-14A6-6D287A8575E0}"/>
              </a:ext>
            </a:extLst>
          </p:cNvPr>
          <p:cNvSpPr/>
          <p:nvPr/>
        </p:nvSpPr>
        <p:spPr>
          <a:xfrm>
            <a:off x="434671" y="1254934"/>
            <a:ext cx="5422106" cy="892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8BB00E-5584-2F1C-BBD4-FBBD7900C483}"/>
              </a:ext>
            </a:extLst>
          </p:cNvPr>
          <p:cNvSpPr/>
          <p:nvPr/>
        </p:nvSpPr>
        <p:spPr>
          <a:xfrm>
            <a:off x="739989" y="2042334"/>
            <a:ext cx="1549986" cy="2299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40318F-F2B3-EBFC-D425-710C173F85C3}"/>
              </a:ext>
            </a:extLst>
          </p:cNvPr>
          <p:cNvSpPr/>
          <p:nvPr/>
        </p:nvSpPr>
        <p:spPr>
          <a:xfrm>
            <a:off x="4504197" y="1837492"/>
            <a:ext cx="1549986" cy="22996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1FD2B-D88B-A54C-E6A7-DC5AA5A04E00}"/>
              </a:ext>
            </a:extLst>
          </p:cNvPr>
          <p:cNvSpPr txBox="1"/>
          <p:nvPr/>
        </p:nvSpPr>
        <p:spPr>
          <a:xfrm>
            <a:off x="5997922" y="2179547"/>
            <a:ext cx="5264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600" dirty="0"/>
              <a:t>Privacidad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Control y manipulación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Independencia y soberanía</a:t>
            </a:r>
          </a:p>
          <a:p>
            <a:pPr>
              <a:spcAft>
                <a:spcPts val="1200"/>
              </a:spcAft>
            </a:pPr>
            <a:r>
              <a:rPr lang="es-ES" sz="3600" dirty="0"/>
              <a:t>Concepto de inteligencia</a:t>
            </a:r>
            <a:endParaRPr lang="en-US" sz="3600" dirty="0"/>
          </a:p>
        </p:txBody>
      </p:sp>
      <p:pic>
        <p:nvPicPr>
          <p:cNvPr id="13" name="Picture 12" descr="Cycle of Intelligence&#10;&#10;AI-generated content may be incorrect.">
            <a:extLst>
              <a:ext uri="{FF2B5EF4-FFF2-40B4-BE49-F238E27FC236}">
                <a16:creationId xmlns:a16="http://schemas.microsoft.com/office/drawing/2014/main" id="{0901230C-59A1-E8B3-2C09-609387E0F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64" y="1777071"/>
            <a:ext cx="5264583" cy="40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2709 C 0.0181 -0.02153 0.08086 -0.01598 0.10378 -0.01598 C 0.24349 -0.01598 0.38789 -0.10301 0.38789 -0.18982 C 0.38789 -0.14607 0.46003 -0.10301 0.52747 -0.10301 C 0.59974 -0.10301 0.66719 -0.14676 0.66719 -0.18982 C 0.66719 -0.16829 0.70299 -0.14607 0.73932 -0.14607 C 0.77513 -0.14607 0.81159 -0.16783 0.81159 -0.18982 C 0.81159 -0.17894 0.82969 -0.16829 0.8474 -0.16829 C 0.86549 -0.16829 0.8832 -0.1794 0.8832 -0.18982 C 0.8832 -0.18426 0.89193 -0.17894 0.9013 -0.17894 C 0.90599 -0.17894 0.91953 -0.18449 0.91953 -0.18982 C 0.91953 -0.18727 0.92422 -0.18426 0.92838 -0.18426 C 0.92838 -0.18496 0.93711 -0.18704 0.93711 -0.18982 C 0.93711 -0.18843 0.93711 -0.18727 0.9418 -0.18727 C 0.9418 -0.18774 0.94648 -0.18866 0.94648 -0.18982 C 0.94648 -0.18936 0.94648 -0.18843 0.94648 -0.18774 C 0.95117 -0.18774 0.95117 -0.18843 0.95117 -0.18936 C 0.95586 -0.18936 0.95586 -0.18866 0.95586 -0.18774 C 0.96068 -0.18774 0.96068 -0.18843 0.96068 -0.18936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4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5029201" y="1676401"/>
            <a:ext cx="23896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Dudas</a:t>
            </a:r>
            <a:r>
              <a:rPr lang="en-US" sz="2800" dirty="0"/>
              <a:t>?</a:t>
            </a:r>
          </a:p>
          <a:p>
            <a:pPr algn="ctr"/>
            <a:br>
              <a:rPr lang="en-US" sz="2800" dirty="0"/>
            </a:br>
            <a:r>
              <a:rPr lang="en-US" sz="2800" dirty="0"/>
              <a:t>¿</a:t>
            </a:r>
            <a:r>
              <a:rPr lang="en-US" sz="2800" dirty="0" err="1"/>
              <a:t>Comentarios</a:t>
            </a:r>
            <a:r>
              <a:rPr lang="en-US" sz="2800" dirty="0"/>
              <a:t>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¿</a:t>
            </a:r>
            <a:r>
              <a:rPr lang="en-US" sz="2800" dirty="0" err="1"/>
              <a:t>Experiencias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F8AFB-7BC0-4F4E-99D9-3F3ED2A1025E}"/>
              </a:ext>
            </a:extLst>
          </p:cNvPr>
          <p:cNvSpPr txBox="1"/>
          <p:nvPr/>
        </p:nvSpPr>
        <p:spPr>
          <a:xfrm>
            <a:off x="2934941" y="4919990"/>
            <a:ext cx="657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¿Es así en su sistema?  ¿Si no, puede serlo?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7706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CFF18-FEE2-2572-0C80-D2B181CF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2134" y="6197185"/>
            <a:ext cx="2743200" cy="365125"/>
          </a:xfrm>
        </p:spPr>
        <p:txBody>
          <a:bodyPr/>
          <a:lstStyle/>
          <a:p>
            <a:fld id="{C4F85062-4662-4D6B-BB38-DB7C890070DF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5DA47-380E-37B7-8B1C-7D279B591D91}"/>
              </a:ext>
            </a:extLst>
          </p:cNvPr>
          <p:cNvSpPr txBox="1"/>
          <p:nvPr/>
        </p:nvSpPr>
        <p:spPr>
          <a:xfrm>
            <a:off x="1219200" y="1143000"/>
            <a:ext cx="9530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UN PASO IMPORTANTÍSIMO: seguir un proceso tan consciente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B8819-05E0-E4CE-8A8F-DC321FBE5868}"/>
              </a:ext>
            </a:extLst>
          </p:cNvPr>
          <p:cNvSpPr txBox="1"/>
          <p:nvPr/>
        </p:nvSpPr>
        <p:spPr>
          <a:xfrm>
            <a:off x="1468484" y="2361745"/>
            <a:ext cx="489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Porque al ser humano le falta …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AA7F6-E8A9-700D-6EF1-56853C8B3FA8}"/>
              </a:ext>
            </a:extLst>
          </p:cNvPr>
          <p:cNvSpPr txBox="1"/>
          <p:nvPr/>
        </p:nvSpPr>
        <p:spPr>
          <a:xfrm>
            <a:off x="1443085" y="3443785"/>
            <a:ext cx="192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¿Disciplina?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58AAB-2FC3-E05B-C646-8CAA3B6D157D}"/>
              </a:ext>
            </a:extLst>
          </p:cNvPr>
          <p:cNvSpPr txBox="1"/>
          <p:nvPr/>
        </p:nvSpPr>
        <p:spPr>
          <a:xfrm>
            <a:off x="3989822" y="3438705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¿Honestidad?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C159B-2377-7F06-7C6D-329B3C1964E8}"/>
              </a:ext>
            </a:extLst>
          </p:cNvPr>
          <p:cNvSpPr txBox="1"/>
          <p:nvPr/>
        </p:nvSpPr>
        <p:spPr>
          <a:xfrm>
            <a:off x="6807480" y="3450199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¿Capacidad de atención?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6D273-0F3F-0D39-3C39-1B3DB4D24791}"/>
              </a:ext>
            </a:extLst>
          </p:cNvPr>
          <p:cNvSpPr txBox="1"/>
          <p:nvPr/>
        </p:nvSpPr>
        <p:spPr>
          <a:xfrm>
            <a:off x="3276600" y="4668944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¿</a:t>
            </a:r>
            <a:r>
              <a:rPr lang="es-ES" sz="2800" dirty="0" err="1"/>
              <a:t>Auto-conocimiento</a:t>
            </a:r>
            <a:r>
              <a:rPr lang="es-ES" sz="2800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9EC25-DF8B-4AFA-AEC6-C6A25314B75B}"/>
              </a:ext>
            </a:extLst>
          </p:cNvPr>
          <p:cNvSpPr txBox="1"/>
          <p:nvPr/>
        </p:nvSpPr>
        <p:spPr>
          <a:xfrm>
            <a:off x="2438400" y="844034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</a:t>
            </a:r>
            <a:r>
              <a:rPr lang="es-ES" sz="2400" dirty="0" err="1"/>
              <a:t>órico</a:t>
            </a:r>
            <a:r>
              <a:rPr lang="es-ES" sz="2400" dirty="0"/>
              <a:t> norteamericano sobre el análisis de inteligencia </a:t>
            </a:r>
            <a:endParaRPr lang="en-US" sz="2400" dirty="0"/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822E0A61-49B9-4307-8C5E-D1D8F940A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00200"/>
            <a:ext cx="2571749" cy="38295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CFAAFF6-2B34-42AF-9171-D8FA1FB88CEF}"/>
              </a:ext>
            </a:extLst>
          </p:cNvPr>
          <p:cNvSpPr/>
          <p:nvPr/>
        </p:nvSpPr>
        <p:spPr>
          <a:xfrm>
            <a:off x="7924800" y="5756995"/>
            <a:ext cx="1657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4BA0F696-A968-3DB2-44B2-063797F4C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67152"/>
            <a:ext cx="2895600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943EA-2AD3-4E98-DEC6-D69912E81069}"/>
              </a:ext>
            </a:extLst>
          </p:cNvPr>
          <p:cNvSpPr txBox="1"/>
          <p:nvPr/>
        </p:nvSpPr>
        <p:spPr>
          <a:xfrm>
            <a:off x="2590801" y="5029594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Richards </a:t>
            </a:r>
            <a:r>
              <a:rPr lang="es-ES" sz="2000" dirty="0" err="1"/>
              <a:t>Heuer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0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86B18-300D-104A-99F9-CA7228CBE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86720C6D-6161-0811-87DC-A8B705E8C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2251613" cy="335280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5525E6D-5926-4D17-840C-70AA716D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781050"/>
            <a:ext cx="6648450" cy="49642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862EC-1C14-FC52-5955-B6B470B441A5}"/>
              </a:ext>
            </a:extLst>
          </p:cNvPr>
          <p:cNvSpPr/>
          <p:nvPr/>
        </p:nvSpPr>
        <p:spPr>
          <a:xfrm>
            <a:off x="3962003" y="2209800"/>
            <a:ext cx="2667000" cy="38083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2A2F2B-22C6-41E3-60FE-DB0C3EEC7E64}"/>
              </a:ext>
            </a:extLst>
          </p:cNvPr>
          <p:cNvSpPr/>
          <p:nvPr/>
        </p:nvSpPr>
        <p:spPr>
          <a:xfrm>
            <a:off x="4953000" y="2981161"/>
            <a:ext cx="2133600" cy="38083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24ED-BD14-18B7-E69D-E2153A243243}"/>
              </a:ext>
            </a:extLst>
          </p:cNvPr>
          <p:cNvSpPr/>
          <p:nvPr/>
        </p:nvSpPr>
        <p:spPr>
          <a:xfrm>
            <a:off x="3971528" y="3855556"/>
            <a:ext cx="2667000" cy="38083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7C029-2026-E97B-3AA1-2D7B9BE1946A}"/>
              </a:ext>
            </a:extLst>
          </p:cNvPr>
          <p:cNvSpPr/>
          <p:nvPr/>
        </p:nvSpPr>
        <p:spPr>
          <a:xfrm>
            <a:off x="6324600" y="4076782"/>
            <a:ext cx="2667000" cy="38083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F10F0E-EC44-4D63-B5A3-80EC8AB4125C}"/>
              </a:ext>
            </a:extLst>
          </p:cNvPr>
          <p:cNvSpPr/>
          <p:nvPr/>
        </p:nvSpPr>
        <p:spPr>
          <a:xfrm>
            <a:off x="3567112" y="2209800"/>
            <a:ext cx="7181850" cy="1697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84648E-7371-4A06-A09E-561DDCE574F1}"/>
              </a:ext>
            </a:extLst>
          </p:cNvPr>
          <p:cNvSpPr/>
          <p:nvPr/>
        </p:nvSpPr>
        <p:spPr>
          <a:xfrm>
            <a:off x="3414712" y="3886200"/>
            <a:ext cx="7096125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EB7FC-9089-DC4F-C6EB-12F2A55E2433}"/>
              </a:ext>
            </a:extLst>
          </p:cNvPr>
          <p:cNvSpPr txBox="1"/>
          <p:nvPr/>
        </p:nvSpPr>
        <p:spPr>
          <a:xfrm>
            <a:off x="883348" y="4267200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Richards </a:t>
            </a:r>
            <a:r>
              <a:rPr lang="es-ES" sz="2000" dirty="0" err="1"/>
              <a:t>Heuer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68F89D-5015-F04F-BD07-B2EF50DB738E}"/>
              </a:ext>
            </a:extLst>
          </p:cNvPr>
          <p:cNvSpPr/>
          <p:nvPr/>
        </p:nvSpPr>
        <p:spPr>
          <a:xfrm>
            <a:off x="3829050" y="838364"/>
            <a:ext cx="2667000" cy="380836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42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8" grpId="0" animBg="1"/>
      <p:bldP spid="9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91FDF-FE62-471E-9175-DA2480048042}"/>
              </a:ext>
            </a:extLst>
          </p:cNvPr>
          <p:cNvSpPr txBox="1"/>
          <p:nvPr/>
        </p:nvSpPr>
        <p:spPr>
          <a:xfrm>
            <a:off x="790624" y="715293"/>
            <a:ext cx="329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Enemy Number One: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6DFCF-55B6-4669-BF47-8A1D8B3CE1C0}"/>
              </a:ext>
            </a:extLst>
          </p:cNvPr>
          <p:cNvSpPr txBox="1"/>
          <p:nvPr/>
        </p:nvSpPr>
        <p:spPr>
          <a:xfrm>
            <a:off x="3657600" y="2289375"/>
            <a:ext cx="7086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Unconscious errors that arise from problems related to memory, attention, thinking processes, and purpose.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B1215-F390-4CD8-A987-93D960D12BB6}"/>
              </a:ext>
            </a:extLst>
          </p:cNvPr>
          <p:cNvSpPr txBox="1"/>
          <p:nvPr/>
        </p:nvSpPr>
        <p:spPr>
          <a:xfrm>
            <a:off x="2114551" y="2254752"/>
            <a:ext cx="158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Definition: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269BA-A610-44E5-9C2B-276A282C1675}"/>
              </a:ext>
            </a:extLst>
          </p:cNvPr>
          <p:cNvSpPr txBox="1"/>
          <p:nvPr/>
        </p:nvSpPr>
        <p:spPr>
          <a:xfrm>
            <a:off x="2439665" y="3429000"/>
            <a:ext cx="2857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/>
              <a:t>Thinking errors</a:t>
            </a:r>
          </a:p>
          <a:p>
            <a:r>
              <a:rPr lang="en-US" sz="2000" dirty="0"/>
              <a:t>Confirmation bias</a:t>
            </a:r>
          </a:p>
          <a:p>
            <a:r>
              <a:rPr lang="en-US" sz="2000" dirty="0"/>
              <a:t>Hindsight bias</a:t>
            </a:r>
          </a:p>
          <a:p>
            <a:r>
              <a:rPr lang="en-US" sz="2000" dirty="0"/>
              <a:t>Conflict-of-interest bias</a:t>
            </a:r>
          </a:p>
          <a:p>
            <a:r>
              <a:rPr lang="en-US" sz="2000" dirty="0"/>
              <a:t>Value/Normative bias</a:t>
            </a:r>
          </a:p>
          <a:p>
            <a:r>
              <a:rPr lang="en-US" sz="2000" dirty="0"/>
              <a:t>False-consensus bias</a:t>
            </a:r>
          </a:p>
          <a:p>
            <a:r>
              <a:rPr lang="en-US" sz="2000" dirty="0"/>
              <a:t>Institutional bias</a:t>
            </a:r>
          </a:p>
          <a:p>
            <a:r>
              <a:rPr lang="en-US" sz="2000" dirty="0"/>
              <a:t>Garbage-in bias</a:t>
            </a:r>
          </a:p>
          <a:p>
            <a:r>
              <a:rPr lang="en-US" sz="2000" dirty="0"/>
              <a:t>Etc., etc., etc.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49553-3D01-47C9-AB19-42135735B5EE}"/>
              </a:ext>
            </a:extLst>
          </p:cNvPr>
          <p:cNvSpPr txBox="1"/>
          <p:nvPr/>
        </p:nvSpPr>
        <p:spPr>
          <a:xfrm>
            <a:off x="960897" y="3322697"/>
            <a:ext cx="843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Kinds: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08E73-3DDF-49D8-AC02-93B6BFCF8F76}"/>
              </a:ext>
            </a:extLst>
          </p:cNvPr>
          <p:cNvSpPr txBox="1"/>
          <p:nvPr/>
        </p:nvSpPr>
        <p:spPr>
          <a:xfrm>
            <a:off x="5693213" y="3252942"/>
            <a:ext cx="32175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Process errors</a:t>
            </a:r>
          </a:p>
          <a:p>
            <a:r>
              <a:rPr lang="en-US" sz="1600" dirty="0"/>
              <a:t>Straight-lining</a:t>
            </a:r>
          </a:p>
          <a:p>
            <a:r>
              <a:rPr lang="en-US" sz="1600" dirty="0"/>
              <a:t>Lack of control of question or words</a:t>
            </a:r>
          </a:p>
          <a:p>
            <a:endParaRPr lang="en-US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2AC5D7-1E65-4083-B1A2-8C0F02D94276}"/>
              </a:ext>
            </a:extLst>
          </p:cNvPr>
          <p:cNvCxnSpPr>
            <a:cxnSpLocks/>
          </p:cNvCxnSpPr>
          <p:nvPr/>
        </p:nvCxnSpPr>
        <p:spPr>
          <a:xfrm flipV="1">
            <a:off x="4702613" y="3564168"/>
            <a:ext cx="990600" cy="3295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8F58A3D-5B88-4F90-B557-DBED828A016E}"/>
              </a:ext>
            </a:extLst>
          </p:cNvPr>
          <p:cNvSpPr txBox="1"/>
          <p:nvPr/>
        </p:nvSpPr>
        <p:spPr>
          <a:xfrm>
            <a:off x="6690552" y="4242927"/>
            <a:ext cx="5105400" cy="2154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82880" tIns="91440" rIns="182880" bIns="91440" rtlCol="0">
            <a:spAutoFit/>
          </a:bodyPr>
          <a:lstStyle/>
          <a:p>
            <a:r>
              <a:rPr lang="es-ES" sz="3200" dirty="0"/>
              <a:t>Necesitamos procesos conscientes para superar estas tendencias sumamente humanas.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7467A-9D36-0698-9D55-B2D8A1D4EC71}"/>
              </a:ext>
            </a:extLst>
          </p:cNvPr>
          <p:cNvSpPr txBox="1"/>
          <p:nvPr/>
        </p:nvSpPr>
        <p:spPr>
          <a:xfrm>
            <a:off x="4325207" y="447963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COGNITIVE BIAS</a:t>
            </a:r>
            <a:br>
              <a:rPr lang="en-US" sz="3600" dirty="0"/>
            </a:br>
            <a:r>
              <a:rPr lang="en-US" sz="3600" dirty="0"/>
              <a:t>SESGO COGNITIVO</a:t>
            </a:r>
          </a:p>
        </p:txBody>
      </p:sp>
    </p:spTree>
    <p:extLst>
      <p:ext uri="{BB962C8B-B14F-4D97-AF65-F5344CB8AC3E}">
        <p14:creationId xmlns:p14="http://schemas.microsoft.com/office/powerpoint/2010/main" val="349498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1461" y="3962400"/>
            <a:ext cx="55290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Para </a:t>
            </a:r>
            <a:r>
              <a:rPr lang="en-US" sz="2400" dirty="0" err="1"/>
              <a:t>practicar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capacidad</a:t>
            </a:r>
            <a:r>
              <a:rPr lang="en-US" sz="2400" dirty="0"/>
              <a:t> </a:t>
            </a:r>
            <a:r>
              <a:rPr lang="en-US" sz="2400" dirty="0" err="1"/>
              <a:t>analítica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hagamos</a:t>
            </a:r>
            <a:r>
              <a:rPr lang="en-US" sz="2400" dirty="0"/>
              <a:t> </a:t>
            </a:r>
            <a:r>
              <a:rPr lang="en-US" sz="2400" dirty="0" err="1"/>
              <a:t>unos</a:t>
            </a:r>
            <a:r>
              <a:rPr lang="en-US" sz="2400" dirty="0"/>
              <a:t> </a:t>
            </a:r>
            <a:r>
              <a:rPr lang="en-US" sz="2400" dirty="0" err="1"/>
              <a:t>cortos</a:t>
            </a:r>
            <a:r>
              <a:rPr lang="en-US" sz="2400" dirty="0"/>
              <a:t> </a:t>
            </a:r>
            <a:r>
              <a:rPr lang="en-US" sz="2400" dirty="0" err="1"/>
              <a:t>juegos</a:t>
            </a:r>
            <a:r>
              <a:rPr lang="en-US" sz="2400" dirty="0"/>
              <a:t>:</a:t>
            </a:r>
          </a:p>
          <a:p>
            <a:pPr algn="ctr"/>
            <a:endParaRPr lang="en-US" sz="2400" dirty="0"/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79079" y="1371600"/>
            <a:ext cx="762599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</a:t>
            </a:r>
            <a:r>
              <a:rPr lang="en-US" sz="4000" dirty="0" err="1"/>
              <a:t>necesitan</a:t>
            </a:r>
            <a:r>
              <a:rPr lang="en-US" sz="4000" dirty="0"/>
              <a:t> </a:t>
            </a:r>
            <a:r>
              <a:rPr lang="en-US" sz="4000" dirty="0" err="1"/>
              <a:t>nuestros</a:t>
            </a:r>
            <a:r>
              <a:rPr lang="en-US" sz="4000" dirty="0"/>
              <a:t> </a:t>
            </a:r>
            <a:r>
              <a:rPr lang="en-US" sz="4000" dirty="0" err="1"/>
              <a:t>decisores</a:t>
            </a:r>
            <a:r>
              <a:rPr lang="en-US" sz="4000" dirty="0"/>
              <a:t>?</a:t>
            </a:r>
          </a:p>
          <a:p>
            <a:pPr algn="ctr"/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es la </a:t>
            </a:r>
            <a:r>
              <a:rPr lang="en-US" sz="4000" dirty="0" err="1"/>
              <a:t>intelig</a:t>
            </a:r>
            <a:r>
              <a:rPr lang="es-ES" sz="4000" dirty="0" err="1"/>
              <a:t>encia</a:t>
            </a:r>
            <a:r>
              <a:rPr lang="es-ES" sz="4000" dirty="0"/>
              <a:t>?</a:t>
            </a:r>
            <a:br>
              <a:rPr lang="es-ES" sz="4000" dirty="0"/>
            </a:br>
            <a:r>
              <a:rPr lang="es-ES" sz="4000" dirty="0"/>
              <a:t>¿Qué es </a:t>
            </a:r>
            <a:r>
              <a:rPr lang="en-US" sz="4000" dirty="0"/>
              <a:t>el </a:t>
            </a:r>
            <a:r>
              <a:rPr lang="en-US" sz="4000" dirty="0" err="1"/>
              <a:t>análisis</a:t>
            </a:r>
            <a:r>
              <a:rPr lang="en-US" sz="40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3424066" y="2749230"/>
            <a:ext cx="5636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¿</a:t>
            </a:r>
            <a:r>
              <a:rPr lang="en-US" sz="3200" dirty="0" err="1"/>
              <a:t>Qué</a:t>
            </a:r>
            <a:r>
              <a:rPr lang="en-US" sz="3200" dirty="0"/>
              <a:t> </a:t>
            </a:r>
            <a:r>
              <a:rPr lang="en-US" sz="3200" dirty="0" err="1"/>
              <a:t>pasa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el </a:t>
            </a:r>
            <a:r>
              <a:rPr lang="en-US" sz="3200" dirty="0" err="1"/>
              <a:t>siguiente</a:t>
            </a:r>
            <a:r>
              <a:rPr lang="en-US" sz="3200" dirty="0"/>
              <a:t> video?</a:t>
            </a:r>
          </a:p>
          <a:p>
            <a:pPr algn="ctr"/>
            <a:br>
              <a:rPr lang="en-US" sz="3200" dirty="0"/>
            </a:br>
            <a:r>
              <a:rPr lang="en-US" sz="3200" dirty="0"/>
              <a:t>¿</a:t>
            </a:r>
            <a:r>
              <a:rPr lang="en-US" sz="3200" dirty="0" err="1"/>
              <a:t>Cómo</a:t>
            </a:r>
            <a:r>
              <a:rPr lang="en-US" sz="3200" dirty="0"/>
              <a:t> </a:t>
            </a:r>
            <a:r>
              <a:rPr lang="en-US" sz="3200" dirty="0" err="1"/>
              <a:t>actuó</a:t>
            </a:r>
            <a:r>
              <a:rPr lang="en-US" sz="3200" dirty="0"/>
              <a:t> la </a:t>
            </a:r>
            <a:r>
              <a:rPr lang="en-US" sz="3200" dirty="0" err="1"/>
              <a:t>policía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84AA-D2BA-4291-A0E5-EE25940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z="1000" smtClean="0"/>
              <a:t>3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5AA3C-008D-4140-A984-404D51635014}"/>
              </a:ext>
            </a:extLst>
          </p:cNvPr>
          <p:cNvSpPr txBox="1"/>
          <p:nvPr/>
        </p:nvSpPr>
        <p:spPr>
          <a:xfrm rot="21335453">
            <a:off x="917808" y="904908"/>
            <a:ext cx="50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Inteligencia estratégica  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E7BAE-6C64-4199-BB79-C44A07840CCD}"/>
              </a:ext>
            </a:extLst>
          </p:cNvPr>
          <p:cNvSpPr txBox="1"/>
          <p:nvPr/>
        </p:nvSpPr>
        <p:spPr>
          <a:xfrm rot="540460">
            <a:off x="6637234" y="1116625"/>
            <a:ext cx="427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Inteligencia operacional 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46FB-8EE5-44A6-895E-F0D11CE3C6A1}"/>
              </a:ext>
            </a:extLst>
          </p:cNvPr>
          <p:cNvSpPr txBox="1"/>
          <p:nvPr/>
        </p:nvSpPr>
        <p:spPr>
          <a:xfrm>
            <a:off x="4211397" y="176319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Inteligencia táctica 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8B4A9-783A-495B-9C6B-45D8C2D434C5}"/>
              </a:ext>
            </a:extLst>
          </p:cNvPr>
          <p:cNvSpPr txBox="1"/>
          <p:nvPr/>
        </p:nvSpPr>
        <p:spPr>
          <a:xfrm>
            <a:off x="1066800" y="350131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Asuntos políticos o económicos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5085-0C18-4C7C-BADF-37EEE06C65A3}"/>
              </a:ext>
            </a:extLst>
          </p:cNvPr>
          <p:cNvSpPr txBox="1"/>
          <p:nvPr/>
        </p:nvSpPr>
        <p:spPr>
          <a:xfrm>
            <a:off x="1066800" y="2822554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Para diferentes decisores …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C03F5-7EAB-45B0-A3C6-A5DFDE303106}"/>
              </a:ext>
            </a:extLst>
          </p:cNvPr>
          <p:cNvSpPr txBox="1"/>
          <p:nvPr/>
        </p:nvSpPr>
        <p:spPr>
          <a:xfrm>
            <a:off x="1066800" y="41800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Asuntos de seguridad nacional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D087E-1904-4F51-8BAF-B1F4276DE9CC}"/>
              </a:ext>
            </a:extLst>
          </p:cNvPr>
          <p:cNvSpPr txBox="1"/>
          <p:nvPr/>
        </p:nvSpPr>
        <p:spPr>
          <a:xfrm rot="21600000">
            <a:off x="1066800" y="4780045"/>
            <a:ext cx="566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Asuntos de crimen organizado, corrupción, malversación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A0B5A-E38D-404B-93F3-E72C5DA73810}"/>
              </a:ext>
            </a:extLst>
          </p:cNvPr>
          <p:cNvSpPr txBox="1"/>
          <p:nvPr/>
        </p:nvSpPr>
        <p:spPr>
          <a:xfrm rot="21600000">
            <a:off x="1094975" y="5810899"/>
            <a:ext cx="598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Asuntos de salud pública, etc., etc.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0250C-1306-4095-9820-FCA2782D76F6}"/>
              </a:ext>
            </a:extLst>
          </p:cNvPr>
          <p:cNvSpPr txBox="1"/>
          <p:nvPr/>
        </p:nvSpPr>
        <p:spPr>
          <a:xfrm>
            <a:off x="7010400" y="2724589"/>
            <a:ext cx="4733554" cy="3631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800" dirty="0"/>
              <a:t>La inteligencia “accionable”</a:t>
            </a:r>
          </a:p>
          <a:p>
            <a:r>
              <a:rPr lang="es-ES" sz="2800" dirty="0"/>
              <a:t>brinda al decisor el análisis que necesita para tomar acción </a:t>
            </a:r>
            <a:r>
              <a:rPr lang="es-ES" sz="2800" b="1" dirty="0"/>
              <a:t>hoy</a:t>
            </a:r>
            <a:r>
              <a:rPr lang="es-ES" sz="2800" dirty="0"/>
              <a:t> con mayor impacto para </a:t>
            </a:r>
            <a:r>
              <a:rPr lang="es-ES" sz="2800" b="1" dirty="0"/>
              <a:t>el futuro</a:t>
            </a:r>
            <a:r>
              <a:rPr lang="es-ES" sz="2800" dirty="0"/>
              <a:t>… </a:t>
            </a:r>
            <a:br>
              <a:rPr lang="es-ES" sz="2800" dirty="0"/>
            </a:br>
            <a:r>
              <a:rPr lang="es-ES" sz="2800" dirty="0"/>
              <a:t>y … </a:t>
            </a:r>
          </a:p>
          <a:p>
            <a:r>
              <a:rPr lang="es-ES" sz="2800" dirty="0"/>
              <a:t>abarca una mezcla de disciplinas y perspectivas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8D403E-A4AB-7CD1-01E8-2514A438AB61}"/>
              </a:ext>
            </a:extLst>
          </p:cNvPr>
          <p:cNvSpPr/>
          <p:nvPr/>
        </p:nvSpPr>
        <p:spPr>
          <a:xfrm>
            <a:off x="7077446" y="4114801"/>
            <a:ext cx="1228354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293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2" grpId="1" animBg="1"/>
      <p:bldP spid="1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2">
            <a:hlinkClick r:id="" action="ppaction://media"/>
            <a:extLst>
              <a:ext uri="{FF2B5EF4-FFF2-40B4-BE49-F238E27FC236}">
                <a16:creationId xmlns:a16="http://schemas.microsoft.com/office/drawing/2014/main" id="{BF79A52A-6E1A-408F-AA36-BB6F4E704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" end="449.53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55C82-67C5-41F4-B279-26AE966323EA}"/>
              </a:ext>
            </a:extLst>
          </p:cNvPr>
          <p:cNvSpPr txBox="1"/>
          <p:nvPr/>
        </p:nvSpPr>
        <p:spPr>
          <a:xfrm>
            <a:off x="4953000" y="2819400"/>
            <a:ext cx="349005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¿</a:t>
            </a:r>
            <a:r>
              <a:rPr lang="en-US" sz="5400" dirty="0" err="1">
                <a:solidFill>
                  <a:srgbClr val="FF0000"/>
                </a:solidFill>
              </a:rPr>
              <a:t>Qué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pasó</a:t>
            </a:r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81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3">
            <a:hlinkClick r:id="" action="ppaction://media"/>
            <a:extLst>
              <a:ext uri="{FF2B5EF4-FFF2-40B4-BE49-F238E27FC236}">
                <a16:creationId xmlns:a16="http://schemas.microsoft.com/office/drawing/2014/main" id="{9929EE82-E8ED-45A5-A812-01E93C9FD8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2" end="2732.96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200" y="246185"/>
            <a:ext cx="8514470" cy="63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22254" y="2460487"/>
            <a:ext cx="3584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Hagamos</a:t>
            </a:r>
            <a:r>
              <a:rPr lang="en-US" sz="2400" dirty="0"/>
              <a:t> </a:t>
            </a:r>
            <a:r>
              <a:rPr lang="en-US" sz="2400" dirty="0" err="1"/>
              <a:t>otro</a:t>
            </a:r>
            <a:r>
              <a:rPr lang="en-US" sz="2400" dirty="0"/>
              <a:t> </a:t>
            </a:r>
            <a:r>
              <a:rPr lang="en-US" sz="2400" dirty="0" err="1"/>
              <a:t>corto</a:t>
            </a:r>
            <a:r>
              <a:rPr lang="en-US" sz="2400" dirty="0"/>
              <a:t> </a:t>
            </a:r>
            <a:r>
              <a:rPr lang="en-US" sz="2400" dirty="0" err="1"/>
              <a:t>juego</a:t>
            </a:r>
            <a:r>
              <a:rPr lang="en-US" sz="2400" dirty="0"/>
              <a:t>:</a:t>
            </a:r>
          </a:p>
          <a:p>
            <a:pPr algn="ctr"/>
            <a:endParaRPr lang="en-US" sz="2400" dirty="0"/>
          </a:p>
          <a:p>
            <a:pPr algn="ctr"/>
            <a:r>
              <a:rPr lang="es-ES" sz="2400" dirty="0"/>
              <a:t>¿REAL </a:t>
            </a:r>
            <a:r>
              <a:rPr lang="es-ES" sz="2400" dirty="0" err="1"/>
              <a:t>or</a:t>
            </a:r>
            <a:r>
              <a:rPr lang="es-ES" sz="2400" dirty="0"/>
              <a:t> FAKE</a:t>
            </a:r>
            <a:r>
              <a:rPr lang="en-US" sz="2400" dirty="0"/>
              <a:t>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99711" y="17526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3048000" y="5269905"/>
            <a:ext cx="6161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Ejercicio</a:t>
            </a:r>
            <a:r>
              <a:rPr lang="en-US" sz="2400" dirty="0"/>
              <a:t> #2:  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determinas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algo</a:t>
            </a:r>
            <a:r>
              <a:rPr lang="en-US" sz="2400" dirty="0"/>
              <a:t> es real?</a:t>
            </a:r>
          </a:p>
        </p:txBody>
      </p:sp>
    </p:spTree>
    <p:extLst>
      <p:ext uri="{BB962C8B-B14F-4D97-AF65-F5344CB8AC3E}">
        <p14:creationId xmlns:p14="http://schemas.microsoft.com/office/powerpoint/2010/main" val="37145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0.tqn.com/d/urbanlegends/1/0/8/Z/1/monkey-orchid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8274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4213" y="4691743"/>
            <a:ext cx="3780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orchid blossom real or fake?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41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0.tqn.com/d/urbanlegends/1/0/S/7/catfish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3" y="533400"/>
            <a:ext cx="5259545" cy="39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3" y="4610947"/>
            <a:ext cx="2882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catfish real or fake?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45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0.tqn.com/d/urbanlegends/1/0/U/4/1/giantcat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46" y="838201"/>
            <a:ext cx="5499057" cy="36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4943" y="4572000"/>
            <a:ext cx="319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house cat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9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D5ECE7-9005-876C-E3FC-E4F6AD54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594DA-279B-0A08-DC00-08A1F18C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0" y="457200"/>
            <a:ext cx="6583680" cy="4949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0121C-3B5F-F135-9D3D-8BA414FA1A2D}"/>
              </a:ext>
            </a:extLst>
          </p:cNvPr>
          <p:cNvSpPr txBox="1"/>
          <p:nvPr/>
        </p:nvSpPr>
        <p:spPr>
          <a:xfrm>
            <a:off x="2743200" y="5589000"/>
            <a:ext cx="319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house cat real or fake?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67BB2-3D75-DBE6-FD00-EFB82E0757F4}"/>
              </a:ext>
            </a:extLst>
          </p:cNvPr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12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20A1C-D404-7C6C-3F8C-88D93EC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8DA4B-1753-CA14-A103-FD6EFFD0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1" y="457200"/>
            <a:ext cx="6760463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F2EFB-AA6E-FE27-27F5-D4051F084A6D}"/>
              </a:ext>
            </a:extLst>
          </p:cNvPr>
          <p:cNvSpPr txBox="1"/>
          <p:nvPr/>
        </p:nvSpPr>
        <p:spPr>
          <a:xfrm>
            <a:off x="2667000" y="5552043"/>
            <a:ext cx="389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Post   27 Apr 2023      (18kg)</a:t>
            </a:r>
          </a:p>
        </p:txBody>
      </p:sp>
    </p:spTree>
    <p:extLst>
      <p:ext uri="{BB962C8B-B14F-4D97-AF65-F5344CB8AC3E}">
        <p14:creationId xmlns:p14="http://schemas.microsoft.com/office/powerpoint/2010/main" val="858338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5721" y="4646635"/>
            <a:ext cx="345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shark attack real or fake?</a:t>
            </a:r>
          </a:p>
        </p:txBody>
      </p:sp>
      <p:pic>
        <p:nvPicPr>
          <p:cNvPr id="9218" name="Picture 2" descr="http://0.tqn.com/d/urbanlegends/1/0/K/7/shark_helicopter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0477"/>
            <a:ext cx="5712426" cy="427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96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9438" y="4483741"/>
            <a:ext cx="488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</a:t>
            </a:r>
            <a:r>
              <a:rPr lang="en-US" sz="2000" dirty="0" err="1"/>
              <a:t>Miyako</a:t>
            </a:r>
            <a:r>
              <a:rPr lang="en-US" sz="2000" dirty="0"/>
              <a:t>, Japan, real or fake?</a:t>
            </a:r>
          </a:p>
        </p:txBody>
      </p:sp>
      <p:pic>
        <p:nvPicPr>
          <p:cNvPr id="7170" name="Picture 2" descr="http://static.squarespace.com/static/4f34530ecb12e336a9dfe29c/t/523332cbe4b0b8e3b0ef6b6e/1379087052214/japan-earthquake-tsunami-nuclear-unforgettable-pictures-wave_3329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8658"/>
            <a:ext cx="6284120" cy="41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66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00FD-F517-F903-6D44-ED339B97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B11DC-280B-CB2B-A7BA-67459474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z="10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fld>
            <a:endParaRPr lang="en-US" sz="10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476E3-4B7E-1577-0804-4A83E174077C}"/>
              </a:ext>
            </a:extLst>
          </p:cNvPr>
          <p:cNvSpPr txBox="1"/>
          <p:nvPr/>
        </p:nvSpPr>
        <p:spPr>
          <a:xfrm rot="21335453">
            <a:off x="917808" y="904908"/>
            <a:ext cx="50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estratégica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B7CFF-7409-34A5-3E5F-08814D135483}"/>
              </a:ext>
            </a:extLst>
          </p:cNvPr>
          <p:cNvSpPr txBox="1"/>
          <p:nvPr/>
        </p:nvSpPr>
        <p:spPr>
          <a:xfrm rot="540460">
            <a:off x="6637234" y="1116625"/>
            <a:ext cx="427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operacional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F057D-C679-44E3-91C3-3CFDDAA3051F}"/>
              </a:ext>
            </a:extLst>
          </p:cNvPr>
          <p:cNvSpPr txBox="1"/>
          <p:nvPr/>
        </p:nvSpPr>
        <p:spPr>
          <a:xfrm>
            <a:off x="4211397" y="176319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táctica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2F96A-171B-0D39-3ACB-5D58A0F94601}"/>
              </a:ext>
            </a:extLst>
          </p:cNvPr>
          <p:cNvSpPr txBox="1"/>
          <p:nvPr/>
        </p:nvSpPr>
        <p:spPr>
          <a:xfrm>
            <a:off x="1066800" y="350131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políticos o económicos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CABF-6190-D471-C997-9B81E61A27E3}"/>
              </a:ext>
            </a:extLst>
          </p:cNvPr>
          <p:cNvSpPr txBox="1"/>
          <p:nvPr/>
        </p:nvSpPr>
        <p:spPr>
          <a:xfrm>
            <a:off x="1066800" y="2822554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Para diferentes decisores …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97670-77FC-ED96-A3CD-A7AAE3EF215A}"/>
              </a:ext>
            </a:extLst>
          </p:cNvPr>
          <p:cNvSpPr txBox="1"/>
          <p:nvPr/>
        </p:nvSpPr>
        <p:spPr>
          <a:xfrm>
            <a:off x="1066800" y="41800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seguridad nacional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36228-DCD5-4D1A-5E5E-BF2EA40BF194}"/>
              </a:ext>
            </a:extLst>
          </p:cNvPr>
          <p:cNvSpPr txBox="1"/>
          <p:nvPr/>
        </p:nvSpPr>
        <p:spPr>
          <a:xfrm rot="21600000">
            <a:off x="1066800" y="4780045"/>
            <a:ext cx="566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crimen organizado, corrupción, malversación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52FD8-1CFF-39D7-C20D-50E7706845F3}"/>
              </a:ext>
            </a:extLst>
          </p:cNvPr>
          <p:cNvSpPr txBox="1"/>
          <p:nvPr/>
        </p:nvSpPr>
        <p:spPr>
          <a:xfrm rot="21600000">
            <a:off x="1094975" y="5810899"/>
            <a:ext cx="598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salud pública, etc., etc.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63ED9-32A1-4B4E-FC0F-3D8C5ACE5D56}"/>
              </a:ext>
            </a:extLst>
          </p:cNvPr>
          <p:cNvSpPr txBox="1"/>
          <p:nvPr/>
        </p:nvSpPr>
        <p:spPr>
          <a:xfrm>
            <a:off x="7010400" y="2724589"/>
            <a:ext cx="4733554" cy="363176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inteligencia “accionable”</a:t>
            </a: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brinda al decisor el análisis que necesita para tomar acción </a:t>
            </a:r>
            <a:r>
              <a:rPr lang="es-E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hoy</a:t>
            </a:r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con mayor impacto para </a:t>
            </a:r>
            <a:r>
              <a:rPr lang="es-E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el futuro</a:t>
            </a:r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… y … </a:t>
            </a: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abarca una mezcla de disciplinas y perspectivas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38D90-8D37-73DA-9276-4012B349CFA4}"/>
              </a:ext>
            </a:extLst>
          </p:cNvPr>
          <p:cNvSpPr/>
          <p:nvPr/>
        </p:nvSpPr>
        <p:spPr>
          <a:xfrm>
            <a:off x="7077446" y="4114801"/>
            <a:ext cx="1228354" cy="381000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7AB362AD-4996-4B3A-8EA9-1C82AB7B02E1}"/>
              </a:ext>
            </a:extLst>
          </p:cNvPr>
          <p:cNvSpPr txBox="1"/>
          <p:nvPr/>
        </p:nvSpPr>
        <p:spPr>
          <a:xfrm>
            <a:off x="2649127" y="619127"/>
            <a:ext cx="7333073" cy="61555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>
            <a:spAutoFit/>
          </a:bodyPr>
          <a:lstStyle/>
          <a:p>
            <a:r>
              <a:rPr lang="es-ES" sz="2800" dirty="0"/>
              <a:t>La inteligencia “accionable”</a:t>
            </a:r>
          </a:p>
          <a:p>
            <a:r>
              <a:rPr lang="es-ES" sz="2400" dirty="0"/>
              <a:t>analiza las causas y el contexto de problemas (y oportunidades) para que los decisores y operativos puedan …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anticipar su evolución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desarrollar mejores políticas para combatir y REDUCIR desafíos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aprovechar de oportunidades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montar operaciones más eficaces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r>
              <a:rPr lang="es-ES" sz="2400" dirty="0"/>
              <a:t>De fuentes múltiples, perspectivas múltiples, disciplinas múltiples.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algn="ctr"/>
            <a:r>
              <a:rPr lang="es-ES" sz="2400" dirty="0"/>
              <a:t>« Análisis de 360º »</a:t>
            </a:r>
          </a:p>
        </p:txBody>
      </p:sp>
    </p:spTree>
    <p:extLst>
      <p:ext uri="{BB962C8B-B14F-4D97-AF65-F5344CB8AC3E}">
        <p14:creationId xmlns:p14="http://schemas.microsoft.com/office/powerpoint/2010/main" val="370810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2" y="4191000"/>
            <a:ext cx="478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New York City real or fake?</a:t>
            </a:r>
          </a:p>
        </p:txBody>
      </p:sp>
      <p:pic>
        <p:nvPicPr>
          <p:cNvPr id="8194" name="Picture 2" descr="http://0.tqn.com/d/urbanlegends/1/0/U/C/1/hurricane-sandy-wave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455678"/>
            <a:ext cx="6440213" cy="37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71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1" y="4933892"/>
            <a:ext cx="7469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Burmese Python (98kg and 5.5m) found in Florida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07806-0408-6F16-C45B-73801362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39" y="609600"/>
            <a:ext cx="7638563" cy="4220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1A7ED-4842-3EAD-422B-AB165129E4A5}"/>
              </a:ext>
            </a:extLst>
          </p:cNvPr>
          <p:cNvSpPr txBox="1"/>
          <p:nvPr/>
        </p:nvSpPr>
        <p:spPr>
          <a:xfrm>
            <a:off x="2971800" y="5334002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(pit</a:t>
            </a:r>
            <a:r>
              <a:rPr lang="es-ES" sz="1600" dirty="0" err="1"/>
              <a:t>ón</a:t>
            </a:r>
            <a:r>
              <a:rPr lang="es-ES" sz="1600" dirty="0"/>
              <a:t> </a:t>
            </a:r>
            <a:r>
              <a:rPr lang="en-US" sz="1600" dirty="0" err="1"/>
              <a:t>birmana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8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4461969"/>
            <a:ext cx="4940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goliath </a:t>
            </a:r>
            <a:r>
              <a:rPr lang="en-US" sz="2000" dirty="0" err="1"/>
              <a:t>birdeater</a:t>
            </a:r>
            <a:r>
              <a:rPr lang="en-US" sz="2000" dirty="0"/>
              <a:t> tarantula real or fake?</a:t>
            </a:r>
          </a:p>
        </p:txBody>
      </p:sp>
      <p:pic>
        <p:nvPicPr>
          <p:cNvPr id="13314" name="Picture 2" descr="http://farm9.staticflickr.com/8494/8368387496_e957af5af6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953"/>
            <a:ext cx="6172200" cy="41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1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7273" y="4821198"/>
            <a:ext cx="3542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coconut crab real or fake?</a:t>
            </a:r>
          </a:p>
        </p:txBody>
      </p:sp>
      <p:pic>
        <p:nvPicPr>
          <p:cNvPr id="23554" name="Picture 2" descr="http://0.tqn.com/d/urbanlegends/1/0/n/0/1/giant_coconut_crab_02_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70" y="228600"/>
            <a:ext cx="6059330" cy="45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4572000"/>
            <a:ext cx="671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mermaid skeleton found near the Black Sea real or fake?</a:t>
            </a:r>
          </a:p>
        </p:txBody>
      </p:sp>
      <p:pic>
        <p:nvPicPr>
          <p:cNvPr id="12290" name="Picture 2" descr="http://0.tqn.com/d/urbanlegends/1/0/e/G/1/mermaid-found-near-black-sea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1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16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3" y="4485215"/>
            <a:ext cx="347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flying panda real or fake?</a:t>
            </a:r>
          </a:p>
        </p:txBody>
      </p:sp>
      <p:pic>
        <p:nvPicPr>
          <p:cNvPr id="17410" name="Picture 2" descr="http://0.tqn.com/d/urbanlegends/1/0/A/W/1/panda-diplomacy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221676"/>
            <a:ext cx="5911963" cy="42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03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3" y="4485215"/>
            <a:ext cx="5575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Bark Air — $6,650 from New Jersey to Los Angeles</a:t>
            </a:r>
          </a:p>
        </p:txBody>
      </p:sp>
      <p:pic>
        <p:nvPicPr>
          <p:cNvPr id="17410" name="Picture 2" descr="http://0.tqn.com/d/urbanlegends/1/0/A/W/1/panda-diplomacy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221676"/>
            <a:ext cx="5911963" cy="42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81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A6F7-D355-2718-9326-6E21997A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493" y="204358"/>
            <a:ext cx="6446971" cy="42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4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3" y="4572000"/>
            <a:ext cx="47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public toilet with one-way glass walls </a:t>
            </a:r>
            <a:br>
              <a:rPr lang="en-US" sz="2000" dirty="0"/>
            </a:br>
            <a:r>
              <a:rPr lang="en-US" sz="2000" dirty="0"/>
              <a:t>real or fake?</a:t>
            </a:r>
          </a:p>
        </p:txBody>
      </p:sp>
      <p:pic>
        <p:nvPicPr>
          <p:cNvPr id="16386" name="Picture 2" descr="http://0.tqn.com/d/urbanlegends/1/0/b/4/1/from_inside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152403"/>
            <a:ext cx="4291411" cy="430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2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hoto, sitting, small&#10;&#10;Description automatically generated">
            <a:extLst>
              <a:ext uri="{FF2B5EF4-FFF2-40B4-BE49-F238E27FC236}">
                <a16:creationId xmlns:a16="http://schemas.microsoft.com/office/drawing/2014/main" id="{D5F6B373-3E08-4F9A-8D57-81269C85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79" y="609600"/>
            <a:ext cx="7172298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B6FDA-A0D0-4014-9D30-4D20CAFEA2E7}"/>
              </a:ext>
            </a:extLst>
          </p:cNvPr>
          <p:cNvSpPr txBox="1"/>
          <p:nvPr/>
        </p:nvSpPr>
        <p:spPr>
          <a:xfrm>
            <a:off x="7410452" y="5428133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19 August 2020</a:t>
            </a:r>
          </a:p>
        </p:txBody>
      </p:sp>
    </p:spTree>
    <p:extLst>
      <p:ext uri="{BB962C8B-B14F-4D97-AF65-F5344CB8AC3E}">
        <p14:creationId xmlns:p14="http://schemas.microsoft.com/office/powerpoint/2010/main" val="1307699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500EAD-1558-3078-C85B-91129870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6B1C6-11D9-8629-A766-C6BAA77F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7848600" cy="4709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34E21-7782-A4BC-C41D-9D992881BEE7}"/>
              </a:ext>
            </a:extLst>
          </p:cNvPr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FB8DF-C633-2B91-7C40-F5833C88E0C7}"/>
              </a:ext>
            </a:extLst>
          </p:cNvPr>
          <p:cNvSpPr txBox="1"/>
          <p:nvPr/>
        </p:nvSpPr>
        <p:spPr>
          <a:xfrm>
            <a:off x="2114619" y="5521713"/>
            <a:ext cx="237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 this man in Paris using a (legal) public urinal?</a:t>
            </a:r>
          </a:p>
        </p:txBody>
      </p:sp>
    </p:spTree>
    <p:extLst>
      <p:ext uri="{BB962C8B-B14F-4D97-AF65-F5344CB8AC3E}">
        <p14:creationId xmlns:p14="http://schemas.microsoft.com/office/powerpoint/2010/main" val="16015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970030-F61B-4148-34F0-9915EBDA3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27EA8A-580E-1F3D-DA62-BFBE8F9F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z="10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5</a:t>
            </a:fld>
            <a:endParaRPr lang="en-US" sz="10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E70EE-4F11-DAAC-7F3B-5F28BD4945E8}"/>
              </a:ext>
            </a:extLst>
          </p:cNvPr>
          <p:cNvSpPr txBox="1"/>
          <p:nvPr/>
        </p:nvSpPr>
        <p:spPr>
          <a:xfrm rot="21335453">
            <a:off x="917808" y="904908"/>
            <a:ext cx="50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estratégica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1F05F-03F5-FBD7-F6C3-65CA027AAB0B}"/>
              </a:ext>
            </a:extLst>
          </p:cNvPr>
          <p:cNvSpPr txBox="1"/>
          <p:nvPr/>
        </p:nvSpPr>
        <p:spPr>
          <a:xfrm rot="540460">
            <a:off x="6637234" y="1116625"/>
            <a:ext cx="427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operacional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7C78C-8B8D-0A17-877B-1FFA497F0366}"/>
              </a:ext>
            </a:extLst>
          </p:cNvPr>
          <p:cNvSpPr txBox="1"/>
          <p:nvPr/>
        </p:nvSpPr>
        <p:spPr>
          <a:xfrm>
            <a:off x="4211397" y="1763193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táctica  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B5353-967D-0DC5-AB93-04810DE7FC94}"/>
              </a:ext>
            </a:extLst>
          </p:cNvPr>
          <p:cNvSpPr txBox="1"/>
          <p:nvPr/>
        </p:nvSpPr>
        <p:spPr>
          <a:xfrm>
            <a:off x="1066800" y="3501317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políticos o económicos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F94AB-13AB-C3CE-31E2-DC2243E62644}"/>
              </a:ext>
            </a:extLst>
          </p:cNvPr>
          <p:cNvSpPr txBox="1"/>
          <p:nvPr/>
        </p:nvSpPr>
        <p:spPr>
          <a:xfrm>
            <a:off x="1066800" y="2822554"/>
            <a:ext cx="425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Para diferentes decisores …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513BD2-1BE6-6C1A-12B6-DE4EF6C64F05}"/>
              </a:ext>
            </a:extLst>
          </p:cNvPr>
          <p:cNvSpPr txBox="1"/>
          <p:nvPr/>
        </p:nvSpPr>
        <p:spPr>
          <a:xfrm>
            <a:off x="1066800" y="41800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seguridad nacional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1D981-9889-3B7A-32E1-6DCC53FDADD9}"/>
              </a:ext>
            </a:extLst>
          </p:cNvPr>
          <p:cNvSpPr txBox="1"/>
          <p:nvPr/>
        </p:nvSpPr>
        <p:spPr>
          <a:xfrm rot="21600000">
            <a:off x="1066800" y="4780045"/>
            <a:ext cx="5664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crimen organizado, corrupción, malversación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DE5759-9AC8-0E00-AFD0-4565D550ACDB}"/>
              </a:ext>
            </a:extLst>
          </p:cNvPr>
          <p:cNvSpPr txBox="1"/>
          <p:nvPr/>
        </p:nvSpPr>
        <p:spPr>
          <a:xfrm rot="21600000">
            <a:off x="1094975" y="5810899"/>
            <a:ext cx="598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salud pública, etc., etc.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3696D-82B7-209C-5076-6850C9DC7775}"/>
              </a:ext>
            </a:extLst>
          </p:cNvPr>
          <p:cNvSpPr txBox="1"/>
          <p:nvPr/>
        </p:nvSpPr>
        <p:spPr>
          <a:xfrm>
            <a:off x="7010400" y="2724589"/>
            <a:ext cx="4733554" cy="3631763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inteligencia “accionable”</a:t>
            </a: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brinda al decisor el análisis que necesita para tomar acción </a:t>
            </a:r>
            <a:r>
              <a:rPr lang="es-E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hoy</a:t>
            </a:r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con mayor impacto para </a:t>
            </a:r>
            <a:r>
              <a:rPr lang="es-ES" sz="28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el futuro</a:t>
            </a:r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… y … </a:t>
            </a: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abarca una mezcla de disciplinas y perspectivas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FB3DDB-853D-3DF1-8205-73328C07DFE1}"/>
              </a:ext>
            </a:extLst>
          </p:cNvPr>
          <p:cNvSpPr/>
          <p:nvPr/>
        </p:nvSpPr>
        <p:spPr>
          <a:xfrm>
            <a:off x="7077446" y="4114801"/>
            <a:ext cx="1228354" cy="381000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44A11C99-B7E1-9CC1-E5F6-C25EE4ACB66D}"/>
              </a:ext>
            </a:extLst>
          </p:cNvPr>
          <p:cNvSpPr txBox="1"/>
          <p:nvPr/>
        </p:nvSpPr>
        <p:spPr>
          <a:xfrm>
            <a:off x="2649127" y="619127"/>
            <a:ext cx="7333073" cy="61555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>
            <a:spAutoFit/>
          </a:bodyPr>
          <a:lstStyle/>
          <a:p>
            <a:r>
              <a:rPr lang="es-ES" sz="2800" dirty="0"/>
              <a:t>La inteligencia “accionable”</a:t>
            </a:r>
          </a:p>
          <a:p>
            <a:r>
              <a:rPr lang="es-ES" sz="2400" dirty="0"/>
              <a:t>analiza las causas y el contexto de problemas (y oportunidades) para que los decisores y operativos puedan …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anticipar su evolución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desarrollar mejores políticas para combatir y REDUCIR desafíos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aprovechar de oportunidades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montar operaciones más eficaces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r>
              <a:rPr lang="es-ES" sz="2400" dirty="0"/>
              <a:t>De fuentes múltiples, perspectivas múltiples, disciplinas múltiples.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algn="ctr"/>
            <a:r>
              <a:rPr lang="es-ES" sz="2400" dirty="0"/>
              <a:t>« Análisis de 360º »</a:t>
            </a:r>
          </a:p>
        </p:txBody>
      </p:sp>
    </p:spTree>
    <p:extLst>
      <p:ext uri="{BB962C8B-B14F-4D97-AF65-F5344CB8AC3E}">
        <p14:creationId xmlns:p14="http://schemas.microsoft.com/office/powerpoint/2010/main" val="21142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2" grpId="1" animBg="1"/>
      <p:bldP spid="12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B0D98-5910-48A1-F5AA-DD113815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15" y="224879"/>
            <a:ext cx="4946168" cy="6408243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557D131-62CC-737A-3ACB-B20CC9F9BD59}"/>
              </a:ext>
            </a:extLst>
          </p:cNvPr>
          <p:cNvSpPr/>
          <p:nvPr/>
        </p:nvSpPr>
        <p:spPr>
          <a:xfrm>
            <a:off x="1905000" y="6324600"/>
            <a:ext cx="5257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E5881-1F14-326C-F05A-769B08F0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D03D2-9CD0-F038-8A87-F6E305D4B280}"/>
              </a:ext>
            </a:extLst>
          </p:cNvPr>
          <p:cNvSpPr txBox="1"/>
          <p:nvPr/>
        </p:nvSpPr>
        <p:spPr>
          <a:xfrm>
            <a:off x="1600200" y="59870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https://uritrottoir.com/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E074F-ACA1-FF35-6C9D-075DFFBE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5800"/>
            <a:ext cx="9144000" cy="49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8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6874" y="4424653"/>
            <a:ext cx="628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frozen Niagara Falls (in the early 1900s) real or fake?</a:t>
            </a:r>
          </a:p>
        </p:txBody>
      </p:sp>
      <p:pic>
        <p:nvPicPr>
          <p:cNvPr id="1026" name="Picture 2" descr="http://www.cliftonhill.com/falls_blog/wp-content/uploads/2013/04/Frozen-Niagara-Fall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152402"/>
            <a:ext cx="7769725" cy="41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49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imwx.com/dru/2014/01/b65e0bff-e8f7-4f48-9d55-2dbd0dc87c03_980x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457200"/>
            <a:ext cx="81316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0211" y="51633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Niagara Falls -  Jan. 9, 2014</a:t>
            </a:r>
          </a:p>
        </p:txBody>
      </p:sp>
    </p:spTree>
    <p:extLst>
      <p:ext uri="{BB962C8B-B14F-4D97-AF65-F5344CB8AC3E}">
        <p14:creationId xmlns:p14="http://schemas.microsoft.com/office/powerpoint/2010/main" val="2010940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7783" y="4933891"/>
            <a:ext cx="4434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9/11 tourist snapshot real or fake?</a:t>
            </a:r>
          </a:p>
        </p:txBody>
      </p:sp>
      <p:pic>
        <p:nvPicPr>
          <p:cNvPr id="21506" name="Picture 2" descr="http://0.tqn.com/d/urbanlegends/1/0/J/7/tourist_guy_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9" y="327006"/>
            <a:ext cx="6749143" cy="46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52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8121" y="1111717"/>
            <a:ext cx="571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determinaste</a:t>
            </a:r>
            <a:r>
              <a:rPr lang="en-US" sz="2800" dirty="0"/>
              <a:t> “real” o “fake”?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1981200"/>
            <a:ext cx="73765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¿</a:t>
            </a:r>
            <a:r>
              <a:rPr lang="en-US" sz="2800" dirty="0" err="1"/>
              <a:t>Porque</a:t>
            </a:r>
            <a:r>
              <a:rPr lang="en-US" sz="2800" dirty="0"/>
              <a:t> lo </a:t>
            </a:r>
            <a:r>
              <a:rPr lang="en-US" sz="2800" dirty="0" err="1"/>
              <a:t>sabías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hecho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</a:t>
            </a:r>
            <a:r>
              <a:rPr lang="en-US" sz="2800" dirty="0" err="1"/>
              <a:t>Porque</a:t>
            </a:r>
            <a:r>
              <a:rPr lang="en-US" sz="2800" dirty="0"/>
              <a:t> </a:t>
            </a:r>
            <a:r>
              <a:rPr lang="en-US" sz="2800" dirty="0" err="1"/>
              <a:t>puedes</a:t>
            </a:r>
            <a:r>
              <a:rPr lang="en-US" sz="2800" dirty="0"/>
              <a:t> </a:t>
            </a:r>
            <a:r>
              <a:rPr lang="en-US" sz="2800" dirty="0" err="1"/>
              <a:t>ver</a:t>
            </a:r>
            <a:r>
              <a:rPr lang="en-US" sz="2800" dirty="0"/>
              <a:t> que una </a:t>
            </a:r>
            <a:r>
              <a:rPr lang="en-US" sz="2800" dirty="0" err="1"/>
              <a:t>foto</a:t>
            </a:r>
            <a:r>
              <a:rPr lang="en-US" sz="2800" dirty="0"/>
              <a:t> ha </a:t>
            </a:r>
            <a:r>
              <a:rPr lang="en-US" sz="2800" dirty="0" err="1"/>
              <a:t>sido</a:t>
            </a:r>
            <a:r>
              <a:rPr lang="en-US" sz="2800" dirty="0"/>
              <a:t> </a:t>
            </a:r>
            <a:r>
              <a:rPr lang="en-US" sz="2800" dirty="0" err="1"/>
              <a:t>fotoshopeada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¿Por </a:t>
            </a:r>
            <a:r>
              <a:rPr lang="en-US" sz="2800" dirty="0" err="1"/>
              <a:t>alguna</a:t>
            </a:r>
            <a:r>
              <a:rPr lang="en-US" sz="2800" dirty="0"/>
              <a:t> </a:t>
            </a:r>
            <a:r>
              <a:rPr lang="en-US" sz="2800" dirty="0" err="1"/>
              <a:t>lógica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¿Por </a:t>
            </a:r>
            <a:r>
              <a:rPr lang="en-US" sz="2800" dirty="0" err="1"/>
              <a:t>algún</a:t>
            </a:r>
            <a:r>
              <a:rPr lang="en-US" sz="2800" dirty="0"/>
              <a:t> </a:t>
            </a:r>
            <a:r>
              <a:rPr lang="en-US" sz="2800" dirty="0" err="1"/>
              <a:t>precedente</a:t>
            </a:r>
            <a:r>
              <a:rPr lang="en-US" sz="2800" dirty="0"/>
              <a:t> o </a:t>
            </a:r>
            <a:r>
              <a:rPr lang="en-US" sz="2800" dirty="0" err="1"/>
              <a:t>paralelo</a:t>
            </a:r>
            <a:r>
              <a:rPr lang="en-US" sz="2800" dirty="0"/>
              <a:t> que </a:t>
            </a:r>
            <a:r>
              <a:rPr lang="en-US" sz="2800" dirty="0" err="1"/>
              <a:t>sabes</a:t>
            </a:r>
            <a:r>
              <a:rPr lang="en-US" sz="2800" dirty="0"/>
              <a:t>?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D2503-318C-4B99-8D21-DEE5B8F8F7D5}"/>
              </a:ext>
            </a:extLst>
          </p:cNvPr>
          <p:cNvSpPr/>
          <p:nvPr/>
        </p:nvSpPr>
        <p:spPr>
          <a:xfrm>
            <a:off x="3283756" y="4876800"/>
            <a:ext cx="56701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procesaste</a:t>
            </a:r>
            <a:r>
              <a:rPr lang="en-US" sz="2800" dirty="0"/>
              <a:t> la </a:t>
            </a:r>
            <a:r>
              <a:rPr lang="en-US" sz="2800" dirty="0" err="1"/>
              <a:t>información</a:t>
            </a:r>
            <a:r>
              <a:rPr lang="en-US" sz="2800" dirty="0"/>
              <a:t>?</a:t>
            </a:r>
            <a:br>
              <a:rPr lang="en-US" sz="2800" dirty="0"/>
            </a:br>
            <a:endParaRPr lang="es-ES" sz="2800" dirty="0"/>
          </a:p>
          <a:p>
            <a:pPr algn="ctr"/>
            <a:r>
              <a:rPr lang="es-ES" sz="2800" i="1" dirty="0"/>
              <a:t>El analista es consciente de todo esto.</a:t>
            </a:r>
            <a:endParaRPr lang="en-US" sz="2800" i="1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99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10409" y="2286001"/>
            <a:ext cx="3360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Uno m</a:t>
            </a:r>
            <a:r>
              <a:rPr lang="es-ES" sz="2400" dirty="0" err="1"/>
              <a:t>ás</a:t>
            </a:r>
            <a:r>
              <a:rPr lang="es-ES" sz="2400" dirty="0"/>
              <a:t>.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s-ES" sz="2400" dirty="0"/>
              <a:t>¿TESTIGO PRESENCIAL</a:t>
            </a:r>
            <a:r>
              <a:rPr lang="en-US" sz="240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3048000" y="5269905"/>
            <a:ext cx="5502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Ejercicio</a:t>
            </a:r>
            <a:r>
              <a:rPr lang="en-US" sz="2400" dirty="0"/>
              <a:t> #3:  ¿</a:t>
            </a:r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fe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ojos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0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640080"/>
            <a:ext cx="505386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05687" y="567838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Are the arrows the same color red?</a:t>
            </a:r>
          </a:p>
        </p:txBody>
      </p:sp>
    </p:spTree>
    <p:extLst>
      <p:ext uri="{BB962C8B-B14F-4D97-AF65-F5344CB8AC3E}">
        <p14:creationId xmlns:p14="http://schemas.microsoft.com/office/powerpoint/2010/main" val="2700998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2" y="640080"/>
            <a:ext cx="5495899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0603" y="5918284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brainbashers.com</a:t>
            </a:r>
          </a:p>
        </p:txBody>
      </p:sp>
    </p:spTree>
    <p:extLst>
      <p:ext uri="{BB962C8B-B14F-4D97-AF65-F5344CB8AC3E}">
        <p14:creationId xmlns:p14="http://schemas.microsoft.com/office/powerpoint/2010/main" val="3778417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2024066"/>
            <a:ext cx="33718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3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91B52-1AF4-4861-89CD-3CDF4F15EA8A}"/>
              </a:ext>
            </a:extLst>
          </p:cNvPr>
          <p:cNvSpPr txBox="1"/>
          <p:nvPr/>
        </p:nvSpPr>
        <p:spPr>
          <a:xfrm>
            <a:off x="3657601" y="685800"/>
            <a:ext cx="4576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¿Por qué cometemos </a:t>
            </a:r>
            <a:r>
              <a:rPr lang="en-US" sz="2800" dirty="0" err="1"/>
              <a:t>errores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FC867-2796-4DA5-ABFA-6BCCEF155899}"/>
              </a:ext>
            </a:extLst>
          </p:cNvPr>
          <p:cNvSpPr txBox="1"/>
          <p:nvPr/>
        </p:nvSpPr>
        <p:spPr>
          <a:xfrm>
            <a:off x="2133600" y="1649692"/>
            <a:ext cx="815340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¿Información incorrecta de fuentes no fiables?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¿Incapacidad de entender el significado y las consecuencias?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voluntad de aceptar nueva información?  ¿Predominio de prejuicios?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¿Conflicto de intereses?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¿Presión institucional para llegar a ciertas interpretaciones?</a:t>
            </a:r>
            <a:br>
              <a:rPr lang="es-ES" sz="2400" dirty="0"/>
            </a:b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¿Incapacidad de articular información y análisis eficazmente?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¿Presentación descuidada, con conclusiones confusas?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acceso a los decisores?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40BA3567-6F46-4A25-8226-06832F9F0545}"/>
              </a:ext>
            </a:extLst>
          </p:cNvPr>
          <p:cNvSpPr txBox="1"/>
          <p:nvPr/>
        </p:nvSpPr>
        <p:spPr>
          <a:xfrm rot="401098">
            <a:off x="4749763" y="2884860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r>
              <a:rPr lang="es-ES" sz="2800" dirty="0"/>
              <a:t>¿Todas estas razones</a:t>
            </a:r>
            <a:r>
              <a:rPr lang="en-US" sz="2800" dirty="0"/>
              <a:t>?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764B8434-6B7A-40A2-BA21-0ED943206525}"/>
              </a:ext>
            </a:extLst>
          </p:cNvPr>
          <p:cNvSpPr txBox="1"/>
          <p:nvPr/>
        </p:nvSpPr>
        <p:spPr>
          <a:xfrm rot="401098">
            <a:off x="4740159" y="2884861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podemos</a:t>
            </a:r>
            <a:r>
              <a:rPr lang="en-US" sz="2800" dirty="0"/>
              <a:t> </a:t>
            </a:r>
            <a:r>
              <a:rPr lang="en-US" sz="2800" dirty="0" err="1"/>
              <a:t>mejorar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9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ll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9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6621" y="551447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Are the lines straight?</a:t>
            </a:r>
          </a:p>
        </p:txBody>
      </p:sp>
    </p:spTree>
    <p:extLst>
      <p:ext uri="{BB962C8B-B14F-4D97-AF65-F5344CB8AC3E}">
        <p14:creationId xmlns:p14="http://schemas.microsoft.com/office/powerpoint/2010/main" val="3353026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076325"/>
            <a:ext cx="63246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0603" y="5918284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brainbashers.com</a:t>
            </a:r>
          </a:p>
        </p:txBody>
      </p:sp>
    </p:spTree>
    <p:extLst>
      <p:ext uri="{BB962C8B-B14F-4D97-AF65-F5344CB8AC3E}">
        <p14:creationId xmlns:p14="http://schemas.microsoft.com/office/powerpoint/2010/main" val="2197976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BC21D-4E8E-4087-8C4F-0416F8E8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C4AF2-ADB9-ACA2-2034-4EB3CE3E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98" y="457200"/>
            <a:ext cx="8820404" cy="5537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2D8ED-44AB-745B-7FD8-60ABA18BB31B}"/>
              </a:ext>
            </a:extLst>
          </p:cNvPr>
          <p:cNvSpPr txBox="1"/>
          <p:nvPr/>
        </p:nvSpPr>
        <p:spPr>
          <a:xfrm>
            <a:off x="4928565" y="6171686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this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animated</a:t>
            </a:r>
            <a:r>
              <a:rPr lang="es-ES" sz="2400" dirty="0"/>
              <a:t> GIF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6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773668"/>
            <a:ext cx="368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Are the two lines the same length?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3" y="1437739"/>
            <a:ext cx="3171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614" y="3733803"/>
            <a:ext cx="3124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87906" y="5129842"/>
            <a:ext cx="1038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41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6165" y="2286003"/>
            <a:ext cx="40334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Be careful … what you see</a:t>
            </a:r>
            <a:br>
              <a:rPr lang="en-US" sz="2800" dirty="0"/>
            </a:br>
            <a:r>
              <a:rPr lang="en-US" sz="2800" dirty="0"/>
              <a:t>may belie</a:t>
            </a:r>
            <a:br>
              <a:rPr lang="en-US" sz="2800" dirty="0"/>
            </a:br>
            <a:r>
              <a:rPr lang="en-US" sz="2800" dirty="0"/>
              <a:t>what you think.</a:t>
            </a:r>
          </a:p>
        </p:txBody>
      </p:sp>
    </p:spTree>
    <p:extLst>
      <p:ext uri="{BB962C8B-B14F-4D97-AF65-F5344CB8AC3E}">
        <p14:creationId xmlns:p14="http://schemas.microsoft.com/office/powerpoint/2010/main" val="2357395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32AC0-6681-4EDC-8BE7-938304B1B34A}"/>
              </a:ext>
            </a:extLst>
          </p:cNvPr>
          <p:cNvSpPr txBox="1"/>
          <p:nvPr/>
        </p:nvSpPr>
        <p:spPr>
          <a:xfrm>
            <a:off x="2590800" y="914401"/>
            <a:ext cx="487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 you see in this picture?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D1686-F237-4A4D-8C63-CBEF9240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676400"/>
            <a:ext cx="6019800" cy="43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7144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12290" name="yiv921746160_x0000_i1028" descr="par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3" y="909266"/>
            <a:ext cx="4267199" cy="57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FD4A1104-C0A5-0257-3125-AC635E34910C}"/>
              </a:ext>
            </a:extLst>
          </p:cNvPr>
          <p:cNvSpPr/>
          <p:nvPr/>
        </p:nvSpPr>
        <p:spPr>
          <a:xfrm>
            <a:off x="7315200" y="1371600"/>
            <a:ext cx="2209800" cy="1524000"/>
          </a:xfrm>
          <a:prstGeom prst="wedgeEllipseCallout">
            <a:avLst>
              <a:gd name="adj1" fmla="val -36547"/>
              <a:gd name="adj2" fmla="val 60222"/>
            </a:avLst>
          </a:prstGeom>
          <a:solidFill>
            <a:srgbClr val="B985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¡¡ Mami 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6F3D9-C4D9-7FC8-2626-EFE5B072654E}"/>
              </a:ext>
            </a:extLst>
          </p:cNvPr>
          <p:cNvSpPr txBox="1"/>
          <p:nvPr/>
        </p:nvSpPr>
        <p:spPr>
          <a:xfrm rot="20808332">
            <a:off x="6178884" y="5222887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5029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7144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4098" name="ydp56cc5432yiv2202670467m_-9975224876785422m_7163781662617164383m_1746056616703762737m_-7631409960333731119m_4729712201626811356ydp2762343cyiv1034452395ydp5b961d1eyiv9308332605ydpe8fa847fyiv6237093110m_-6167991153174127803_x0000_i1036" descr="https://gallery.mailchimp.com/34dcfc0a91102ec1b8f40af94/images/9ed2a35a-d097-43d6-852f-19ddd9afd70b.jpg">
            <a:extLst>
              <a:ext uri="{FF2B5EF4-FFF2-40B4-BE49-F238E27FC236}">
                <a16:creationId xmlns:a16="http://schemas.microsoft.com/office/drawing/2014/main" id="{BBA1D9C2-B85A-3475-FF6E-4C5C3FCB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E4AE1-2B09-2DAF-8500-92FA532E787B}"/>
              </a:ext>
            </a:extLst>
          </p:cNvPr>
          <p:cNvSpPr txBox="1"/>
          <p:nvPr/>
        </p:nvSpPr>
        <p:spPr>
          <a:xfrm rot="20808332">
            <a:off x="6178884" y="5222887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2660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7144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2050" name="ydp56cc5432yiv2202670467m_-9975224876785422m_7163781662617164383m_1746056616703762737m_-7631409960333731119m_4729712201626811356ydp2762343cyiv1034452395ydp5b961d1eyiv9308332605ydpe8fa847fyiv6237093110m_-6167991153174127803_x0000_i1026" descr="https://gallery.mailchimp.com/34dcfc0a91102ec1b8f40af94/images/37a335b9-2ade-443f-8028-2bf012420532.jpg">
            <a:extLst>
              <a:ext uri="{FF2B5EF4-FFF2-40B4-BE49-F238E27FC236}">
                <a16:creationId xmlns:a16="http://schemas.microsoft.com/office/drawing/2014/main" id="{10A1C6A9-FE0D-DAA7-241F-A1C89C37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300211"/>
            <a:ext cx="6781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B1944-5A8A-803F-429D-E0C9408ECF72}"/>
              </a:ext>
            </a:extLst>
          </p:cNvPr>
          <p:cNvSpPr txBox="1"/>
          <p:nvPr/>
        </p:nvSpPr>
        <p:spPr>
          <a:xfrm rot="20808332">
            <a:off x="6178884" y="5222887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39774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471440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3074" name="ydp56cc5432yiv2202670467m_-9975224876785422m_7163781662617164383m_1746056616703762737m_-7631409960333731119m_4729712201626811356ydp2762343cyiv1034452395ydp5b961d1eyiv9308332605ydpe8fa847fyiv6237093110m_-6167991153174127803_x0000_i1032" descr="https://gallery.mailchimp.com/34dcfc0a91102ec1b8f40af94/images/a40af814-c2a7-47d3-8f33-5fc0a396431f.jpeg">
            <a:extLst>
              <a:ext uri="{FF2B5EF4-FFF2-40B4-BE49-F238E27FC236}">
                <a16:creationId xmlns:a16="http://schemas.microsoft.com/office/drawing/2014/main" id="{1D47A44D-6F75-3E52-210A-C0E75362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143001"/>
            <a:ext cx="4953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8DCB2-42DD-6A20-0759-6CEE31055606}"/>
              </a:ext>
            </a:extLst>
          </p:cNvPr>
          <p:cNvSpPr txBox="1"/>
          <p:nvPr/>
        </p:nvSpPr>
        <p:spPr>
          <a:xfrm rot="20808332">
            <a:off x="6178884" y="5222887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0538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50" y="1300094"/>
            <a:ext cx="8567190" cy="54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05000" y="613201"/>
            <a:ext cx="6229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i="1" dirty="0"/>
              <a:t>Cuento indio: Los ciegos y el elefante</a:t>
            </a:r>
            <a:endParaRPr lang="en-US" sz="2400" i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2732718" y="2000249"/>
            <a:ext cx="1645920" cy="104775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3429000" y="4407892"/>
            <a:ext cx="1307592" cy="100584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6989339" y="1785884"/>
            <a:ext cx="1463040" cy="1133856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8534399" y="2031624"/>
            <a:ext cx="1280160" cy="1097280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6642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23FEAD-3C37-D227-BDF4-1FC03F34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A13C9-A9B9-7E36-1E96-C0C59489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524000"/>
            <a:ext cx="4572000" cy="463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B5A11-CD7F-8C54-9612-F92979856F12}"/>
              </a:ext>
            </a:extLst>
          </p:cNvPr>
          <p:cNvSpPr txBox="1"/>
          <p:nvPr/>
        </p:nvSpPr>
        <p:spPr>
          <a:xfrm>
            <a:off x="2362200" y="579874"/>
            <a:ext cx="791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Tenemos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con </a:t>
            </a:r>
            <a:r>
              <a:rPr lang="en-US" sz="2400" dirty="0" err="1"/>
              <a:t>claridad</a:t>
            </a:r>
            <a:r>
              <a:rPr lang="en-US" sz="2400" dirty="0"/>
              <a:t> – lo que es, y lo que no es.</a:t>
            </a:r>
          </a:p>
        </p:txBody>
      </p:sp>
    </p:spTree>
    <p:extLst>
      <p:ext uri="{BB962C8B-B14F-4D97-AF65-F5344CB8AC3E}">
        <p14:creationId xmlns:p14="http://schemas.microsoft.com/office/powerpoint/2010/main" val="27022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3703" y="2362201"/>
            <a:ext cx="4849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s-ES" sz="2400" dirty="0"/>
              <a:t>Especialmente difícil con multimedia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4343400" y="4191001"/>
            <a:ext cx="332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fe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ella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42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0ba1493-0245-43af-9b1e-4dfecbf92c13.mp4">
            <a:hlinkClick r:id="" action="ppaction://media"/>
            <a:extLst>
              <a:ext uri="{FF2B5EF4-FFF2-40B4-BE49-F238E27FC236}">
                <a16:creationId xmlns:a16="http://schemas.microsoft.com/office/drawing/2014/main" id="{D63ABF0E-AB54-A27C-3EFD-5C61B78CC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150" y="1200151"/>
            <a:ext cx="7188994" cy="43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10CB7B-9B1E-418B-81B1-E871D0C39936}"/>
              </a:ext>
            </a:extLst>
          </p:cNvPr>
          <p:cNvSpPr txBox="1"/>
          <p:nvPr/>
        </p:nvSpPr>
        <p:spPr>
          <a:xfrm>
            <a:off x="2635831" y="1424763"/>
            <a:ext cx="7249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Investigadores</a:t>
            </a:r>
            <a:r>
              <a:rPr lang="en-US" sz="2800" dirty="0"/>
              <a:t> de la Universidad de Washington</a:t>
            </a:r>
            <a:br>
              <a:rPr lang="en-US" sz="2800" dirty="0"/>
            </a:br>
            <a:r>
              <a:rPr lang="en-US" sz="2800" dirty="0"/>
              <a:t>(Seattle)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B2D1-4237-4EA7-9C3E-9A76BD1D5A4D}"/>
              </a:ext>
            </a:extLst>
          </p:cNvPr>
          <p:cNvSpPr txBox="1"/>
          <p:nvPr/>
        </p:nvSpPr>
        <p:spPr>
          <a:xfrm>
            <a:off x="2556650" y="3276601"/>
            <a:ext cx="7243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/>
              <a:t>SOCAVAN NUESTRA CONFIANZA</a:t>
            </a:r>
          </a:p>
          <a:p>
            <a:pPr algn="ctr">
              <a:spcAft>
                <a:spcPts val="1800"/>
              </a:spcAft>
            </a:pPr>
            <a:r>
              <a:rPr lang="en-US" sz="2400" dirty="0"/>
              <a:t>“Synthetic Obama”</a:t>
            </a:r>
          </a:p>
          <a:p>
            <a:pPr algn="ctr">
              <a:spcAft>
                <a:spcPts val="1800"/>
              </a:spcAft>
            </a:pPr>
            <a:r>
              <a:rPr lang="en-US" sz="2400" dirty="0" err="1"/>
              <a:t>Utilizando</a:t>
            </a:r>
            <a:r>
              <a:rPr lang="en-US" sz="2400" dirty="0"/>
              <a:t> la “</a:t>
            </a:r>
            <a:r>
              <a:rPr lang="en-US" sz="2400" dirty="0" err="1"/>
              <a:t>inteligencia</a:t>
            </a:r>
            <a:r>
              <a:rPr lang="en-US" sz="2400" dirty="0"/>
              <a:t> artificial” para </a:t>
            </a:r>
            <a:r>
              <a:rPr lang="en-US" sz="2400" dirty="0" err="1"/>
              <a:t>programar</a:t>
            </a:r>
            <a:r>
              <a:rPr lang="en-US" sz="2400" dirty="0"/>
              <a:t> la </a:t>
            </a:r>
            <a:r>
              <a:rPr lang="en-US" sz="2400" dirty="0" err="1"/>
              <a:t>boca</a:t>
            </a:r>
            <a:r>
              <a:rPr lang="en-US" sz="2400" dirty="0"/>
              <a:t> con el audio</a:t>
            </a:r>
          </a:p>
        </p:txBody>
      </p:sp>
    </p:spTree>
    <p:extLst>
      <p:ext uri="{BB962C8B-B14F-4D97-AF65-F5344CB8AC3E}">
        <p14:creationId xmlns:p14="http://schemas.microsoft.com/office/powerpoint/2010/main" val="7125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E6518-5C7A-46D9-B56F-C55DCF690A29}"/>
              </a:ext>
            </a:extLst>
          </p:cNvPr>
          <p:cNvSpPr txBox="1"/>
          <p:nvPr/>
        </p:nvSpPr>
        <p:spPr>
          <a:xfrm>
            <a:off x="3076701" y="1097726"/>
            <a:ext cx="423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#2:  Impersonator to DF Obama</a:t>
            </a:r>
          </a:p>
        </p:txBody>
      </p:sp>
      <p:pic>
        <p:nvPicPr>
          <p:cNvPr id="4" name="OBAMA deepfake_3">
            <a:hlinkClick r:id="" action="ppaction://media"/>
            <a:extLst>
              <a:ext uri="{FF2B5EF4-FFF2-40B4-BE49-F238E27FC236}">
                <a16:creationId xmlns:a16="http://schemas.microsoft.com/office/drawing/2014/main" id="{25EA0F28-5E85-4A3A-958C-2DE51E05B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267" y="1730088"/>
            <a:ext cx="6049589" cy="3384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9CE42-D663-4593-9513-2401E0EBE751}"/>
              </a:ext>
            </a:extLst>
          </p:cNvPr>
          <p:cNvSpPr/>
          <p:nvPr/>
        </p:nvSpPr>
        <p:spPr>
          <a:xfrm>
            <a:off x="6641050" y="5204457"/>
            <a:ext cx="23219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Actor Jordan Peele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A4DB7-3224-4BF0-9FF7-1BE71B50910C}"/>
              </a:ext>
            </a:extLst>
          </p:cNvPr>
          <p:cNvSpPr/>
          <p:nvPr/>
        </p:nvSpPr>
        <p:spPr>
          <a:xfrm>
            <a:off x="3282303" y="5204457"/>
            <a:ext cx="28479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AI-programmed Obama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2BF71-3AC7-4CE4-85D9-685994548550}"/>
              </a:ext>
            </a:extLst>
          </p:cNvPr>
          <p:cNvSpPr txBox="1"/>
          <p:nvPr/>
        </p:nvSpPr>
        <p:spPr>
          <a:xfrm>
            <a:off x="3282303" y="5664509"/>
            <a:ext cx="1270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© Jordan Peele</a:t>
            </a:r>
          </a:p>
        </p:txBody>
      </p:sp>
    </p:spTree>
    <p:extLst>
      <p:ext uri="{BB962C8B-B14F-4D97-AF65-F5344CB8AC3E}">
        <p14:creationId xmlns:p14="http://schemas.microsoft.com/office/powerpoint/2010/main" val="17951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3EE0-78C8-4BC1-8ED1-F2EDAD4DA258}"/>
              </a:ext>
            </a:extLst>
          </p:cNvPr>
          <p:cNvSpPr txBox="1"/>
          <p:nvPr/>
        </p:nvSpPr>
        <p:spPr>
          <a:xfrm>
            <a:off x="4038601" y="990600"/>
            <a:ext cx="472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¿Nos debe </a:t>
            </a:r>
            <a:r>
              <a:rPr lang="en-US" sz="2800" dirty="0" err="1"/>
              <a:t>alarmar</a:t>
            </a:r>
            <a:r>
              <a:rPr lang="en-US" sz="2800" dirty="0"/>
              <a:t> a </a:t>
            </a:r>
            <a:r>
              <a:rPr lang="en-US" sz="2800" dirty="0" err="1"/>
              <a:t>nosotros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A08C3-CEA0-45A7-B000-2B31F8DC9BF5}"/>
              </a:ext>
            </a:extLst>
          </p:cNvPr>
          <p:cNvSpPr txBox="1"/>
          <p:nvPr/>
        </p:nvSpPr>
        <p:spPr>
          <a:xfrm>
            <a:off x="5481944" y="2362200"/>
            <a:ext cx="860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/>
              <a:t>Yes!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4889C-3380-4323-AAEC-38164E28C8A4}"/>
              </a:ext>
            </a:extLst>
          </p:cNvPr>
          <p:cNvSpPr txBox="1"/>
          <p:nvPr/>
        </p:nvSpPr>
        <p:spPr>
          <a:xfrm>
            <a:off x="2819400" y="37338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El </a:t>
            </a:r>
            <a:r>
              <a:rPr lang="es-ES" sz="2400" i="1" dirty="0"/>
              <a:t>primer </a:t>
            </a:r>
            <a:r>
              <a:rPr lang="es-ES" sz="2400" dirty="0"/>
              <a:t>deber del analista es confirmar los datos – o por lo menos asignarles un nivel de verosimilitud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CC527-9010-4B8B-BCCA-36FA55459EAB}"/>
              </a:ext>
            </a:extLst>
          </p:cNvPr>
          <p:cNvSpPr txBox="1"/>
          <p:nvPr/>
        </p:nvSpPr>
        <p:spPr>
          <a:xfrm>
            <a:off x="2833105" y="5105399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El </a:t>
            </a:r>
            <a:r>
              <a:rPr lang="es-ES" sz="2400" i="1" dirty="0"/>
              <a:t>segundo, tercero,</a:t>
            </a:r>
            <a:r>
              <a:rPr lang="es-ES" sz="2400" dirty="0"/>
              <a:t> y </a:t>
            </a:r>
            <a:r>
              <a:rPr lang="es-ES" sz="2400" i="1" dirty="0"/>
              <a:t>cuarto</a:t>
            </a:r>
            <a:r>
              <a:rPr lang="es-ES" sz="2400" dirty="0"/>
              <a:t> son … convertirlos en … inteligencia.</a:t>
            </a:r>
          </a:p>
        </p:txBody>
      </p:sp>
    </p:spTree>
    <p:extLst>
      <p:ext uri="{BB962C8B-B14F-4D97-AF65-F5344CB8AC3E}">
        <p14:creationId xmlns:p14="http://schemas.microsoft.com/office/powerpoint/2010/main" val="24810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ED9451-D387-4492-AC94-BAC27B8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928979"/>
              </p:ext>
            </p:extLst>
          </p:nvPr>
        </p:nvGraphicFramePr>
        <p:xfrm>
          <a:off x="2297724" y="955539"/>
          <a:ext cx="2954217" cy="11036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031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22031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422031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68158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4406" marR="84406" marT="42203" marB="422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277EFF-D790-408D-90F9-517B12C8FC72}"/>
              </a:ext>
            </a:extLst>
          </p:cNvPr>
          <p:cNvSpPr txBox="1"/>
          <p:nvPr/>
        </p:nvSpPr>
        <p:spPr>
          <a:xfrm>
            <a:off x="2368062" y="928947"/>
            <a:ext cx="1459054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85" dirty="0"/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0CE00-6ECF-497C-944D-2BE79B87A2E7}"/>
              </a:ext>
            </a:extLst>
          </p:cNvPr>
          <p:cNvSpPr/>
          <p:nvPr/>
        </p:nvSpPr>
        <p:spPr>
          <a:xfrm>
            <a:off x="2297724" y="3429000"/>
            <a:ext cx="4475211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817" indent="-168817"/>
            <a:r>
              <a:rPr lang="en-US" sz="1846" dirty="0"/>
              <a:t>EL DECISOR Y EL AN</a:t>
            </a:r>
            <a:r>
              <a:rPr lang="es-ES" sz="1846" dirty="0"/>
              <a:t>ÁLISIS ACCIONABLE</a:t>
            </a:r>
            <a:endParaRPr lang="en-US" sz="1846" dirty="0"/>
          </a:p>
          <a:p>
            <a:pPr marL="168817" indent="-168817"/>
            <a:r>
              <a:rPr lang="es-ES" sz="1846" dirty="0"/>
              <a:t>¿Qué necesita el decisor?</a:t>
            </a:r>
          </a:p>
          <a:p>
            <a:pPr marL="168817" indent="-168817"/>
            <a:r>
              <a:rPr lang="es-ES" sz="1846" dirty="0"/>
              <a:t>¿C</a:t>
            </a:r>
            <a:r>
              <a:rPr lang="en-US" sz="1846" dirty="0" err="1"/>
              <a:t>ómo</a:t>
            </a:r>
            <a:r>
              <a:rPr lang="en-US" sz="1846" dirty="0"/>
              <a:t> se lo </a:t>
            </a:r>
            <a:r>
              <a:rPr lang="en-US" sz="1846" dirty="0" err="1"/>
              <a:t>preparamos</a:t>
            </a:r>
            <a:r>
              <a:rPr lang="en-US" sz="1846" dirty="0"/>
              <a:t>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Qué</a:t>
            </a:r>
            <a:r>
              <a:rPr lang="en-US" sz="1846" dirty="0"/>
              <a:t> es tradecraft (“</a:t>
            </a:r>
            <a:r>
              <a:rPr lang="en-US" sz="1846" dirty="0" err="1"/>
              <a:t>arte</a:t>
            </a:r>
            <a:r>
              <a:rPr lang="en-US" sz="1846" dirty="0"/>
              <a:t> de </a:t>
            </a:r>
            <a:r>
              <a:rPr lang="en-US" sz="1846" dirty="0" err="1"/>
              <a:t>oficio</a:t>
            </a:r>
            <a:r>
              <a:rPr lang="en-US" sz="1846" dirty="0"/>
              <a:t>”)?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Qué</a:t>
            </a:r>
            <a:r>
              <a:rPr lang="en-US" sz="1846" dirty="0"/>
              <a:t> </a:t>
            </a:r>
            <a:r>
              <a:rPr lang="en-US" sz="1846" dirty="0" err="1"/>
              <a:t>modelos</a:t>
            </a:r>
            <a:r>
              <a:rPr lang="en-US" sz="1846" dirty="0"/>
              <a:t>, </a:t>
            </a:r>
            <a:r>
              <a:rPr lang="en-US" sz="1846" dirty="0" err="1"/>
              <a:t>técnicas</a:t>
            </a:r>
            <a:r>
              <a:rPr lang="en-US" sz="1846" dirty="0"/>
              <a:t> </a:t>
            </a:r>
            <a:r>
              <a:rPr lang="en-US" sz="1846" dirty="0" err="1"/>
              <a:t>usamos</a:t>
            </a:r>
            <a:r>
              <a:rPr lang="en-US" sz="1846" dirty="0"/>
              <a:t>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Qué</a:t>
            </a:r>
            <a:r>
              <a:rPr lang="en-US" sz="1846" dirty="0"/>
              <a:t> son </a:t>
            </a:r>
            <a:r>
              <a:rPr lang="en-US" sz="1846" dirty="0" err="1"/>
              <a:t>impulsores</a:t>
            </a:r>
            <a:r>
              <a:rPr lang="en-US" sz="1846" dirty="0"/>
              <a:t>, </a:t>
            </a:r>
            <a:r>
              <a:rPr lang="en-US" sz="1846" dirty="0" err="1"/>
              <a:t>corrientes</a:t>
            </a:r>
            <a:r>
              <a:rPr lang="en-US" sz="1846" dirty="0"/>
              <a:t>, </a:t>
            </a:r>
            <a:r>
              <a:rPr lang="en-US" sz="1846" dirty="0" err="1"/>
              <a:t>escenarios</a:t>
            </a:r>
            <a:r>
              <a:rPr lang="en-US" sz="1846" dirty="0"/>
              <a:t> y </a:t>
            </a:r>
            <a:r>
              <a:rPr lang="en-US" sz="1846" dirty="0" err="1"/>
              <a:t>escenarios</a:t>
            </a:r>
            <a:r>
              <a:rPr lang="en-US" sz="1846" dirty="0"/>
              <a:t> alternativos?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/>
              <a:t>C</a:t>
            </a:r>
            <a:r>
              <a:rPr lang="es-ES" sz="1846" dirty="0" err="1"/>
              <a:t>ómo</a:t>
            </a:r>
            <a:r>
              <a:rPr lang="es-ES" sz="1846" dirty="0"/>
              <a:t> garantizamos calidad?</a:t>
            </a:r>
            <a:endParaRPr lang="en-US" sz="1846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186D7-83A1-43BE-8C76-0F0CEECECB63}"/>
              </a:ext>
            </a:extLst>
          </p:cNvPr>
          <p:cNvSpPr txBox="1"/>
          <p:nvPr/>
        </p:nvSpPr>
        <p:spPr>
          <a:xfrm>
            <a:off x="4397064" y="1462911"/>
            <a:ext cx="48282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54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</a:t>
            </a:r>
            <a:endParaRPr lang="en-US" sz="1662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367111-61C8-841E-BF8F-9B305F2C4791}"/>
              </a:ext>
            </a:extLst>
          </p:cNvPr>
          <p:cNvCxnSpPr>
            <a:cxnSpLocks/>
          </p:cNvCxnSpPr>
          <p:nvPr/>
        </p:nvCxnSpPr>
        <p:spPr>
          <a:xfrm flipH="1">
            <a:off x="4631006" y="2169434"/>
            <a:ext cx="1103" cy="1044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6B673A-FB7B-8800-C417-FDFA037CA753}"/>
              </a:ext>
            </a:extLst>
          </p:cNvPr>
          <p:cNvSpPr txBox="1"/>
          <p:nvPr/>
        </p:nvSpPr>
        <p:spPr>
          <a:xfrm>
            <a:off x="6466877" y="1516734"/>
            <a:ext cx="4475211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817" indent="-168817"/>
            <a:r>
              <a:rPr lang="en-US" sz="1846" dirty="0"/>
              <a:t>COMUNICACIÓN DEL ANÁLISIS ACCIONABLE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Cómo</a:t>
            </a:r>
            <a:r>
              <a:rPr lang="en-US" sz="1846" dirty="0"/>
              <a:t> </a:t>
            </a:r>
            <a:r>
              <a:rPr lang="en-US" sz="1846" dirty="0" err="1"/>
              <a:t>transmitimos</a:t>
            </a:r>
            <a:r>
              <a:rPr lang="en-US" sz="1846" dirty="0"/>
              <a:t> el </a:t>
            </a:r>
            <a:r>
              <a:rPr lang="es-ES" sz="1846" dirty="0"/>
              <a:t>análisis al decisor?</a:t>
            </a:r>
          </a:p>
          <a:p>
            <a:pPr marL="168817" indent="-168817"/>
            <a:r>
              <a:rPr lang="es-ES" sz="1846" dirty="0"/>
              <a:t>¿Cómo </a:t>
            </a:r>
            <a:r>
              <a:rPr lang="en-US" sz="1846" dirty="0"/>
              <a:t>es un </a:t>
            </a:r>
            <a:r>
              <a:rPr lang="en-US" sz="1846" dirty="0" err="1"/>
              <a:t>informe</a:t>
            </a:r>
            <a:r>
              <a:rPr lang="en-US" sz="1846" dirty="0"/>
              <a:t> </a:t>
            </a:r>
            <a:r>
              <a:rPr lang="en-US" sz="1846" dirty="0" err="1"/>
              <a:t>eficaz</a:t>
            </a:r>
            <a:r>
              <a:rPr lang="en-US" sz="1846" dirty="0"/>
              <a:t>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Cuáles</a:t>
            </a:r>
            <a:r>
              <a:rPr lang="en-US" sz="1846" dirty="0"/>
              <a:t> son las </a:t>
            </a:r>
            <a:r>
              <a:rPr lang="en-US" sz="1846" dirty="0" err="1"/>
              <a:t>diferencias</a:t>
            </a:r>
            <a:r>
              <a:rPr lang="en-US" sz="1846" dirty="0"/>
              <a:t> entre los </a:t>
            </a:r>
            <a:r>
              <a:rPr lang="en-US" sz="1846" dirty="0" err="1"/>
              <a:t>escritos</a:t>
            </a:r>
            <a:r>
              <a:rPr lang="en-US" sz="1846" dirty="0"/>
              <a:t> y los </a:t>
            </a:r>
            <a:r>
              <a:rPr lang="en-US" sz="1846" dirty="0" err="1"/>
              <a:t>orales</a:t>
            </a:r>
            <a:r>
              <a:rPr lang="en-US" sz="1846" dirty="0"/>
              <a:t>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Cómo</a:t>
            </a:r>
            <a:r>
              <a:rPr lang="en-US" sz="1846" dirty="0"/>
              <a:t> los </a:t>
            </a:r>
            <a:r>
              <a:rPr lang="en-US" sz="1846" dirty="0" err="1"/>
              <a:t>preparamos</a:t>
            </a:r>
            <a:r>
              <a:rPr lang="en-US" sz="1846" dirty="0"/>
              <a:t>?</a:t>
            </a:r>
          </a:p>
          <a:p>
            <a:pPr marL="168817" indent="-168817"/>
            <a:r>
              <a:rPr lang="es-ES" sz="1846" dirty="0"/>
              <a:t>¿</a:t>
            </a:r>
            <a:r>
              <a:rPr lang="en-US" sz="1846" dirty="0" err="1"/>
              <a:t>Cómo</a:t>
            </a:r>
            <a:r>
              <a:rPr lang="en-US" sz="1846" dirty="0"/>
              <a:t> </a:t>
            </a:r>
            <a:r>
              <a:rPr lang="en-US" sz="1846" dirty="0" err="1"/>
              <a:t>mantenemos</a:t>
            </a:r>
            <a:r>
              <a:rPr lang="en-US" sz="1846" dirty="0"/>
              <a:t> el </a:t>
            </a:r>
            <a:r>
              <a:rPr lang="en-US" sz="1846" dirty="0" err="1"/>
              <a:t>enfoque</a:t>
            </a:r>
            <a:r>
              <a:rPr lang="en-US" sz="1846" dirty="0"/>
              <a:t> </a:t>
            </a:r>
            <a:r>
              <a:rPr lang="en-US" sz="1846" dirty="0" err="1"/>
              <a:t>requerido</a:t>
            </a:r>
            <a:r>
              <a:rPr lang="en-US" sz="1846" dirty="0"/>
              <a:t>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2F48A2-77AC-96A6-16CD-342D38899005}"/>
              </a:ext>
            </a:extLst>
          </p:cNvPr>
          <p:cNvCxnSpPr>
            <a:cxnSpLocks/>
          </p:cNvCxnSpPr>
          <p:nvPr/>
        </p:nvCxnSpPr>
        <p:spPr>
          <a:xfrm>
            <a:off x="5386221" y="1722558"/>
            <a:ext cx="9463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D8F2D8-EF52-9EDE-5F17-4E9C8DD59E83}"/>
              </a:ext>
            </a:extLst>
          </p:cNvPr>
          <p:cNvSpPr txBox="1"/>
          <p:nvPr/>
        </p:nvSpPr>
        <p:spPr>
          <a:xfrm>
            <a:off x="4784058" y="1452664"/>
            <a:ext cx="48282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954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</a:t>
            </a:r>
            <a:endParaRPr lang="en-US" sz="1662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5C432-D2A7-4E44-B20A-FF354D41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2A0D0-34D6-4FAB-8A38-829E085397CD}"/>
              </a:ext>
            </a:extLst>
          </p:cNvPr>
          <p:cNvSpPr txBox="1"/>
          <p:nvPr/>
        </p:nvSpPr>
        <p:spPr>
          <a:xfrm rot="21223647">
            <a:off x="3283438" y="1782671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¿Preguntas?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6A17C-E201-4EFC-AF98-41C33F0B7E74}"/>
              </a:ext>
            </a:extLst>
          </p:cNvPr>
          <p:cNvSpPr txBox="1"/>
          <p:nvPr/>
        </p:nvSpPr>
        <p:spPr>
          <a:xfrm rot="499044">
            <a:off x="6507322" y="377766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¿Dudas?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CD6EA-403B-4D8C-8CB1-7BABD728FBDC}"/>
              </a:ext>
            </a:extLst>
          </p:cNvPr>
          <p:cNvSpPr txBox="1"/>
          <p:nvPr/>
        </p:nvSpPr>
        <p:spPr>
          <a:xfrm rot="21223647">
            <a:off x="3533528" y="3763872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¿Deseos?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6DD8D-A9A0-44DE-8CD5-6B4F4EB6898E}"/>
              </a:ext>
            </a:extLst>
          </p:cNvPr>
          <p:cNvSpPr txBox="1"/>
          <p:nvPr/>
        </p:nvSpPr>
        <p:spPr>
          <a:xfrm rot="819494">
            <a:off x="5941994" y="1858871"/>
            <a:ext cx="237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¿Comentarios?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177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3459" y="586861"/>
            <a:ext cx="7546103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Fulton T. Armstrong</a:t>
            </a:r>
          </a:p>
          <a:p>
            <a:endParaRPr lang="en-US" sz="2000" dirty="0"/>
          </a:p>
          <a:p>
            <a:pPr algn="ctr"/>
            <a:r>
              <a:rPr lang="en-US" sz="2000" dirty="0"/>
              <a:t>Una </a:t>
            </a:r>
            <a:r>
              <a:rPr lang="en-US" sz="2000" dirty="0" err="1"/>
              <a:t>carrera</a:t>
            </a:r>
            <a:r>
              <a:rPr lang="en-US" sz="2000" dirty="0"/>
              <a:t> </a:t>
            </a:r>
            <a:r>
              <a:rPr lang="en-US" sz="2000" dirty="0" err="1"/>
              <a:t>espontánea</a:t>
            </a:r>
            <a:r>
              <a:rPr lang="en-US" sz="2000" dirty="0"/>
              <a:t> </a:t>
            </a:r>
            <a:r>
              <a:rPr lang="en-US" sz="2000" dirty="0" err="1"/>
              <a:t>produciendo</a:t>
            </a:r>
            <a:r>
              <a:rPr lang="en-US" sz="2000" dirty="0"/>
              <a:t> y </a:t>
            </a:r>
            <a:r>
              <a:rPr lang="en-US" sz="2000" dirty="0" err="1"/>
              <a:t>consumiendo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400" dirty="0" err="1"/>
              <a:t>recolector</a:t>
            </a:r>
            <a:r>
              <a:rPr lang="en-US" sz="2400" dirty="0"/>
              <a:t>; </a:t>
            </a:r>
            <a:r>
              <a:rPr lang="en-US" sz="2400" dirty="0" err="1"/>
              <a:t>analista</a:t>
            </a:r>
            <a:r>
              <a:rPr lang="en-US" sz="2400" dirty="0"/>
              <a:t>; </a:t>
            </a:r>
            <a:r>
              <a:rPr lang="en-US" sz="2400" dirty="0" err="1"/>
              <a:t>decisor</a:t>
            </a:r>
            <a:r>
              <a:rPr lang="en-US" sz="2400" dirty="0"/>
              <a:t>; </a:t>
            </a:r>
            <a:r>
              <a:rPr lang="en-US" sz="2400" dirty="0" err="1"/>
              <a:t>profesor</a:t>
            </a:r>
            <a:endParaRPr lang="en-US" sz="2400" dirty="0"/>
          </a:p>
          <a:p>
            <a:br>
              <a:rPr lang="en-US" sz="2000" dirty="0"/>
            </a:br>
            <a:r>
              <a:rPr lang="en-US" sz="2000" dirty="0" err="1"/>
              <a:t>Cuarenta</a:t>
            </a:r>
            <a:r>
              <a:rPr lang="en-US" sz="2000" dirty="0"/>
              <a:t> </a:t>
            </a:r>
            <a:r>
              <a:rPr lang="en-US" sz="2000" dirty="0" err="1"/>
              <a:t>años</a:t>
            </a:r>
            <a:r>
              <a:rPr lang="en-US" sz="2000" dirty="0"/>
              <a:t> de </a:t>
            </a:r>
            <a:r>
              <a:rPr lang="en-US" sz="2000" dirty="0" err="1"/>
              <a:t>análisis</a:t>
            </a:r>
            <a:r>
              <a:rPr lang="en-US" sz="2000" dirty="0"/>
              <a:t>:</a:t>
            </a:r>
            <a:endParaRPr lang="en-US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5910343" y="3642241"/>
            <a:ext cx="499228" cy="118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5338843" y="3187386"/>
            <a:ext cx="1143000" cy="2666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endCxn id="14" idx="0"/>
          </p:cNvCxnSpPr>
          <p:nvPr/>
        </p:nvCxnSpPr>
        <p:spPr>
          <a:xfrm flipH="1">
            <a:off x="3254877" y="5417432"/>
            <a:ext cx="555124" cy="302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910343" y="2948941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5471805" y="3919982"/>
            <a:ext cx="1015118" cy="3195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969699" y="5919875"/>
            <a:ext cx="678502" cy="2179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DDCC65-0F6A-41A9-BDA2-F584574AD038}"/>
              </a:ext>
            </a:extLst>
          </p:cNvPr>
          <p:cNvSpPr/>
          <p:nvPr/>
        </p:nvSpPr>
        <p:spPr>
          <a:xfrm>
            <a:off x="6579302" y="2764275"/>
            <a:ext cx="2328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journalism in Taiwan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97F31-8625-47A8-8130-EF3999FDAA8C}"/>
              </a:ext>
            </a:extLst>
          </p:cNvPr>
          <p:cNvSpPr/>
          <p:nvPr/>
        </p:nvSpPr>
        <p:spPr>
          <a:xfrm>
            <a:off x="2494280" y="2758896"/>
            <a:ext cx="328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Linguistics and study in Spain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8B7C5-504E-4564-AE35-851EDA25CF90}"/>
              </a:ext>
            </a:extLst>
          </p:cNvPr>
          <p:cNvSpPr/>
          <p:nvPr/>
        </p:nvSpPr>
        <p:spPr>
          <a:xfrm>
            <a:off x="2513122" y="3446967"/>
            <a:ext cx="343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House of Representatives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0359F-6C89-40DE-AC50-5638834E85C7}"/>
              </a:ext>
            </a:extLst>
          </p:cNvPr>
          <p:cNvSpPr/>
          <p:nvPr/>
        </p:nvSpPr>
        <p:spPr>
          <a:xfrm>
            <a:off x="3065925" y="409640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State Department</a:t>
            </a:r>
          </a:p>
          <a:p>
            <a:r>
              <a:rPr lang="en-US" sz="2000" dirty="0"/>
              <a:t>National Security Council</a:t>
            </a:r>
          </a:p>
          <a:p>
            <a:r>
              <a:rPr lang="en-US" sz="2000" dirty="0"/>
              <a:t>National Intelligence Council</a:t>
            </a:r>
          </a:p>
          <a:p>
            <a:r>
              <a:rPr lang="en-US" sz="2000" dirty="0"/>
              <a:t>U.S. Military – Intelligence Advisor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CC81C-4723-409D-8917-DB012622992B}"/>
              </a:ext>
            </a:extLst>
          </p:cNvPr>
          <p:cNvSpPr/>
          <p:nvPr/>
        </p:nvSpPr>
        <p:spPr>
          <a:xfrm>
            <a:off x="2546061" y="5719820"/>
            <a:ext cx="1417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Senate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097A5-542C-49BC-923B-E9C288A0E77A}"/>
              </a:ext>
            </a:extLst>
          </p:cNvPr>
          <p:cNvSpPr/>
          <p:nvPr/>
        </p:nvSpPr>
        <p:spPr>
          <a:xfrm>
            <a:off x="4755704" y="6058802"/>
            <a:ext cx="1891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AU/CLALS &amp; SU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23286-AFB8-448B-BFBA-B18BEDDF88BE}"/>
              </a:ext>
            </a:extLst>
          </p:cNvPr>
          <p:cNvSpPr/>
          <p:nvPr/>
        </p:nvSpPr>
        <p:spPr>
          <a:xfrm>
            <a:off x="6684053" y="3454084"/>
            <a:ext cx="561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7C8A7-CA4B-466D-B7E3-FAC182F12B16}"/>
              </a:ext>
            </a:extLst>
          </p:cNvPr>
          <p:cNvSpPr txBox="1"/>
          <p:nvPr/>
        </p:nvSpPr>
        <p:spPr>
          <a:xfrm>
            <a:off x="7623370" y="3403104"/>
            <a:ext cx="23669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Varios</a:t>
            </a:r>
            <a:r>
              <a:rPr lang="en-US" dirty="0"/>
              <a:t> cargos, incl.</a:t>
            </a:r>
            <a:br>
              <a:rPr lang="en-US" dirty="0"/>
            </a:br>
            <a:r>
              <a:rPr lang="en-US" dirty="0"/>
              <a:t>jefe de </a:t>
            </a:r>
            <a:r>
              <a:rPr lang="en-US" dirty="0" err="1"/>
              <a:t>grupo</a:t>
            </a:r>
            <a:r>
              <a:rPr lang="en-US" dirty="0"/>
              <a:t>, DCI CNC</a:t>
            </a:r>
          </a:p>
        </p:txBody>
      </p:sp>
    </p:spTree>
    <p:extLst>
      <p:ext uri="{BB962C8B-B14F-4D97-AF65-F5344CB8AC3E}">
        <p14:creationId xmlns:p14="http://schemas.microsoft.com/office/powerpoint/2010/main" val="29674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8" grpId="0" animBg="1"/>
      <p:bldP spid="8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0CE73-C579-DC78-0890-490E48A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025510-CD7B-10C5-B549-079D1FF0A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15290"/>
          <a:stretch/>
        </p:blipFill>
        <p:spPr bwMode="auto">
          <a:xfrm>
            <a:off x="1828800" y="838201"/>
            <a:ext cx="8534400" cy="44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2E35C-9C42-03E5-DCB3-EEAE32B4E5AF}"/>
              </a:ext>
            </a:extLst>
          </p:cNvPr>
          <p:cNvSpPr txBox="1"/>
          <p:nvPr/>
        </p:nvSpPr>
        <p:spPr>
          <a:xfrm>
            <a:off x="3657601" y="1905000"/>
            <a:ext cx="107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AEA4D-D4EA-C4FD-6F18-303AD6CD2A78}"/>
              </a:ext>
            </a:extLst>
          </p:cNvPr>
          <p:cNvSpPr txBox="1"/>
          <p:nvPr/>
        </p:nvSpPr>
        <p:spPr>
          <a:xfrm>
            <a:off x="3505200" y="2101389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Washington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40088-8D10-8BC1-482F-B53CE629455A}"/>
              </a:ext>
            </a:extLst>
          </p:cNvPr>
          <p:cNvSpPr txBox="1"/>
          <p:nvPr/>
        </p:nvSpPr>
        <p:spPr>
          <a:xfrm>
            <a:off x="3429001" y="2464768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 Habana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65FA1-6FBB-CE8F-26E7-BE8199EB4549}"/>
              </a:ext>
            </a:extLst>
          </p:cNvPr>
          <p:cNvSpPr txBox="1"/>
          <p:nvPr/>
        </p:nvSpPr>
        <p:spPr>
          <a:xfrm>
            <a:off x="2209801" y="2971800"/>
            <a:ext cx="10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 José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A9A22-1BEF-BCCE-E24C-C6971BD5DBF7}"/>
              </a:ext>
            </a:extLst>
          </p:cNvPr>
          <p:cNvSpPr txBox="1"/>
          <p:nvPr/>
        </p:nvSpPr>
        <p:spPr>
          <a:xfrm>
            <a:off x="4330114" y="19050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Barcelona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77E-BD4E-EDC7-1093-CC38F6E7ED14}"/>
              </a:ext>
            </a:extLst>
          </p:cNvPr>
          <p:cNvSpPr txBox="1"/>
          <p:nvPr/>
        </p:nvSpPr>
        <p:spPr>
          <a:xfrm>
            <a:off x="4456844" y="1905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Madrid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94BDF-892F-B614-7E98-90A01039EEB5}"/>
              </a:ext>
            </a:extLst>
          </p:cNvPr>
          <p:cNvSpPr txBox="1"/>
          <p:nvPr/>
        </p:nvSpPr>
        <p:spPr>
          <a:xfrm>
            <a:off x="5642820" y="154143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Bruselas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5CD10-77F4-5D52-1ED1-8B3673BA2E87}"/>
              </a:ext>
            </a:extLst>
          </p:cNvPr>
          <p:cNvSpPr txBox="1"/>
          <p:nvPr/>
        </p:nvSpPr>
        <p:spPr>
          <a:xfrm>
            <a:off x="8763001" y="2455967"/>
            <a:ext cx="75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Taipei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11E26-E05D-B4A0-595F-3F739DB7C78B}"/>
              </a:ext>
            </a:extLst>
          </p:cNvPr>
          <p:cNvSpPr txBox="1"/>
          <p:nvPr/>
        </p:nvSpPr>
        <p:spPr>
          <a:xfrm>
            <a:off x="4953001" y="472440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 many travels </a:t>
            </a:r>
          </a:p>
        </p:txBody>
      </p:sp>
    </p:spTree>
    <p:extLst>
      <p:ext uri="{BB962C8B-B14F-4D97-AF65-F5344CB8AC3E}">
        <p14:creationId xmlns:p14="http://schemas.microsoft.com/office/powerpoint/2010/main" val="22701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09900" y="10858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/>
              <a:t>Versión italiana: Dos hombres y una pared</a:t>
            </a:r>
            <a:endParaRPr lang="en-US" sz="21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7E9AB4-85F2-4465-FFCE-3A7B67A9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530083"/>
            <a:ext cx="6088513" cy="49469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7000243" y="5151816"/>
            <a:ext cx="3761927" cy="1569660"/>
          </a:xfrm>
          <a:prstGeom prst="rect">
            <a:avLst/>
          </a:prstGeom>
          <a:solidFill>
            <a:srgbClr val="9FC6B3">
              <a:alpha val="89000"/>
            </a:srgbClr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Ambos tienen razón … y</a:t>
            </a:r>
          </a:p>
          <a:p>
            <a:r>
              <a:rPr lang="es-ES" sz="2100">
                <a:solidFill>
                  <a:schemeClr val="bg1"/>
                </a:solidFill>
              </a:rPr>
              <a:t>       Ambos </a:t>
            </a:r>
            <a:r>
              <a:rPr lang="es-ES" sz="2100" dirty="0">
                <a:solidFill>
                  <a:schemeClr val="bg1"/>
                </a:solidFill>
              </a:rPr>
              <a:t>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8F6EBCC-61E9-6BD1-CAD9-1CB2FF32E9A3}"/>
              </a:ext>
            </a:extLst>
          </p:cNvPr>
          <p:cNvSpPr/>
          <p:nvPr/>
        </p:nvSpPr>
        <p:spPr>
          <a:xfrm>
            <a:off x="5066504" y="2895600"/>
            <a:ext cx="2058993" cy="1468126"/>
          </a:xfrm>
          <a:custGeom>
            <a:avLst/>
            <a:gdLst>
              <a:gd name="connsiteX0" fmla="*/ 87953 w 1906593"/>
              <a:gd name="connsiteY0" fmla="*/ 204050 h 1468126"/>
              <a:gd name="connsiteX1" fmla="*/ 77793 w 1906593"/>
              <a:gd name="connsiteY1" fmla="*/ 305650 h 1468126"/>
              <a:gd name="connsiteX2" fmla="*/ 37153 w 1906593"/>
              <a:gd name="connsiteY2" fmla="*/ 356450 h 1468126"/>
              <a:gd name="connsiteX3" fmla="*/ 47313 w 1906593"/>
              <a:gd name="connsiteY3" fmla="*/ 458050 h 1468126"/>
              <a:gd name="connsiteX4" fmla="*/ 67633 w 1906593"/>
              <a:gd name="connsiteY4" fmla="*/ 559650 h 1468126"/>
              <a:gd name="connsiteX5" fmla="*/ 47313 w 1906593"/>
              <a:gd name="connsiteY5" fmla="*/ 722210 h 1468126"/>
              <a:gd name="connsiteX6" fmla="*/ 47313 w 1906593"/>
              <a:gd name="connsiteY6" fmla="*/ 1057490 h 1468126"/>
              <a:gd name="connsiteX7" fmla="*/ 189553 w 1906593"/>
              <a:gd name="connsiteY7" fmla="*/ 1189570 h 1468126"/>
              <a:gd name="connsiteX8" fmla="*/ 220033 w 1906593"/>
              <a:gd name="connsiteY8" fmla="*/ 1230210 h 1468126"/>
              <a:gd name="connsiteX9" fmla="*/ 250513 w 1906593"/>
              <a:gd name="connsiteY9" fmla="*/ 1250530 h 1468126"/>
              <a:gd name="connsiteX10" fmla="*/ 301313 w 1906593"/>
              <a:gd name="connsiteY10" fmla="*/ 1301330 h 1468126"/>
              <a:gd name="connsiteX11" fmla="*/ 352113 w 1906593"/>
              <a:gd name="connsiteY11" fmla="*/ 1321650 h 1468126"/>
              <a:gd name="connsiteX12" fmla="*/ 402913 w 1906593"/>
              <a:gd name="connsiteY12" fmla="*/ 1362290 h 1468126"/>
              <a:gd name="connsiteX13" fmla="*/ 453713 w 1906593"/>
              <a:gd name="connsiteY13" fmla="*/ 1372450 h 1468126"/>
              <a:gd name="connsiteX14" fmla="*/ 565473 w 1906593"/>
              <a:gd name="connsiteY14" fmla="*/ 1402930 h 1468126"/>
              <a:gd name="connsiteX15" fmla="*/ 677233 w 1906593"/>
              <a:gd name="connsiteY15" fmla="*/ 1433410 h 1468126"/>
              <a:gd name="connsiteX16" fmla="*/ 1032833 w 1906593"/>
              <a:gd name="connsiteY16" fmla="*/ 1453730 h 1468126"/>
              <a:gd name="connsiteX17" fmla="*/ 1286833 w 1906593"/>
              <a:gd name="connsiteY17" fmla="*/ 1453730 h 1468126"/>
              <a:gd name="connsiteX18" fmla="*/ 1327473 w 1906593"/>
              <a:gd name="connsiteY18" fmla="*/ 1433410 h 1468126"/>
              <a:gd name="connsiteX19" fmla="*/ 1601793 w 1906593"/>
              <a:gd name="connsiteY19" fmla="*/ 1423250 h 1468126"/>
              <a:gd name="connsiteX20" fmla="*/ 1632273 w 1906593"/>
              <a:gd name="connsiteY20" fmla="*/ 1402930 h 1468126"/>
              <a:gd name="connsiteX21" fmla="*/ 1693233 w 1906593"/>
              <a:gd name="connsiteY21" fmla="*/ 1331810 h 1468126"/>
              <a:gd name="connsiteX22" fmla="*/ 1723713 w 1906593"/>
              <a:gd name="connsiteY22" fmla="*/ 1321650 h 1468126"/>
              <a:gd name="connsiteX23" fmla="*/ 1744033 w 1906593"/>
              <a:gd name="connsiteY23" fmla="*/ 1291170 h 1468126"/>
              <a:gd name="connsiteX24" fmla="*/ 1764353 w 1906593"/>
              <a:gd name="connsiteY24" fmla="*/ 1230210 h 1468126"/>
              <a:gd name="connsiteX25" fmla="*/ 1804993 w 1906593"/>
              <a:gd name="connsiteY25" fmla="*/ 1159090 h 1468126"/>
              <a:gd name="connsiteX26" fmla="*/ 1815153 w 1906593"/>
              <a:gd name="connsiteY26" fmla="*/ 1047330 h 1468126"/>
              <a:gd name="connsiteX27" fmla="*/ 1865953 w 1906593"/>
              <a:gd name="connsiteY27" fmla="*/ 945730 h 1468126"/>
              <a:gd name="connsiteX28" fmla="*/ 1876113 w 1906593"/>
              <a:gd name="connsiteY28" fmla="*/ 915250 h 1468126"/>
              <a:gd name="connsiteX29" fmla="*/ 1886273 w 1906593"/>
              <a:gd name="connsiteY29" fmla="*/ 844130 h 1468126"/>
              <a:gd name="connsiteX30" fmla="*/ 1896433 w 1906593"/>
              <a:gd name="connsiteY30" fmla="*/ 783170 h 1468126"/>
              <a:gd name="connsiteX31" fmla="*/ 1906593 w 1906593"/>
              <a:gd name="connsiteY31" fmla="*/ 630770 h 1468126"/>
              <a:gd name="connsiteX32" fmla="*/ 1896433 w 1906593"/>
              <a:gd name="connsiteY32" fmla="*/ 325970 h 1468126"/>
              <a:gd name="connsiteX33" fmla="*/ 1865953 w 1906593"/>
              <a:gd name="connsiteY33" fmla="*/ 254850 h 1468126"/>
              <a:gd name="connsiteX34" fmla="*/ 1855793 w 1906593"/>
              <a:gd name="connsiteY34" fmla="*/ 193890 h 1468126"/>
              <a:gd name="connsiteX35" fmla="*/ 1815153 w 1906593"/>
              <a:gd name="connsiteY35" fmla="*/ 183730 h 1468126"/>
              <a:gd name="connsiteX36" fmla="*/ 1703393 w 1906593"/>
              <a:gd name="connsiteY36" fmla="*/ 102450 h 1468126"/>
              <a:gd name="connsiteX37" fmla="*/ 1581473 w 1906593"/>
              <a:gd name="connsiteY37" fmla="*/ 82130 h 1468126"/>
              <a:gd name="connsiteX38" fmla="*/ 1490033 w 1906593"/>
              <a:gd name="connsiteY38" fmla="*/ 61810 h 1468126"/>
              <a:gd name="connsiteX39" fmla="*/ 1317313 w 1906593"/>
              <a:gd name="connsiteY39" fmla="*/ 41490 h 1468126"/>
              <a:gd name="connsiteX40" fmla="*/ 1114113 w 1906593"/>
              <a:gd name="connsiteY40" fmla="*/ 11010 h 1468126"/>
              <a:gd name="connsiteX41" fmla="*/ 1063313 w 1906593"/>
              <a:gd name="connsiteY41" fmla="*/ 21170 h 1468126"/>
              <a:gd name="connsiteX42" fmla="*/ 1012513 w 1906593"/>
              <a:gd name="connsiteY42" fmla="*/ 51650 h 1468126"/>
              <a:gd name="connsiteX43" fmla="*/ 717873 w 1906593"/>
              <a:gd name="connsiteY43" fmla="*/ 51650 h 1468126"/>
              <a:gd name="connsiteX44" fmla="*/ 585793 w 1906593"/>
              <a:gd name="connsiteY44" fmla="*/ 31330 h 1468126"/>
              <a:gd name="connsiteX45" fmla="*/ 504513 w 1906593"/>
              <a:gd name="connsiteY45" fmla="*/ 850 h 1468126"/>
              <a:gd name="connsiteX46" fmla="*/ 392753 w 1906593"/>
              <a:gd name="connsiteY46" fmla="*/ 11010 h 1468126"/>
              <a:gd name="connsiteX47" fmla="*/ 331793 w 1906593"/>
              <a:gd name="connsiteY47" fmla="*/ 41490 h 1468126"/>
              <a:gd name="connsiteX48" fmla="*/ 301313 w 1906593"/>
              <a:gd name="connsiteY48" fmla="*/ 61810 h 1468126"/>
              <a:gd name="connsiteX49" fmla="*/ 138753 w 1906593"/>
              <a:gd name="connsiteY49" fmla="*/ 143090 h 1468126"/>
              <a:gd name="connsiteX50" fmla="*/ 128593 w 1906593"/>
              <a:gd name="connsiteY50" fmla="*/ 183730 h 1468126"/>
              <a:gd name="connsiteX51" fmla="*/ 87953 w 1906593"/>
              <a:gd name="connsiteY51" fmla="*/ 204050 h 146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906593" h="1468126">
                <a:moveTo>
                  <a:pt x="87953" y="204050"/>
                </a:moveTo>
                <a:cubicBezTo>
                  <a:pt x="79486" y="224370"/>
                  <a:pt x="88556" y="273361"/>
                  <a:pt x="77793" y="305650"/>
                </a:cubicBezTo>
                <a:cubicBezTo>
                  <a:pt x="70936" y="326222"/>
                  <a:pt x="41406" y="335186"/>
                  <a:pt x="37153" y="356450"/>
                </a:cubicBezTo>
                <a:cubicBezTo>
                  <a:pt x="30478" y="389825"/>
                  <a:pt x="43091" y="424277"/>
                  <a:pt x="47313" y="458050"/>
                </a:cubicBezTo>
                <a:cubicBezTo>
                  <a:pt x="53541" y="507872"/>
                  <a:pt x="56698" y="515910"/>
                  <a:pt x="67633" y="559650"/>
                </a:cubicBezTo>
                <a:cubicBezTo>
                  <a:pt x="60860" y="613837"/>
                  <a:pt x="55414" y="668206"/>
                  <a:pt x="47313" y="722210"/>
                </a:cubicBezTo>
                <a:cubicBezTo>
                  <a:pt x="25221" y="869488"/>
                  <a:pt x="-47096" y="669365"/>
                  <a:pt x="47313" y="1057490"/>
                </a:cubicBezTo>
                <a:cubicBezTo>
                  <a:pt x="54328" y="1086329"/>
                  <a:pt x="163338" y="1163355"/>
                  <a:pt x="189553" y="1189570"/>
                </a:cubicBezTo>
                <a:cubicBezTo>
                  <a:pt x="201527" y="1201544"/>
                  <a:pt x="208059" y="1218236"/>
                  <a:pt x="220033" y="1230210"/>
                </a:cubicBezTo>
                <a:cubicBezTo>
                  <a:pt x="228667" y="1238844"/>
                  <a:pt x="241323" y="1242489"/>
                  <a:pt x="250513" y="1250530"/>
                </a:cubicBezTo>
                <a:cubicBezTo>
                  <a:pt x="268535" y="1266299"/>
                  <a:pt x="281695" y="1287597"/>
                  <a:pt x="301313" y="1301330"/>
                </a:cubicBezTo>
                <a:cubicBezTo>
                  <a:pt x="316254" y="1311789"/>
                  <a:pt x="336474" y="1312267"/>
                  <a:pt x="352113" y="1321650"/>
                </a:cubicBezTo>
                <a:cubicBezTo>
                  <a:pt x="370708" y="1332807"/>
                  <a:pt x="383517" y="1352592"/>
                  <a:pt x="402913" y="1362290"/>
                </a:cubicBezTo>
                <a:cubicBezTo>
                  <a:pt x="418359" y="1370013"/>
                  <a:pt x="436960" y="1368262"/>
                  <a:pt x="453713" y="1372450"/>
                </a:cubicBezTo>
                <a:cubicBezTo>
                  <a:pt x="491174" y="1381815"/>
                  <a:pt x="528345" y="1392322"/>
                  <a:pt x="565473" y="1402930"/>
                </a:cubicBezTo>
                <a:cubicBezTo>
                  <a:pt x="607889" y="1415049"/>
                  <a:pt x="623527" y="1428414"/>
                  <a:pt x="677233" y="1433410"/>
                </a:cubicBezTo>
                <a:cubicBezTo>
                  <a:pt x="795449" y="1444407"/>
                  <a:pt x="914300" y="1446957"/>
                  <a:pt x="1032833" y="1453730"/>
                </a:cubicBezTo>
                <a:cubicBezTo>
                  <a:pt x="1139468" y="1471503"/>
                  <a:pt x="1129161" y="1474296"/>
                  <a:pt x="1286833" y="1453730"/>
                </a:cubicBezTo>
                <a:cubicBezTo>
                  <a:pt x="1301851" y="1451771"/>
                  <a:pt x="1312398" y="1434869"/>
                  <a:pt x="1327473" y="1433410"/>
                </a:cubicBezTo>
                <a:cubicBezTo>
                  <a:pt x="1418550" y="1424596"/>
                  <a:pt x="1510353" y="1426637"/>
                  <a:pt x="1601793" y="1423250"/>
                </a:cubicBezTo>
                <a:cubicBezTo>
                  <a:pt x="1611953" y="1416477"/>
                  <a:pt x="1623639" y="1411564"/>
                  <a:pt x="1632273" y="1402930"/>
                </a:cubicBezTo>
                <a:cubicBezTo>
                  <a:pt x="1685971" y="1349232"/>
                  <a:pt x="1608264" y="1392502"/>
                  <a:pt x="1693233" y="1331810"/>
                </a:cubicBezTo>
                <a:cubicBezTo>
                  <a:pt x="1701948" y="1325585"/>
                  <a:pt x="1713553" y="1325037"/>
                  <a:pt x="1723713" y="1321650"/>
                </a:cubicBezTo>
                <a:cubicBezTo>
                  <a:pt x="1730486" y="1311490"/>
                  <a:pt x="1739074" y="1302328"/>
                  <a:pt x="1744033" y="1291170"/>
                </a:cubicBezTo>
                <a:cubicBezTo>
                  <a:pt x="1752732" y="1271597"/>
                  <a:pt x="1752472" y="1248032"/>
                  <a:pt x="1764353" y="1230210"/>
                </a:cubicBezTo>
                <a:cubicBezTo>
                  <a:pt x="1793074" y="1187128"/>
                  <a:pt x="1779212" y="1210652"/>
                  <a:pt x="1804993" y="1159090"/>
                </a:cubicBezTo>
                <a:cubicBezTo>
                  <a:pt x="1808380" y="1121837"/>
                  <a:pt x="1804877" y="1083298"/>
                  <a:pt x="1815153" y="1047330"/>
                </a:cubicBezTo>
                <a:cubicBezTo>
                  <a:pt x="1825555" y="1010923"/>
                  <a:pt x="1853979" y="981651"/>
                  <a:pt x="1865953" y="945730"/>
                </a:cubicBezTo>
                <a:lnTo>
                  <a:pt x="1876113" y="915250"/>
                </a:lnTo>
                <a:cubicBezTo>
                  <a:pt x="1879500" y="891543"/>
                  <a:pt x="1882632" y="867799"/>
                  <a:pt x="1886273" y="844130"/>
                </a:cubicBezTo>
                <a:cubicBezTo>
                  <a:pt x="1889405" y="823769"/>
                  <a:pt x="1894480" y="803677"/>
                  <a:pt x="1896433" y="783170"/>
                </a:cubicBezTo>
                <a:cubicBezTo>
                  <a:pt x="1901260" y="732487"/>
                  <a:pt x="1903206" y="681570"/>
                  <a:pt x="1906593" y="630770"/>
                </a:cubicBezTo>
                <a:cubicBezTo>
                  <a:pt x="1903206" y="529170"/>
                  <a:pt x="1907359" y="427038"/>
                  <a:pt x="1896433" y="325970"/>
                </a:cubicBezTo>
                <a:cubicBezTo>
                  <a:pt x="1893661" y="300327"/>
                  <a:pt x="1873538" y="279502"/>
                  <a:pt x="1865953" y="254850"/>
                </a:cubicBezTo>
                <a:cubicBezTo>
                  <a:pt x="1859895" y="235161"/>
                  <a:pt x="1867767" y="210653"/>
                  <a:pt x="1855793" y="193890"/>
                </a:cubicBezTo>
                <a:cubicBezTo>
                  <a:pt x="1847677" y="182527"/>
                  <a:pt x="1828700" y="187117"/>
                  <a:pt x="1815153" y="183730"/>
                </a:cubicBezTo>
                <a:cubicBezTo>
                  <a:pt x="1756093" y="133107"/>
                  <a:pt x="1760532" y="126938"/>
                  <a:pt x="1703393" y="102450"/>
                </a:cubicBezTo>
                <a:cubicBezTo>
                  <a:pt x="1657920" y="82962"/>
                  <a:pt x="1643177" y="92414"/>
                  <a:pt x="1581473" y="82130"/>
                </a:cubicBezTo>
                <a:cubicBezTo>
                  <a:pt x="1550674" y="76997"/>
                  <a:pt x="1520893" y="66558"/>
                  <a:pt x="1490033" y="61810"/>
                </a:cubicBezTo>
                <a:cubicBezTo>
                  <a:pt x="1432737" y="52995"/>
                  <a:pt x="1374886" y="48263"/>
                  <a:pt x="1317313" y="41490"/>
                </a:cubicBezTo>
                <a:cubicBezTo>
                  <a:pt x="1230653" y="19825"/>
                  <a:pt x="1213947" y="11010"/>
                  <a:pt x="1114113" y="11010"/>
                </a:cubicBezTo>
                <a:cubicBezTo>
                  <a:pt x="1096844" y="11010"/>
                  <a:pt x="1080246" y="17783"/>
                  <a:pt x="1063313" y="21170"/>
                </a:cubicBezTo>
                <a:cubicBezTo>
                  <a:pt x="1046380" y="31330"/>
                  <a:pt x="1031501" y="46225"/>
                  <a:pt x="1012513" y="51650"/>
                </a:cubicBezTo>
                <a:cubicBezTo>
                  <a:pt x="936283" y="73430"/>
                  <a:pt x="769012" y="54207"/>
                  <a:pt x="717873" y="51650"/>
                </a:cubicBezTo>
                <a:cubicBezTo>
                  <a:pt x="673846" y="44877"/>
                  <a:pt x="629126" y="41647"/>
                  <a:pt x="585793" y="31330"/>
                </a:cubicBezTo>
                <a:cubicBezTo>
                  <a:pt x="557644" y="24628"/>
                  <a:pt x="533290" y="3879"/>
                  <a:pt x="504513" y="850"/>
                </a:cubicBezTo>
                <a:cubicBezTo>
                  <a:pt x="467312" y="-3066"/>
                  <a:pt x="430006" y="7623"/>
                  <a:pt x="392753" y="11010"/>
                </a:cubicBezTo>
                <a:cubicBezTo>
                  <a:pt x="305402" y="69244"/>
                  <a:pt x="415921" y="-574"/>
                  <a:pt x="331793" y="41490"/>
                </a:cubicBezTo>
                <a:cubicBezTo>
                  <a:pt x="320871" y="46951"/>
                  <a:pt x="312119" y="56123"/>
                  <a:pt x="301313" y="61810"/>
                </a:cubicBezTo>
                <a:cubicBezTo>
                  <a:pt x="247702" y="90026"/>
                  <a:pt x="138753" y="143090"/>
                  <a:pt x="138753" y="143090"/>
                </a:cubicBezTo>
                <a:cubicBezTo>
                  <a:pt x="135366" y="156637"/>
                  <a:pt x="134094" y="170895"/>
                  <a:pt x="128593" y="183730"/>
                </a:cubicBezTo>
                <a:cubicBezTo>
                  <a:pt x="119977" y="203835"/>
                  <a:pt x="96420" y="183730"/>
                  <a:pt x="87953" y="204050"/>
                </a:cubicBezTo>
                <a:close/>
              </a:path>
            </a:pathLst>
          </a:custGeom>
          <a:solidFill>
            <a:srgbClr val="FBF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ysClr val="windowText" lastClr="000000"/>
                </a:solidFill>
              </a:rPr>
              <a:t>¡Está lloviendo! ¡Me has mentido! ¡¡Puedo ver todo de aquí!!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385233"/>
            <a:ext cx="5137640" cy="607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0861" y="3048000"/>
            <a:ext cx="207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http://aulablog.net/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80</a:t>
            </a:fld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480749"/>
            <a:ext cx="2692164" cy="1645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559502" y="4452711"/>
            <a:ext cx="2660652" cy="838200"/>
            <a:chOff x="3130548" y="5105400"/>
            <a:chExt cx="2895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130548" y="5105400"/>
              <a:ext cx="2895600" cy="10668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618" y="5168900"/>
              <a:ext cx="2743459" cy="927100"/>
            </a:xfrm>
            <a:prstGeom prst="rect">
              <a:avLst/>
            </a:prstGeom>
          </p:spPr>
        </p:pic>
      </p:grp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16" y="5410201"/>
            <a:ext cx="2651760" cy="71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50A42-DE04-4545-095D-3D14B7B5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0" y="2754258"/>
            <a:ext cx="3098800" cy="96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0537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62C85-73F7-08DF-CA69-838FC6CB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56834"/>
            <a:ext cx="6972300" cy="4458632"/>
          </a:xfrm>
          <a:prstGeom prst="rect">
            <a:avLst/>
          </a:prstGeom>
        </p:spPr>
      </p:pic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3D5597D6-6318-5AFD-E6EE-FA0CA7FACFEF}"/>
              </a:ext>
            </a:extLst>
          </p:cNvPr>
          <p:cNvSpPr/>
          <p:nvPr/>
        </p:nvSpPr>
        <p:spPr>
          <a:xfrm>
            <a:off x="2552700" y="1143000"/>
            <a:ext cx="3714750" cy="4686300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38784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8779" y="2362200"/>
            <a:ext cx="70889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“¿</a:t>
            </a:r>
            <a:r>
              <a:rPr lang="en-US" sz="3200" b="1" dirty="0" err="1"/>
              <a:t>Quién</a:t>
            </a:r>
            <a:r>
              <a:rPr lang="en-US" sz="3200" b="1" dirty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</a:t>
            </a:r>
            <a:r>
              <a:rPr lang="en-US" sz="3200" b="1" dirty="0" err="1"/>
              <a:t>tú</a:t>
            </a:r>
            <a:r>
              <a:rPr lang="en-US" sz="3200" b="1" dirty="0"/>
              <a:t>?”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45312" y="3502501"/>
            <a:ext cx="8669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err="1"/>
              <a:t>Preséntate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10-15 </a:t>
            </a:r>
            <a:r>
              <a:rPr lang="en-US" sz="2000" dirty="0" err="1"/>
              <a:t>segundos</a:t>
            </a:r>
            <a:r>
              <a:rPr lang="en-US" sz="2000" dirty="0"/>
              <a:t>, </a:t>
            </a:r>
            <a:r>
              <a:rPr lang="en-US" sz="2000" dirty="0" err="1"/>
              <a:t>por</a:t>
            </a:r>
            <a:r>
              <a:rPr lang="en-US" sz="2000" dirty="0"/>
              <a:t> favor.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Nombre</a:t>
            </a:r>
            <a:r>
              <a:rPr lang="en-US" sz="2000" dirty="0"/>
              <a:t> </a:t>
            </a:r>
            <a:r>
              <a:rPr lang="en-US" sz="2000" dirty="0" err="1"/>
              <a:t>preferido</a:t>
            </a:r>
            <a:endParaRPr lang="en-US" sz="2000" dirty="0"/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El aspecto de análisis que </a:t>
            </a:r>
            <a:br>
              <a:rPr lang="es-ES" sz="2000" dirty="0"/>
            </a:br>
            <a:r>
              <a:rPr lang="es-ES" sz="2000" dirty="0"/>
              <a:t>		a) encuentras más fascinante, y </a:t>
            </a:r>
            <a:br>
              <a:rPr lang="es-ES" sz="2000" dirty="0"/>
            </a:br>
            <a:r>
              <a:rPr lang="es-ES" sz="2000" dirty="0"/>
              <a:t>		b) en que quieres mejorar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03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2915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90576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Terminología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4E9E3-A170-468E-B25D-706510E741DA}"/>
              </a:ext>
            </a:extLst>
          </p:cNvPr>
          <p:cNvSpPr/>
          <p:nvPr/>
        </p:nvSpPr>
        <p:spPr>
          <a:xfrm>
            <a:off x="2286000" y="1447801"/>
            <a:ext cx="77724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/>
              <a:t>Política</a:t>
            </a:r>
            <a:r>
              <a:rPr lang="en-US" sz="2400" dirty="0"/>
              <a:t>/</a:t>
            </a:r>
            <a:r>
              <a:rPr lang="en-US" sz="2400" dirty="0" err="1"/>
              <a:t>política</a:t>
            </a:r>
            <a:r>
              <a:rPr lang="en-US" sz="2400" dirty="0"/>
              <a:t> y </a:t>
            </a:r>
            <a:r>
              <a:rPr lang="en-US" sz="2400" dirty="0" err="1"/>
              <a:t>decisor</a:t>
            </a:r>
            <a:r>
              <a:rPr lang="en-US" sz="2400" dirty="0"/>
              <a:t>/</a:t>
            </a:r>
            <a:r>
              <a:rPr lang="en-US" sz="2400" dirty="0" err="1"/>
              <a:t>político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/>
              <a:t>Inter</a:t>
            </a:r>
            <a:r>
              <a:rPr lang="es-ES" sz="2400" dirty="0" err="1"/>
              <a:t>és</a:t>
            </a:r>
            <a:r>
              <a:rPr lang="es-ES" sz="2400" dirty="0"/>
              <a:t> o intereses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Información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inteligencia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Evidencia:  hechos, circunstancias, información “de oídas”</a:t>
            </a:r>
          </a:p>
          <a:p>
            <a:pPr algn="ctr">
              <a:spcAft>
                <a:spcPts val="600"/>
              </a:spcAft>
            </a:pPr>
            <a:r>
              <a:rPr lang="en-US" sz="2400" dirty="0" err="1"/>
              <a:t>Opinión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juicio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Argumentación</a:t>
            </a:r>
            <a:r>
              <a:rPr lang="en-US" sz="2400" dirty="0"/>
              <a:t>:  </a:t>
            </a:r>
            <a:r>
              <a:rPr lang="en-US" sz="2400" dirty="0" err="1"/>
              <a:t>evidencia</a:t>
            </a:r>
            <a:r>
              <a:rPr lang="en-US" sz="2400" dirty="0"/>
              <a:t>, </a:t>
            </a:r>
            <a:r>
              <a:rPr lang="en-US" sz="2400" dirty="0" err="1"/>
              <a:t>lógica</a:t>
            </a:r>
            <a:r>
              <a:rPr lang="en-US" sz="2400" dirty="0"/>
              <a:t>, </a:t>
            </a:r>
            <a:r>
              <a:rPr lang="en-US" sz="2400" dirty="0" err="1"/>
              <a:t>precedente</a:t>
            </a:r>
            <a:r>
              <a:rPr lang="en-US" sz="2400" dirty="0"/>
              <a:t>, </a:t>
            </a:r>
            <a:r>
              <a:rPr lang="en-US" sz="2400" dirty="0" err="1"/>
              <a:t>modelos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Fenómeno</a:t>
            </a:r>
            <a:r>
              <a:rPr lang="en-US" sz="2400" dirty="0"/>
              <a:t>:  </a:t>
            </a:r>
            <a:r>
              <a:rPr lang="en-US" sz="2400" dirty="0" err="1"/>
              <a:t>suceso</a:t>
            </a:r>
            <a:r>
              <a:rPr lang="en-US" sz="2400" dirty="0"/>
              <a:t>, </a:t>
            </a:r>
            <a:r>
              <a:rPr lang="en-US" sz="2400" dirty="0" err="1"/>
              <a:t>impulsor</a:t>
            </a:r>
            <a:r>
              <a:rPr lang="en-US" sz="2400" dirty="0"/>
              <a:t>, </a:t>
            </a:r>
            <a:r>
              <a:rPr lang="en-US" sz="2400" dirty="0" err="1"/>
              <a:t>corriente</a:t>
            </a:r>
            <a:r>
              <a:rPr lang="en-US" sz="2400" dirty="0"/>
              <a:t>, </a:t>
            </a:r>
            <a:r>
              <a:rPr lang="en-US" sz="2400" dirty="0" err="1"/>
              <a:t>escenario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Presunción</a:t>
            </a:r>
            <a:r>
              <a:rPr lang="en-US" sz="2400" dirty="0"/>
              <a:t>/</a:t>
            </a:r>
            <a:r>
              <a:rPr lang="en-US" sz="2400" dirty="0" err="1"/>
              <a:t>asunción</a:t>
            </a:r>
            <a:r>
              <a:rPr lang="en-US" sz="2400" dirty="0"/>
              <a:t>, variable, </a:t>
            </a:r>
            <a:r>
              <a:rPr lang="en-US" sz="2400" dirty="0" err="1"/>
              <a:t>alternativo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Escenario(s), escenarios alternativos 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Comodines (wild </a:t>
            </a:r>
            <a:r>
              <a:rPr lang="es-ES" sz="2400" dirty="0" err="1"/>
              <a:t>cards</a:t>
            </a:r>
            <a:r>
              <a:rPr lang="es-ES" sz="2400" dirty="0"/>
              <a:t>)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Implicaciones</a:t>
            </a:r>
            <a:endParaRPr lang="en-US" sz="2400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E8ADA-5B27-4D96-9A05-7EA115B5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08A8D-3971-4E5C-8941-D56B4F0F26BF}"/>
              </a:ext>
            </a:extLst>
          </p:cNvPr>
          <p:cNvSpPr/>
          <p:nvPr/>
        </p:nvSpPr>
        <p:spPr>
          <a:xfrm>
            <a:off x="2590800" y="1676400"/>
            <a:ext cx="7239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/>
              <a:t>¿CÓMO CONTRIBUIMOS AL CICLO DE INTELIGENCIA?</a:t>
            </a:r>
          </a:p>
          <a:p>
            <a:endParaRPr lang="es-ES" sz="2400" dirty="0"/>
          </a:p>
          <a:p>
            <a:pPr lvl="1"/>
            <a:r>
              <a:rPr lang="es-ES" sz="2400" dirty="0"/>
              <a:t>¿Qué necesita el decisor? 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técnicas</a:t>
            </a:r>
            <a:r>
              <a:rPr lang="en-US" sz="2400" dirty="0"/>
              <a:t> </a:t>
            </a:r>
            <a:r>
              <a:rPr lang="en-US" sz="2400" dirty="0" err="1"/>
              <a:t>usamos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“</a:t>
            </a:r>
            <a:r>
              <a:rPr lang="en-US" sz="2400" dirty="0" err="1"/>
              <a:t>impulsores</a:t>
            </a:r>
            <a:r>
              <a:rPr lang="en-US" sz="2400" dirty="0"/>
              <a:t>”?</a:t>
            </a:r>
          </a:p>
          <a:p>
            <a:pPr lvl="1"/>
            <a:endParaRPr lang="es-ES" sz="2400" dirty="0"/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“tradecraft” (“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arte</a:t>
            </a:r>
            <a:r>
              <a:rPr lang="en-US" sz="2400" dirty="0"/>
              <a:t> de </a:t>
            </a:r>
            <a:r>
              <a:rPr lang="en-US" sz="2400" dirty="0" err="1"/>
              <a:t>oficio</a:t>
            </a:r>
            <a:r>
              <a:rPr lang="en-US" sz="2400" dirty="0"/>
              <a:t>”)?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escenarios</a:t>
            </a:r>
            <a:r>
              <a:rPr lang="en-US" sz="2400" dirty="0"/>
              <a:t> y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dirty="0" err="1"/>
              <a:t>alternativos</a:t>
            </a:r>
            <a:r>
              <a:rPr lang="en-US" sz="2400" dirty="0"/>
              <a:t>?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/>
              <a:t>C</a:t>
            </a:r>
            <a:r>
              <a:rPr lang="es-ES" sz="2400" dirty="0" err="1"/>
              <a:t>ómo</a:t>
            </a:r>
            <a:r>
              <a:rPr lang="es-ES" sz="2400" dirty="0"/>
              <a:t> garantizamos calidad?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436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724977"/>
            <a:ext cx="59330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Ambiente de taller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participación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creatividad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colaboración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respeto por todos los puntos de vista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juego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53B70-7470-6957-9247-D3F45002767E}"/>
              </a:ext>
            </a:extLst>
          </p:cNvPr>
          <p:cNvSpPr txBox="1"/>
          <p:nvPr/>
        </p:nvSpPr>
        <p:spPr>
          <a:xfrm>
            <a:off x="6838950" y="1571946"/>
            <a:ext cx="3200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dirty="0"/>
              <a:t>Si no te interesan los temas, haznos el favor de pedir cambios.</a:t>
            </a:r>
          </a:p>
          <a:p>
            <a:pPr>
              <a:spcAft>
                <a:spcPts val="600"/>
              </a:spcAft>
            </a:pPr>
            <a:r>
              <a:rPr lang="es-ES_tradnl" dirty="0"/>
              <a:t>Si no quieres estar aquí, haznos el favor de no venir.</a:t>
            </a:r>
          </a:p>
          <a:p>
            <a:pPr>
              <a:spcAft>
                <a:spcPts val="600"/>
              </a:spcAft>
            </a:pPr>
            <a:r>
              <a:rPr lang="es-ES_tradnl" dirty="0"/>
              <a:t>LAS PAUSAS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Flexibilidad pero limitada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Una para el café (___ </a:t>
            </a:r>
            <a:r>
              <a:rPr lang="es-ES_tradnl" dirty="0" err="1"/>
              <a:t>mins</a:t>
            </a:r>
            <a:r>
              <a:rPr lang="es-ES_tradnl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Segunda para baño o fumar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Negociamos, pero hay que observar lo acordado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5FAB8-E2AA-4246-B007-1DFF148E3598}"/>
              </a:ext>
            </a:extLst>
          </p:cNvPr>
          <p:cNvSpPr txBox="1"/>
          <p:nvPr/>
        </p:nvSpPr>
        <p:spPr>
          <a:xfrm>
            <a:off x="2667001" y="5480302"/>
            <a:ext cx="286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Dos cosas más, por favor: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D7F81-FAF9-109E-46D9-519F49E6317E}"/>
              </a:ext>
            </a:extLst>
          </p:cNvPr>
          <p:cNvSpPr txBox="1"/>
          <p:nvPr/>
        </p:nvSpPr>
        <p:spPr>
          <a:xfrm>
            <a:off x="5486401" y="5496568"/>
            <a:ext cx="42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No hables cuando no hay que hablar.</a:t>
            </a:r>
          </a:p>
          <a:p>
            <a:r>
              <a:rPr lang="es-ES_tradnl" sz="2000" dirty="0"/>
              <a:t>Habla en voz alta y clara cuando habla.</a:t>
            </a:r>
          </a:p>
        </p:txBody>
      </p:sp>
    </p:spTree>
    <p:extLst>
      <p:ext uri="{BB962C8B-B14F-4D97-AF65-F5344CB8AC3E}">
        <p14:creationId xmlns:p14="http://schemas.microsoft.com/office/powerpoint/2010/main" val="20665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E8ADA-5B27-4D96-9A05-7EA115B5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08A8D-3971-4E5C-8941-D56B4F0F26BF}"/>
              </a:ext>
            </a:extLst>
          </p:cNvPr>
          <p:cNvSpPr/>
          <p:nvPr/>
        </p:nvSpPr>
        <p:spPr>
          <a:xfrm>
            <a:off x="3124200" y="1752600"/>
            <a:ext cx="647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/>
              <a:t>RELACIONES ANALISTA-DECISOR</a:t>
            </a:r>
          </a:p>
          <a:p>
            <a:endParaRPr lang="es-ES" sz="2400" dirty="0"/>
          </a:p>
          <a:p>
            <a:r>
              <a:rPr lang="es-ES" sz="2400" dirty="0"/>
              <a:t>¿Qué necesita el decisor? 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técnicas</a:t>
            </a:r>
            <a:r>
              <a:rPr lang="en-US" sz="2400" dirty="0"/>
              <a:t> </a:t>
            </a:r>
            <a:r>
              <a:rPr lang="en-US" sz="2400" dirty="0" err="1"/>
              <a:t>usamos</a:t>
            </a:r>
            <a:r>
              <a:rPr lang="en-US" sz="2400" dirty="0"/>
              <a:t>?</a:t>
            </a:r>
          </a:p>
          <a:p>
            <a:endParaRPr lang="es-ES" sz="2400" dirty="0"/>
          </a:p>
          <a:p>
            <a:r>
              <a:rPr lang="es-ES" sz="2400" dirty="0"/>
              <a:t>¿C</a:t>
            </a:r>
            <a:r>
              <a:rPr lang="en-US" sz="2400" dirty="0" err="1"/>
              <a:t>ómo</a:t>
            </a:r>
            <a:r>
              <a:rPr lang="en-US" sz="2400" dirty="0"/>
              <a:t> se lo </a:t>
            </a:r>
            <a:r>
              <a:rPr lang="en-US" sz="2400" dirty="0" err="1"/>
              <a:t>preparamos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“tradecraft” (“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arte</a:t>
            </a:r>
            <a:r>
              <a:rPr lang="en-US" sz="2400" dirty="0"/>
              <a:t> de </a:t>
            </a:r>
            <a:r>
              <a:rPr lang="en-US" sz="2400" dirty="0" err="1"/>
              <a:t>oficio</a:t>
            </a:r>
            <a:r>
              <a:rPr lang="en-US" sz="2400" dirty="0"/>
              <a:t>”)?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escenarios</a:t>
            </a:r>
            <a:r>
              <a:rPr lang="en-US" sz="2400" dirty="0"/>
              <a:t> y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dirty="0" err="1"/>
              <a:t>alternativos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/>
              <a:t>C</a:t>
            </a:r>
            <a:r>
              <a:rPr lang="es-ES" sz="2400" dirty="0" err="1"/>
              <a:t>ómo</a:t>
            </a:r>
            <a:r>
              <a:rPr lang="es-ES" sz="2400" dirty="0"/>
              <a:t> garantizamos calidad?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1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3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E41F1-A6BF-4E49-81DF-0777D0947CEE}"/>
              </a:ext>
            </a:extLst>
          </p:cNvPr>
          <p:cNvSpPr/>
          <p:nvPr/>
        </p:nvSpPr>
        <p:spPr>
          <a:xfrm>
            <a:off x="1981200" y="28956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7D6C1-96D6-46A3-A07A-725B7E55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0817F-361B-4C8C-881C-B459CEBC0CCE}"/>
              </a:ext>
            </a:extLst>
          </p:cNvPr>
          <p:cNvSpPr txBox="1"/>
          <p:nvPr/>
        </p:nvSpPr>
        <p:spPr>
          <a:xfrm>
            <a:off x="2448261" y="2019196"/>
            <a:ext cx="710444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/>
              <a:t>Empezamos con revisión del proceso con</a:t>
            </a:r>
          </a:p>
          <a:p>
            <a:pPr algn="ctr"/>
            <a:endParaRPr lang="es-ES" sz="3200" dirty="0"/>
          </a:p>
          <a:p>
            <a:pPr algn="ctr"/>
            <a:r>
              <a:rPr lang="es-ES" sz="3600" dirty="0"/>
              <a:t>EL CICLO DE INTELIGENCIA</a:t>
            </a:r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en términos generales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16443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haces</a:t>
            </a:r>
            <a:r>
              <a:rPr lang="en-US" sz="2400" b="1" dirty="0"/>
              <a:t> </a:t>
            </a:r>
            <a:r>
              <a:rPr lang="en-US" sz="2400" b="1" dirty="0" err="1"/>
              <a:t>tú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1371601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Piensa …  </a:t>
            </a:r>
            <a:br>
              <a:rPr lang="es-E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decision que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recientemente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algo</a:t>
            </a:r>
            <a:r>
              <a:rPr lang="en-US" sz="2400" dirty="0"/>
              <a:t> con el </a:t>
            </a:r>
            <a:r>
              <a:rPr lang="en-US" sz="2400" dirty="0" err="1"/>
              <a:t>trabajo</a:t>
            </a:r>
            <a:r>
              <a:rPr lang="en-US" sz="2400" dirty="0"/>
              <a:t> o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estudios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el/la </a:t>
            </a:r>
            <a:r>
              <a:rPr lang="en-US" sz="2400" dirty="0" err="1"/>
              <a:t>novio</a:t>
            </a:r>
            <a:r>
              <a:rPr lang="en-US" sz="2400" dirty="0"/>
              <a:t>/a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alguna</a:t>
            </a:r>
            <a:r>
              <a:rPr lang="en-US" sz="2400" dirty="0"/>
              <a:t> </a:t>
            </a:r>
            <a:r>
              <a:rPr lang="en-US" sz="2400" dirty="0" err="1"/>
              <a:t>compra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¿la </a:t>
            </a:r>
            <a:r>
              <a:rPr lang="en-US" sz="2400" dirty="0" err="1"/>
              <a:t>vivienda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dirty="0" err="1"/>
              <a:t>decisi</a:t>
            </a:r>
            <a:r>
              <a:rPr lang="es-ES" sz="2400" dirty="0" err="1"/>
              <a:t>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investigación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consulta</a:t>
            </a:r>
            <a:r>
              <a:rPr lang="en-US" sz="2400" dirty="0"/>
              <a:t> con amigo o con </a:t>
            </a:r>
            <a:r>
              <a:rPr lang="en-US" sz="2400" dirty="0" err="1"/>
              <a:t>alguien</a:t>
            </a:r>
            <a:r>
              <a:rPr lang="en-US" sz="2400" dirty="0"/>
              <a:t> </a:t>
            </a:r>
            <a:r>
              <a:rPr lang="en-US" sz="2400" dirty="0" err="1"/>
              <a:t>profesional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adivina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tirar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moneda</a:t>
            </a:r>
            <a:r>
              <a:rPr lang="en-US" sz="2400" dirty="0"/>
              <a:t> al </a:t>
            </a:r>
            <a:r>
              <a:rPr lang="en-US" sz="2400" dirty="0" err="1"/>
              <a:t>aire</a:t>
            </a:r>
            <a:r>
              <a:rPr lang="en-US" sz="2400" dirty="0"/>
              <a:t> (</a:t>
            </a:r>
            <a:r>
              <a:rPr lang="en-US" sz="2400" dirty="0" err="1"/>
              <a:t>cara</a:t>
            </a:r>
            <a:r>
              <a:rPr lang="en-US" sz="2400" dirty="0"/>
              <a:t> o </a:t>
            </a:r>
            <a:r>
              <a:rPr lang="en-US" sz="2400" dirty="0" err="1"/>
              <a:t>cruz</a:t>
            </a:r>
            <a:r>
              <a:rPr lang="en-US" sz="2400" dirty="0"/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haces</a:t>
            </a:r>
            <a:r>
              <a:rPr lang="en-US" sz="2400" b="1" dirty="0"/>
              <a:t> </a:t>
            </a:r>
            <a:r>
              <a:rPr lang="en-US" sz="2400" b="1" dirty="0" err="1"/>
              <a:t>tú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1371601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Piensa …  </a:t>
            </a:r>
            <a:br>
              <a:rPr lang="es-E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decision que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recientemente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algo</a:t>
            </a:r>
            <a:r>
              <a:rPr lang="en-US" sz="2400" dirty="0"/>
              <a:t> con el </a:t>
            </a:r>
            <a:r>
              <a:rPr lang="en-US" sz="2400" dirty="0" err="1"/>
              <a:t>trabajo</a:t>
            </a:r>
            <a:r>
              <a:rPr lang="en-US" sz="2400" dirty="0"/>
              <a:t> o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estudios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el/la </a:t>
            </a:r>
            <a:r>
              <a:rPr lang="en-US" sz="2400" dirty="0" err="1"/>
              <a:t>novio</a:t>
            </a:r>
            <a:r>
              <a:rPr lang="en-US" sz="2400" dirty="0"/>
              <a:t>/a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alguna</a:t>
            </a:r>
            <a:r>
              <a:rPr lang="en-US" sz="2400" dirty="0"/>
              <a:t> </a:t>
            </a:r>
            <a:r>
              <a:rPr lang="en-US" sz="2400" dirty="0" err="1"/>
              <a:t>compra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¿la </a:t>
            </a:r>
            <a:r>
              <a:rPr lang="en-US" sz="2400" dirty="0" err="1"/>
              <a:t>vivienda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dirty="0" err="1"/>
              <a:t>decisi</a:t>
            </a:r>
            <a:r>
              <a:rPr lang="es-ES" sz="2400" dirty="0" err="1"/>
              <a:t>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investigación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consulta</a:t>
            </a:r>
            <a:r>
              <a:rPr lang="en-US" sz="2400" dirty="0"/>
              <a:t> con amigo o con </a:t>
            </a:r>
            <a:r>
              <a:rPr lang="en-US" sz="2400" dirty="0" err="1"/>
              <a:t>alguien</a:t>
            </a:r>
            <a:r>
              <a:rPr lang="en-US" sz="2400" dirty="0"/>
              <a:t> </a:t>
            </a:r>
            <a:r>
              <a:rPr lang="en-US" sz="2400" dirty="0" err="1"/>
              <a:t>profesional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adivina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tirar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moneda</a:t>
            </a:r>
            <a:r>
              <a:rPr lang="en-US" sz="2400" dirty="0"/>
              <a:t> al </a:t>
            </a:r>
            <a:r>
              <a:rPr lang="en-US" sz="2400" dirty="0" err="1"/>
              <a:t>aire</a:t>
            </a:r>
            <a:r>
              <a:rPr lang="en-US" sz="2400" dirty="0"/>
              <a:t> (</a:t>
            </a:r>
            <a:r>
              <a:rPr lang="en-US" sz="2400" dirty="0" err="1"/>
              <a:t>cara</a:t>
            </a:r>
            <a:r>
              <a:rPr lang="en-US" sz="2400" dirty="0"/>
              <a:t> o </a:t>
            </a:r>
            <a:r>
              <a:rPr lang="en-US" sz="2400" dirty="0" err="1"/>
              <a:t>cruz</a:t>
            </a:r>
            <a:r>
              <a:rPr lang="en-US" sz="2400" dirty="0"/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97F95-F6B6-43AB-AC10-58E5F25F30C0}"/>
              </a:ext>
            </a:extLst>
          </p:cNvPr>
          <p:cNvSpPr txBox="1"/>
          <p:nvPr/>
        </p:nvSpPr>
        <p:spPr>
          <a:xfrm>
            <a:off x="9220200" y="2057400"/>
            <a:ext cx="172194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DECISIÓN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B18C0-B0D2-4204-914F-013E6F15D96E}"/>
              </a:ext>
            </a:extLst>
          </p:cNvPr>
          <p:cNvSpPr txBox="1"/>
          <p:nvPr/>
        </p:nvSpPr>
        <p:spPr>
          <a:xfrm>
            <a:off x="9246358" y="4247811"/>
            <a:ext cx="1736373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/>
              <a:t>P</a:t>
            </a:r>
            <a:r>
              <a:rPr lang="en-US" sz="2800" dirty="0"/>
              <a:t>ROCESO</a:t>
            </a:r>
          </a:p>
        </p:txBody>
      </p:sp>
    </p:spTree>
    <p:extLst>
      <p:ext uri="{BB962C8B-B14F-4D97-AF65-F5344CB8AC3E}">
        <p14:creationId xmlns:p14="http://schemas.microsoft.com/office/powerpoint/2010/main" val="42248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hiciste</a:t>
            </a:r>
            <a:r>
              <a:rPr lang="en-US" sz="2400" b="1" dirty="0"/>
              <a:t> la </a:t>
            </a:r>
            <a:r>
              <a:rPr lang="en-US" sz="2400" b="1" dirty="0" err="1"/>
              <a:t>decisión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1371601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Además de las preguntas anteriores …</a:t>
            </a:r>
            <a:br>
              <a:rPr lang="es-E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pusiste</a:t>
            </a:r>
            <a:r>
              <a:rPr lang="en-US" sz="2400" dirty="0"/>
              <a:t> control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impulsos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exceso</a:t>
            </a:r>
            <a:r>
              <a:rPr lang="en-US" sz="2400" dirty="0"/>
              <a:t> de </a:t>
            </a:r>
            <a:r>
              <a:rPr lang="en-US" sz="2400" dirty="0" err="1"/>
              <a:t>optimismo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presunciones</a:t>
            </a:r>
            <a:r>
              <a:rPr lang="en-US" sz="2400" dirty="0"/>
              <a:t> y </a:t>
            </a:r>
            <a:r>
              <a:rPr lang="en-US" sz="2400" dirty="0" err="1"/>
              <a:t>prejuicios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imagen y ego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supiste</a:t>
            </a:r>
            <a:r>
              <a:rPr lang="en-US" sz="2400" dirty="0"/>
              <a:t> (o </a:t>
            </a:r>
            <a:r>
              <a:rPr lang="en-US" sz="2400" dirty="0" err="1"/>
              <a:t>sabrás</a:t>
            </a:r>
            <a:r>
              <a:rPr lang="en-US" sz="2400" dirty="0"/>
              <a:t>) </a:t>
            </a:r>
            <a:r>
              <a:rPr lang="en-US" sz="2400" dirty="0" err="1"/>
              <a:t>si</a:t>
            </a:r>
            <a:r>
              <a:rPr lang="en-US" sz="2400" dirty="0"/>
              <a:t> la </a:t>
            </a:r>
            <a:r>
              <a:rPr lang="en-US" sz="2400" dirty="0" err="1"/>
              <a:t>decisión</a:t>
            </a:r>
            <a:r>
              <a:rPr lang="en-US" sz="2400" dirty="0"/>
              <a:t> </a:t>
            </a:r>
            <a:r>
              <a:rPr lang="en-US" sz="2400" dirty="0" err="1"/>
              <a:t>fue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compruebas</a:t>
            </a:r>
            <a:r>
              <a:rPr lang="en-US" sz="2400" dirty="0"/>
              <a:t> el </a:t>
            </a:r>
            <a:r>
              <a:rPr lang="en-US" sz="2400" dirty="0" err="1"/>
              <a:t>resultado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aumentan</a:t>
            </a:r>
            <a:r>
              <a:rPr lang="en-US" sz="2400" dirty="0"/>
              <a:t> o </a:t>
            </a:r>
            <a:r>
              <a:rPr lang="en-US" sz="2400" dirty="0" err="1"/>
              <a:t>disminuyen</a:t>
            </a:r>
            <a:r>
              <a:rPr lang="en-US" sz="2400" dirty="0"/>
              <a:t> </a:t>
            </a:r>
            <a:r>
              <a:rPr lang="en-US" sz="2400" dirty="0" err="1"/>
              <a:t>ganancias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otros</a:t>
            </a:r>
            <a:r>
              <a:rPr lang="en-US" sz="2400" dirty="0"/>
              <a:t> </a:t>
            </a:r>
            <a:r>
              <a:rPr lang="en-US" sz="2400" dirty="0" err="1"/>
              <a:t>indicadores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describirías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método</a:t>
            </a:r>
            <a:r>
              <a:rPr lang="en-US" sz="2400" dirty="0"/>
              <a:t> </a:t>
            </a:r>
            <a:r>
              <a:rPr lang="en-US" sz="2400" dirty="0" err="1"/>
              <a:t>analítico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92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730343" y="6384471"/>
            <a:ext cx="68580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8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2" presetClass="entr" presetSubtype="8" repeatCount="3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hiciste</a:t>
            </a:r>
            <a:r>
              <a:rPr lang="en-US" sz="2400" b="1" dirty="0"/>
              <a:t> la </a:t>
            </a:r>
            <a:r>
              <a:rPr lang="en-US" sz="2400" b="1" dirty="0" err="1"/>
              <a:t>decisión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1600200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dirty="0"/>
              <a:t>¿Con qué información?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¿Con qué tipo de análisis?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¿Con qué control sobre impulsos y otros factores intangibles?</a:t>
            </a:r>
          </a:p>
          <a:p>
            <a:endParaRPr lang="es-ES" sz="2400" dirty="0"/>
          </a:p>
          <a:p>
            <a:pPr algn="ctr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Fue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 la </a:t>
            </a:r>
            <a:r>
              <a:rPr lang="en-US" sz="2400" dirty="0" err="1"/>
              <a:t>decisión</a:t>
            </a:r>
            <a:r>
              <a:rPr lang="en-US" sz="2400" dirty="0"/>
              <a:t>?</a:t>
            </a:r>
          </a:p>
          <a:p>
            <a:pPr marL="0" lvl="2" algn="ctr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sabes</a:t>
            </a:r>
            <a:r>
              <a:rPr lang="en-US" sz="2400" dirty="0"/>
              <a:t>? </a:t>
            </a:r>
          </a:p>
          <a:p>
            <a:pPr marL="0" lvl="2" algn="ctr">
              <a:spcAft>
                <a:spcPts val="1200"/>
              </a:spcAft>
            </a:pPr>
            <a:endParaRPr lang="en-US" sz="2400" dirty="0"/>
          </a:p>
          <a:p>
            <a:pPr algn="ctr"/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describirías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método</a:t>
            </a:r>
            <a:r>
              <a:rPr lang="en-US" sz="2400" dirty="0"/>
              <a:t> </a:t>
            </a:r>
            <a:r>
              <a:rPr lang="en-US" sz="2400" dirty="0" err="1"/>
              <a:t>analítico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20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096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Para </a:t>
            </a:r>
            <a:r>
              <a:rPr lang="en-US" sz="2400" b="1" dirty="0" err="1"/>
              <a:t>hacer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 BUENAS </a:t>
            </a:r>
            <a:r>
              <a:rPr lang="en-US" sz="2400" b="1" dirty="0" err="1"/>
              <a:t>necesitas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04160" y="1600200"/>
            <a:ext cx="649224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Una </a:t>
            </a:r>
            <a:r>
              <a:rPr lang="en-US" sz="2400" dirty="0" err="1"/>
              <a:t>clara</a:t>
            </a:r>
            <a:r>
              <a:rPr lang="en-US" sz="2400" dirty="0"/>
              <a:t> </a:t>
            </a:r>
            <a:r>
              <a:rPr lang="en-US" sz="2400" dirty="0" err="1"/>
              <a:t>comprensión</a:t>
            </a:r>
            <a:r>
              <a:rPr lang="en-US" sz="2400" dirty="0"/>
              <a:t> de …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necesidades</a:t>
            </a:r>
            <a:r>
              <a:rPr lang="en-US" sz="2400" dirty="0"/>
              <a:t> y </a:t>
            </a:r>
            <a:r>
              <a:rPr lang="en-US" sz="2400" dirty="0" err="1"/>
              <a:t>deseos</a:t>
            </a:r>
            <a:r>
              <a:rPr lang="en-US" sz="2400" dirty="0"/>
              <a:t> (</a:t>
            </a:r>
            <a:r>
              <a:rPr lang="en-US" sz="2400" dirty="0" err="1"/>
              <a:t>tus</a:t>
            </a:r>
            <a:r>
              <a:rPr lang="en-US" sz="2400" dirty="0"/>
              <a:t> “</a:t>
            </a:r>
            <a:r>
              <a:rPr lang="en-US" sz="2400" dirty="0" err="1"/>
              <a:t>intereses</a:t>
            </a:r>
            <a:r>
              <a:rPr lang="en-US" sz="2400" dirty="0"/>
              <a:t>”)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causas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tendencias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corrientes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i="1" dirty="0" err="1"/>
              <a:t>probables</a:t>
            </a:r>
            <a:r>
              <a:rPr lang="en-US" sz="2400" dirty="0"/>
              <a:t> y </a:t>
            </a:r>
            <a:r>
              <a:rPr lang="en-US" sz="2400" i="1" dirty="0" err="1"/>
              <a:t>alternativos</a:t>
            </a:r>
            <a:r>
              <a:rPr lang="en-US" sz="2400" dirty="0"/>
              <a:t> de </a:t>
            </a:r>
            <a:r>
              <a:rPr lang="en-US" sz="2400" dirty="0" err="1"/>
              <a:t>esas</a:t>
            </a:r>
            <a:r>
              <a:rPr lang="en-US" sz="2400" dirty="0"/>
              <a:t> </a:t>
            </a:r>
            <a:r>
              <a:rPr lang="en-US" sz="2400" dirty="0" err="1"/>
              <a:t>tendencias</a:t>
            </a:r>
            <a:r>
              <a:rPr lang="en-US" sz="2400" dirty="0"/>
              <a:t>/</a:t>
            </a:r>
            <a:r>
              <a:rPr lang="en-US" sz="2400" dirty="0" err="1"/>
              <a:t>corrientes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implicaciones</a:t>
            </a:r>
            <a:r>
              <a:rPr lang="en-US" sz="2400" dirty="0"/>
              <a:t> o </a:t>
            </a:r>
            <a:r>
              <a:rPr lang="en-US" sz="2400" i="1" dirty="0" err="1"/>
              <a:t>consecuencias</a:t>
            </a:r>
            <a:r>
              <a:rPr lang="en-US" sz="2400" dirty="0"/>
              <a:t> de la </a:t>
            </a:r>
            <a:r>
              <a:rPr lang="en-US" sz="2400" dirty="0" err="1"/>
              <a:t>solución</a:t>
            </a:r>
            <a:r>
              <a:rPr lang="en-US" sz="2400" dirty="0"/>
              <a:t> o no‑</a:t>
            </a:r>
            <a:r>
              <a:rPr lang="en-US" sz="2400" dirty="0" err="1"/>
              <a:t>solución</a:t>
            </a:r>
            <a:r>
              <a:rPr lang="en-US" sz="2400" dirty="0"/>
              <a:t> del </a:t>
            </a:r>
            <a:r>
              <a:rPr lang="en-US" sz="2400" dirty="0" err="1"/>
              <a:t>problema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2915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97337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93CFF3-FF27-40B5-B73F-50434F0D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09441-E1BE-4C74-8814-E9FDBEAC2F39}"/>
              </a:ext>
            </a:extLst>
          </p:cNvPr>
          <p:cNvSpPr/>
          <p:nvPr/>
        </p:nvSpPr>
        <p:spPr>
          <a:xfrm>
            <a:off x="2092341" y="2505670"/>
            <a:ext cx="8007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Modelo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Analítico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Básico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6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>
        <p:sndAc>
          <p:stSnd>
            <p:snd r:embed="rId2" name="drumroll.wav"/>
          </p:stSnd>
        </p:sndAc>
      </p:transition>
    </mc:Choice>
    <mc:Fallback xmlns="">
      <p:transition advTm="2000">
        <p:sndAc>
          <p:stSnd>
            <p:snd r:embed="rId3" name="drumroll.wav"/>
          </p:stSnd>
        </p:sndAc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2454426" y="898099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EL DECISOR NECESITA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088031"/>
              </p:ext>
            </p:extLst>
          </p:nvPr>
        </p:nvGraphicFramePr>
        <p:xfrm>
          <a:off x="2171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3581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4114800" y="5137152"/>
            <a:ext cx="634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Nuestra parte, pero esencial para todo el proceso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98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013513"/>
              </p:ext>
            </p:extLst>
          </p:nvPr>
        </p:nvGraphicFramePr>
        <p:xfrm>
          <a:off x="2123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876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INFORMACIÓN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Compilación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Investigación/recolección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Evaluación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validación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Contextualización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ANÁLISIS DE IMPULSORES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Identificaci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ón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Interrelación dinámica</a:t>
            </a: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4A74495D-86FF-4D5D-BEC3-A02C6F664423}"/>
              </a:ext>
            </a:extLst>
          </p:cNvPr>
          <p:cNvSpPr txBox="1"/>
          <p:nvPr/>
        </p:nvSpPr>
        <p:spPr>
          <a:xfrm rot="573745">
            <a:off x="5480063" y="1210502"/>
            <a:ext cx="4588714" cy="2215991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pPr algn="ctr"/>
            <a:r>
              <a:rPr lang="es-ES" sz="3600" dirty="0"/>
              <a:t>¿Cómo es este proceso que llamamos “análisis”?</a:t>
            </a:r>
            <a:endParaRPr lang="en-US" sz="3600" dirty="0"/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9AC0EDDC-D18F-4884-A2F0-92DD50BC23CD}"/>
              </a:ext>
            </a:extLst>
          </p:cNvPr>
          <p:cNvSpPr txBox="1"/>
          <p:nvPr/>
        </p:nvSpPr>
        <p:spPr>
          <a:xfrm rot="20987189">
            <a:off x="2582442" y="3457314"/>
            <a:ext cx="4588714" cy="2769989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pPr algn="ctr"/>
            <a:r>
              <a:rPr lang="es-ES" sz="3600" dirty="0"/>
              <a:t>Cuando un decisor te pide un “análisis,” ¿qué quiere?  ¿Qué necesita?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3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99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/>
        </p:nvGraphicFramePr>
        <p:xfrm>
          <a:off x="2123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876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C7D76BBD-0022-43BA-A10E-295756B77472}"/>
              </a:ext>
            </a:extLst>
          </p:cNvPr>
          <p:cNvSpPr txBox="1"/>
          <p:nvPr/>
        </p:nvSpPr>
        <p:spPr>
          <a:xfrm rot="455118">
            <a:off x="4857426" y="2006364"/>
            <a:ext cx="4588714" cy="2954655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365760" tIns="640080" rIns="365760" bIns="640080" rtlCol="0">
            <a:spAutoFit/>
          </a:bodyPr>
          <a:lstStyle/>
          <a:p>
            <a:pPr algn="ctr"/>
            <a:r>
              <a:rPr lang="es-ES" sz="3600" dirty="0"/>
              <a:t>Hablaremos en detalle de cada etapa del proceso.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73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9235</TotalTime>
  <Words>8607</Words>
  <Application>Microsoft Office PowerPoint</Application>
  <PresentationFormat>Widescreen</PresentationFormat>
  <Paragraphs>1675</Paragraphs>
  <Slides>218</Slides>
  <Notes>33</Notes>
  <HiddenSlides>15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218</vt:i4>
      </vt:variant>
    </vt:vector>
  </HeadingPairs>
  <TitlesOfParts>
    <vt:vector size="235" baseType="lpstr">
      <vt:lpstr>Aptos</vt:lpstr>
      <vt:lpstr>Arial</vt:lpstr>
      <vt:lpstr>Arial Black</vt:lpstr>
      <vt:lpstr>Brush Script MT</vt:lpstr>
      <vt:lpstr>Calibri</vt:lpstr>
      <vt:lpstr>Comic Sans MS</vt:lpstr>
      <vt:lpstr>Corbel</vt:lpstr>
      <vt:lpstr>Footlight MT Light</vt:lpstr>
      <vt:lpstr>Ink Free</vt:lpstr>
      <vt:lpstr>LilyUPC</vt:lpstr>
      <vt:lpstr>Lucida Calligraphy</vt:lpstr>
      <vt:lpstr>Lucida Handwriting</vt:lpstr>
      <vt:lpstr>Showcard Gothic</vt:lpstr>
      <vt:lpstr>Times New Roman</vt:lpstr>
      <vt:lpstr>Viner Hand ITC</vt:lpstr>
      <vt:lpstr>Wingdings</vt:lpstr>
      <vt:lpstr>AU_analysis_class_theme</vt:lpstr>
      <vt:lpstr>EL  ANÁLISIS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“el arte del oficio analítico”?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PowerPoint Presentation</vt:lpstr>
      <vt:lpstr>Ejemplos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 ANÁLISIS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Otros asuntos …</vt:lpstr>
      <vt:lpstr>Politización</vt:lpstr>
      <vt:lpstr>Politización</vt:lpstr>
      <vt:lpstr>Politización</vt:lpstr>
      <vt:lpstr>Nuestro valor añadido</vt:lpstr>
      <vt:lpstr>Nuestros (otros) clientes</vt:lpstr>
      <vt:lpstr>Nuestra moral</vt:lpstr>
      <vt:lpstr>Respuesta corta</vt:lpstr>
      <vt:lpstr>PowerPoint Presentation</vt:lpstr>
      <vt:lpstr>EL  ANÁLISIS  ACCIONABLE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Analyst-Policymaker Relations</dc:title>
  <dc:creator>Fulton</dc:creator>
  <dc:description>based on 2016-11 Gustavo_clase_version_2016-11-07 08h</dc:description>
  <cp:lastModifiedBy>Fulton A</cp:lastModifiedBy>
  <cp:revision>1104</cp:revision>
  <cp:lastPrinted>2022-08-05T17:25:04Z</cp:lastPrinted>
  <dcterms:created xsi:type="dcterms:W3CDTF">2013-04-13T19:03:39Z</dcterms:created>
  <dcterms:modified xsi:type="dcterms:W3CDTF">2026-05-01T14:45:37Z</dcterms:modified>
</cp:coreProperties>
</file>