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568" r:id="rId2"/>
    <p:sldId id="591" r:id="rId3"/>
    <p:sldId id="588" r:id="rId4"/>
    <p:sldId id="589" r:id="rId5"/>
    <p:sldId id="595" r:id="rId6"/>
    <p:sldId id="592" r:id="rId7"/>
    <p:sldId id="593" r:id="rId8"/>
    <p:sldId id="594" r:id="rId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299"/>
    <a:srgbClr val="64227F"/>
    <a:srgbClr val="7F126F"/>
    <a:srgbClr val="FFFFCC"/>
    <a:srgbClr val="000099"/>
    <a:srgbClr val="4876A3"/>
    <a:srgbClr val="B06110"/>
    <a:srgbClr val="C77A15"/>
    <a:srgbClr val="C75B15"/>
    <a:srgbClr val="B75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0" autoAdjust="0"/>
    <p:restoredTop sz="92459" autoAdjust="0"/>
  </p:normalViewPr>
  <p:slideViewPr>
    <p:cSldViewPr snapToGrid="0">
      <p:cViewPr varScale="1">
        <p:scale>
          <a:sx n="97" d="100"/>
          <a:sy n="97" d="100"/>
        </p:scale>
        <p:origin x="1368" y="184"/>
      </p:cViewPr>
      <p:guideLst>
        <p:guide orient="horz" pos="3382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1326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3DC5C2-50A2-9449-AA74-D2C48AE55025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7715C34-F071-6C45-92E6-76801D1A8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E8D8-F9B8-6B48-843E-3D781E98C34D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509-7DD0-C548-AD16-329F2C40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7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half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6797"/>
            <a:ext cx="4005796" cy="448936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E8D8-F9B8-6B48-843E-3D781E98C34D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509-7DD0-C548-AD16-329F2C40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E8D8-F9B8-6B48-843E-3D781E98C34D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509-7DD0-C548-AD16-329F2C40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1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E8D8-F9B8-6B48-843E-3D781E98C34D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509-7DD0-C548-AD16-329F2C40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5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E8D8-F9B8-6B48-843E-3D781E98C34D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509-7DD0-C548-AD16-329F2C40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29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E8D8-F9B8-6B48-843E-3D781E98C34D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509-7DD0-C548-AD16-329F2C40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56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E8D8-F9B8-6B48-843E-3D781E98C34D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509-7DD0-C548-AD16-329F2C40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4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E8D8-F9B8-6B48-843E-3D781E98C34D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509-7DD0-C548-AD16-329F2C40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39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E8D8-F9B8-6B48-843E-3D781E98C34D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509-7DD0-C548-AD16-329F2C40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95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E8D8-F9B8-6B48-843E-3D781E98C34D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509-7DD0-C548-AD16-329F2C40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33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8658" y="2685711"/>
            <a:ext cx="4251325" cy="1042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469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-1587" y="0"/>
            <a:ext cx="9144000" cy="949157"/>
          </a:xfrm>
          <a:prstGeom prst="rect">
            <a:avLst/>
          </a:prstGeom>
          <a:solidFill>
            <a:srgbClr val="4876A3"/>
          </a:solidFill>
        </p:spPr>
        <p:txBody>
          <a:bodyPr wrap="square" lIns="274320" tIns="182880" rIns="274320" bIns="18288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utura Std Book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Futura Std Book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Futura Std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E8D8-F9B8-6B48-843E-3D781E98C34D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509-7DD0-C548-AD16-329F2C40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3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-1587" y="0"/>
            <a:ext cx="9144000" cy="949157"/>
          </a:xfrm>
          <a:prstGeom prst="rect">
            <a:avLst/>
          </a:prstGeom>
          <a:solidFill>
            <a:srgbClr val="4876A3"/>
          </a:solidFill>
        </p:spPr>
        <p:txBody>
          <a:bodyPr wrap="square" lIns="274320" tIns="182880" rIns="274320" bIns="18288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utura Std Book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Futura Std Book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Futura Std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E8D8-F9B8-6B48-843E-3D781E98C34D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509-7DD0-C548-AD16-329F2C4049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080310-glossy-black-3d-button-icon-business-industrial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82" y="5771132"/>
            <a:ext cx="704829" cy="777240"/>
          </a:xfrm>
          <a:prstGeom prst="rect">
            <a:avLst/>
          </a:prstGeom>
        </p:spPr>
      </p:pic>
      <p:pic>
        <p:nvPicPr>
          <p:cNvPr id="10" name="Picture 9" descr="080323-glossy-black-3d-button-icon-business-light-bulb2-sc52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00" y="5771132"/>
            <a:ext cx="704829" cy="777240"/>
          </a:xfrm>
          <a:prstGeom prst="rect">
            <a:avLst/>
          </a:prstGeom>
        </p:spPr>
      </p:pic>
      <p:pic>
        <p:nvPicPr>
          <p:cNvPr id="11" name="Picture 10" descr="080293-glossy-black-3d-button-icon-business-gears-sc37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22" y="5771132"/>
            <a:ext cx="704829" cy="777240"/>
          </a:xfrm>
          <a:prstGeom prst="rect">
            <a:avLst/>
          </a:prstGeom>
        </p:spPr>
      </p:pic>
      <p:pic>
        <p:nvPicPr>
          <p:cNvPr id="12" name="Picture 11" descr="080228-glossy-black-3d-button-icon-business-computer-monitor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59" y="5771132"/>
            <a:ext cx="704829" cy="7772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56085" y="5565788"/>
            <a:ext cx="11430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51133" y="5565788"/>
            <a:ext cx="11430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88233" y="5565788"/>
            <a:ext cx="11430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038238-glossy-black-3d-button-icon-transport-travel-transportation-ship.png"/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44" y="5823331"/>
            <a:ext cx="704088" cy="7040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02088" y="5603875"/>
            <a:ext cx="11430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6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-1587" y="0"/>
            <a:ext cx="9144000" cy="949157"/>
          </a:xfrm>
          <a:prstGeom prst="rect">
            <a:avLst/>
          </a:prstGeom>
          <a:solidFill>
            <a:srgbClr val="4876A3"/>
          </a:solidFill>
        </p:spPr>
        <p:txBody>
          <a:bodyPr wrap="square" lIns="274320" tIns="182880" rIns="274320" bIns="18288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utura Std Book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Futura Std Book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Futura Std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E8D8-F9B8-6B48-843E-3D781E98C34D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509-7DD0-C548-AD16-329F2C4049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080310-glossy-black-3d-button-icon-business-industrial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82" y="5771132"/>
            <a:ext cx="704829" cy="777240"/>
          </a:xfrm>
          <a:prstGeom prst="rect">
            <a:avLst/>
          </a:prstGeom>
        </p:spPr>
      </p:pic>
      <p:pic>
        <p:nvPicPr>
          <p:cNvPr id="10" name="Picture 9" descr="080323-glossy-black-3d-button-icon-business-light-bulb2-sc52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00" y="5771132"/>
            <a:ext cx="704829" cy="777240"/>
          </a:xfrm>
          <a:prstGeom prst="rect">
            <a:avLst/>
          </a:prstGeom>
        </p:spPr>
      </p:pic>
      <p:pic>
        <p:nvPicPr>
          <p:cNvPr id="11" name="Picture 10" descr="080293-glossy-black-3d-button-icon-business-gears-sc37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22" y="5771132"/>
            <a:ext cx="704829" cy="777240"/>
          </a:xfrm>
          <a:prstGeom prst="rect">
            <a:avLst/>
          </a:prstGeom>
        </p:spPr>
      </p:pic>
      <p:pic>
        <p:nvPicPr>
          <p:cNvPr id="12" name="Picture 11" descr="080228-glossy-black-3d-button-icon-business-computer-monitor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59" y="5771132"/>
            <a:ext cx="704829" cy="7772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25138" y="5565788"/>
            <a:ext cx="11430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51133" y="5565788"/>
            <a:ext cx="11430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88233" y="5565788"/>
            <a:ext cx="11430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038238-glossy-black-3d-button-icon-transport-travel-transportation-ship.png"/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44" y="5823331"/>
            <a:ext cx="704088" cy="7040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02088" y="5603875"/>
            <a:ext cx="11430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6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-1587" y="0"/>
            <a:ext cx="9144000" cy="949157"/>
          </a:xfrm>
          <a:prstGeom prst="rect">
            <a:avLst/>
          </a:prstGeom>
          <a:solidFill>
            <a:srgbClr val="4876A3"/>
          </a:solidFill>
        </p:spPr>
        <p:txBody>
          <a:bodyPr wrap="square" lIns="274320" tIns="182880" rIns="274320" bIns="18288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utura Std Book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Futura Std Book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Futura Std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E8D8-F9B8-6B48-843E-3D781E98C34D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509-7DD0-C548-AD16-329F2C4049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080310-glossy-black-3d-button-icon-business-industrial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82" y="5771132"/>
            <a:ext cx="704829" cy="777240"/>
          </a:xfrm>
          <a:prstGeom prst="rect">
            <a:avLst/>
          </a:prstGeom>
        </p:spPr>
      </p:pic>
      <p:pic>
        <p:nvPicPr>
          <p:cNvPr id="10" name="Picture 9" descr="080323-glossy-black-3d-button-icon-business-light-bulb2-sc52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00" y="5771132"/>
            <a:ext cx="704829" cy="777240"/>
          </a:xfrm>
          <a:prstGeom prst="rect">
            <a:avLst/>
          </a:prstGeom>
        </p:spPr>
      </p:pic>
      <p:pic>
        <p:nvPicPr>
          <p:cNvPr id="11" name="Picture 10" descr="080293-glossy-black-3d-button-icon-business-gears-sc37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22" y="5771132"/>
            <a:ext cx="704829" cy="777240"/>
          </a:xfrm>
          <a:prstGeom prst="rect">
            <a:avLst/>
          </a:prstGeom>
        </p:spPr>
      </p:pic>
      <p:pic>
        <p:nvPicPr>
          <p:cNvPr id="12" name="Picture 11" descr="080228-glossy-black-3d-button-icon-business-computer-monitor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59" y="5771132"/>
            <a:ext cx="704829" cy="7772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56085" y="5565788"/>
            <a:ext cx="11430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9041" y="5565788"/>
            <a:ext cx="11430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51133" y="5565788"/>
            <a:ext cx="11430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88233" y="5565788"/>
            <a:ext cx="11430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038238-glossy-black-3d-button-icon-transport-travel-transportation-ship.png"/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44" y="5823331"/>
            <a:ext cx="704088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6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-1587" y="0"/>
            <a:ext cx="9144000" cy="949157"/>
          </a:xfrm>
          <a:prstGeom prst="rect">
            <a:avLst/>
          </a:prstGeom>
          <a:solidFill>
            <a:srgbClr val="4876A3"/>
          </a:solidFill>
        </p:spPr>
        <p:txBody>
          <a:bodyPr wrap="square" lIns="274320" tIns="182880" rIns="274320" bIns="18288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utura Std Book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Futura Std Book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Futura Std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E8D8-F9B8-6B48-843E-3D781E98C34D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509-7DD0-C548-AD16-329F2C4049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080310-glossy-black-3d-button-icon-business-industrial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82" y="5771132"/>
            <a:ext cx="704829" cy="777240"/>
          </a:xfrm>
          <a:prstGeom prst="rect">
            <a:avLst/>
          </a:prstGeom>
        </p:spPr>
      </p:pic>
      <p:pic>
        <p:nvPicPr>
          <p:cNvPr id="10" name="Picture 9" descr="080323-glossy-black-3d-button-icon-business-light-bulb2-sc52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00" y="5771132"/>
            <a:ext cx="704829" cy="777240"/>
          </a:xfrm>
          <a:prstGeom prst="rect">
            <a:avLst/>
          </a:prstGeom>
        </p:spPr>
      </p:pic>
      <p:pic>
        <p:nvPicPr>
          <p:cNvPr id="11" name="Picture 10" descr="080293-glossy-black-3d-button-icon-business-gears-sc37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22" y="5771132"/>
            <a:ext cx="704829" cy="777240"/>
          </a:xfrm>
          <a:prstGeom prst="rect">
            <a:avLst/>
          </a:prstGeom>
        </p:spPr>
      </p:pic>
      <p:pic>
        <p:nvPicPr>
          <p:cNvPr id="12" name="Picture 11" descr="080228-glossy-black-3d-button-icon-business-computer-monitor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59" y="5771132"/>
            <a:ext cx="704829" cy="7772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56085" y="5565788"/>
            <a:ext cx="11430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48164" y="5565788"/>
            <a:ext cx="11430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88233" y="5565788"/>
            <a:ext cx="11430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038238-glossy-black-3d-button-icon-transport-travel-transportation-ship.png"/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44" y="5823331"/>
            <a:ext cx="704088" cy="7040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87800" y="5603875"/>
            <a:ext cx="11430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6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-1587" y="0"/>
            <a:ext cx="9144000" cy="949157"/>
          </a:xfrm>
          <a:prstGeom prst="rect">
            <a:avLst/>
          </a:prstGeom>
          <a:solidFill>
            <a:srgbClr val="4876A3"/>
          </a:solidFill>
        </p:spPr>
        <p:txBody>
          <a:bodyPr wrap="square" lIns="274320" tIns="182880" rIns="274320" bIns="18288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utura Std Book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Futura Std Book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Futura Std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E8D8-F9B8-6B48-843E-3D781E98C34D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509-7DD0-C548-AD16-329F2C4049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080310-glossy-black-3d-button-icon-business-industrial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82" y="5771132"/>
            <a:ext cx="704829" cy="777240"/>
          </a:xfrm>
          <a:prstGeom prst="rect">
            <a:avLst/>
          </a:prstGeom>
        </p:spPr>
      </p:pic>
      <p:pic>
        <p:nvPicPr>
          <p:cNvPr id="10" name="Picture 9" descr="080323-glossy-black-3d-button-icon-business-light-bulb2-sc52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00" y="5771132"/>
            <a:ext cx="704829" cy="777240"/>
          </a:xfrm>
          <a:prstGeom prst="rect">
            <a:avLst/>
          </a:prstGeom>
        </p:spPr>
      </p:pic>
      <p:pic>
        <p:nvPicPr>
          <p:cNvPr id="11" name="Picture 10" descr="080293-glossy-black-3d-button-icon-business-gears-sc37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22" y="5771132"/>
            <a:ext cx="704829" cy="777240"/>
          </a:xfrm>
          <a:prstGeom prst="rect">
            <a:avLst/>
          </a:prstGeom>
        </p:spPr>
      </p:pic>
      <p:pic>
        <p:nvPicPr>
          <p:cNvPr id="12" name="Picture 11" descr="080228-glossy-black-3d-button-icon-business-computer-monitor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59" y="5771132"/>
            <a:ext cx="704829" cy="7772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56085" y="5565788"/>
            <a:ext cx="11430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51133" y="5565788"/>
            <a:ext cx="11430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1602" y="5565788"/>
            <a:ext cx="11430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038238-glossy-black-3d-button-icon-transport-travel-transportation-ship.png"/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44" y="5823331"/>
            <a:ext cx="704088" cy="7040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87800" y="5603875"/>
            <a:ext cx="1143000" cy="1143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3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-1587" y="0"/>
            <a:ext cx="9144000" cy="949157"/>
          </a:xfrm>
          <a:prstGeom prst="rect">
            <a:avLst/>
          </a:prstGeom>
          <a:solidFill>
            <a:srgbClr val="4876A3"/>
          </a:solidFill>
        </p:spPr>
        <p:txBody>
          <a:bodyPr wrap="square" lIns="274320" tIns="182880" rIns="274320" bIns="18288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utura Std Book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Futura Std Book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Futura Std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E8D8-F9B8-6B48-843E-3D781E98C34D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509-7DD0-C548-AD16-329F2C40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6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71245"/>
            <a:ext cx="3594378" cy="215491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E8D8-F9B8-6B48-843E-3D781E98C34D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6509-7DD0-C548-AD16-329F2C404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8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358" y="181059"/>
            <a:ext cx="8229600" cy="67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04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E8D8-F9B8-6B48-843E-3D781E98C34D}" type="datetimeFigureOut">
              <a:rPr lang="en-US" smtClean="0"/>
              <a:t>11/17/23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66509-7DD0-C548-AD16-329F2C4049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6126253" y="6626433"/>
            <a:ext cx="2984818" cy="218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51" tIns="45245" rIns="92051" bIns="45245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080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B52E729-685D-42CA-9266-0DDA81B70B10}" type="slidenum">
              <a:rPr lang="en-US" sz="900" b="1" smtClean="0">
                <a:solidFill>
                  <a:srgbClr val="000000"/>
                </a:solidFill>
              </a:rPr>
              <a:pPr algn="r" defTabSz="90805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54" r:id="rId8"/>
    <p:sldLayoutId id="2147483660" r:id="rId9"/>
    <p:sldLayoutId id="2147483662" r:id="rId10"/>
    <p:sldLayoutId id="2147483651" r:id="rId11"/>
    <p:sldLayoutId id="2147483652" r:id="rId12"/>
    <p:sldLayoutId id="2147483653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1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FFFFFF"/>
          </a:solidFill>
          <a:latin typeface="Futura Std Book"/>
          <a:ea typeface="+mj-ea"/>
          <a:cs typeface="Futura Std Book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1800"/>
        </a:spcBef>
        <a:buFont typeface="Arial"/>
        <a:buChar char="•"/>
        <a:defRPr sz="2800" b="0" i="0" kern="1200">
          <a:solidFill>
            <a:schemeClr val="tx1"/>
          </a:solidFill>
          <a:latin typeface="Futura Std Book"/>
          <a:ea typeface="+mn-ea"/>
          <a:cs typeface="Futura Std Book"/>
        </a:defRPr>
      </a:lvl1pPr>
      <a:lvl2pPr marL="1028700" indent="-285750" algn="l" defTabSz="457200" rtl="0" eaLnBrk="1" latinLnBrk="0" hangingPunct="1">
        <a:spcBef>
          <a:spcPct val="20000"/>
        </a:spcBef>
        <a:buFont typeface="Arial"/>
        <a:buChar char="–"/>
        <a:tabLst>
          <a:tab pos="742950" algn="l"/>
        </a:tabLst>
        <a:defRPr sz="2400" b="0" i="0" kern="1200">
          <a:solidFill>
            <a:schemeClr val="tx1"/>
          </a:solidFill>
          <a:latin typeface="Futura Std Book"/>
          <a:ea typeface="+mn-ea"/>
          <a:cs typeface="Futura Std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Futura Std Book"/>
          <a:ea typeface="+mn-ea"/>
          <a:cs typeface="Futura Std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Futura Std Book"/>
          <a:ea typeface="+mn-ea"/>
          <a:cs typeface="Futura Std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Futura Std Book"/>
          <a:ea typeface="+mn-ea"/>
          <a:cs typeface="Futura Std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3622" y="1460578"/>
            <a:ext cx="8510954" cy="4482107"/>
          </a:xfrm>
        </p:spPr>
        <p:txBody>
          <a:bodyPr>
            <a:normAutofit/>
          </a:bodyPr>
          <a:lstStyle/>
          <a:p>
            <a:r>
              <a:rPr lang="en-US" sz="2400" dirty="0">
                <a:cs typeface="Arial  (Body)"/>
              </a:rPr>
              <a:t>Introduction</a:t>
            </a:r>
          </a:p>
          <a:p>
            <a:r>
              <a:rPr lang="en-US" sz="2400" b="0" dirty="0">
                <a:cs typeface="Arial  (Body)"/>
              </a:rPr>
              <a:t>General situation</a:t>
            </a:r>
          </a:p>
          <a:p>
            <a:r>
              <a:rPr lang="en-US" sz="2400" b="0" dirty="0">
                <a:cs typeface="Arial  (Body)"/>
              </a:rPr>
              <a:t>US in Sub-Saharan Africa</a:t>
            </a:r>
            <a:endParaRPr lang="en-US" dirty="0">
              <a:cs typeface="Arial  (Body)"/>
            </a:endParaRPr>
          </a:p>
          <a:p>
            <a:r>
              <a:rPr lang="en-US" sz="2400" dirty="0">
                <a:cs typeface="Arial  (Body)"/>
              </a:rPr>
              <a:t>What’s gone wrong</a:t>
            </a:r>
            <a:endParaRPr lang="en-US" sz="2400" b="0" dirty="0">
              <a:cs typeface="Arial  (Body)"/>
            </a:endParaRPr>
          </a:p>
          <a:p>
            <a:r>
              <a:rPr lang="en-US" sz="2400" dirty="0">
                <a:cs typeface="Arial  (Body)"/>
              </a:rPr>
              <a:t>Way ahead</a:t>
            </a:r>
            <a:endParaRPr lang="en-US" sz="2400" b="0" dirty="0">
              <a:cs typeface="Arial  (Body)"/>
            </a:endParaRPr>
          </a:p>
          <a:p>
            <a:endParaRPr lang="en-US" sz="2000" b="0" dirty="0">
              <a:cs typeface="Arial  (Body)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b="1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37551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7A83-D9E3-4F4B-8A51-3B5067066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Situation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179EEA3-4D63-7243-A5C7-79BE471DF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87" y="1338469"/>
            <a:ext cx="3181626" cy="452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04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689F9-FB7E-FB43-90DF-23371089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Situation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0DFB5E2-94BC-0C46-8729-29F9FD2C7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034216"/>
            <a:ext cx="88011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5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B4A1-F810-1140-94D6-C8725092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Historical US Policy Toward Sub-Saharan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9B671-F4A0-1E4C-836D-F86979E31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Priority</a:t>
            </a:r>
          </a:p>
          <a:p>
            <a:r>
              <a:rPr lang="en-US" dirty="0"/>
              <a:t>The US has never concerned itself with Africans for their own sake</a:t>
            </a:r>
          </a:p>
          <a:p>
            <a:r>
              <a:rPr lang="en-US" dirty="0"/>
              <a:t>Cold War lens</a:t>
            </a:r>
          </a:p>
          <a:p>
            <a:r>
              <a:rPr lang="en-US" dirty="0"/>
              <a:t>1990s neo-liberal interlude</a:t>
            </a:r>
          </a:p>
          <a:p>
            <a:r>
              <a:rPr lang="en-US" dirty="0"/>
              <a:t>Post-9/11 Counter-Terrorism lens</a:t>
            </a:r>
          </a:p>
          <a:p>
            <a:r>
              <a:rPr lang="en-US" dirty="0"/>
              <a:t>China/Strategic minerals? </a:t>
            </a:r>
          </a:p>
        </p:txBody>
      </p:sp>
    </p:spTree>
    <p:extLst>
      <p:ext uri="{BB962C8B-B14F-4D97-AF65-F5344CB8AC3E}">
        <p14:creationId xmlns:p14="http://schemas.microsoft.com/office/powerpoint/2010/main" val="288821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96DC-C42F-7A4C-B008-3B7F81D6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Sahel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E679F-D551-9042-B124-14FA04E22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African Union to deploy 3,000 troops to restive Sahel">
            <a:extLst>
              <a:ext uri="{FF2B5EF4-FFF2-40B4-BE49-F238E27FC236}">
                <a16:creationId xmlns:a16="http://schemas.microsoft.com/office/drawing/2014/main" id="{6A4901D6-8B68-6E4B-8D9D-AA0792C1C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68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A1D21-40F8-9343-AD75-E2AAC581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Mozambique: The Next Big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209A7-A2BD-9548-98CC-787287EC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0277"/>
            <a:ext cx="8229600" cy="4525963"/>
          </a:xfrm>
        </p:spPr>
        <p:txBody>
          <a:bodyPr/>
          <a:lstStyle/>
          <a:p>
            <a:r>
              <a:rPr lang="en-US" dirty="0"/>
              <a:t>Violent extremists aligned with IS</a:t>
            </a:r>
          </a:p>
          <a:p>
            <a:r>
              <a:rPr lang="en-US" dirty="0"/>
              <a:t>State failure</a:t>
            </a:r>
          </a:p>
          <a:p>
            <a:r>
              <a:rPr lang="en-US" dirty="0"/>
              <a:t>Hydrocarbons</a:t>
            </a:r>
          </a:p>
          <a:p>
            <a:r>
              <a:rPr lang="en-US" dirty="0"/>
              <a:t>Great Power Competition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6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5874-9932-1A46-9BC2-26276EA9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Ethiopia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52C04-8F3E-C841-B136-A090BAC6B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2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7B3EC-3E10-C244-A7EE-98299084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Sudan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F1F6-D1EB-374E-ABCB-BA9D816D6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4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38825</TotalTime>
  <Words>72</Words>
  <Application>Microsoft Macintosh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Futura Std Book</vt:lpstr>
      <vt:lpstr>Office Theme</vt:lpstr>
      <vt:lpstr>Outline</vt:lpstr>
      <vt:lpstr>General Situation</vt:lpstr>
      <vt:lpstr>General Situation</vt:lpstr>
      <vt:lpstr>Historical US Policy Toward Sub-Saharan Africa</vt:lpstr>
      <vt:lpstr>The Sahel</vt:lpstr>
      <vt:lpstr>Mozambique: The Next Big Thing</vt:lpstr>
      <vt:lpstr>Ethiopia</vt:lpstr>
      <vt:lpstr>Sudan</vt:lpstr>
    </vt:vector>
  </TitlesOfParts>
  <Company>The RAND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 Bicksler</dc:creator>
  <cp:lastModifiedBy>Michael Shurkin</cp:lastModifiedBy>
  <cp:revision>689</cp:revision>
  <cp:lastPrinted>2017-08-31T13:42:57Z</cp:lastPrinted>
  <dcterms:created xsi:type="dcterms:W3CDTF">2013-04-25T18:44:28Z</dcterms:created>
  <dcterms:modified xsi:type="dcterms:W3CDTF">2023-11-17T14:22:44Z</dcterms:modified>
</cp:coreProperties>
</file>