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9" r:id="rId2"/>
    <p:sldId id="989" r:id="rId3"/>
    <p:sldId id="983" r:id="rId4"/>
    <p:sldId id="990" r:id="rId5"/>
    <p:sldId id="991" r:id="rId6"/>
    <p:sldId id="992" r:id="rId7"/>
    <p:sldId id="993" r:id="rId8"/>
    <p:sldId id="994" r:id="rId9"/>
    <p:sldId id="987" r:id="rId10"/>
    <p:sldId id="986" r:id="rId11"/>
    <p:sldId id="950" r:id="rId12"/>
    <p:sldId id="985" r:id="rId13"/>
    <p:sldId id="996" r:id="rId14"/>
    <p:sldId id="995" r:id="rId15"/>
    <p:sldId id="951" r:id="rId16"/>
    <p:sldId id="961" r:id="rId17"/>
    <p:sldId id="955" r:id="rId18"/>
    <p:sldId id="962" r:id="rId19"/>
    <p:sldId id="754" r:id="rId20"/>
    <p:sldId id="999" r:id="rId21"/>
    <p:sldId id="1008" r:id="rId22"/>
    <p:sldId id="1003" r:id="rId23"/>
    <p:sldId id="1006" r:id="rId24"/>
    <p:sldId id="1004" r:id="rId25"/>
    <p:sldId id="1005" r:id="rId26"/>
    <p:sldId id="1000" r:id="rId27"/>
    <p:sldId id="963" r:id="rId28"/>
    <p:sldId id="997" r:id="rId2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286B62A3-7D65-46D0-A407-2FB0C89D52F1}">
          <p14:sldIdLst/>
        </p14:section>
        <p14:section name="Good observer?" id="{E01CC503-AED2-4193-A811-80C5D9B0DDAF}">
          <p14:sldIdLst/>
        </p14:section>
        <p14:section name="Second &quot;tests&quot;" id="{6083E672-F2AD-47BA-8BAF-22F6C8C18268}">
          <p14:sldIdLst/>
        </p14:section>
        <p14:section name="Questionnaire-Discussion" id="{E066A4A2-88AD-4E68-A5ED-4A82136DE8D4}">
          <p14:sldIdLst/>
        </p14:section>
        <p14:section name="Syllabus and Schedule" id="{10CFC5B4-CE0C-41E2-99CC-A4DEDE828B88}">
          <p14:sldIdLst/>
        </p14:section>
        <p14:section name="NSC Project Intro" id="{9DFE92F2-46D1-41A4-B06D-76CA3E932F96}">
          <p14:sldIdLst/>
        </p14:section>
        <p14:section name="Default Section" id="{2AF876EF-2E14-4C52-A2DF-B25DEC0E0564}">
          <p14:sldIdLst>
            <p14:sldId id="269"/>
            <p14:sldId id="989"/>
            <p14:sldId id="983"/>
            <p14:sldId id="990"/>
            <p14:sldId id="991"/>
            <p14:sldId id="992"/>
            <p14:sldId id="993"/>
            <p14:sldId id="994"/>
            <p14:sldId id="987"/>
            <p14:sldId id="986"/>
            <p14:sldId id="950"/>
            <p14:sldId id="985"/>
            <p14:sldId id="996"/>
            <p14:sldId id="995"/>
            <p14:sldId id="951"/>
            <p14:sldId id="961"/>
            <p14:sldId id="955"/>
            <p14:sldId id="962"/>
          </p14:sldIdLst>
        </p14:section>
        <p14:section name="Wrapup" id="{9C6AEBF9-32C8-4E1F-A2DB-81E9EB4954E9}">
          <p14:sldIdLst>
            <p14:sldId id="754"/>
            <p14:sldId id="999"/>
            <p14:sldId id="1008"/>
            <p14:sldId id="1003"/>
            <p14:sldId id="1006"/>
            <p14:sldId id="1004"/>
            <p14:sldId id="1005"/>
            <p14:sldId id="1000"/>
            <p14:sldId id="963"/>
          </p14:sldIdLst>
        </p14:section>
        <p14:section name="END" id="{6AD37233-64DC-4C45-B7EB-7B13A9D90AD8}">
          <p14:sldIdLst>
            <p14:sldId id="997"/>
          </p14:sldIdLst>
        </p14:section>
        <p14:section name="break" id="{BE9B1A2E-8DE8-4E4B-A970-982A95F2BA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99E3E-B00C-49DC-BE4C-797597345C4F}" v="1" dt="2023-12-21T13:07:16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5964"/>
  </p:normalViewPr>
  <p:slideViewPr>
    <p:cSldViewPr snapToGrid="0">
      <p:cViewPr varScale="1">
        <p:scale>
          <a:sx n="82" d="100"/>
          <a:sy n="82" d="100"/>
        </p:scale>
        <p:origin x="9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farmstro@Maxwell.syr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4642247"/>
            <a:ext cx="5029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/>
              <a:t>Fulton T. Armstrong</a:t>
            </a:r>
          </a:p>
          <a:p>
            <a:pPr algn="r">
              <a:spcAft>
                <a:spcPts val="1200"/>
              </a:spcAft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Tuesday</a:t>
            </a:r>
            <a:br>
              <a:rPr lang="en-US" sz="2400" dirty="0"/>
            </a:br>
            <a:r>
              <a:rPr lang="en-US" sz="2400" dirty="0"/>
              <a:t>16 January 2024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45779" y="1143000"/>
            <a:ext cx="9563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Washington Policy Memo</a:t>
            </a:r>
          </a:p>
          <a:p>
            <a:pPr algn="ctr">
              <a:spcAft>
                <a:spcPts val="2400"/>
              </a:spcAft>
            </a:pPr>
            <a:r>
              <a:rPr lang="en-US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Writing for Policymakers who Need to Make Decisions -</a:t>
            </a:r>
            <a:endParaRPr lang="en-US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FA4EC-3A1D-4F88-B6BF-98BF7781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94111"/>
            <a:ext cx="4684295" cy="29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80AAF-65CD-4218-8AA3-6773AB0F3C14}"/>
              </a:ext>
            </a:extLst>
          </p:cNvPr>
          <p:cNvSpPr txBox="1"/>
          <p:nvPr/>
        </p:nvSpPr>
        <p:spPr>
          <a:xfrm>
            <a:off x="1981200" y="565162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ESSENTIAL ROLE of the intelligence (or research) memo – even though it’s not a “policy” memo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86ADE-CD4C-4DC4-BDA8-7783ECAE3B13}"/>
              </a:ext>
            </a:extLst>
          </p:cNvPr>
          <p:cNvSpPr txBox="1"/>
          <p:nvPr/>
        </p:nvSpPr>
        <p:spPr>
          <a:xfrm>
            <a:off x="7465172" y="2522493"/>
            <a:ext cx="3662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 … the difference between source stories/analysis and editorials/opinion pieces in media.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C3847-2885-43DB-AD48-C5D030A3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63683"/>
            <a:ext cx="3867979" cy="4989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DD303-1799-4CD3-8AC1-575602C3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456" y="4706771"/>
            <a:ext cx="5301842" cy="998290"/>
          </a:xfrm>
          <a:prstGeom prst="rect">
            <a:avLst/>
          </a:prstGeom>
          <a:noFill/>
          <a:ln>
            <a:solidFill>
              <a:srgbClr val="14516C"/>
            </a:solidFill>
          </a:ln>
        </p:spPr>
      </p:pic>
    </p:spTree>
    <p:extLst>
      <p:ext uri="{BB962C8B-B14F-4D97-AF65-F5344CB8AC3E}">
        <p14:creationId xmlns:p14="http://schemas.microsoft.com/office/powerpoint/2010/main" val="39434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A88-3D76-486E-8441-FF3BB3200BBA}"/>
              </a:ext>
            </a:extLst>
          </p:cNvPr>
          <p:cNvSpPr txBox="1"/>
          <p:nvPr/>
        </p:nvSpPr>
        <p:spPr>
          <a:xfrm>
            <a:off x="1600200" y="831264"/>
            <a:ext cx="797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Are all memos alike – with same structure, style, </a:t>
            </a:r>
            <a:r>
              <a:rPr lang="en-US" sz="2800" dirty="0" err="1"/>
              <a:t>etc</a:t>
            </a:r>
            <a:r>
              <a:rPr lang="en-US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D5A84D-A632-433B-96B3-14A5989A3CAC}"/>
              </a:ext>
            </a:extLst>
          </p:cNvPr>
          <p:cNvSpPr txBox="1"/>
          <p:nvPr/>
        </p:nvSpPr>
        <p:spPr>
          <a:xfrm>
            <a:off x="3200400" y="2057401"/>
            <a:ext cx="6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49A99-CB84-4ED5-BE0C-3FB049099DB9}"/>
              </a:ext>
            </a:extLst>
          </p:cNvPr>
          <p:cNvSpPr txBox="1"/>
          <p:nvPr/>
        </p:nvSpPr>
        <p:spPr>
          <a:xfrm>
            <a:off x="3228975" y="2819400"/>
            <a:ext cx="44214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Different purposes (per above)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agencies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clearance/coordination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Different audience/dissemination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8747B2-FF6E-4479-899A-0EEFA4E6823F}"/>
              </a:ext>
            </a:extLst>
          </p:cNvPr>
          <p:cNvGrpSpPr/>
          <p:nvPr/>
        </p:nvGrpSpPr>
        <p:grpSpPr>
          <a:xfrm>
            <a:off x="6333837" y="2209800"/>
            <a:ext cx="4421403" cy="2895600"/>
            <a:chOff x="4809836" y="2209800"/>
            <a:chExt cx="3348089" cy="2826604"/>
          </a:xfrm>
        </p:grpSpPr>
        <p:sp>
          <p:nvSpPr>
            <p:cNvPr id="19" name="Callout: Left Arrow 18">
              <a:extLst>
                <a:ext uri="{FF2B5EF4-FFF2-40B4-BE49-F238E27FC236}">
                  <a16:creationId xmlns:a16="http://schemas.microsoft.com/office/drawing/2014/main" id="{95DE9329-5AEC-49D7-9F16-9382E1446EA3}"/>
                </a:ext>
              </a:extLst>
            </p:cNvPr>
            <p:cNvSpPr/>
            <p:nvPr/>
          </p:nvSpPr>
          <p:spPr>
            <a:xfrm>
              <a:off x="4809836" y="2209800"/>
              <a:ext cx="3348089" cy="2826604"/>
            </a:xfrm>
            <a:prstGeom prst="leftArrowCallout">
              <a:avLst>
                <a:gd name="adj1" fmla="val 3621"/>
                <a:gd name="adj2" fmla="val 5590"/>
                <a:gd name="adj3" fmla="val 25000"/>
                <a:gd name="adj4" fmla="val 527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8EBCE4-4CA7-4B54-9054-90B0CC59894F}"/>
                </a:ext>
              </a:extLst>
            </p:cNvPr>
            <p:cNvSpPr txBox="1"/>
            <p:nvPr/>
          </p:nvSpPr>
          <p:spPr>
            <a:xfrm>
              <a:off x="6523296" y="2561273"/>
              <a:ext cx="1581547" cy="2283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Approach to options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Language &amp; terms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dirty="0"/>
                <a:t>Values &amp; objectives </a:t>
              </a:r>
              <a:br>
                <a:rPr lang="en-US" dirty="0"/>
              </a:br>
              <a:r>
                <a:rPr lang="en-US" dirty="0"/>
                <a:t>(&amp; politics?)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C0AF32-8D64-4C1B-ADEB-AF9FB7ECBFB5}"/>
              </a:ext>
            </a:extLst>
          </p:cNvPr>
          <p:cNvSpPr txBox="1"/>
          <p:nvPr/>
        </p:nvSpPr>
        <p:spPr>
          <a:xfrm>
            <a:off x="3276600" y="5395793"/>
            <a:ext cx="763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... all have </a:t>
            </a:r>
            <a:r>
              <a:rPr lang="en-US" sz="3200" dirty="0"/>
              <a:t>IMPORTANT</a:t>
            </a:r>
            <a:r>
              <a:rPr lang="en-US" sz="2400" dirty="0"/>
              <a:t> things in common ………..</a:t>
            </a:r>
          </a:p>
        </p:txBody>
      </p:sp>
    </p:spTree>
    <p:extLst>
      <p:ext uri="{BB962C8B-B14F-4D97-AF65-F5344CB8AC3E}">
        <p14:creationId xmlns:p14="http://schemas.microsoft.com/office/powerpoint/2010/main" val="30963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69379-21EA-44B8-BE48-A4E58D81B4B3}"/>
              </a:ext>
            </a:extLst>
          </p:cNvPr>
          <p:cNvSpPr txBox="1"/>
          <p:nvPr/>
        </p:nvSpPr>
        <p:spPr>
          <a:xfrm>
            <a:off x="2819399" y="993745"/>
            <a:ext cx="5592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What do good memos have in common?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9A3890-E171-49ED-AFE9-60824FF5F1E8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2154015"/>
          <a:ext cx="737183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537198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dirty="0"/>
                        <a:t>Brevity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waste readers’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8D49F-1E99-415F-A905-F95B45F11D17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2815204"/>
          <a:ext cx="732153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4486897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Conciseness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sloppy, long-winded.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B53CFC3-FB9E-419D-9421-013660F9C9B4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4297680"/>
          <a:ext cx="8580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burden reader with clutter.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C5FD768A-AF4B-4EDA-87F6-23B92B0C3DBB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4993721"/>
          <a:ext cx="91135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Objectivity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get bogged down in values, norms.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FF454936-0AB6-4CF4-9910-BDCB5BA584B4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5732861"/>
          <a:ext cx="796146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5126821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Readability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They’re not obtuse, ornate, distracting.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66D50BB3-3C60-4A93-B9B6-361E45117588}"/>
              </a:ext>
            </a:extLst>
          </p:cNvPr>
          <p:cNvGraphicFramePr>
            <a:graphicFrameLocks noGrp="1"/>
          </p:cNvGraphicFramePr>
          <p:nvPr/>
        </p:nvGraphicFramePr>
        <p:xfrm>
          <a:off x="2468880" y="3576126"/>
          <a:ext cx="934212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286311797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4128569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Clarity,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They don’t make reader sort through ambiguity.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2576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15474FA-2E19-438B-8617-565B08FF47DB}"/>
              </a:ext>
            </a:extLst>
          </p:cNvPr>
          <p:cNvGrpSpPr/>
          <p:nvPr/>
        </p:nvGrpSpPr>
        <p:grpSpPr>
          <a:xfrm rot="287323">
            <a:off x="3249289" y="1692515"/>
            <a:ext cx="5760720" cy="1920240"/>
            <a:chOff x="2294188" y="2688544"/>
            <a:chExt cx="5760720" cy="1920240"/>
          </a:xfrm>
        </p:grpSpPr>
        <p:sp useBgFill="1">
          <p:nvSpPr>
            <p:cNvPr id="4" name="Rectangle 3">
              <a:extLst>
                <a:ext uri="{FF2B5EF4-FFF2-40B4-BE49-F238E27FC236}">
                  <a16:creationId xmlns:a16="http://schemas.microsoft.com/office/drawing/2014/main" id="{57080439-1E99-4A5F-AC04-0F0FCBF6C8B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6513FF-DD1D-4F77-B9A7-D08CA72392A6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2C7E5A-C13A-47A9-A1B4-5DB16560C8CA}"/>
                </a:ext>
              </a:extLst>
            </p:cNvPr>
            <p:cNvSpPr txBox="1"/>
            <p:nvPr/>
          </p:nvSpPr>
          <p:spPr>
            <a:xfrm>
              <a:off x="4216539" y="3061007"/>
              <a:ext cx="356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EASY FOR YOUR READER TO GET WHAT THEY NEED TO KNOW.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3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9BFC8B-C4B9-4837-B95B-B38F58512774}"/>
              </a:ext>
            </a:extLst>
          </p:cNvPr>
          <p:cNvSpPr txBox="1"/>
          <p:nvPr/>
        </p:nvSpPr>
        <p:spPr>
          <a:xfrm>
            <a:off x="1828800" y="4130037"/>
            <a:ext cx="3674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Digestible declarative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Good, practical 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Unambiguous but “normal”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308C2-A8AC-42AA-A7B1-13830457F602}"/>
              </a:ext>
            </a:extLst>
          </p:cNvPr>
          <p:cNvSpPr txBox="1"/>
          <p:nvPr/>
        </p:nvSpPr>
        <p:spPr>
          <a:xfrm>
            <a:off x="7239000" y="4130037"/>
            <a:ext cx="3787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Clear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Transparent drafter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Zero, minimal, or clearly labeled editorializing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C8705-26AB-54DB-5B48-A32530A6E1FF}"/>
              </a:ext>
            </a:extLst>
          </p:cNvPr>
          <p:cNvGrpSpPr/>
          <p:nvPr/>
        </p:nvGrpSpPr>
        <p:grpSpPr>
          <a:xfrm rot="287323">
            <a:off x="3249289" y="1692515"/>
            <a:ext cx="5760720" cy="1920240"/>
            <a:chOff x="2294188" y="2688544"/>
            <a:chExt cx="5760720" cy="192024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17CF43C-7D22-2092-71E2-B6D9FD841649}"/>
                </a:ext>
              </a:extLst>
            </p:cNvPr>
            <p:cNvSpPr/>
            <p:nvPr/>
          </p:nvSpPr>
          <p:spPr>
            <a:xfrm>
              <a:off x="2294188" y="2688544"/>
              <a:ext cx="5760720" cy="19202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F2774B-C2B6-7041-C3D1-51735F2D57B5}"/>
                </a:ext>
              </a:extLst>
            </p:cNvPr>
            <p:cNvSpPr txBox="1"/>
            <p:nvPr/>
          </p:nvSpPr>
          <p:spPr>
            <a:xfrm>
              <a:off x="2743200" y="3061007"/>
              <a:ext cx="1507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JOB ONE: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CABE81-0A7E-DC68-10C5-08F37C365C86}"/>
                </a:ext>
              </a:extLst>
            </p:cNvPr>
            <p:cNvSpPr txBox="1"/>
            <p:nvPr/>
          </p:nvSpPr>
          <p:spPr>
            <a:xfrm>
              <a:off x="4216539" y="3061007"/>
              <a:ext cx="3567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IT EASY FOR YOUR READER TO GET WHAT THEY NEED TO KNOW.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4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E9A88-3D76-486E-8441-FF3BB3200BBA}"/>
              </a:ext>
            </a:extLst>
          </p:cNvPr>
          <p:cNvSpPr txBox="1"/>
          <p:nvPr/>
        </p:nvSpPr>
        <p:spPr>
          <a:xfrm>
            <a:off x="990600" y="777573"/>
            <a:ext cx="10790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What are the differences between academic writing and memo-writing?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00E56-E114-45FC-B530-6787EAFA675D}"/>
              </a:ext>
            </a:extLst>
          </p:cNvPr>
          <p:cNvSpPr txBox="1"/>
          <p:nvPr/>
        </p:nvSpPr>
        <p:spPr>
          <a:xfrm>
            <a:off x="2593759" y="2367265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Purpose(s)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3F341-9150-4F31-A0C7-B5361366CAD3}"/>
              </a:ext>
            </a:extLst>
          </p:cNvPr>
          <p:cNvSpPr txBox="1"/>
          <p:nvPr/>
        </p:nvSpPr>
        <p:spPr>
          <a:xfrm>
            <a:off x="2590800" y="4217402"/>
            <a:ext cx="1736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5E850-2E2B-40CA-ABF4-EA4670872E00}"/>
              </a:ext>
            </a:extLst>
          </p:cNvPr>
          <p:cNvSpPr txBox="1"/>
          <p:nvPr/>
        </p:nvSpPr>
        <p:spPr>
          <a:xfrm>
            <a:off x="4428323" y="1582717"/>
            <a:ext cx="28552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“Washington Memo”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7544A-7036-4FC1-BC9C-AB6CF301DF0E}"/>
              </a:ext>
            </a:extLst>
          </p:cNvPr>
          <p:cNvSpPr txBox="1"/>
          <p:nvPr/>
        </p:nvSpPr>
        <p:spPr>
          <a:xfrm>
            <a:off x="2584882" y="2901674"/>
            <a:ext cx="199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Relevance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B69C0-BA5B-44C1-90F7-BD5C583FEDF2}"/>
              </a:ext>
            </a:extLst>
          </p:cNvPr>
          <p:cNvSpPr txBox="1"/>
          <p:nvPr/>
        </p:nvSpPr>
        <p:spPr>
          <a:xfrm>
            <a:off x="2593759" y="581243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F2E9D-035C-4915-99B6-77ACE50C55CF}"/>
              </a:ext>
            </a:extLst>
          </p:cNvPr>
          <p:cNvSpPr txBox="1"/>
          <p:nvPr/>
        </p:nvSpPr>
        <p:spPr>
          <a:xfrm>
            <a:off x="5032158" y="2343931"/>
            <a:ext cx="527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“Action”; empower reader by educating.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A7319-BEB4-46DA-ADC6-40D95CB65555}"/>
              </a:ext>
            </a:extLst>
          </p:cNvPr>
          <p:cNvSpPr txBox="1"/>
          <p:nvPr/>
        </p:nvSpPr>
        <p:spPr>
          <a:xfrm>
            <a:off x="5023283" y="2973190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what reader needs to know to decide.</a:t>
            </a:r>
          </a:p>
          <a:p>
            <a:r>
              <a:rPr lang="en-US" sz="2400" dirty="0"/>
              <a:t>Only what’s relevant.</a:t>
            </a:r>
          </a:p>
          <a:p>
            <a:r>
              <a:rPr lang="en-US" sz="2400" dirty="0"/>
              <a:t>Examples to show point, not encyclopedia.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2EC8E-D495-46D8-A9AD-65F2347F3C29}"/>
              </a:ext>
            </a:extLst>
          </p:cNvPr>
          <p:cNvSpPr txBox="1"/>
          <p:nvPr/>
        </p:nvSpPr>
        <p:spPr>
          <a:xfrm>
            <a:off x="5029199" y="4517100"/>
            <a:ext cx="540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Concise, direct, active.</a:t>
            </a:r>
          </a:p>
          <a:p>
            <a:r>
              <a:rPr lang="en-US" sz="2400" dirty="0"/>
              <a:t>“As brief as possible” (usually two pages).</a:t>
            </a:r>
          </a:p>
          <a:p>
            <a:r>
              <a:rPr lang="en-US" sz="2400" dirty="0"/>
              <a:t>Objective, not ornate.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420B51-51E4-480E-B479-C265329D2A21}"/>
              </a:ext>
            </a:extLst>
          </p:cNvPr>
          <p:cNvCxnSpPr/>
          <p:nvPr/>
        </p:nvCxnSpPr>
        <p:spPr>
          <a:xfrm>
            <a:off x="5146172" y="6019800"/>
            <a:ext cx="32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38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0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6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28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5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OPTIONS: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599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F4C8092-43B4-49F4-9E63-29E994CB0BB7}"/>
              </a:ext>
            </a:extLst>
          </p:cNvPr>
          <p:cNvSpPr txBox="1"/>
          <p:nvPr/>
        </p:nvSpPr>
        <p:spPr>
          <a:xfrm rot="21228833">
            <a:off x="2251678" y="1511249"/>
            <a:ext cx="4375690" cy="1846659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DIFFERENT EMPHASIS FOR DIFFERENT PURPOSES, OF COURSE</a:t>
            </a:r>
          </a:p>
        </p:txBody>
      </p:sp>
    </p:spTree>
    <p:extLst>
      <p:ext uri="{BB962C8B-B14F-4D97-AF65-F5344CB8AC3E}">
        <p14:creationId xmlns:p14="http://schemas.microsoft.com/office/powerpoint/2010/main" val="29860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7146903-8F90-4477-956A-6F3BBD27FC20}"/>
              </a:ext>
            </a:extLst>
          </p:cNvPr>
          <p:cNvSpPr txBox="1"/>
          <p:nvPr/>
        </p:nvSpPr>
        <p:spPr>
          <a:xfrm>
            <a:off x="2855638" y="718745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Info</a:t>
            </a:r>
            <a:r>
              <a:rPr lang="en-US" dirty="0"/>
              <a:t> Memo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97F48-C17D-4456-A309-E103F5B2478E}"/>
              </a:ext>
            </a:extLst>
          </p:cNvPr>
          <p:cNvSpPr txBox="1"/>
          <p:nvPr/>
        </p:nvSpPr>
        <p:spPr>
          <a:xfrm>
            <a:off x="6743985" y="71874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b="1" dirty="0"/>
              <a:t>Decision</a:t>
            </a:r>
            <a:r>
              <a:rPr lang="en-US" dirty="0"/>
              <a:t> Memo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E42C8-60B3-4991-AE0A-3F16F187B5C8}"/>
              </a:ext>
            </a:extLst>
          </p:cNvPr>
          <p:cNvSpPr>
            <a:spLocks noChangeAspect="1"/>
          </p:cNvSpPr>
          <p:nvPr/>
        </p:nvSpPr>
        <p:spPr>
          <a:xfrm>
            <a:off x="2209808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C4AB9-642C-4F12-92FA-92CE24A4261E}"/>
              </a:ext>
            </a:extLst>
          </p:cNvPr>
          <p:cNvSpPr>
            <a:spLocks noChangeAspect="1"/>
          </p:cNvSpPr>
          <p:nvPr/>
        </p:nvSpPr>
        <p:spPr>
          <a:xfrm>
            <a:off x="6563456" y="1396568"/>
            <a:ext cx="3886193" cy="50292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ADD9-DBCD-4423-A88C-451BF06C96C3}"/>
              </a:ext>
            </a:extLst>
          </p:cNvPr>
          <p:cNvSpPr txBox="1"/>
          <p:nvPr/>
        </p:nvSpPr>
        <p:spPr>
          <a:xfrm>
            <a:off x="2641828" y="276692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0894C44-C0C3-444B-9FA4-6636E643E655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1988287"/>
          <a:ext cx="29986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89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97C96BC-F4BB-467C-ABDC-19C15A513762}"/>
              </a:ext>
            </a:extLst>
          </p:cNvPr>
          <p:cNvGraphicFramePr>
            <a:graphicFrameLocks noGrp="1"/>
          </p:cNvGraphicFramePr>
          <p:nvPr/>
        </p:nvGraphicFramePr>
        <p:xfrm>
          <a:off x="2641827" y="255467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52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E4E2EE4-1940-4E85-B18A-5221C7E822A9}"/>
              </a:ext>
            </a:extLst>
          </p:cNvPr>
          <p:cNvGraphicFramePr>
            <a:graphicFrameLocks noGrp="1"/>
          </p:cNvGraphicFramePr>
          <p:nvPr/>
        </p:nvGraphicFramePr>
        <p:xfrm>
          <a:off x="2649654" y="384803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DD5D4EB-8754-42B9-A652-E653BA7CDAA4}"/>
              </a:ext>
            </a:extLst>
          </p:cNvPr>
          <p:cNvGraphicFramePr>
            <a:graphicFrameLocks noGrp="1"/>
          </p:cNvGraphicFramePr>
          <p:nvPr/>
        </p:nvGraphicFramePr>
        <p:xfrm>
          <a:off x="2627728" y="31218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EBB3D25-542A-491D-BF6F-455B3712F5C9}"/>
              </a:ext>
            </a:extLst>
          </p:cNvPr>
          <p:cNvGraphicFramePr>
            <a:graphicFrameLocks noGrp="1"/>
          </p:cNvGraphicFramePr>
          <p:nvPr/>
        </p:nvGraphicFramePr>
        <p:xfrm>
          <a:off x="2641826" y="4418472"/>
          <a:ext cx="316842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6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582855A-F433-44E1-94F1-93CA554BD407}"/>
              </a:ext>
            </a:extLst>
          </p:cNvPr>
          <p:cNvGraphicFramePr>
            <a:graphicFrameLocks noGrp="1"/>
          </p:cNvGraphicFramePr>
          <p:nvPr/>
        </p:nvGraphicFramePr>
        <p:xfrm>
          <a:off x="2632301" y="5145324"/>
          <a:ext cx="300649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8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90674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004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29" name="Table 23">
            <a:extLst>
              <a:ext uri="{FF2B5EF4-FFF2-40B4-BE49-F238E27FC236}">
                <a16:creationId xmlns:a16="http://schemas.microsoft.com/office/drawing/2014/main" id="{0243AC6C-9A41-4D78-B76C-3FE7455480CC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1584167"/>
          <a:ext cx="25791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299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Subject: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Clear, crisp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768AD8-8A5D-4052-AF44-9343BFAEF969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150556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1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Thesis: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BLUF, analytical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6793E3-F40D-4796-B56C-5819EBF185A4}"/>
              </a:ext>
            </a:extLst>
          </p:cNvPr>
          <p:cNvGraphicFramePr>
            <a:graphicFrameLocks noGrp="1"/>
          </p:cNvGraphicFramePr>
          <p:nvPr/>
        </p:nvGraphicFramePr>
        <p:xfrm>
          <a:off x="6880451" y="3443914"/>
          <a:ext cx="300649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148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Dynamics: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Why, how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9A6F08D-E30E-40B6-AB64-2C25DE1371D6}"/>
              </a:ext>
            </a:extLst>
          </p:cNvPr>
          <p:cNvGraphicFramePr>
            <a:graphicFrameLocks noGrp="1"/>
          </p:cNvGraphicFramePr>
          <p:nvPr/>
        </p:nvGraphicFramePr>
        <p:xfrm>
          <a:off x="6872624" y="2761095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Framing: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What, when, who, where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A1C05FA-496C-4F5C-8CF1-FE83CE58EA48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4588248"/>
          <a:ext cx="329870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787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981920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Likely, less likely (and why)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D53BDFD-6B35-46CD-916F-04C7841731AC}"/>
              </a:ext>
            </a:extLst>
          </p:cNvPr>
          <p:cNvGraphicFramePr>
            <a:graphicFrameLocks noGrp="1"/>
          </p:cNvGraphicFramePr>
          <p:nvPr/>
        </p:nvGraphicFramePr>
        <p:xfrm>
          <a:off x="6855664" y="5315100"/>
          <a:ext cx="3006498" cy="428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9186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42861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Implications: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Why matter?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800D620-D0FD-4AC4-B396-30E3226346DF}"/>
              </a:ext>
            </a:extLst>
          </p:cNvPr>
          <p:cNvGraphicFramePr>
            <a:graphicFrameLocks noGrp="1"/>
          </p:cNvGraphicFramePr>
          <p:nvPr/>
        </p:nvGraphicFramePr>
        <p:xfrm>
          <a:off x="6855665" y="3885923"/>
          <a:ext cx="33017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424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  <a:gridCol w="2038349">
                  <a:extLst>
                    <a:ext uri="{9D8B030D-6E8A-4147-A177-3AD203B41FA5}">
                      <a16:colId xmlns:a16="http://schemas.microsoft.com/office/drawing/2014/main" val="301685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OPTIONS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Stated, assessed; interagency views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6D4329F-1DF5-4EDE-893A-D56EA5AF222E}"/>
              </a:ext>
            </a:extLst>
          </p:cNvPr>
          <p:cNvGraphicFramePr>
            <a:graphicFrameLocks noGrp="1"/>
          </p:cNvGraphicFramePr>
          <p:nvPr/>
        </p:nvGraphicFramePr>
        <p:xfrm>
          <a:off x="6852599" y="5828659"/>
          <a:ext cx="33017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773">
                  <a:extLst>
                    <a:ext uri="{9D8B030D-6E8A-4147-A177-3AD203B41FA5}">
                      <a16:colId xmlns:a16="http://schemas.microsoft.com/office/drawing/2014/main" val="2171559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7848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682427-E429-4DC5-B874-83BB50A2EF64}"/>
              </a:ext>
            </a:extLst>
          </p:cNvPr>
          <p:cNvSpPr txBox="1"/>
          <p:nvPr/>
        </p:nvSpPr>
        <p:spPr>
          <a:xfrm rot="21228833">
            <a:off x="2081794" y="3069155"/>
            <a:ext cx="4876289" cy="1107996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txBody>
          <a:bodyPr wrap="square" lIns="365760" tIns="365760" rIns="365760" bIns="36576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STANDARD BRIEFING, TOO!</a:t>
            </a:r>
          </a:p>
        </p:txBody>
      </p:sp>
    </p:spTree>
    <p:extLst>
      <p:ext uri="{BB962C8B-B14F-4D97-AF65-F5344CB8AC3E}">
        <p14:creationId xmlns:p14="http://schemas.microsoft.com/office/powerpoint/2010/main" val="1535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3B2675-17A8-4E06-9049-8C0353577E01}"/>
              </a:ext>
            </a:extLst>
          </p:cNvPr>
          <p:cNvSpPr txBox="1"/>
          <p:nvPr/>
        </p:nvSpPr>
        <p:spPr>
          <a:xfrm>
            <a:off x="1371600" y="822960"/>
            <a:ext cx="9209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ways Washington memos are prepared, researched, drafted, and edited are different, too.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BE769-6F2F-443D-BA3B-4E4E6699DEAF}"/>
              </a:ext>
            </a:extLst>
          </p:cNvPr>
          <p:cNvSpPr txBox="1"/>
          <p:nvPr/>
        </p:nvSpPr>
        <p:spPr>
          <a:xfrm>
            <a:off x="2103120" y="219456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Obsessively ask ourselves ...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does the reader need to know (based on my understanding of </a:t>
            </a:r>
            <a:r>
              <a:rPr lang="en-US" sz="2400" i="1" dirty="0"/>
              <a:t>my</a:t>
            </a:r>
            <a:r>
              <a:rPr lang="en-US" sz="2400" dirty="0"/>
              <a:t> issue and </a:t>
            </a:r>
            <a:r>
              <a:rPr lang="en-US" sz="2400" i="1" dirty="0"/>
              <a:t>their</a:t>
            </a:r>
            <a:r>
              <a:rPr lang="en-US" sz="2400" dirty="0"/>
              <a:t> world)?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Does every word, phrase, sentence, and paragraph make it easy for my reader to grab and run?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necessary, can I summarize my conclusions/ recommendations in 30 seconds or less?</a:t>
            </a:r>
          </a:p>
        </p:txBody>
      </p:sp>
    </p:spTree>
    <p:extLst>
      <p:ext uri="{BB962C8B-B14F-4D97-AF65-F5344CB8AC3E}">
        <p14:creationId xmlns:p14="http://schemas.microsoft.com/office/powerpoint/2010/main" val="27149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15A7CF-3F28-4439-970A-21A41B65D624}"/>
              </a:ext>
            </a:extLst>
          </p:cNvPr>
          <p:cNvSpPr txBox="1"/>
          <p:nvPr/>
        </p:nvSpPr>
        <p:spPr>
          <a:xfrm>
            <a:off x="1371600" y="822960"/>
            <a:ext cx="87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is it important to be able to write a good “Washington Memo”?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077B9-8D22-4AED-8A7F-894E3C598A30}"/>
              </a:ext>
            </a:extLst>
          </p:cNvPr>
          <p:cNvSpPr txBox="1"/>
          <p:nvPr/>
        </p:nvSpPr>
        <p:spPr>
          <a:xfrm>
            <a:off x="2103120" y="2194560"/>
            <a:ext cx="848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 writing is the single most important skill in this business </a:t>
            </a:r>
            <a:br>
              <a:rPr lang="en-US" sz="2400" dirty="0"/>
            </a:br>
            <a:r>
              <a:rPr lang="en-US" sz="2400" dirty="0"/>
              <a:t>because it shows …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21B3B-C9A7-43C7-B9C1-FCDBF767F0CB}"/>
              </a:ext>
            </a:extLst>
          </p:cNvPr>
          <p:cNvSpPr txBox="1"/>
          <p:nvPr/>
        </p:nvSpPr>
        <p:spPr>
          <a:xfrm>
            <a:off x="3962400" y="3297204"/>
            <a:ext cx="33993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can think</a:t>
            </a:r>
          </a:p>
          <a:p>
            <a:r>
              <a:rPr lang="en-US" sz="2400" dirty="0"/>
              <a:t>you can communicate</a:t>
            </a:r>
          </a:p>
          <a:p>
            <a:r>
              <a:rPr lang="en-US" sz="2400" dirty="0"/>
              <a:t>you know what’s relevant</a:t>
            </a:r>
          </a:p>
          <a:p>
            <a:r>
              <a:rPr lang="en-US" sz="2400" dirty="0"/>
              <a:t>you are ready to operate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7617A-4E13-4534-94E6-9C99C99ADE38}"/>
              </a:ext>
            </a:extLst>
          </p:cNvPr>
          <p:cNvSpPr txBox="1"/>
          <p:nvPr/>
        </p:nvSpPr>
        <p:spPr>
          <a:xfrm>
            <a:off x="2285907" y="5391438"/>
            <a:ext cx="892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Other skills are important, but writing is central to almost all of them.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02E45A-1A34-43B6-9F99-527388483B64}"/>
              </a:ext>
            </a:extLst>
          </p:cNvPr>
          <p:cNvSpPr/>
          <p:nvPr/>
        </p:nvSpPr>
        <p:spPr>
          <a:xfrm>
            <a:off x="6096000" y="4419600"/>
            <a:ext cx="1143000" cy="415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63A07-5BCE-4791-BBD4-09DDCF014B5E}"/>
              </a:ext>
            </a:extLst>
          </p:cNvPr>
          <p:cNvSpPr txBox="1"/>
          <p:nvPr/>
        </p:nvSpPr>
        <p:spPr>
          <a:xfrm>
            <a:off x="1219200" y="457200"/>
            <a:ext cx="473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 you do this semester?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4C4FE-8EFD-40EA-92F9-7B7E2EE7CB1C}"/>
              </a:ext>
            </a:extLst>
          </p:cNvPr>
          <p:cNvSpPr txBox="1"/>
          <p:nvPr/>
        </p:nvSpPr>
        <p:spPr>
          <a:xfrm>
            <a:off x="2286000" y="1295400"/>
            <a:ext cx="81264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Listen to professors’ guidance on assignments and make sure you’re clear on 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Purpose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Agency and interests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Style and voice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Become aware of the importance of quality writing in your internships and other Washington experiences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Care about your writing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Realize its importance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Explore resources that will help you improve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Become your own toughest editor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Re-read your own work after time (celebrate or improve)</a:t>
            </a: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EA2E5258-95E9-4E1E-BA3B-FBDBD0A458A6}"/>
              </a:ext>
            </a:extLst>
          </p:cNvPr>
          <p:cNvSpPr txBox="1"/>
          <p:nvPr/>
        </p:nvSpPr>
        <p:spPr>
          <a:xfrm rot="21227415">
            <a:off x="3795369" y="2391006"/>
            <a:ext cx="6248399" cy="147732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457200" tIns="365760" rIns="457200" bIns="365760" rtlCol="0">
            <a:spAutoFit/>
          </a:bodyPr>
          <a:lstStyle/>
          <a:p>
            <a:pPr algn="ctr"/>
            <a:r>
              <a:rPr lang="en-US" sz="2400" dirty="0"/>
              <a:t>Real success will depend on YOU, but  your professors will give you guidance.</a:t>
            </a:r>
          </a:p>
        </p:txBody>
      </p:sp>
    </p:spTree>
    <p:extLst>
      <p:ext uri="{BB962C8B-B14F-4D97-AF65-F5344CB8AC3E}">
        <p14:creationId xmlns:p14="http://schemas.microsoft.com/office/powerpoint/2010/main" val="23369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1500D-872A-475D-A60F-5873A00B0552}"/>
              </a:ext>
            </a:extLst>
          </p:cNvPr>
          <p:cNvSpPr txBox="1"/>
          <p:nvPr/>
        </p:nvSpPr>
        <p:spPr>
          <a:xfrm>
            <a:off x="2410725" y="1671934"/>
            <a:ext cx="3847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is a Washington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27188-C8CB-4384-A3DA-3D951C401FD5}"/>
              </a:ext>
            </a:extLst>
          </p:cNvPr>
          <p:cNvSpPr txBox="1"/>
          <p:nvPr/>
        </p:nvSpPr>
        <p:spPr>
          <a:xfrm>
            <a:off x="6096000" y="1695806"/>
            <a:ext cx="118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E2C6F-CC4E-449E-A964-38F86500D9B6}"/>
              </a:ext>
            </a:extLst>
          </p:cNvPr>
          <p:cNvSpPr txBox="1"/>
          <p:nvPr/>
        </p:nvSpPr>
        <p:spPr>
          <a:xfrm>
            <a:off x="7162800" y="169049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Memo?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BD207-7509-44F6-84F0-A329E1CE4CEC}"/>
              </a:ext>
            </a:extLst>
          </p:cNvPr>
          <p:cNvSpPr txBox="1"/>
          <p:nvPr/>
        </p:nvSpPr>
        <p:spPr>
          <a:xfrm>
            <a:off x="2438400" y="3123961"/>
            <a:ext cx="7030964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What kinds are there?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What do good memos have in common?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How are they different from academic papers?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Why is it important to write well?</a:t>
            </a:r>
          </a:p>
        </p:txBody>
      </p:sp>
    </p:spTree>
    <p:extLst>
      <p:ext uri="{BB962C8B-B14F-4D97-AF65-F5344CB8AC3E}">
        <p14:creationId xmlns:p14="http://schemas.microsoft.com/office/powerpoint/2010/main" val="10490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01 L -0.00104 0.00325 C 0.00065 -0.00092 0.0026 -0.00462 0.00456 -0.00833 C 0.0069 -0.01296 0.01211 -0.02106 0.01211 -0.02083 C 0.01471 -0.03032 0.01575 -0.03495 0.01979 -0.04398 C 0.02174 -0.04814 0.02357 -0.05231 0.02552 -0.05648 C 0.02708 -0.06018 0.02877 -0.06319 0.03034 -0.06666 C 0.03385 -0.07546 0.03554 -0.08518 0.04075 -0.09212 L 0.06458 -0.12384 C 0.06771 -0.128 0.07083 -0.13263 0.07409 -0.13657 C 0.07851 -0.14212 0.08294 -0.14791 0.0875 -0.153 C 0.09219 -0.15879 0.09778 -0.16342 0.10169 -0.16967 C 0.11458 -0.19027 0.12409 -0.20648 0.14075 -0.22546 L 0.15508 -0.24189 C 0.15729 -0.24444 0.15937 -0.24745 0.16185 -0.24953 C 0.16653 -0.25439 0.17148 -0.25833 0.17604 -0.26365 C 0.18112 -0.26967 0.18554 -0.27662 0.19127 -0.28125 C 0.20416 -0.29282 0.20429 -0.2912 0.2151 -0.31574 C 0.21732 -0.32083 0.2194 -0.32592 0.22174 -0.33078 C 0.22487 -0.33726 0.22825 -0.34328 0.23125 -0.34976 C 0.25573 -0.40393 0.23346 -0.35995 0.2569 -0.40694 C 0.25976 -0.4125 0.26237 -0.41828 0.26562 -0.42337 C 0.26758 -0.42638 0.26927 -0.42939 0.27122 -0.43217 C 0.27226 -0.43356 0.27331 -0.43449 0.27409 -0.43611 C 0.275 -0.4375 0.27513 -0.43958 0.27604 -0.4412 C 0.27721 -0.44351 0.27916 -0.44444 0.28073 -0.44629 C 0.29075 -0.45625 0.28581 -0.45347 0.29219 -0.45648 C 0.29831 -0.46319 0.29622 -0.46041 0.29896 -0.46412 L 0.29896 -0.46388 L 0.29896 -0.46412 L 0.30273 -0.45902 " pathEditMode="relative" rAng="0" ptsTypes="AAAAAAAAAAAAAAAAAAAAAAAAAAAAA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8203 0.0025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74941-E253-B8DC-5358-B74B6D46F92B}"/>
              </a:ext>
            </a:extLst>
          </p:cNvPr>
          <p:cNvSpPr txBox="1"/>
          <p:nvPr/>
        </p:nvSpPr>
        <p:spPr>
          <a:xfrm>
            <a:off x="1219200" y="457200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the resources at your disposal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F27EC-C568-105F-1E8D-0561C2F55B59}"/>
              </a:ext>
            </a:extLst>
          </p:cNvPr>
          <p:cNvSpPr txBox="1"/>
          <p:nvPr/>
        </p:nvSpPr>
        <p:spPr>
          <a:xfrm>
            <a:off x="6858000" y="518755"/>
            <a:ext cx="4503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Writing Consultant Nitya </a:t>
            </a:r>
            <a:r>
              <a:rPr lang="en-US" sz="2400" dirty="0" err="1"/>
              <a:t>Chagti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Materials on 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Style guides and dictionaries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Handouts from professors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4B0CD-0AE0-2921-684A-6F63AEBCAC63}"/>
              </a:ext>
            </a:extLst>
          </p:cNvPr>
          <p:cNvSpPr txBox="1"/>
          <p:nvPr/>
        </p:nvSpPr>
        <p:spPr>
          <a:xfrm>
            <a:off x="7162800" y="19812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(and templates/rubrics)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0D2A3-A495-DFCF-420E-6AB9332D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09" y="1075913"/>
            <a:ext cx="4459991" cy="5649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939FC-D270-E15B-4700-FAA0FB82A16A}"/>
              </a:ext>
            </a:extLst>
          </p:cNvPr>
          <p:cNvSpPr txBox="1"/>
          <p:nvPr/>
        </p:nvSpPr>
        <p:spPr>
          <a:xfrm>
            <a:off x="4998764" y="5809796"/>
            <a:ext cx="1443600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HANDOUT A</a:t>
            </a:r>
          </a:p>
        </p:txBody>
      </p:sp>
    </p:spTree>
    <p:extLst>
      <p:ext uri="{BB962C8B-B14F-4D97-AF65-F5344CB8AC3E}">
        <p14:creationId xmlns:p14="http://schemas.microsoft.com/office/powerpoint/2010/main" val="19606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74941-E253-B8DC-5358-B74B6D46F92B}"/>
              </a:ext>
            </a:extLst>
          </p:cNvPr>
          <p:cNvSpPr txBox="1"/>
          <p:nvPr/>
        </p:nvSpPr>
        <p:spPr>
          <a:xfrm>
            <a:off x="1219200" y="457200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the resources at your disposal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F27EC-C568-105F-1E8D-0561C2F55B59}"/>
              </a:ext>
            </a:extLst>
          </p:cNvPr>
          <p:cNvSpPr txBox="1"/>
          <p:nvPr/>
        </p:nvSpPr>
        <p:spPr>
          <a:xfrm>
            <a:off x="6858000" y="518755"/>
            <a:ext cx="4503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Writing Consultant Nitya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Chagti</a:t>
            </a: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Materials on 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Style guides and dictionaries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Handouts from professors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0624C-C0B9-6CD2-9708-6311AE4E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77" y="1219200"/>
            <a:ext cx="4103923" cy="5529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33D67A-E3CB-A420-D937-A47E64F52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/>
          <a:stretch/>
        </p:blipFill>
        <p:spPr>
          <a:xfrm>
            <a:off x="5486400" y="2590800"/>
            <a:ext cx="3931920" cy="4564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24B0CD-0AE0-2921-684A-6F63AEBCAC63}"/>
              </a:ext>
            </a:extLst>
          </p:cNvPr>
          <p:cNvSpPr txBox="1"/>
          <p:nvPr/>
        </p:nvSpPr>
        <p:spPr>
          <a:xfrm>
            <a:off x="7162800" y="19812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(and templates/rubrics)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939FC-D270-E15B-4700-FAA0FB82A16A}"/>
              </a:ext>
            </a:extLst>
          </p:cNvPr>
          <p:cNvSpPr txBox="1"/>
          <p:nvPr/>
        </p:nvSpPr>
        <p:spPr>
          <a:xfrm>
            <a:off x="7543800" y="6248400"/>
            <a:ext cx="143500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HANDOUT B</a:t>
            </a:r>
          </a:p>
        </p:txBody>
      </p:sp>
    </p:spTree>
    <p:extLst>
      <p:ext uri="{BB962C8B-B14F-4D97-AF65-F5344CB8AC3E}">
        <p14:creationId xmlns:p14="http://schemas.microsoft.com/office/powerpoint/2010/main" val="27469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74941-E253-B8DC-5358-B74B6D46F92B}"/>
              </a:ext>
            </a:extLst>
          </p:cNvPr>
          <p:cNvSpPr txBox="1"/>
          <p:nvPr/>
        </p:nvSpPr>
        <p:spPr>
          <a:xfrm>
            <a:off x="1219200" y="457200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the resources at your disposal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2FACC-0342-D9A8-830E-D0399C06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83" y="1147494"/>
            <a:ext cx="4587618" cy="6091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DF730-BD10-7C84-D314-5E9FDB09D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09737"/>
            <a:ext cx="4419600" cy="5622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26EE8-D193-294A-4670-E8D37E4817A8}"/>
              </a:ext>
            </a:extLst>
          </p:cNvPr>
          <p:cNvSpPr txBox="1"/>
          <p:nvPr/>
        </p:nvSpPr>
        <p:spPr>
          <a:xfrm>
            <a:off x="7315200" y="5757384"/>
            <a:ext cx="142596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HANDOUT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61815-797E-6062-092D-B2CB5075FEC5}"/>
              </a:ext>
            </a:extLst>
          </p:cNvPr>
          <p:cNvSpPr txBox="1"/>
          <p:nvPr/>
        </p:nvSpPr>
        <p:spPr>
          <a:xfrm>
            <a:off x="6858000" y="518755"/>
            <a:ext cx="4503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Writing Consultant Nitya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Chagti</a:t>
            </a: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Materials on 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Style guides and dictionaries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Handouts from professors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F2804-43C9-3570-C575-92AEC9886E9A}"/>
              </a:ext>
            </a:extLst>
          </p:cNvPr>
          <p:cNvSpPr txBox="1"/>
          <p:nvPr/>
        </p:nvSpPr>
        <p:spPr>
          <a:xfrm>
            <a:off x="7162800" y="19812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(and templates/rubrics)</a:t>
            </a:r>
          </a:p>
        </p:txBody>
      </p:sp>
    </p:spTree>
    <p:extLst>
      <p:ext uri="{BB962C8B-B14F-4D97-AF65-F5344CB8AC3E}">
        <p14:creationId xmlns:p14="http://schemas.microsoft.com/office/powerpoint/2010/main" val="10916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74941-E253-B8DC-5358-B74B6D46F92B}"/>
              </a:ext>
            </a:extLst>
          </p:cNvPr>
          <p:cNvSpPr txBox="1"/>
          <p:nvPr/>
        </p:nvSpPr>
        <p:spPr>
          <a:xfrm>
            <a:off x="1219200" y="457200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the resources at your disposal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897BC-D31F-1258-48E5-2938BE094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17" y="1433254"/>
            <a:ext cx="4054288" cy="512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0D4FB-A7A9-3E34-8F4E-E9F58AAD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40" y="2616095"/>
            <a:ext cx="4128045" cy="52600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98BA9-BDB5-AC60-1ACF-C3B65355CB98}"/>
              </a:ext>
            </a:extLst>
          </p:cNvPr>
          <p:cNvSpPr txBox="1"/>
          <p:nvPr/>
        </p:nvSpPr>
        <p:spPr>
          <a:xfrm>
            <a:off x="6324600" y="5867400"/>
            <a:ext cx="1454244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HANDOUT 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A8C00-D62F-CE27-746B-27E3DDF9BA38}"/>
              </a:ext>
            </a:extLst>
          </p:cNvPr>
          <p:cNvSpPr txBox="1"/>
          <p:nvPr/>
        </p:nvSpPr>
        <p:spPr>
          <a:xfrm>
            <a:off x="8744895" y="38100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249EC-4E58-6CBB-5BF2-E74F9341CB33}"/>
              </a:ext>
            </a:extLst>
          </p:cNvPr>
          <p:cNvSpPr txBox="1"/>
          <p:nvPr/>
        </p:nvSpPr>
        <p:spPr>
          <a:xfrm>
            <a:off x="9684095" y="3810000"/>
            <a:ext cx="181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of options</a:t>
            </a:r>
          </a:p>
          <a:p>
            <a:r>
              <a:rPr lang="en-US" dirty="0"/>
              <a:t>Pro’s and con’s</a:t>
            </a:r>
          </a:p>
          <a:p>
            <a:r>
              <a:rPr lang="en-US" dirty="0"/>
              <a:t>Agency positions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02E7-6739-CA4B-487A-4E791B1FFEE8}"/>
              </a:ext>
            </a:extLst>
          </p:cNvPr>
          <p:cNvSpPr txBox="1"/>
          <p:nvPr/>
        </p:nvSpPr>
        <p:spPr>
          <a:xfrm>
            <a:off x="9726734" y="4876800"/>
            <a:ext cx="189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Recommendation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A7B5F-70B2-DB34-DE22-38CAEFDD002C}"/>
              </a:ext>
            </a:extLst>
          </p:cNvPr>
          <p:cNvSpPr txBox="1"/>
          <p:nvPr/>
        </p:nvSpPr>
        <p:spPr>
          <a:xfrm>
            <a:off x="6858000" y="518755"/>
            <a:ext cx="4503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Writing Consultant Nitya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Chagti</a:t>
            </a: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Materials on 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Style guides and dictionaries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Handouts from professors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D6D4A-B9C3-33D8-F07A-9635D29C4819}"/>
              </a:ext>
            </a:extLst>
          </p:cNvPr>
          <p:cNvSpPr txBox="1"/>
          <p:nvPr/>
        </p:nvSpPr>
        <p:spPr>
          <a:xfrm>
            <a:off x="7162800" y="19812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(and templates/rubrics)</a:t>
            </a:r>
          </a:p>
        </p:txBody>
      </p:sp>
    </p:spTree>
    <p:extLst>
      <p:ext uri="{BB962C8B-B14F-4D97-AF65-F5344CB8AC3E}">
        <p14:creationId xmlns:p14="http://schemas.microsoft.com/office/powerpoint/2010/main" val="53899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A74941-E253-B8DC-5358-B74B6D46F92B}"/>
              </a:ext>
            </a:extLst>
          </p:cNvPr>
          <p:cNvSpPr txBox="1"/>
          <p:nvPr/>
        </p:nvSpPr>
        <p:spPr>
          <a:xfrm>
            <a:off x="1219200" y="457200"/>
            <a:ext cx="535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the resources at your disposal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2D87B-77F5-BF23-8E70-8A49BD02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7" y="1631468"/>
            <a:ext cx="6248400" cy="4707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163B4-ED44-CE35-779C-A50AB29293F6}"/>
              </a:ext>
            </a:extLst>
          </p:cNvPr>
          <p:cNvSpPr txBox="1"/>
          <p:nvPr/>
        </p:nvSpPr>
        <p:spPr>
          <a:xfrm>
            <a:off x="5122511" y="5791200"/>
            <a:ext cx="1452642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HANDOUT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CCA49-C09C-2795-B374-D88BDF1E217F}"/>
              </a:ext>
            </a:extLst>
          </p:cNvPr>
          <p:cNvSpPr txBox="1"/>
          <p:nvPr/>
        </p:nvSpPr>
        <p:spPr>
          <a:xfrm>
            <a:off x="6858000" y="518755"/>
            <a:ext cx="4503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Writing Consultant Nitya </a:t>
            </a:r>
            <a:r>
              <a:rPr lang="en-US" sz="24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Chagti</a:t>
            </a: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Materials on Blackboard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Style guides and dictionaries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Handouts from professors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05410-8D28-CC22-F69D-90E6F87637F6}"/>
              </a:ext>
            </a:extLst>
          </p:cNvPr>
          <p:cNvSpPr txBox="1"/>
          <p:nvPr/>
        </p:nvSpPr>
        <p:spPr>
          <a:xfrm>
            <a:off x="7162800" y="19812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(and templates/rubrics)</a:t>
            </a:r>
          </a:p>
        </p:txBody>
      </p:sp>
    </p:spTree>
    <p:extLst>
      <p:ext uri="{BB962C8B-B14F-4D97-AF65-F5344CB8AC3E}">
        <p14:creationId xmlns:p14="http://schemas.microsoft.com/office/powerpoint/2010/main" val="1490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BE276-55FC-5B72-1B0B-0E66EA87E0E5}"/>
              </a:ext>
            </a:extLst>
          </p:cNvPr>
          <p:cNvSpPr txBox="1"/>
          <p:nvPr/>
        </p:nvSpPr>
        <p:spPr>
          <a:xfrm>
            <a:off x="1447800" y="12192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One last thought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F61EA-64DC-5F55-1FE2-EFB8366286A9}"/>
              </a:ext>
            </a:extLst>
          </p:cNvPr>
          <p:cNvSpPr txBox="1"/>
          <p:nvPr/>
        </p:nvSpPr>
        <p:spPr>
          <a:xfrm>
            <a:off x="1457325" y="2484418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semester (and the “Washington Memo” artform) give you an opportunity to un-learn some bad habits and form new ones.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BEBC9-E03D-F0A3-B203-F5350F390905}"/>
              </a:ext>
            </a:extLst>
          </p:cNvPr>
          <p:cNvSpPr txBox="1"/>
          <p:nvPr/>
        </p:nvSpPr>
        <p:spPr>
          <a:xfrm>
            <a:off x="1474586" y="3857864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Plan and prepare.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42831-981E-8AAC-6A80-7D1C410008C4}"/>
              </a:ext>
            </a:extLst>
          </p:cNvPr>
          <p:cNvSpPr txBox="1"/>
          <p:nvPr/>
        </p:nvSpPr>
        <p:spPr>
          <a:xfrm>
            <a:off x="1981200" y="4953000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Write with purpose.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59CDC-1863-BB05-638F-12F3A6808102}"/>
              </a:ext>
            </a:extLst>
          </p:cNvPr>
          <p:cNvSpPr txBox="1"/>
          <p:nvPr/>
        </p:nvSpPr>
        <p:spPr>
          <a:xfrm>
            <a:off x="4641182" y="3857864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Feel the power of a clear thought.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CCD01-5C24-CEDF-8D3E-BDD18C7FE1A4}"/>
              </a:ext>
            </a:extLst>
          </p:cNvPr>
          <p:cNvSpPr txBox="1"/>
          <p:nvPr/>
        </p:nvSpPr>
        <p:spPr>
          <a:xfrm>
            <a:off x="6257925" y="4804393"/>
            <a:ext cx="340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Feel the power of brevity.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CE978-7904-6323-CCD7-4A27597ADC45}"/>
              </a:ext>
            </a:extLst>
          </p:cNvPr>
          <p:cNvSpPr txBox="1"/>
          <p:nvPr/>
        </p:nvSpPr>
        <p:spPr>
          <a:xfrm>
            <a:off x="4114178" y="5774560"/>
            <a:ext cx="46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Liberate yourself from being linear.</a:t>
            </a: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684D372E-2A60-6692-ABA5-C9B2801B464C}"/>
              </a:ext>
            </a:extLst>
          </p:cNvPr>
          <p:cNvSpPr txBox="1"/>
          <p:nvPr/>
        </p:nvSpPr>
        <p:spPr>
          <a:xfrm>
            <a:off x="4114178" y="3602697"/>
            <a:ext cx="5178341" cy="17851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lIns="548640" tIns="548640" rIns="548640" bIns="548640" rtlCol="0">
            <a:spAutoFit/>
          </a:bodyPr>
          <a:lstStyle/>
          <a:p>
            <a:r>
              <a:rPr lang="en-US" sz="4400" dirty="0"/>
              <a:t>ENJOY WRITING.</a:t>
            </a:r>
          </a:p>
        </p:txBody>
      </p:sp>
    </p:spTree>
    <p:extLst>
      <p:ext uri="{BB962C8B-B14F-4D97-AF65-F5344CB8AC3E}">
        <p14:creationId xmlns:p14="http://schemas.microsoft.com/office/powerpoint/2010/main" val="14581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18303D-3BBE-474D-91F1-97DDCA24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99" y="2362200"/>
            <a:ext cx="6629587" cy="4023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199656-2C21-46F6-AAFA-E45CDAFBFA17}"/>
              </a:ext>
            </a:extLst>
          </p:cNvPr>
          <p:cNvSpPr txBox="1"/>
          <p:nvPr/>
        </p:nvSpPr>
        <p:spPr>
          <a:xfrm>
            <a:off x="1417320" y="685800"/>
            <a:ext cx="408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 you do this semester?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6A691-DAB2-4A5C-8415-34D524DE620B}"/>
              </a:ext>
            </a:extLst>
          </p:cNvPr>
          <p:cNvSpPr txBox="1"/>
          <p:nvPr/>
        </p:nvSpPr>
        <p:spPr>
          <a:xfrm>
            <a:off x="1447800" y="1752600"/>
            <a:ext cx="612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 the resources at your disposal (here and on SU sites)</a:t>
            </a:r>
          </a:p>
        </p:txBody>
      </p:sp>
    </p:spTree>
    <p:extLst>
      <p:ext uri="{BB962C8B-B14F-4D97-AF65-F5344CB8AC3E}">
        <p14:creationId xmlns:p14="http://schemas.microsoft.com/office/powerpoint/2010/main" val="394504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DF3D5-1E24-4231-9758-E94FD3842423}"/>
              </a:ext>
            </a:extLst>
          </p:cNvPr>
          <p:cNvSpPr txBox="1"/>
          <p:nvPr/>
        </p:nvSpPr>
        <p:spPr>
          <a:xfrm>
            <a:off x="2286001" y="609601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little taste … 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8ECAD0-9264-414E-815D-08FB305AB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55" y="1371600"/>
            <a:ext cx="3684041" cy="4998720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6C68FBE-6012-4D9F-85ED-1F324481F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94988"/>
            <a:ext cx="3951608" cy="4998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581668-6403-40C4-8F43-44B145408376}"/>
              </a:ext>
            </a:extLst>
          </p:cNvPr>
          <p:cNvSpPr/>
          <p:nvPr/>
        </p:nvSpPr>
        <p:spPr>
          <a:xfrm>
            <a:off x="5791200" y="1524000"/>
            <a:ext cx="3048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55133-E829-4DD5-9D41-09AE13972FEB}"/>
              </a:ext>
            </a:extLst>
          </p:cNvPr>
          <p:cNvSpPr/>
          <p:nvPr/>
        </p:nvSpPr>
        <p:spPr>
          <a:xfrm>
            <a:off x="9742808" y="1524000"/>
            <a:ext cx="3048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ED3186E5-7497-41F8-96F6-2864B6965194}"/>
              </a:ext>
            </a:extLst>
          </p:cNvPr>
          <p:cNvSpPr txBox="1"/>
          <p:nvPr/>
        </p:nvSpPr>
        <p:spPr>
          <a:xfrm rot="21227415">
            <a:off x="3122788" y="3160465"/>
            <a:ext cx="6729772" cy="10156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 lIns="457200" tIns="365760" rIns="457200" bIns="365760" rtlCol="0">
            <a:spAutoFit/>
          </a:bodyPr>
          <a:lstStyle/>
          <a:p>
            <a:r>
              <a:rPr lang="en-US" dirty="0"/>
              <a:t>BUT … REPEAT … REPEAT … SUCCESS DEPENDS ON YOU.</a:t>
            </a:r>
          </a:p>
        </p:txBody>
      </p:sp>
    </p:spTree>
    <p:extLst>
      <p:ext uri="{BB962C8B-B14F-4D97-AF65-F5344CB8AC3E}">
        <p14:creationId xmlns:p14="http://schemas.microsoft.com/office/powerpoint/2010/main" val="16862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7754FC-C3C7-46D1-B2C3-C2E03C15DCC5}"/>
              </a:ext>
            </a:extLst>
          </p:cNvPr>
          <p:cNvSpPr txBox="1"/>
          <p:nvPr/>
        </p:nvSpPr>
        <p:spPr>
          <a:xfrm>
            <a:off x="3810000" y="609600"/>
            <a:ext cx="436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Questions?  Comments?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16B7B-A8C4-F271-6885-FEB71C7E96E1}"/>
              </a:ext>
            </a:extLst>
          </p:cNvPr>
          <p:cNvSpPr txBox="1"/>
          <p:nvPr/>
        </p:nvSpPr>
        <p:spPr>
          <a:xfrm>
            <a:off x="2745819" y="6248400"/>
            <a:ext cx="6700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Feel free to drop me an e-mail at </a:t>
            </a:r>
            <a:r>
              <a:rPr lang="en-US" sz="2400" dirty="0">
                <a:hlinkClick r:id="rId2"/>
              </a:rPr>
              <a:t>farmstro@syr.edu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C0705306-9559-A1C7-6B89-FD4058393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30" y="1322455"/>
            <a:ext cx="8529537" cy="4797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420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B4142C-FEA1-424A-AC37-E11B3D44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192293"/>
            <a:ext cx="7182638" cy="539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A4803D-9E28-4D5A-9580-34229C739266}"/>
              </a:ext>
            </a:extLst>
          </p:cNvPr>
          <p:cNvSpPr txBox="1"/>
          <p:nvPr/>
        </p:nvSpPr>
        <p:spPr>
          <a:xfrm>
            <a:off x="4023360" y="640080"/>
            <a:ext cx="485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notify of something that’s coming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D9AD5-A773-417F-BA9F-3DA895576D3A}"/>
              </a:ext>
            </a:extLst>
          </p:cNvPr>
          <p:cNvSpPr txBox="1"/>
          <p:nvPr/>
        </p:nvSpPr>
        <p:spPr>
          <a:xfrm>
            <a:off x="10515600" y="6217920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F8C4F-7C8B-4869-A80E-C2855C1CA08D}"/>
              </a:ext>
            </a:extLst>
          </p:cNvPr>
          <p:cNvSpPr txBox="1"/>
          <p:nvPr/>
        </p:nvSpPr>
        <p:spPr>
          <a:xfrm>
            <a:off x="1598553" y="64008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memos …  </a:t>
            </a:r>
          </a:p>
        </p:txBody>
      </p:sp>
    </p:spTree>
    <p:extLst>
      <p:ext uri="{BB962C8B-B14F-4D97-AF65-F5344CB8AC3E}">
        <p14:creationId xmlns:p14="http://schemas.microsoft.com/office/powerpoint/2010/main" val="28036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A4803D-9E28-4D5A-9580-34229C739266}"/>
              </a:ext>
            </a:extLst>
          </p:cNvPr>
          <p:cNvSpPr txBox="1"/>
          <p:nvPr/>
        </p:nvSpPr>
        <p:spPr>
          <a:xfrm>
            <a:off x="4023360" y="640080"/>
            <a:ext cx="553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notify of something that’s already decided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D9AD5-A773-417F-BA9F-3DA895576D3A}"/>
              </a:ext>
            </a:extLst>
          </p:cNvPr>
          <p:cNvSpPr txBox="1"/>
          <p:nvPr/>
        </p:nvSpPr>
        <p:spPr>
          <a:xfrm>
            <a:off x="10515600" y="6217920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F8C4F-7C8B-4869-A80E-C2855C1CA08D}"/>
              </a:ext>
            </a:extLst>
          </p:cNvPr>
          <p:cNvSpPr txBox="1"/>
          <p:nvPr/>
        </p:nvSpPr>
        <p:spPr>
          <a:xfrm>
            <a:off x="1600200" y="64008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memos …  </a:t>
            </a:r>
          </a:p>
        </p:txBody>
      </p:sp>
      <p:pic>
        <p:nvPicPr>
          <p:cNvPr id="6" name="Picture 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7A90A981-70DA-48A6-8923-F352F9373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4802" r="4758" b="4802"/>
          <a:stretch/>
        </p:blipFill>
        <p:spPr>
          <a:xfrm>
            <a:off x="2834640" y="1188720"/>
            <a:ext cx="7080886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A4803D-9E28-4D5A-9580-34229C739266}"/>
              </a:ext>
            </a:extLst>
          </p:cNvPr>
          <p:cNvSpPr txBox="1"/>
          <p:nvPr/>
        </p:nvSpPr>
        <p:spPr>
          <a:xfrm>
            <a:off x="4891814" y="851711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 not inform us of anything.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D9AD5-A773-417F-BA9F-3DA895576D3A}"/>
              </a:ext>
            </a:extLst>
          </p:cNvPr>
          <p:cNvSpPr txBox="1"/>
          <p:nvPr/>
        </p:nvSpPr>
        <p:spPr>
          <a:xfrm>
            <a:off x="4295565" y="5987534"/>
            <a:ext cx="24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 (adapted)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F8C4F-7C8B-4869-A80E-C2855C1CA08D}"/>
              </a:ext>
            </a:extLst>
          </p:cNvPr>
          <p:cNvSpPr txBox="1"/>
          <p:nvPr/>
        </p:nvSpPr>
        <p:spPr>
          <a:xfrm>
            <a:off x="2029944" y="851710"/>
            <a:ext cx="301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SOME memos …  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DD9A1C06-C438-4094-8D65-3EB2BC1F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12" y="1584903"/>
            <a:ext cx="3573576" cy="4389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D041EB-F063-3673-94E4-BF474C49905D}"/>
              </a:ext>
            </a:extLst>
          </p:cNvPr>
          <p:cNvSpPr txBox="1"/>
          <p:nvPr/>
        </p:nvSpPr>
        <p:spPr>
          <a:xfrm>
            <a:off x="4403062" y="2667000"/>
            <a:ext cx="1289135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President</a:t>
            </a:r>
          </a:p>
        </p:txBody>
      </p:sp>
    </p:spTree>
    <p:extLst>
      <p:ext uri="{BB962C8B-B14F-4D97-AF65-F5344CB8AC3E}">
        <p14:creationId xmlns:p14="http://schemas.microsoft.com/office/powerpoint/2010/main" val="26353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A4803D-9E28-4D5A-9580-34229C739266}"/>
              </a:ext>
            </a:extLst>
          </p:cNvPr>
          <p:cNvSpPr txBox="1"/>
          <p:nvPr/>
        </p:nvSpPr>
        <p:spPr>
          <a:xfrm>
            <a:off x="4023360" y="640080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explore new ideas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F8C4F-7C8B-4869-A80E-C2855C1CA08D}"/>
              </a:ext>
            </a:extLst>
          </p:cNvPr>
          <p:cNvSpPr txBox="1"/>
          <p:nvPr/>
        </p:nvSpPr>
        <p:spPr>
          <a:xfrm>
            <a:off x="1600200" y="640080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memos … 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B2F39AB-C86E-44B3-89C9-F8327DFB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6149"/>
          <a:stretch/>
        </p:blipFill>
        <p:spPr>
          <a:xfrm>
            <a:off x="2834640" y="1188720"/>
            <a:ext cx="7235687" cy="539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0845D7-D5B4-9406-AF4B-4A11898AE222}"/>
              </a:ext>
            </a:extLst>
          </p:cNvPr>
          <p:cNvSpPr txBox="1"/>
          <p:nvPr/>
        </p:nvSpPr>
        <p:spPr>
          <a:xfrm>
            <a:off x="10515600" y="6217920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</a:t>
            </a:r>
          </a:p>
        </p:txBody>
      </p:sp>
    </p:spTree>
    <p:extLst>
      <p:ext uri="{BB962C8B-B14F-4D97-AF65-F5344CB8AC3E}">
        <p14:creationId xmlns:p14="http://schemas.microsoft.com/office/powerpoint/2010/main" val="24395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A4803D-9E28-4D5A-9580-34229C739266}"/>
              </a:ext>
            </a:extLst>
          </p:cNvPr>
          <p:cNvSpPr txBox="1"/>
          <p:nvPr/>
        </p:nvSpPr>
        <p:spPr>
          <a:xfrm>
            <a:off x="4953000" y="865823"/>
            <a:ext cx="687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intended to help people make decisions.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D9AD5-A773-417F-BA9F-3DA895576D3A}"/>
              </a:ext>
            </a:extLst>
          </p:cNvPr>
          <p:cNvSpPr txBox="1"/>
          <p:nvPr/>
        </p:nvSpPr>
        <p:spPr>
          <a:xfrm>
            <a:off x="3352800" y="5988867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F8C4F-7C8B-4869-A80E-C2855C1CA08D}"/>
              </a:ext>
            </a:extLst>
          </p:cNvPr>
          <p:cNvSpPr txBox="1"/>
          <p:nvPr/>
        </p:nvSpPr>
        <p:spPr>
          <a:xfrm>
            <a:off x="1905000" y="83992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SOME memos … 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E9BC4D5-35E3-4620-BEB6-775DDC986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37360"/>
            <a:ext cx="5593080" cy="43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A4803D-9E28-4D5A-9580-34229C739266}"/>
              </a:ext>
            </a:extLst>
          </p:cNvPr>
          <p:cNvSpPr txBox="1"/>
          <p:nvPr/>
        </p:nvSpPr>
        <p:spPr>
          <a:xfrm>
            <a:off x="4480560" y="64008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intended to help people make decisions.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F8C4F-7C8B-4869-A80E-C2855C1CA08D}"/>
              </a:ext>
            </a:extLst>
          </p:cNvPr>
          <p:cNvSpPr txBox="1"/>
          <p:nvPr/>
        </p:nvSpPr>
        <p:spPr>
          <a:xfrm>
            <a:off x="1600200" y="64008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SOME memos … 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A13DD02-6622-49EB-B94D-29F41ECCA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10119"/>
          <a:stretch/>
        </p:blipFill>
        <p:spPr>
          <a:xfrm>
            <a:off x="2834640" y="1192292"/>
            <a:ext cx="7742584" cy="5394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DAA61-2F13-4697-F2D2-269B2B764E19}"/>
              </a:ext>
            </a:extLst>
          </p:cNvPr>
          <p:cNvSpPr txBox="1"/>
          <p:nvPr/>
        </p:nvSpPr>
        <p:spPr>
          <a:xfrm>
            <a:off x="10515600" y="6217920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New Yorker</a:t>
            </a:r>
          </a:p>
        </p:txBody>
      </p:sp>
    </p:spTree>
    <p:extLst>
      <p:ext uri="{BB962C8B-B14F-4D97-AF65-F5344CB8AC3E}">
        <p14:creationId xmlns:p14="http://schemas.microsoft.com/office/powerpoint/2010/main" val="11255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9F9FC-B7AC-4062-B3C5-2F24DB0BE703}"/>
              </a:ext>
            </a:extLst>
          </p:cNvPr>
          <p:cNvSpPr txBox="1"/>
          <p:nvPr/>
        </p:nvSpPr>
        <p:spPr>
          <a:xfrm>
            <a:off x="2971800" y="2588567"/>
            <a:ext cx="47507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The information memo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decision (or options) memo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guidance memo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Memorandum of Conversation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intelligence (or research) memo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F44E4-34CF-4336-812A-D7E403FCAF26}"/>
              </a:ext>
            </a:extLst>
          </p:cNvPr>
          <p:cNvSpPr txBox="1"/>
          <p:nvPr/>
        </p:nvSpPr>
        <p:spPr>
          <a:xfrm>
            <a:off x="2133600" y="914400"/>
            <a:ext cx="771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Washington Speak, they </a:t>
            </a:r>
            <a:r>
              <a:rPr lang="en-US" sz="2800" i="1" dirty="0"/>
              <a:t>basically</a:t>
            </a:r>
            <a:r>
              <a:rPr lang="en-US" sz="2800" dirty="0"/>
              <a:t> boil down to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F42FD0-8A81-4684-A1C2-1895DAE49CD8}"/>
              </a:ext>
            </a:extLst>
          </p:cNvPr>
          <p:cNvGrpSpPr/>
          <p:nvPr/>
        </p:nvGrpSpPr>
        <p:grpSpPr>
          <a:xfrm>
            <a:off x="6405512" y="2452538"/>
            <a:ext cx="4186288" cy="2826604"/>
            <a:chOff x="4881511" y="2452538"/>
            <a:chExt cx="3348089" cy="2826604"/>
          </a:xfrm>
        </p:grpSpPr>
        <p:sp>
          <p:nvSpPr>
            <p:cNvPr id="5" name="Callout: Left Arrow 4">
              <a:extLst>
                <a:ext uri="{FF2B5EF4-FFF2-40B4-BE49-F238E27FC236}">
                  <a16:creationId xmlns:a16="http://schemas.microsoft.com/office/drawing/2014/main" id="{FDE27487-99BB-4DB5-B510-70313E4CC110}"/>
                </a:ext>
              </a:extLst>
            </p:cNvPr>
            <p:cNvSpPr/>
            <p:nvPr/>
          </p:nvSpPr>
          <p:spPr>
            <a:xfrm>
              <a:off x="4881511" y="2452538"/>
              <a:ext cx="3348089" cy="2826604"/>
            </a:xfrm>
            <a:prstGeom prst="leftArrowCallout">
              <a:avLst>
                <a:gd name="adj1" fmla="val 3621"/>
                <a:gd name="adj2" fmla="val 5590"/>
                <a:gd name="adj3" fmla="val 25000"/>
                <a:gd name="adj4" fmla="val 5273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A7435B-3655-4A05-AA6E-5C543971D3B7}"/>
                </a:ext>
              </a:extLst>
            </p:cNvPr>
            <p:cNvSpPr txBox="1"/>
            <p:nvPr/>
          </p:nvSpPr>
          <p:spPr>
            <a:xfrm>
              <a:off x="6555556" y="2819398"/>
              <a:ext cx="1581547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Summary of Conclusions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Talking points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Scenarios</a:t>
              </a:r>
            </a:p>
            <a:p>
              <a:pPr marL="182880" indent="-182880">
                <a:spcAft>
                  <a:spcPts val="1200"/>
                </a:spcAft>
              </a:pPr>
              <a:r>
                <a:rPr lang="en-US" sz="2000" dirty="0"/>
                <a:t>Implementation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3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1812</TotalTime>
  <Words>1166</Words>
  <Application>Microsoft Office PowerPoint</Application>
  <PresentationFormat>Widescreen</PresentationFormat>
  <Paragraphs>233</Paragraphs>
  <Slides>28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Courier New</vt:lpstr>
      <vt:lpstr>AU_analysis_class_theme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Armstrong</cp:lastModifiedBy>
  <cp:revision>168</cp:revision>
  <cp:lastPrinted>2023-01-19T02:11:13Z</cp:lastPrinted>
  <dcterms:created xsi:type="dcterms:W3CDTF">2020-01-10T15:37:44Z</dcterms:created>
  <dcterms:modified xsi:type="dcterms:W3CDTF">2024-01-14T14:41:51Z</dcterms:modified>
  <cp:category/>
</cp:coreProperties>
</file>