
<file path=[Content_Types].xml><?xml version="1.0" encoding="utf-8"?>
<Types xmlns="http://schemas.openxmlformats.org/package/2006/content-types">
  <Default Extension="bin" ContentType="image/unknown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0"/>
  </p:notesMasterIdLst>
  <p:sldIdLst>
    <p:sldId id="1580" r:id="rId2"/>
    <p:sldId id="894" r:id="rId3"/>
    <p:sldId id="341" r:id="rId4"/>
    <p:sldId id="1876" r:id="rId5"/>
    <p:sldId id="1877" r:id="rId6"/>
    <p:sldId id="1552" r:id="rId7"/>
    <p:sldId id="911" r:id="rId8"/>
    <p:sldId id="375" r:id="rId9"/>
    <p:sldId id="831" r:id="rId10"/>
    <p:sldId id="446" r:id="rId11"/>
    <p:sldId id="1878" r:id="rId12"/>
    <p:sldId id="258" r:id="rId13"/>
    <p:sldId id="426" r:id="rId14"/>
    <p:sldId id="396" r:id="rId15"/>
    <p:sldId id="639" r:id="rId16"/>
    <p:sldId id="397" r:id="rId17"/>
    <p:sldId id="398" r:id="rId18"/>
    <p:sldId id="616" r:id="rId19"/>
    <p:sldId id="345" r:id="rId20"/>
    <p:sldId id="346" r:id="rId21"/>
    <p:sldId id="1057" r:id="rId22"/>
    <p:sldId id="1055" r:id="rId23"/>
    <p:sldId id="347" r:id="rId24"/>
    <p:sldId id="349" r:id="rId25"/>
    <p:sldId id="620" r:id="rId26"/>
    <p:sldId id="617" r:id="rId27"/>
    <p:sldId id="618" r:id="rId28"/>
    <p:sldId id="279" r:id="rId29"/>
    <p:sldId id="619" r:id="rId30"/>
    <p:sldId id="621" r:id="rId31"/>
    <p:sldId id="622" r:id="rId32"/>
    <p:sldId id="825" r:id="rId33"/>
    <p:sldId id="1546" r:id="rId34"/>
    <p:sldId id="1061" r:id="rId35"/>
    <p:sldId id="1062" r:id="rId36"/>
    <p:sldId id="623" r:id="rId37"/>
    <p:sldId id="624" r:id="rId38"/>
    <p:sldId id="625" r:id="rId39"/>
    <p:sldId id="289" r:id="rId40"/>
    <p:sldId id="637" r:id="rId41"/>
    <p:sldId id="382" r:id="rId42"/>
    <p:sldId id="1577" r:id="rId43"/>
    <p:sldId id="282" r:id="rId44"/>
    <p:sldId id="900" r:id="rId45"/>
    <p:sldId id="787" r:id="rId46"/>
    <p:sldId id="1553" r:id="rId47"/>
    <p:sldId id="788" r:id="rId48"/>
    <p:sldId id="901" r:id="rId49"/>
    <p:sldId id="829" r:id="rId50"/>
    <p:sldId id="645" r:id="rId51"/>
    <p:sldId id="1866" r:id="rId52"/>
    <p:sldId id="1555" r:id="rId53"/>
    <p:sldId id="670" r:id="rId54"/>
    <p:sldId id="688" r:id="rId55"/>
    <p:sldId id="672" r:id="rId56"/>
    <p:sldId id="1678" r:id="rId57"/>
    <p:sldId id="1867" r:id="rId58"/>
    <p:sldId id="1699" r:id="rId59"/>
    <p:sldId id="1679" r:id="rId60"/>
    <p:sldId id="1700" r:id="rId61"/>
    <p:sldId id="1680" r:id="rId62"/>
    <p:sldId id="1681" r:id="rId63"/>
    <p:sldId id="1714" r:id="rId64"/>
    <p:sldId id="1709" r:id="rId65"/>
    <p:sldId id="1710" r:id="rId66"/>
    <p:sldId id="1712" r:id="rId67"/>
    <p:sldId id="1868" r:id="rId68"/>
    <p:sldId id="1687" r:id="rId69"/>
    <p:sldId id="1870" r:id="rId70"/>
    <p:sldId id="1869" r:id="rId71"/>
    <p:sldId id="1733" r:id="rId72"/>
    <p:sldId id="1871" r:id="rId73"/>
    <p:sldId id="1731" r:id="rId74"/>
    <p:sldId id="1874" r:id="rId75"/>
    <p:sldId id="1875" r:id="rId76"/>
    <p:sldId id="1660" r:id="rId77"/>
    <p:sldId id="1796" r:id="rId78"/>
    <p:sldId id="1797" r:id="rId79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A549C2D9-90DF-4F55-A5C9-2575ECC07E6A}">
          <p14:sldIdLst>
            <p14:sldId id="1580"/>
            <p14:sldId id="894"/>
            <p14:sldId id="341"/>
            <p14:sldId id="1876"/>
            <p14:sldId id="1877"/>
            <p14:sldId id="1552"/>
            <p14:sldId id="911"/>
            <p14:sldId id="375"/>
            <p14:sldId id="831"/>
            <p14:sldId id="446"/>
            <p14:sldId id="1878"/>
            <p14:sldId id="258"/>
          </p14:sldIdLst>
        </p14:section>
        <p14:section name="fun stuff" id="{2F71CEAF-1E09-43CA-899D-814B11C0AC9E}">
          <p14:sldIdLst>
            <p14:sldId id="426"/>
            <p14:sldId id="396"/>
            <p14:sldId id="639"/>
            <p14:sldId id="397"/>
            <p14:sldId id="398"/>
            <p14:sldId id="616"/>
            <p14:sldId id="345"/>
            <p14:sldId id="346"/>
            <p14:sldId id="1057"/>
            <p14:sldId id="1055"/>
            <p14:sldId id="347"/>
            <p14:sldId id="349"/>
            <p14:sldId id="620"/>
            <p14:sldId id="617"/>
            <p14:sldId id="618"/>
            <p14:sldId id="279"/>
            <p14:sldId id="619"/>
            <p14:sldId id="621"/>
            <p14:sldId id="622"/>
            <p14:sldId id="825"/>
            <p14:sldId id="1546"/>
            <p14:sldId id="1061"/>
            <p14:sldId id="1062"/>
            <p14:sldId id="623"/>
            <p14:sldId id="624"/>
            <p14:sldId id="625"/>
            <p14:sldId id="289"/>
          </p14:sldIdLst>
        </p14:section>
        <p14:section name="Deep Fakes and Conclusion" id="{ED824ABD-27FE-4190-B635-491B7D2847BC}">
          <p14:sldIdLst>
            <p14:sldId id="637"/>
            <p14:sldId id="382"/>
          </p14:sldIdLst>
        </p14:section>
        <p14:section name="Snowflake" id="{0A4F9F33-66B4-43C7-BD25-551CC0299A88}">
          <p14:sldIdLst>
            <p14:sldId id="1577"/>
            <p14:sldId id="282"/>
            <p14:sldId id="900"/>
            <p14:sldId id="787"/>
            <p14:sldId id="1553"/>
            <p14:sldId id="788"/>
            <p14:sldId id="901"/>
            <p14:sldId id="829"/>
            <p14:sldId id="645"/>
            <p14:sldId id="1866"/>
            <p14:sldId id="1555"/>
          </p14:sldIdLst>
        </p14:section>
        <p14:section name="What do decisionmakers need?" id="{4F7815B0-D607-4FC6-BA58-C6E9579FFF7A}">
          <p14:sldIdLst>
            <p14:sldId id="670"/>
            <p14:sldId id="688"/>
            <p14:sldId id="672"/>
          </p14:sldIdLst>
        </p14:section>
        <p14:section name="drivers" id="{F0B691A0-57AF-48F4-B555-586C0C74BB57}">
          <p14:sldIdLst>
            <p14:sldId id="1678"/>
            <p14:sldId id="1867"/>
            <p14:sldId id="1699"/>
            <p14:sldId id="1679"/>
            <p14:sldId id="1700"/>
            <p14:sldId id="1680"/>
            <p14:sldId id="1681"/>
            <p14:sldId id="1714"/>
            <p14:sldId id="1709"/>
            <p14:sldId id="1710"/>
            <p14:sldId id="1712"/>
            <p14:sldId id="1868"/>
            <p14:sldId id="1687"/>
            <p14:sldId id="1870"/>
            <p14:sldId id="1869"/>
            <p14:sldId id="1733"/>
            <p14:sldId id="1871"/>
            <p14:sldId id="1731"/>
            <p14:sldId id="1874"/>
            <p14:sldId id="1875"/>
          </p14:sldIdLst>
        </p14:section>
        <p14:section name="Definitions" id="{7CAECD65-3E2C-40EA-BA66-489563EDAB5F}">
          <p14:sldIdLst/>
        </p14:section>
        <p14:section name="Principal Scenario" id="{34789C07-BE3D-4C80-9941-199EFDAA0065}">
          <p14:sldIdLst/>
        </p14:section>
        <p14:section name="Alternative Scenario &amp; indicators" id="{6B6FA544-3A73-4DE0-AB46-7FBF0E802B9F}">
          <p14:sldIdLst/>
        </p14:section>
        <p14:section name="Scenario Building (NYT)" id="{94EB9481-B591-4FF1-9C16-DF7C489E1623}">
          <p14:sldIdLst/>
        </p14:section>
        <p14:section name="Probability" id="{5F3F36D0-180B-4D9B-A9BF-08F380D1D4B1}">
          <p14:sldIdLst/>
        </p14:section>
        <p14:section name="Ukraine Exercise Part Two" id="{1C327204-AAA3-46FE-A72E-A039363D406E}">
          <p14:sldIdLst/>
        </p14:section>
        <p14:section name="Quick Practice" id="{4B64BF91-5833-484E-8C60-6E25BF9E2395}">
          <p14:sldIdLst/>
        </p14:section>
        <p14:section name="Break" id="{EF0240C5-EC69-4ED4-9533-C3B4380A51A4}">
          <p14:sldIdLst/>
        </p14:section>
        <p14:section name="Finish model; brainstorm" id="{6988101A-AA6B-4D5B-9D23-6AE7B82FB183}">
          <p14:sldIdLst/>
        </p14:section>
        <p14:section name="MIND-MAPPING" id="{8D59CF0C-82FC-4C32-94FD-47D3973DC4CE}">
          <p14:sldIdLst/>
        </p14:section>
        <p14:section name="EXERCISE" id="{F9C0FA9A-4C75-4952-8EB5-512E07D2D61A}">
          <p14:sldIdLst/>
        </p14:section>
        <p14:section name="Other models" id="{E76270D9-780A-4C41-8F7F-C76C92A6708C}">
          <p14:sldIdLst/>
        </p14:section>
        <p14:section name="Finishing up" id="{43FDB403-8808-4A78-952A-65A3E4708AE2}">
          <p14:sldIdLst/>
        </p14:section>
        <p14:section name="Intro" id="{6FEA11B5-F891-4AF1-8316-7FEC8A0A5CD4}">
          <p14:sldIdLst/>
        </p14:section>
        <p14:section name="Intro model" id="{464DEF64-CDD8-4B0F-B3BB-6489873F74B9}">
          <p14:sldIdLst>
            <p14:sldId id="1660"/>
            <p14:sldId id="1796"/>
            <p14:sldId id="1797"/>
          </p14:sldIdLst>
        </p14:section>
        <p14:section name="Review" id="{CE7BBEBE-9414-4388-82E8-700B9F2D9DD8}">
          <p14:sldIdLst/>
        </p14:section>
        <p14:section name="Wild cards" id="{48967B10-05F1-467D-B381-59D530D8C1DE}">
          <p14:sldIdLst/>
        </p14:section>
        <p14:section name="Implications" id="{93C5FECF-E502-44B6-B681-9091012B74C3}">
          <p14:sldIdLst/>
        </p14:section>
        <p14:section name="brainstorm-mindmapping" id="{A47CA76A-F852-40B3-B7A8-A7A46F00C1F8}">
          <p14:sldIdLst/>
        </p14:section>
        <p14:section name="Quick Practice" id="{9C9715D2-83B2-4408-8B23-5539F5BE3E78}">
          <p14:sldIdLst/>
        </p14:section>
        <p14:section name="EXERCISE" id="{D228E995-A2FA-42F9-9634-36FF876FB035}">
          <p14:sldIdLst/>
        </p14:section>
        <p14:section name="DEEPER into exercise" id="{DE5A51C2-A3DF-4BEA-A869-75DD89C72843}">
          <p14:sldIdLst/>
        </p14:section>
        <p14:section name="Other models" id="{9DE8AF1F-3A66-44F4-856B-313B087BD712}">
          <p14:sldIdLst/>
        </p14:section>
        <p14:section name="Making a product" id="{CD7084E7-0947-4150-BCA2-0D8C29CB4568}">
          <p14:sldIdLst/>
        </p14:section>
        <p14:section name="housekeeping" id="{0649B6A1-1CA8-4AA7-8B08-B29420AD30D0}">
          <p14:sldIdLst/>
        </p14:section>
        <p14:section name="CHALLENGES" id="{D822F2D4-F872-43A2-A097-4860A03F1269}">
          <p14:sldIdLst/>
        </p14:section>
        <p14:section name="CIA Manual" id="{49781CF1-4137-4ADA-9152-CDA7107D1320}">
          <p14:sldIdLst/>
        </p14:section>
        <p14:section name="OPTIONAL Cycle of Intelligence" id="{CFD57F23-F2FC-43A0-9984-82BC0DB9972F}">
          <p14:sldIdLst/>
        </p14:section>
        <p14:section name="Finishing up" id="{43F9C64E-AB27-4A87-B570-FEFB2AA70A3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lton A" initials="FA" lastIdx="1" clrIdx="0">
    <p:extLst>
      <p:ext uri="{19B8F6BF-5375-455C-9EA6-DF929625EA0E}">
        <p15:presenceInfo xmlns:p15="http://schemas.microsoft.com/office/powerpoint/2012/main" userId="6ce49bf28c24c9b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61616"/>
    <a:srgbClr val="0F0F0F"/>
    <a:srgbClr val="FFCCFF"/>
    <a:srgbClr val="C7DD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BA3952-55DD-4BD4-8EDE-063B72CE532E}" v="8" dt="2024-01-14T15:09:11.6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941" autoAdjust="0"/>
    <p:restoredTop sz="93842" autoAdjust="0"/>
  </p:normalViewPr>
  <p:slideViewPr>
    <p:cSldViewPr>
      <p:cViewPr varScale="1">
        <p:scale>
          <a:sx n="73" d="100"/>
          <a:sy n="73" d="100"/>
        </p:scale>
        <p:origin x="90" y="8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commentAuthors" Target="commentAuthors.xml"/><Relationship Id="rId86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5/10/relationships/revisionInfo" Target="revisionInfo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ulton A" userId="6ce49bf28c24c9be" providerId="LiveId" clId="{82BA3952-55DD-4BD4-8EDE-063B72CE532E}"/>
    <pc:docChg chg="delSld modSld modSection">
      <pc:chgData name="Fulton A" userId="6ce49bf28c24c9be" providerId="LiveId" clId="{82BA3952-55DD-4BD4-8EDE-063B72CE532E}" dt="2024-01-14T15:11:24.651" v="10" actId="729"/>
      <pc:docMkLst>
        <pc:docMk/>
      </pc:docMkLst>
      <pc:sldChg chg="modSp modAnim">
        <pc:chgData name="Fulton A" userId="6ce49bf28c24c9be" providerId="LiveId" clId="{82BA3952-55DD-4BD4-8EDE-063B72CE532E}" dt="2024-01-14T15:09:11.616" v="7" actId="255"/>
        <pc:sldMkLst>
          <pc:docMk/>
          <pc:sldMk cId="3504006236" sldId="446"/>
        </pc:sldMkLst>
        <pc:spChg chg="mod">
          <ac:chgData name="Fulton A" userId="6ce49bf28c24c9be" providerId="LiveId" clId="{82BA3952-55DD-4BD4-8EDE-063B72CE532E}" dt="2024-01-14T15:09:11.616" v="7" actId="255"/>
          <ac:spMkLst>
            <pc:docMk/>
            <pc:sldMk cId="3504006236" sldId="446"/>
            <ac:spMk id="15" creationId="{EF7CED72-09D3-C225-D741-820A3D3C7E3B}"/>
          </ac:spMkLst>
        </pc:spChg>
      </pc:sldChg>
      <pc:sldChg chg="modSp mod">
        <pc:chgData name="Fulton A" userId="6ce49bf28c24c9be" providerId="LiveId" clId="{82BA3952-55DD-4BD4-8EDE-063B72CE532E}" dt="2024-01-14T15:10:43.755" v="9" actId="1076"/>
        <pc:sldMkLst>
          <pc:docMk/>
          <pc:sldMk cId="3984215142" sldId="637"/>
        </pc:sldMkLst>
        <pc:spChg chg="mod">
          <ac:chgData name="Fulton A" userId="6ce49bf28c24c9be" providerId="LiveId" clId="{82BA3952-55DD-4BD4-8EDE-063B72CE532E}" dt="2024-01-14T15:10:43.755" v="9" actId="1076"/>
          <ac:spMkLst>
            <pc:docMk/>
            <pc:sldMk cId="3984215142" sldId="637"/>
            <ac:spMk id="2" creationId="{00000000-0000-0000-0000-000000000000}"/>
          </ac:spMkLst>
        </pc:spChg>
      </pc:sldChg>
      <pc:sldChg chg="mod modShow">
        <pc:chgData name="Fulton A" userId="6ce49bf28c24c9be" providerId="LiveId" clId="{82BA3952-55DD-4BD4-8EDE-063B72CE532E}" dt="2024-01-14T15:11:24.651" v="10" actId="729"/>
        <pc:sldMkLst>
          <pc:docMk/>
          <pc:sldMk cId="3695079133" sldId="1577"/>
        </pc:sldMkLst>
      </pc:sldChg>
      <pc:sldChg chg="del">
        <pc:chgData name="Fulton A" userId="6ce49bf28c24c9be" providerId="LiveId" clId="{82BA3952-55DD-4BD4-8EDE-063B72CE532E}" dt="2024-01-14T15:09:35.755" v="8" actId="47"/>
        <pc:sldMkLst>
          <pc:docMk/>
          <pc:sldMk cId="2393601998" sldId="1659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80BBE66-D201-420B-B975-01FB48E19803}">
      <dgm:prSet phldrT="[Text]"/>
      <dgm:spPr/>
      <dgm:t>
        <a:bodyPr/>
        <a:lstStyle/>
        <a:p>
          <a:r>
            <a:rPr lang="es-ES" dirty="0" err="1"/>
            <a:t>Problem</a:t>
          </a:r>
          <a:endParaRPr lang="en-US" dirty="0"/>
        </a:p>
      </dgm:t>
    </dgm:pt>
    <dgm:pt modelId="{3E6957EC-0372-4566-ABB7-4E52DBFC206E}" type="parTrans" cxnId="{83136641-4D34-4042-8FEA-1E5F86C710A4}">
      <dgm:prSet/>
      <dgm:spPr/>
      <dgm:t>
        <a:bodyPr/>
        <a:lstStyle/>
        <a:p>
          <a:endParaRPr lang="en-US"/>
        </a:p>
      </dgm:t>
    </dgm:pt>
    <dgm:pt modelId="{92067C01-0840-488D-AB48-A63575620756}" type="sibTrans" cxnId="{83136641-4D34-4042-8FEA-1E5F86C710A4}">
      <dgm:prSet/>
      <dgm:spPr/>
      <dgm:t>
        <a:bodyPr/>
        <a:lstStyle/>
        <a:p>
          <a:endParaRPr lang="en-US"/>
        </a:p>
      </dgm:t>
    </dgm:pt>
    <dgm:pt modelId="{2D5EA6BF-A615-445B-9BA0-9D926737DB97}">
      <dgm:prSet phldrT="[Text]"/>
      <dgm:spPr/>
      <dgm:t>
        <a:bodyPr/>
        <a:lstStyle/>
        <a:p>
          <a:r>
            <a:rPr lang="es-ES" dirty="0" err="1"/>
            <a:t>Analysis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950250FE-0787-4D7A-A2C7-52A800110E67}">
      <dgm:prSet phldrT="[Text]"/>
      <dgm:spPr/>
      <dgm:t>
        <a:bodyPr/>
        <a:lstStyle/>
        <a:p>
          <a:r>
            <a:rPr lang="es-ES" dirty="0" err="1"/>
            <a:t>Options</a:t>
          </a:r>
          <a:endParaRPr lang="en-US" dirty="0"/>
        </a:p>
      </dgm:t>
    </dgm:pt>
    <dgm:pt modelId="{60C5E5DA-1CF5-4776-A2C0-D98835DEF1AC}" type="parTrans" cxnId="{4AC85EA5-5594-4F61-B8FE-FC5BAF237D5F}">
      <dgm:prSet/>
      <dgm:spPr/>
      <dgm:t>
        <a:bodyPr/>
        <a:lstStyle/>
        <a:p>
          <a:endParaRPr lang="en-US"/>
        </a:p>
      </dgm:t>
    </dgm:pt>
    <dgm:pt modelId="{0A255C6F-F3FB-4A71-9D2E-F195935B5614}" type="sibTrans" cxnId="{4AC85EA5-5594-4F61-B8FE-FC5BAF237D5F}">
      <dgm:prSet/>
      <dgm:spPr/>
      <dgm:t>
        <a:bodyPr/>
        <a:lstStyle/>
        <a:p>
          <a:endParaRPr lang="en-US"/>
        </a:p>
      </dgm:t>
    </dgm:pt>
    <dgm:pt modelId="{D395A510-0493-4517-8C61-4A4F6A16D215}">
      <dgm:prSet/>
      <dgm:spPr/>
      <dgm:t>
        <a:bodyPr/>
        <a:lstStyle/>
        <a:p>
          <a:r>
            <a:rPr lang="es-ES" dirty="0" err="1"/>
            <a:t>Decision</a:t>
          </a:r>
          <a:endParaRPr lang="en-US" dirty="0"/>
        </a:p>
      </dgm:t>
    </dgm:pt>
    <dgm:pt modelId="{52BE721F-4D2B-4A9D-B1EE-AD017A4D7AE0}" type="parTrans" cxnId="{306BA04E-E40F-4ED5-B108-4BEDDADD11C0}">
      <dgm:prSet/>
      <dgm:spPr/>
      <dgm:t>
        <a:bodyPr/>
        <a:lstStyle/>
        <a:p>
          <a:endParaRPr lang="en-US"/>
        </a:p>
      </dgm:t>
    </dgm:pt>
    <dgm:pt modelId="{599C92E7-CDD6-46B3-8EC2-DDA715FC8EE5}" type="sibTrans" cxnId="{306BA04E-E40F-4ED5-B108-4BEDDADD11C0}">
      <dgm:prSet/>
      <dgm:spPr/>
      <dgm:t>
        <a:bodyPr/>
        <a:lstStyle/>
        <a:p>
          <a:endParaRPr lang="en-US"/>
        </a:p>
      </dgm:t>
    </dgm:pt>
    <dgm:pt modelId="{0257205C-1241-440C-9E88-0F977ACAC9A5}">
      <dgm:prSet/>
      <dgm:spPr/>
      <dgm:t>
        <a:bodyPr/>
        <a:lstStyle/>
        <a:p>
          <a:r>
            <a:rPr lang="es-ES" dirty="0" err="1"/>
            <a:t>Results</a:t>
          </a:r>
          <a:endParaRPr lang="en-US" dirty="0"/>
        </a:p>
      </dgm:t>
    </dgm:pt>
    <dgm:pt modelId="{504D91A6-1043-4B37-B87A-99F56592F98B}" type="parTrans" cxnId="{FC4CDE01-96C3-43AD-8895-8CF3989F648A}">
      <dgm:prSet/>
      <dgm:spPr/>
      <dgm:t>
        <a:bodyPr/>
        <a:lstStyle/>
        <a:p>
          <a:endParaRPr lang="en-US"/>
        </a:p>
      </dgm:t>
    </dgm:pt>
    <dgm:pt modelId="{CFB3DD4A-72EE-43DE-9B28-0CB1A16F3097}" type="sibTrans" cxnId="{FC4CDE01-96C3-43AD-8895-8CF3989F648A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161447B1-94AF-49DA-BBD9-DA0640315435}" type="pres">
      <dgm:prSet presAssocID="{E80BBE66-D201-420B-B975-01FB48E19803}" presName="node" presStyleLbl="node1" presStyleIdx="0" presStyleCnt="5">
        <dgm:presLayoutVars>
          <dgm:bulletEnabled val="1"/>
        </dgm:presLayoutVars>
      </dgm:prSet>
      <dgm:spPr/>
    </dgm:pt>
    <dgm:pt modelId="{380B2910-9A39-45BA-937A-5F82FDFF1FC5}" type="pres">
      <dgm:prSet presAssocID="{92067C01-0840-488D-AB48-A63575620756}" presName="sibTrans" presStyleLbl="sibTrans2D1" presStyleIdx="0" presStyleCnt="4"/>
      <dgm:spPr/>
    </dgm:pt>
    <dgm:pt modelId="{A87CB6D2-6A56-46C2-8305-BD770A92ACE2}" type="pres">
      <dgm:prSet presAssocID="{92067C01-0840-488D-AB48-A63575620756}" presName="connectorText" presStyleLbl="sibTrans2D1" presStyleIdx="0" presStyleCnt="4"/>
      <dgm:spPr/>
    </dgm:pt>
    <dgm:pt modelId="{4A060D5C-E1CF-4084-94BF-D32C23EB29FC}" type="pres">
      <dgm:prSet presAssocID="{2D5EA6BF-A615-445B-9BA0-9D926737DB97}" presName="node" presStyleLbl="node1" presStyleIdx="1" presStyleCnt="5">
        <dgm:presLayoutVars>
          <dgm:bulletEnabled val="1"/>
        </dgm:presLayoutVars>
      </dgm:prSet>
      <dgm:spPr/>
    </dgm:pt>
    <dgm:pt modelId="{43577509-BAA3-4C85-8D62-EA034DE386AE}" type="pres">
      <dgm:prSet presAssocID="{15064E94-18D8-4D9D-9A9B-DD6A5D490776}" presName="sibTrans" presStyleLbl="sibTrans2D1" presStyleIdx="1" presStyleCnt="4"/>
      <dgm:spPr/>
    </dgm:pt>
    <dgm:pt modelId="{52764E30-2F11-4D5D-B932-E21B49041656}" type="pres">
      <dgm:prSet presAssocID="{15064E94-18D8-4D9D-9A9B-DD6A5D490776}" presName="connectorText" presStyleLbl="sibTrans2D1" presStyleIdx="1" presStyleCnt="4"/>
      <dgm:spPr/>
    </dgm:pt>
    <dgm:pt modelId="{258CCB8A-8BDF-446F-A6BF-A2A02B7C3EC3}" type="pres">
      <dgm:prSet presAssocID="{950250FE-0787-4D7A-A2C7-52A800110E67}" presName="node" presStyleLbl="node1" presStyleIdx="2" presStyleCnt="5">
        <dgm:presLayoutVars>
          <dgm:bulletEnabled val="1"/>
        </dgm:presLayoutVars>
      </dgm:prSet>
      <dgm:spPr/>
    </dgm:pt>
    <dgm:pt modelId="{8D339F33-BC5B-4A2B-9303-CD86B71B563C}" type="pres">
      <dgm:prSet presAssocID="{0A255C6F-F3FB-4A71-9D2E-F195935B5614}" presName="sibTrans" presStyleLbl="sibTrans2D1" presStyleIdx="2" presStyleCnt="4"/>
      <dgm:spPr/>
    </dgm:pt>
    <dgm:pt modelId="{A215691D-3F33-4360-8163-15B98144889B}" type="pres">
      <dgm:prSet presAssocID="{0A255C6F-F3FB-4A71-9D2E-F195935B5614}" presName="connectorText" presStyleLbl="sibTrans2D1" presStyleIdx="2" presStyleCnt="4"/>
      <dgm:spPr/>
    </dgm:pt>
    <dgm:pt modelId="{46C94B4C-D47C-411A-B119-5B7D5C17223A}" type="pres">
      <dgm:prSet presAssocID="{D395A510-0493-4517-8C61-4A4F6A16D215}" presName="node" presStyleLbl="node1" presStyleIdx="3" presStyleCnt="5">
        <dgm:presLayoutVars>
          <dgm:bulletEnabled val="1"/>
        </dgm:presLayoutVars>
      </dgm:prSet>
      <dgm:spPr/>
    </dgm:pt>
    <dgm:pt modelId="{D11CB343-ABEE-40B2-9877-09BB46F9788D}" type="pres">
      <dgm:prSet presAssocID="{599C92E7-CDD6-46B3-8EC2-DDA715FC8EE5}" presName="sibTrans" presStyleLbl="sibTrans2D1" presStyleIdx="3" presStyleCnt="4"/>
      <dgm:spPr/>
    </dgm:pt>
    <dgm:pt modelId="{736F36AC-3A93-4F81-A26E-91CE3B537B5F}" type="pres">
      <dgm:prSet presAssocID="{599C92E7-CDD6-46B3-8EC2-DDA715FC8EE5}" presName="connectorText" presStyleLbl="sibTrans2D1" presStyleIdx="3" presStyleCnt="4"/>
      <dgm:spPr/>
    </dgm:pt>
    <dgm:pt modelId="{4663377B-C94F-40F4-B54E-223651D9B4CB}" type="pres">
      <dgm:prSet presAssocID="{0257205C-1241-440C-9E88-0F977ACAC9A5}" presName="node" presStyleLbl="node1" presStyleIdx="4" presStyleCnt="5">
        <dgm:presLayoutVars>
          <dgm:bulletEnabled val="1"/>
        </dgm:presLayoutVars>
      </dgm:prSet>
      <dgm:spPr/>
    </dgm:pt>
  </dgm:ptLst>
  <dgm:cxnLst>
    <dgm:cxn modelId="{FC4CDE01-96C3-43AD-8895-8CF3989F648A}" srcId="{70D37AC0-5410-42CD-B332-B05591B5AD60}" destId="{0257205C-1241-440C-9E88-0F977ACAC9A5}" srcOrd="4" destOrd="0" parTransId="{504D91A6-1043-4B37-B87A-99F56592F98B}" sibTransId="{CFB3DD4A-72EE-43DE-9B28-0CB1A16F3097}"/>
    <dgm:cxn modelId="{79A09905-F0DA-4E54-8478-E26432E2923E}" type="presOf" srcId="{599C92E7-CDD6-46B3-8EC2-DDA715FC8EE5}" destId="{D11CB343-ABEE-40B2-9877-09BB46F9788D}" srcOrd="0" destOrd="0" presId="urn:microsoft.com/office/officeart/2005/8/layout/process1"/>
    <dgm:cxn modelId="{917DF007-B7FA-41D0-B4C3-465341466651}" type="presOf" srcId="{599C92E7-CDD6-46B3-8EC2-DDA715FC8EE5}" destId="{736F36AC-3A93-4F81-A26E-91CE3B537B5F}" srcOrd="1" destOrd="0" presId="urn:microsoft.com/office/officeart/2005/8/layout/process1"/>
    <dgm:cxn modelId="{3D3F2F13-0C27-46C3-A887-019F43074677}" type="presOf" srcId="{15064E94-18D8-4D9D-9A9B-DD6A5D490776}" destId="{43577509-BAA3-4C85-8D62-EA034DE386AE}" srcOrd="0" destOrd="0" presId="urn:microsoft.com/office/officeart/2005/8/layout/process1"/>
    <dgm:cxn modelId="{5FDBA21C-2083-4047-B1BB-6448B938F0DE}" type="presOf" srcId="{D395A510-0493-4517-8C61-4A4F6A16D215}" destId="{46C94B4C-D47C-411A-B119-5B7D5C17223A}" srcOrd="0" destOrd="0" presId="urn:microsoft.com/office/officeart/2005/8/layout/process1"/>
    <dgm:cxn modelId="{C33E0635-FB6B-412A-BDCF-59CFD39EAAC4}" type="presOf" srcId="{92067C01-0840-488D-AB48-A63575620756}" destId="{A87CB6D2-6A56-46C2-8305-BD770A92ACE2}" srcOrd="1" destOrd="0" presId="urn:microsoft.com/office/officeart/2005/8/layout/process1"/>
    <dgm:cxn modelId="{83136641-4D34-4042-8FEA-1E5F86C710A4}" srcId="{70D37AC0-5410-42CD-B332-B05591B5AD60}" destId="{E80BBE66-D201-420B-B975-01FB48E19803}" srcOrd="0" destOrd="0" parTransId="{3E6957EC-0372-4566-ABB7-4E52DBFC206E}" sibTransId="{92067C01-0840-488D-AB48-A63575620756}"/>
    <dgm:cxn modelId="{4D923F43-054F-4298-A3E4-6D61FDCC2A5B}" type="presOf" srcId="{92067C01-0840-488D-AB48-A63575620756}" destId="{380B2910-9A39-45BA-937A-5F82FDFF1FC5}" srcOrd="0" destOrd="0" presId="urn:microsoft.com/office/officeart/2005/8/layout/process1"/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296D626B-500D-4593-9F55-DF40DD2A1611}" type="presOf" srcId="{0A255C6F-F3FB-4A71-9D2E-F195935B5614}" destId="{A215691D-3F33-4360-8163-15B98144889B}" srcOrd="1" destOrd="0" presId="urn:microsoft.com/office/officeart/2005/8/layout/process1"/>
    <dgm:cxn modelId="{306BA04E-E40F-4ED5-B108-4BEDDADD11C0}" srcId="{70D37AC0-5410-42CD-B332-B05591B5AD60}" destId="{D395A510-0493-4517-8C61-4A4F6A16D215}" srcOrd="3" destOrd="0" parTransId="{52BE721F-4D2B-4A9D-B1EE-AD017A4D7AE0}" sibTransId="{599C92E7-CDD6-46B3-8EC2-DDA715FC8EE5}"/>
    <dgm:cxn modelId="{F20C5051-E97D-4911-BC80-A0187099BB8A}" type="presOf" srcId="{950250FE-0787-4D7A-A2C7-52A800110E67}" destId="{258CCB8A-8BDF-446F-A6BF-A2A02B7C3EC3}" srcOrd="0" destOrd="0" presId="urn:microsoft.com/office/officeart/2005/8/layout/process1"/>
    <dgm:cxn modelId="{80268D75-B8EE-4AF9-92D9-646191241BED}" type="presOf" srcId="{15064E94-18D8-4D9D-9A9B-DD6A5D490776}" destId="{52764E30-2F11-4D5D-B932-E21B49041656}" srcOrd="1" destOrd="0" presId="urn:microsoft.com/office/officeart/2005/8/layout/process1"/>
    <dgm:cxn modelId="{4AC85EA5-5594-4F61-B8FE-FC5BAF237D5F}" srcId="{70D37AC0-5410-42CD-B332-B05591B5AD60}" destId="{950250FE-0787-4D7A-A2C7-52A800110E67}" srcOrd="2" destOrd="0" parTransId="{60C5E5DA-1CF5-4776-A2C0-D98835DEF1AC}" sibTransId="{0A255C6F-F3FB-4A71-9D2E-F195935B5614}"/>
    <dgm:cxn modelId="{D02AC2AB-0C25-4B46-AC32-52A7B43B6A20}" type="presOf" srcId="{0A255C6F-F3FB-4A71-9D2E-F195935B5614}" destId="{8D339F33-BC5B-4A2B-9303-CD86B71B563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C52551DE-718C-4B30-97E1-B3106F1307CE}" type="presOf" srcId="{0257205C-1241-440C-9E88-0F977ACAC9A5}" destId="{4663377B-C94F-40F4-B54E-223651D9B4CB}" srcOrd="0" destOrd="0" presId="urn:microsoft.com/office/officeart/2005/8/layout/process1"/>
    <dgm:cxn modelId="{A3E204F3-1A04-425D-804D-B64277822DD3}" type="presOf" srcId="{E80BBE66-D201-420B-B975-01FB48E19803}" destId="{161447B1-94AF-49DA-BBD9-DA0640315435}" srcOrd="0" destOrd="0" presId="urn:microsoft.com/office/officeart/2005/8/layout/process1"/>
    <dgm:cxn modelId="{91EFEEF7-47A1-4DA2-BECD-F5164033CE80}" srcId="{70D37AC0-5410-42CD-B332-B05591B5AD60}" destId="{2D5EA6BF-A615-445B-9BA0-9D926737DB97}" srcOrd="1" destOrd="0" parTransId="{7B1FC5DA-AB3A-4564-9736-8768178CCD3A}" sibTransId="{15064E94-18D8-4D9D-9A9B-DD6A5D490776}"/>
    <dgm:cxn modelId="{0DEB7C04-D32D-4A24-A754-4E5BE8DDD3D0}" type="presParOf" srcId="{EB77F1F0-EA06-422B-9398-751EAA1B835C}" destId="{161447B1-94AF-49DA-BBD9-DA0640315435}" srcOrd="0" destOrd="0" presId="urn:microsoft.com/office/officeart/2005/8/layout/process1"/>
    <dgm:cxn modelId="{3E421E40-FCC5-4FAA-ACEF-DE13544A07A4}" type="presParOf" srcId="{EB77F1F0-EA06-422B-9398-751EAA1B835C}" destId="{380B2910-9A39-45BA-937A-5F82FDFF1FC5}" srcOrd="1" destOrd="0" presId="urn:microsoft.com/office/officeart/2005/8/layout/process1"/>
    <dgm:cxn modelId="{BF424B60-AF27-4758-8E40-64EF2C3E9F03}" type="presParOf" srcId="{380B2910-9A39-45BA-937A-5F82FDFF1FC5}" destId="{A87CB6D2-6A56-46C2-8305-BD770A92ACE2}" srcOrd="0" destOrd="0" presId="urn:microsoft.com/office/officeart/2005/8/layout/process1"/>
    <dgm:cxn modelId="{ADDFD610-186E-41BC-8407-47FDBD73DD6C}" type="presParOf" srcId="{EB77F1F0-EA06-422B-9398-751EAA1B835C}" destId="{4A060D5C-E1CF-4084-94BF-D32C23EB29FC}" srcOrd="2" destOrd="0" presId="urn:microsoft.com/office/officeart/2005/8/layout/process1"/>
    <dgm:cxn modelId="{24266D54-71B8-4405-B096-794050217517}" type="presParOf" srcId="{EB77F1F0-EA06-422B-9398-751EAA1B835C}" destId="{43577509-BAA3-4C85-8D62-EA034DE386AE}" srcOrd="3" destOrd="0" presId="urn:microsoft.com/office/officeart/2005/8/layout/process1"/>
    <dgm:cxn modelId="{3AB98773-4E70-44FC-B8F1-806704020409}" type="presParOf" srcId="{43577509-BAA3-4C85-8D62-EA034DE386AE}" destId="{52764E30-2F11-4D5D-B932-E21B49041656}" srcOrd="0" destOrd="0" presId="urn:microsoft.com/office/officeart/2005/8/layout/process1"/>
    <dgm:cxn modelId="{7CF8412B-AE21-4BC9-8498-12A2658E8C5D}" type="presParOf" srcId="{EB77F1F0-EA06-422B-9398-751EAA1B835C}" destId="{258CCB8A-8BDF-446F-A6BF-A2A02B7C3EC3}" srcOrd="4" destOrd="0" presId="urn:microsoft.com/office/officeart/2005/8/layout/process1"/>
    <dgm:cxn modelId="{F22EC143-7959-4A37-96AD-CD6C8A0168D0}" type="presParOf" srcId="{EB77F1F0-EA06-422B-9398-751EAA1B835C}" destId="{8D339F33-BC5B-4A2B-9303-CD86B71B563C}" srcOrd="5" destOrd="0" presId="urn:microsoft.com/office/officeart/2005/8/layout/process1"/>
    <dgm:cxn modelId="{5CDEC8A9-3F23-4D24-AFEA-0C4C54BCFA5E}" type="presParOf" srcId="{8D339F33-BC5B-4A2B-9303-CD86B71B563C}" destId="{A215691D-3F33-4360-8163-15B98144889B}" srcOrd="0" destOrd="0" presId="urn:microsoft.com/office/officeart/2005/8/layout/process1"/>
    <dgm:cxn modelId="{A16E167E-6E6B-41DF-B860-47AF79A913DF}" type="presParOf" srcId="{EB77F1F0-EA06-422B-9398-751EAA1B835C}" destId="{46C94B4C-D47C-411A-B119-5B7D5C17223A}" srcOrd="6" destOrd="0" presId="urn:microsoft.com/office/officeart/2005/8/layout/process1"/>
    <dgm:cxn modelId="{82BE3F05-2918-4BC6-9F1A-9DC814F7FF4F}" type="presParOf" srcId="{EB77F1F0-EA06-422B-9398-751EAA1B835C}" destId="{D11CB343-ABEE-40B2-9877-09BB46F9788D}" srcOrd="7" destOrd="0" presId="urn:microsoft.com/office/officeart/2005/8/layout/process1"/>
    <dgm:cxn modelId="{BA0E23A8-9875-49F2-AADC-164257557839}" type="presParOf" srcId="{D11CB343-ABEE-40B2-9877-09BB46F9788D}" destId="{736F36AC-3A93-4F81-A26E-91CE3B537B5F}" srcOrd="0" destOrd="0" presId="urn:microsoft.com/office/officeart/2005/8/layout/process1"/>
    <dgm:cxn modelId="{7F697310-5A63-4FC5-AE1A-8822E825DF9E}" type="presParOf" srcId="{EB77F1F0-EA06-422B-9398-751EAA1B835C}" destId="{4663377B-C94F-40F4-B54E-223651D9B4CB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 err="1"/>
            <a:t>Analysis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0D37AC0-5410-42CD-B332-B05591B5AD60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2D5EA6BF-A615-445B-9BA0-9D926737DB97}">
      <dgm:prSet phldrT="[Text]"/>
      <dgm:spPr/>
      <dgm:t>
        <a:bodyPr/>
        <a:lstStyle/>
        <a:p>
          <a:r>
            <a:rPr lang="es-ES" dirty="0" err="1"/>
            <a:t>Analysis</a:t>
          </a:r>
          <a:endParaRPr lang="en-US" dirty="0"/>
        </a:p>
      </dgm:t>
    </dgm:pt>
    <dgm:pt modelId="{7B1FC5DA-AB3A-4564-9736-8768178CCD3A}" type="parTrans" cxnId="{91EFEEF7-47A1-4DA2-BECD-F5164033CE80}">
      <dgm:prSet/>
      <dgm:spPr/>
      <dgm:t>
        <a:bodyPr/>
        <a:lstStyle/>
        <a:p>
          <a:endParaRPr lang="en-US"/>
        </a:p>
      </dgm:t>
    </dgm:pt>
    <dgm:pt modelId="{15064E94-18D8-4D9D-9A9B-DD6A5D490776}" type="sibTrans" cxnId="{91EFEEF7-47A1-4DA2-BECD-F5164033CE80}">
      <dgm:prSet/>
      <dgm:spPr/>
      <dgm:t>
        <a:bodyPr/>
        <a:lstStyle/>
        <a:p>
          <a:endParaRPr lang="en-US"/>
        </a:p>
      </dgm:t>
    </dgm:pt>
    <dgm:pt modelId="{EB77F1F0-EA06-422B-9398-751EAA1B835C}" type="pres">
      <dgm:prSet presAssocID="{70D37AC0-5410-42CD-B332-B05591B5AD60}" presName="Name0" presStyleCnt="0">
        <dgm:presLayoutVars>
          <dgm:dir/>
          <dgm:resizeHandles val="exact"/>
        </dgm:presLayoutVars>
      </dgm:prSet>
      <dgm:spPr/>
    </dgm:pt>
    <dgm:pt modelId="{4A060D5C-E1CF-4084-94BF-D32C23EB29FC}" type="pres">
      <dgm:prSet presAssocID="{2D5EA6BF-A615-445B-9BA0-9D926737DB97}" presName="node" presStyleLbl="node1" presStyleIdx="0" presStyleCnt="1" custScaleX="36893" custScaleY="32363" custLinFactNeighborX="-32039" custLinFactNeighborY="-9787">
        <dgm:presLayoutVars>
          <dgm:bulletEnabled val="1"/>
        </dgm:presLayoutVars>
      </dgm:prSet>
      <dgm:spPr/>
    </dgm:pt>
  </dgm:ptLst>
  <dgm:cxnLst>
    <dgm:cxn modelId="{B3F8F347-60AE-4E97-A131-44F71F33A6D7}" type="presOf" srcId="{70D37AC0-5410-42CD-B332-B05591B5AD60}" destId="{EB77F1F0-EA06-422B-9398-751EAA1B835C}" srcOrd="0" destOrd="0" presId="urn:microsoft.com/office/officeart/2005/8/layout/process1"/>
    <dgm:cxn modelId="{82261CC9-44AE-4622-B94A-51FD8651679F}" type="presOf" srcId="{2D5EA6BF-A615-445B-9BA0-9D926737DB97}" destId="{4A060D5C-E1CF-4084-94BF-D32C23EB29FC}" srcOrd="0" destOrd="0" presId="urn:microsoft.com/office/officeart/2005/8/layout/process1"/>
    <dgm:cxn modelId="{91EFEEF7-47A1-4DA2-BECD-F5164033CE80}" srcId="{70D37AC0-5410-42CD-B332-B05591B5AD60}" destId="{2D5EA6BF-A615-445B-9BA0-9D926737DB97}" srcOrd="0" destOrd="0" parTransId="{7B1FC5DA-AB3A-4564-9736-8768178CCD3A}" sibTransId="{15064E94-18D8-4D9D-9A9B-DD6A5D490776}"/>
    <dgm:cxn modelId="{ADDFD610-186E-41BC-8407-47FDBD73DD6C}" type="presParOf" srcId="{EB77F1F0-EA06-422B-9398-751EAA1B835C}" destId="{4A060D5C-E1CF-4084-94BF-D32C23EB29FC}" srcOrd="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1447B1-94AF-49DA-BBD9-DA0640315435}">
      <dsp:nvSpPr>
        <dsp:cNvPr id="0" name=""/>
        <dsp:cNvSpPr/>
      </dsp:nvSpPr>
      <dsp:spPr>
        <a:xfrm>
          <a:off x="3832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Problem</a:t>
          </a:r>
          <a:endParaRPr lang="en-US" sz="2100" kern="1200" dirty="0"/>
        </a:p>
      </dsp:txBody>
      <dsp:txXfrm>
        <a:off x="24710" y="2179071"/>
        <a:ext cx="1146264" cy="671056"/>
      </dsp:txXfrm>
    </dsp:sp>
    <dsp:sp modelId="{380B2910-9A39-45BA-937A-5F82FDFF1FC5}">
      <dsp:nvSpPr>
        <dsp:cNvPr id="0" name=""/>
        <dsp:cNvSpPr/>
      </dsp:nvSpPr>
      <dsp:spPr>
        <a:xfrm>
          <a:off x="1310654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1310654" y="2426211"/>
        <a:ext cx="176302" cy="176777"/>
      </dsp:txXfrm>
    </dsp:sp>
    <dsp:sp modelId="{4A060D5C-E1CF-4084-94BF-D32C23EB29FC}">
      <dsp:nvSpPr>
        <dsp:cNvPr id="0" name=""/>
        <dsp:cNvSpPr/>
      </dsp:nvSpPr>
      <dsp:spPr>
        <a:xfrm>
          <a:off x="1667061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Analysis</a:t>
          </a:r>
          <a:endParaRPr lang="en-US" sz="2100" kern="1200" dirty="0"/>
        </a:p>
      </dsp:txBody>
      <dsp:txXfrm>
        <a:off x="1687939" y="2179071"/>
        <a:ext cx="1146264" cy="671056"/>
      </dsp:txXfrm>
    </dsp:sp>
    <dsp:sp modelId="{43577509-BAA3-4C85-8D62-EA034DE386AE}">
      <dsp:nvSpPr>
        <dsp:cNvPr id="0" name=""/>
        <dsp:cNvSpPr/>
      </dsp:nvSpPr>
      <dsp:spPr>
        <a:xfrm>
          <a:off x="2973883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2973883" y="2426211"/>
        <a:ext cx="176302" cy="176777"/>
      </dsp:txXfrm>
    </dsp:sp>
    <dsp:sp modelId="{258CCB8A-8BDF-446F-A6BF-A2A02B7C3EC3}">
      <dsp:nvSpPr>
        <dsp:cNvPr id="0" name=""/>
        <dsp:cNvSpPr/>
      </dsp:nvSpPr>
      <dsp:spPr>
        <a:xfrm>
          <a:off x="3330289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Options</a:t>
          </a:r>
          <a:endParaRPr lang="en-US" sz="2100" kern="1200" dirty="0"/>
        </a:p>
      </dsp:txBody>
      <dsp:txXfrm>
        <a:off x="3351167" y="2179071"/>
        <a:ext cx="1146264" cy="671056"/>
      </dsp:txXfrm>
    </dsp:sp>
    <dsp:sp modelId="{8D339F33-BC5B-4A2B-9303-CD86B71B563C}">
      <dsp:nvSpPr>
        <dsp:cNvPr id="0" name=""/>
        <dsp:cNvSpPr/>
      </dsp:nvSpPr>
      <dsp:spPr>
        <a:xfrm>
          <a:off x="4637112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4637112" y="2426211"/>
        <a:ext cx="176302" cy="176777"/>
      </dsp:txXfrm>
    </dsp:sp>
    <dsp:sp modelId="{46C94B4C-D47C-411A-B119-5B7D5C17223A}">
      <dsp:nvSpPr>
        <dsp:cNvPr id="0" name=""/>
        <dsp:cNvSpPr/>
      </dsp:nvSpPr>
      <dsp:spPr>
        <a:xfrm>
          <a:off x="4993518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Decision</a:t>
          </a:r>
          <a:endParaRPr lang="en-US" sz="2100" kern="1200" dirty="0"/>
        </a:p>
      </dsp:txBody>
      <dsp:txXfrm>
        <a:off x="5014396" y="2179071"/>
        <a:ext cx="1146264" cy="671056"/>
      </dsp:txXfrm>
    </dsp:sp>
    <dsp:sp modelId="{D11CB343-ABEE-40B2-9877-09BB46F9788D}">
      <dsp:nvSpPr>
        <dsp:cNvPr id="0" name=""/>
        <dsp:cNvSpPr/>
      </dsp:nvSpPr>
      <dsp:spPr>
        <a:xfrm>
          <a:off x="6300341" y="2367285"/>
          <a:ext cx="251860" cy="294629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/>
        </a:p>
      </dsp:txBody>
      <dsp:txXfrm>
        <a:off x="6300341" y="2426211"/>
        <a:ext cx="176302" cy="176777"/>
      </dsp:txXfrm>
    </dsp:sp>
    <dsp:sp modelId="{4663377B-C94F-40F4-B54E-223651D9B4CB}">
      <dsp:nvSpPr>
        <dsp:cNvPr id="0" name=""/>
        <dsp:cNvSpPr/>
      </dsp:nvSpPr>
      <dsp:spPr>
        <a:xfrm>
          <a:off x="6656747" y="2158193"/>
          <a:ext cx="1188020" cy="712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 err="1"/>
            <a:t>Results</a:t>
          </a:r>
          <a:endParaRPr lang="en-US" sz="2100" kern="1200" dirty="0"/>
        </a:p>
      </dsp:txBody>
      <dsp:txXfrm>
        <a:off x="6677625" y="2179071"/>
        <a:ext cx="1146264" cy="6710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kern="1200" dirty="0" err="1"/>
            <a:t>Analysis</a:t>
          </a:r>
          <a:endParaRPr lang="en-US" sz="4400" kern="1200" dirty="0"/>
        </a:p>
      </dsp:txBody>
      <dsp:txXfrm>
        <a:off x="35753" y="1189847"/>
        <a:ext cx="2247772" cy="1149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060D5C-E1CF-4084-94BF-D32C23EB29FC}">
      <dsp:nvSpPr>
        <dsp:cNvPr id="0" name=""/>
        <dsp:cNvSpPr/>
      </dsp:nvSpPr>
      <dsp:spPr>
        <a:xfrm>
          <a:off x="0" y="1154094"/>
          <a:ext cx="2319278" cy="12206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400" kern="1200" dirty="0" err="1"/>
            <a:t>Analysis</a:t>
          </a:r>
          <a:endParaRPr lang="en-US" sz="4400" kern="1200" dirty="0"/>
        </a:p>
      </dsp:txBody>
      <dsp:txXfrm>
        <a:off x="35753" y="1189847"/>
        <a:ext cx="2247772" cy="1149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11F8176-4188-4E27-BF79-CB7E84DE4DD2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645E396-7BC1-4ADC-A603-F29CD7CBE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7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053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13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6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017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867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53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75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864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9625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37200" cy="3114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998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154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YES!!!!  …  And so should we be. …  Video is one of </a:t>
            </a:r>
            <a:r>
              <a:rPr lang="en-US"/>
              <a:t>the most PURSUASIVE TOOLS.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1305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dirty="0"/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dirty="0"/>
          </a:p>
          <a:p>
            <a:r>
              <a:rPr lang="es-ES" sz="1400" dirty="0"/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20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631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45E396-7BC1-4ADC-A603-F29CD7CBE05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215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9150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latin typeface="Viner Hand ITC" panose="03070502030502020203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DBD1E6-21F7-4B7D-A7A7-188462EC29F9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54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dirty="0"/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dirty="0"/>
          </a:p>
          <a:p>
            <a:r>
              <a:rPr lang="es-ES" sz="1400" dirty="0"/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dirty="0"/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48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Somos como en la historia india …  los ciegos que quieren entender qué es un elefante.  Cada uno lo toca, pero nadie entiende qué es hasta que se unan sus observaciones.</a:t>
            </a:r>
          </a:p>
          <a:p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4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analista de una agencia de inteligencia … o un académico … o un periodista … o un representante de un negocio … quizás tenga información interesante, pero no es inteligencia hasta que, como sociedad, se una lo que saben y opinan del fenómeno que están observando.</a:t>
            </a:r>
            <a:endParaRPr lang="en-US" sz="14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47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017DC0-C96C-44BE-A055-12A84C99C3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2185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4165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DO YOU KNOW??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26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7550" y="116205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068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03263" y="1154113"/>
            <a:ext cx="5537200" cy="31146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23998">
              <a:defRPr/>
            </a:pPr>
            <a:r>
              <a:rPr lang="en-US" dirty="0"/>
              <a:t>HOW DO YOU KNOW??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B8EF77-6616-4A2F-8CB0-C99255533CF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1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829879"/>
            <a:ext cx="9144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38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2"/>
            <a:ext cx="105156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7"/>
            <a:ext cx="105156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5186516"/>
            <a:ext cx="10514012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65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489399"/>
            <a:ext cx="10514012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7184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5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2045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9"/>
            <a:ext cx="105156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4850581"/>
            <a:ext cx="10514012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56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1" y="1885950"/>
            <a:ext cx="2946867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6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7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7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097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1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1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7"/>
            <a:ext cx="2940051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8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5" y="4873766"/>
            <a:ext cx="293440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4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2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8" y="4873764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084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56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7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949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829878"/>
            <a:ext cx="9144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8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43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1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1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8137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76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6364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489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1" y="2057400"/>
            <a:ext cx="3652025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7138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C2A612B4-EC48-419E-AD90-569E22E2D17F}" type="datetimeFigureOut">
              <a:rPr lang="en-US" smtClean="0"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9F09939E-7792-43E1-9F24-D228CB5BDB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626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mp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bin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tmp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pngimg.com/download/25679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farmstro@Maxwell.syr.edu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867400" y="4642247"/>
            <a:ext cx="5029200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</a:p>
          <a:p>
            <a:pPr algn="r">
              <a:spcAft>
                <a:spcPts val="1200"/>
              </a:spcAft>
            </a:pP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Wednesday</a:t>
            </a:r>
            <a:br>
              <a:rPr lang="en-US" sz="2400" dirty="0"/>
            </a:br>
            <a:r>
              <a:rPr lang="en-US" sz="2400" dirty="0"/>
              <a:t>17 January 2024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298069" y="923091"/>
            <a:ext cx="124641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Washington Analytical Memo</a:t>
            </a:r>
          </a:p>
          <a:p>
            <a:pPr algn="ctr"/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An Analytical Model for Making Information Actionable -</a:t>
            </a:r>
            <a:endParaRPr lang="en-US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A4EC-3A1D-4F88-B6BF-98BF7781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5843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25F4F9E-2EB9-4116-890B-90EB59AC5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10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722606-1719-4619-9FE0-190F8C7CA0E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98" b="96627" l="3894" r="94777">
                        <a14:foregroundMark x1="57740" y1="30360" x2="52849" y2="26612"/>
                        <a14:foregroundMark x1="52849" y1="26612" x2="53514" y2="17766"/>
                        <a14:foregroundMark x1="53514" y1="17766" x2="48006" y2="15292"/>
                        <a14:foregroundMark x1="48006" y1="15292" x2="42545" y2="16042"/>
                        <a14:foregroundMark x1="42545" y1="16042" x2="36752" y2="12444"/>
                        <a14:foregroundMark x1="36752" y1="12444" x2="19706" y2="13193"/>
                        <a14:foregroundMark x1="19706" y1="13193" x2="14292" y2="10495"/>
                        <a14:foregroundMark x1="14292" y1="10495" x2="8974" y2="12219"/>
                        <a14:foregroundMark x1="8974" y1="12219" x2="5603" y2="18591"/>
                        <a14:foregroundMark x1="5603" y1="18591" x2="5698" y2="27361"/>
                        <a14:foregroundMark x1="5698" y1="27361" x2="8215" y2="35157"/>
                        <a14:foregroundMark x1="8215" y1="35157" x2="7740" y2="43778"/>
                        <a14:foregroundMark x1="7740" y1="43778" x2="10541" y2="53073"/>
                        <a14:foregroundMark x1="10541" y1="53073" x2="18946" y2="64993"/>
                        <a14:foregroundMark x1="18946" y1="64993" x2="35897" y2="74288"/>
                        <a14:foregroundMark x1="35897" y1="74288" x2="44065" y2="87031"/>
                        <a14:foregroundMark x1="44065" y1="87031" x2="52944" y2="76312"/>
                        <a14:foregroundMark x1="52944" y1="76312" x2="55651" y2="75637"/>
                        <a14:foregroundMark x1="10731" y1="4498" x2="10731" y2="4498"/>
                        <a14:foregroundMark x1="3894" y1="24513" x2="3894" y2="24513"/>
                        <a14:foregroundMark x1="46866" y1="96627" x2="46866" y2="96627"/>
                        <a14:foregroundMark x1="80294" y1="83133" x2="80294" y2="83133"/>
                        <a14:foregroundMark x1="92070" y1="24738" x2="92070" y2="24738"/>
                        <a14:foregroundMark x1="94777" y1="17391" x2="94777" y2="17391"/>
                        <a14:backgroundMark x1="29535" y1="4948" x2="35328" y2="7421"/>
                        <a14:backgroundMark x1="35328" y1="7421" x2="40598" y2="7271"/>
                        <a14:backgroundMark x1="40598" y1="7271" x2="47958" y2="7796"/>
                        <a14:backgroundMark x1="47958" y1="7796" x2="53276" y2="7646"/>
                        <a14:backgroundMark x1="53276" y1="7646" x2="80389" y2="19865"/>
                        <a14:backgroundMark x1="80389" y1="19865" x2="93780" y2="5022"/>
                        <a14:backgroundMark x1="93780" y1="5022" x2="96106" y2="56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5786" y="950513"/>
            <a:ext cx="8534400" cy="5405930"/>
          </a:xfrm>
          <a:prstGeom prst="rect">
            <a:avLst/>
          </a:prstGeom>
          <a:noFill/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E9CFC70-3B7E-4AC9-BD62-EE6EDA92AC8A}"/>
              </a:ext>
            </a:extLst>
          </p:cNvPr>
          <p:cNvSpPr txBox="1"/>
          <p:nvPr/>
        </p:nvSpPr>
        <p:spPr>
          <a:xfrm>
            <a:off x="4884418" y="742673"/>
            <a:ext cx="242316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/>
              <a:t>Simultaneous</a:t>
            </a:r>
            <a:r>
              <a:rPr lang="es-ES" sz="2100" dirty="0"/>
              <a:t> Crises</a:t>
            </a:r>
            <a:endParaRPr lang="en-US" sz="21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322C5B-1105-421E-8232-40E58A2BC2C3}"/>
              </a:ext>
            </a:extLst>
          </p:cNvPr>
          <p:cNvSpPr txBox="1"/>
          <p:nvPr/>
        </p:nvSpPr>
        <p:spPr>
          <a:xfrm rot="21286071">
            <a:off x="3734771" y="2393352"/>
            <a:ext cx="129554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Pandemic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211E87-C5D3-4E6E-B3F3-C11462E0A245}"/>
              </a:ext>
            </a:extLst>
          </p:cNvPr>
          <p:cNvSpPr txBox="1"/>
          <p:nvPr/>
        </p:nvSpPr>
        <p:spPr>
          <a:xfrm rot="803915">
            <a:off x="6749476" y="2249153"/>
            <a:ext cx="23333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Violence</a:t>
            </a:r>
            <a:r>
              <a:rPr lang="es-E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Crime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ED46EE-2DBD-4624-B17A-559F45AB99E3}"/>
              </a:ext>
            </a:extLst>
          </p:cNvPr>
          <p:cNvSpPr txBox="1"/>
          <p:nvPr/>
        </p:nvSpPr>
        <p:spPr>
          <a:xfrm rot="21321625">
            <a:off x="2916137" y="3245465"/>
            <a:ext cx="123623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Economy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5A0458-49DD-440E-B5A0-BAA8F4DAFACF}"/>
              </a:ext>
            </a:extLst>
          </p:cNvPr>
          <p:cNvSpPr txBox="1"/>
          <p:nvPr/>
        </p:nvSpPr>
        <p:spPr>
          <a:xfrm rot="614082">
            <a:off x="6339536" y="3869773"/>
            <a:ext cx="14414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A12D2A-E911-4675-BE4F-029EFDF5D0FE}"/>
              </a:ext>
            </a:extLst>
          </p:cNvPr>
          <p:cNvSpPr txBox="1"/>
          <p:nvPr/>
        </p:nvSpPr>
        <p:spPr>
          <a:xfrm rot="21275370">
            <a:off x="5452237" y="4267200"/>
            <a:ext cx="128753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Inequality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50C34-2D99-4B9E-8BCE-3326C9CD39E3}"/>
              </a:ext>
            </a:extLst>
          </p:cNvPr>
          <p:cNvSpPr txBox="1"/>
          <p:nvPr/>
        </p:nvSpPr>
        <p:spPr>
          <a:xfrm>
            <a:off x="6529306" y="4844213"/>
            <a:ext cx="306365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Environmental</a:t>
            </a:r>
            <a:r>
              <a:rPr lang="es-E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79416255-7A16-4942-B3F7-EB50D47D86F9}"/>
              </a:ext>
            </a:extLst>
          </p:cNvPr>
          <p:cNvSpPr txBox="1"/>
          <p:nvPr/>
        </p:nvSpPr>
        <p:spPr>
          <a:xfrm>
            <a:off x="10086323" y="2235027"/>
            <a:ext cx="1498823" cy="969496"/>
          </a:xfrm>
          <a:prstGeom prst="rect">
            <a:avLst/>
          </a:prstGeom>
        </p:spPr>
        <p:txBody>
          <a:bodyPr wrap="square" lIns="137160" tIns="68580" rIns="137160" bIns="68580" rtlCol="0">
            <a:spAutoFit/>
          </a:bodyPr>
          <a:lstStyle/>
          <a:p>
            <a:r>
              <a:rPr lang="es-ES" sz="1350" dirty="0"/>
              <a:t>Three </a:t>
            </a:r>
            <a:r>
              <a:rPr lang="es-ES" sz="1350" dirty="0" err="1"/>
              <a:t>Branches</a:t>
            </a:r>
            <a:r>
              <a:rPr lang="es-ES" sz="1350" dirty="0"/>
              <a:t>:</a:t>
            </a:r>
            <a:br>
              <a:rPr lang="es-ES" sz="1350" dirty="0"/>
            </a:br>
            <a:r>
              <a:rPr lang="es-ES" sz="1350" dirty="0"/>
              <a:t>Executive</a:t>
            </a:r>
          </a:p>
          <a:p>
            <a:r>
              <a:rPr lang="es-ES" sz="1350" dirty="0"/>
              <a:t>Legislative </a:t>
            </a:r>
          </a:p>
          <a:p>
            <a:r>
              <a:rPr lang="es-ES" sz="1350" dirty="0"/>
              <a:t>Judicial</a:t>
            </a:r>
            <a:endParaRPr lang="en-US" sz="135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BF36E0-ECF2-4909-8E05-FF85681FC1CA}"/>
              </a:ext>
            </a:extLst>
          </p:cNvPr>
          <p:cNvSpPr txBox="1"/>
          <p:nvPr/>
        </p:nvSpPr>
        <p:spPr>
          <a:xfrm>
            <a:off x="10054315" y="3198778"/>
            <a:ext cx="1960537" cy="761747"/>
          </a:xfrm>
          <a:prstGeom prst="rect">
            <a:avLst/>
          </a:prstGeom>
          <a:blipFill dpi="0" rotWithShape="0">
            <a:blip r:embed="rId4">
              <a:lum/>
            </a:blip>
            <a:srcRect/>
            <a:stretch>
              <a:fillRect l="-557110" t="-61424" r="-147292" b="-369109"/>
            </a:stretch>
          </a:blipFill>
        </p:spPr>
        <p:txBody>
          <a:bodyPr wrap="none" lIns="137160" tIns="68580" rIns="137160" bIns="68580" rtlCol="0">
            <a:spAutoFit/>
          </a:bodyPr>
          <a:lstStyle>
            <a:defPPr>
              <a:defRPr lang="en-US"/>
            </a:defPPr>
          </a:lstStyle>
          <a:p>
            <a:r>
              <a:rPr lang="es-ES" sz="1350" dirty="0" err="1"/>
              <a:t>Fake</a:t>
            </a:r>
            <a:r>
              <a:rPr lang="es-ES" sz="1350" dirty="0"/>
              <a:t> </a:t>
            </a:r>
            <a:r>
              <a:rPr lang="es-ES" sz="1350" dirty="0" err="1"/>
              <a:t>news</a:t>
            </a:r>
            <a:endParaRPr lang="es-ES" sz="1350" dirty="0"/>
          </a:p>
          <a:p>
            <a:r>
              <a:rPr lang="es-ES" sz="1350" dirty="0" err="1"/>
              <a:t>Traditional</a:t>
            </a:r>
            <a:r>
              <a:rPr lang="es-ES" sz="1350" dirty="0"/>
              <a:t> media</a:t>
            </a:r>
          </a:p>
          <a:p>
            <a:r>
              <a:rPr lang="es-ES" sz="1350" dirty="0" err="1"/>
              <a:t>Politicization</a:t>
            </a:r>
            <a:r>
              <a:rPr lang="es-ES" sz="1350" dirty="0"/>
              <a:t> of </a:t>
            </a:r>
            <a:r>
              <a:rPr lang="es-ES" sz="1350" dirty="0" err="1"/>
              <a:t>religion</a:t>
            </a:r>
            <a:endParaRPr lang="es-ES" sz="135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C49B15-390E-408D-80EB-71A68D556ECB}"/>
              </a:ext>
            </a:extLst>
          </p:cNvPr>
          <p:cNvSpPr txBox="1"/>
          <p:nvPr/>
        </p:nvSpPr>
        <p:spPr>
          <a:xfrm>
            <a:off x="10054316" y="3957823"/>
            <a:ext cx="1750959" cy="1177245"/>
          </a:xfrm>
          <a:prstGeom prst="rect">
            <a:avLst/>
          </a:prstGeom>
          <a:blipFill dpi="0" rotWithShape="0">
            <a:blip r:embed="rId4">
              <a:lum/>
            </a:blip>
            <a:srcRect/>
            <a:stretch>
              <a:fillRect l="-557110" t="-61424" r="-147292" b="-369109"/>
            </a:stretch>
          </a:blipFill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</a:lstStyle>
          <a:p>
            <a:r>
              <a:rPr lang="es-ES" sz="1350" dirty="0" err="1"/>
              <a:t>Scientists</a:t>
            </a:r>
            <a:endParaRPr lang="es-ES" sz="1350" dirty="0"/>
          </a:p>
          <a:p>
            <a:r>
              <a:rPr lang="es-ES" sz="1350" dirty="0" err="1"/>
              <a:t>Journalists</a:t>
            </a:r>
            <a:endParaRPr lang="es-ES" sz="1350" dirty="0"/>
          </a:p>
          <a:p>
            <a:r>
              <a:rPr lang="es-ES" sz="1350" dirty="0" err="1"/>
              <a:t>Academics</a:t>
            </a:r>
            <a:endParaRPr lang="es-ES" sz="1350" dirty="0"/>
          </a:p>
          <a:p>
            <a:r>
              <a:rPr lang="es-ES" sz="1350" dirty="0" err="1"/>
              <a:t>Clergy</a:t>
            </a:r>
            <a:endParaRPr lang="es-ES" sz="1350" dirty="0"/>
          </a:p>
          <a:p>
            <a:endParaRPr lang="es-ES" sz="13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496089-D436-482F-AA7A-FFFF9AFDF6FD}"/>
              </a:ext>
            </a:extLst>
          </p:cNvPr>
          <p:cNvSpPr txBox="1"/>
          <p:nvPr/>
        </p:nvSpPr>
        <p:spPr>
          <a:xfrm rot="20822571">
            <a:off x="5203497" y="2929440"/>
            <a:ext cx="150393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Uncertainty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F7CED72-09D3-C225-D741-820A3D3C7E3B}"/>
              </a:ext>
            </a:extLst>
          </p:cNvPr>
          <p:cNvSpPr txBox="1"/>
          <p:nvPr/>
        </p:nvSpPr>
        <p:spPr>
          <a:xfrm rot="21286071">
            <a:off x="3912824" y="4044031"/>
            <a:ext cx="144623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Race issues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05798E-CB1A-FE63-AD5B-9C5D23A79A2A}"/>
              </a:ext>
            </a:extLst>
          </p:cNvPr>
          <p:cNvSpPr txBox="1"/>
          <p:nvPr/>
        </p:nvSpPr>
        <p:spPr>
          <a:xfrm rot="776838">
            <a:off x="7419584" y="3329432"/>
            <a:ext cx="157927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</a:t>
            </a:r>
            <a:r>
              <a:rPr lang="es-ES" sz="2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400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 animBg="1"/>
      <p:bldP spid="13" grpId="0" animBg="1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CF6BCAC-248A-417E-99A0-FA5D84F7B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97979"/>
              </p:ext>
            </p:extLst>
          </p:nvPr>
        </p:nvGraphicFramePr>
        <p:xfrm>
          <a:off x="3066978" y="3473839"/>
          <a:ext cx="6058044" cy="2438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dirty="0"/>
                        <a:t>CRISIS of</a:t>
                      </a:r>
                      <a:endParaRPr lang="en-US" sz="2800" dirty="0"/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dirty="0"/>
                        <a:t>INTELLIGENCE</a:t>
                      </a:r>
                    </a:p>
                    <a:p>
                      <a:r>
                        <a:rPr lang="es-ES" sz="2800" dirty="0" err="1"/>
                        <a:t>Information</a:t>
                      </a:r>
                      <a:endParaRPr lang="es-ES" sz="2800" dirty="0"/>
                    </a:p>
                    <a:p>
                      <a:r>
                        <a:rPr lang="es-ES" sz="2800" dirty="0" err="1"/>
                        <a:t>Analysis</a:t>
                      </a:r>
                      <a:endParaRPr lang="es-ES" sz="2800" dirty="0"/>
                    </a:p>
                    <a:p>
                      <a:r>
                        <a:rPr lang="es-ES" sz="2800" dirty="0" err="1"/>
                        <a:t>Communication</a:t>
                      </a:r>
                      <a:endParaRPr lang="en-US" sz="2800" dirty="0"/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CA3FEE6-7BBC-80E9-D9C3-F85D86E07C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290020"/>
              </p:ext>
            </p:extLst>
          </p:nvPr>
        </p:nvGraphicFramePr>
        <p:xfrm>
          <a:off x="3066978" y="1143000"/>
          <a:ext cx="6058044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00357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3657687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dirty="0"/>
                        <a:t>CRISIS of</a:t>
                      </a:r>
                      <a:endParaRPr lang="en-US" sz="2800" dirty="0"/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dirty="0"/>
                        <a:t>LEADERSHIP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C8E0824B-8574-5B79-7390-D7370DE701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1914787"/>
              </p:ext>
            </p:extLst>
          </p:nvPr>
        </p:nvGraphicFramePr>
        <p:xfrm>
          <a:off x="3066978" y="2255852"/>
          <a:ext cx="5418446" cy="115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val="4046533089"/>
                    </a:ext>
                  </a:extLst>
                </a:gridCol>
                <a:gridCol w="2980046">
                  <a:extLst>
                    <a:ext uri="{9D8B030D-6E8A-4147-A177-3AD203B41FA5}">
                      <a16:colId xmlns:a16="http://schemas.microsoft.com/office/drawing/2014/main" val="72339072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r"/>
                      <a:r>
                        <a:rPr lang="es-ES" sz="2800" dirty="0"/>
                        <a:t>CRISIS of</a:t>
                      </a:r>
                      <a:endParaRPr lang="en-US" sz="2800" dirty="0"/>
                    </a:p>
                  </a:txBody>
                  <a:tcPr marL="365760" marR="365760" marT="365760" marB="365760"/>
                </a:tc>
                <a:tc>
                  <a:txBody>
                    <a:bodyPr/>
                    <a:lstStyle/>
                    <a:p>
                      <a:r>
                        <a:rPr lang="es-ES" sz="2800" dirty="0"/>
                        <a:t>FOLLOWERS</a:t>
                      </a:r>
                    </a:p>
                  </a:txBody>
                  <a:tcPr marL="365760" marR="365760" marT="365760" marB="365760"/>
                </a:tc>
                <a:extLst>
                  <a:ext uri="{0D108BD9-81ED-4DB2-BD59-A6C34878D82A}">
                    <a16:rowId xmlns:a16="http://schemas.microsoft.com/office/drawing/2014/main" val="45067237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1FDA105-4D91-4127-804B-58519033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5692" y="6354855"/>
            <a:ext cx="2057400" cy="365125"/>
          </a:xfrm>
        </p:spPr>
        <p:txBody>
          <a:bodyPr/>
          <a:lstStyle/>
          <a:p>
            <a:fld id="{D935023A-7ED7-4443-885E-1708AAB73DB5}" type="slidenum">
              <a:rPr lang="en-US" smtClean="0"/>
              <a:t>11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1E6114-A906-4C07-8BC8-E5417BD05D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8297" y="7239000"/>
            <a:ext cx="12568594" cy="77653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797B6E1-3416-40CE-8DEB-98D9066BB871}"/>
              </a:ext>
            </a:extLst>
          </p:cNvPr>
          <p:cNvSpPr txBox="1"/>
          <p:nvPr/>
        </p:nvSpPr>
        <p:spPr>
          <a:xfrm rot="21256964">
            <a:off x="3419093" y="270606"/>
            <a:ext cx="240623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GARBAGE</a:t>
            </a:r>
            <a:endParaRPr lang="en-US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0AF426-BD6F-40E9-859E-CA6229B96395}"/>
              </a:ext>
            </a:extLst>
          </p:cNvPr>
          <p:cNvSpPr txBox="1"/>
          <p:nvPr/>
        </p:nvSpPr>
        <p:spPr>
          <a:xfrm rot="249754">
            <a:off x="7577959" y="982989"/>
            <a:ext cx="2814168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FAKE NEWS</a:t>
            </a:r>
            <a:endParaRPr lang="en-US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6F3453-040C-4E1F-8D10-CA28C0FFE2DC}"/>
              </a:ext>
            </a:extLst>
          </p:cNvPr>
          <p:cNvSpPr txBox="1"/>
          <p:nvPr/>
        </p:nvSpPr>
        <p:spPr>
          <a:xfrm>
            <a:off x="2819401" y="3125891"/>
            <a:ext cx="4223913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DISINFORMATION</a:t>
            </a:r>
            <a:endParaRPr lang="en-US" sz="4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7E3E58-D72F-46E1-903A-81E1D83AD6A8}"/>
              </a:ext>
            </a:extLst>
          </p:cNvPr>
          <p:cNvSpPr txBox="1"/>
          <p:nvPr/>
        </p:nvSpPr>
        <p:spPr>
          <a:xfrm rot="1150077">
            <a:off x="6442527" y="4707890"/>
            <a:ext cx="3763851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MANIPULATION</a:t>
            </a:r>
            <a:endParaRPr lang="en-US" sz="4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FC2731-639C-4096-983A-1A6F55761130}"/>
              </a:ext>
            </a:extLst>
          </p:cNvPr>
          <p:cNvSpPr txBox="1"/>
          <p:nvPr/>
        </p:nvSpPr>
        <p:spPr>
          <a:xfrm>
            <a:off x="3124201" y="5772205"/>
            <a:ext cx="5102166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“ANTI-INTELLIGENCE”</a:t>
            </a:r>
            <a:endParaRPr lang="en-US" sz="4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D5468FB-4883-4CF1-A0D7-01D1352F3E3F}"/>
              </a:ext>
            </a:extLst>
          </p:cNvPr>
          <p:cNvSpPr txBox="1"/>
          <p:nvPr/>
        </p:nvSpPr>
        <p:spPr>
          <a:xfrm rot="210194">
            <a:off x="4018741" y="2038211"/>
            <a:ext cx="5503430" cy="707886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sz="4000" dirty="0"/>
              <a:t>CONSPIRACY THEORIES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6119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7.40741E-7 L 0 -1.1884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200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4" grpId="0" animBg="1"/>
      <p:bldP spid="15" grpId="0" animBg="1"/>
      <p:bldP spid="16" grpId="0" animBg="1"/>
      <p:bldP spid="16" grpId="1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94281" y="782321"/>
            <a:ext cx="7546103" cy="169277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Fulton T. Armstrong</a:t>
            </a:r>
          </a:p>
          <a:p>
            <a:endParaRPr lang="en-US" sz="2000" dirty="0"/>
          </a:p>
          <a:p>
            <a:r>
              <a:rPr lang="en-US" sz="2000" dirty="0"/>
              <a:t>A spontaneous career in information, analysis, policy and politics</a:t>
            </a:r>
          </a:p>
          <a:p>
            <a:endParaRPr lang="en-US" sz="2000" dirty="0"/>
          </a:p>
          <a:p>
            <a:r>
              <a:rPr lang="en-US" sz="2000" dirty="0"/>
              <a:t>Forty years of analysis</a:t>
            </a:r>
            <a:endParaRPr lang="en-US" dirty="0"/>
          </a:p>
        </p:txBody>
      </p:sp>
      <p:cxnSp>
        <p:nvCxnSpPr>
          <p:cNvPr id="4" name="Straight Arrow Connector 3"/>
          <p:cNvCxnSpPr>
            <a:cxnSpLocks/>
          </p:cNvCxnSpPr>
          <p:nvPr/>
        </p:nvCxnSpPr>
        <p:spPr>
          <a:xfrm flipV="1">
            <a:off x="5910343" y="3642241"/>
            <a:ext cx="499228" cy="118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>
            <a:cxnSpLocks/>
          </p:cNvCxnSpPr>
          <p:nvPr/>
        </p:nvCxnSpPr>
        <p:spPr>
          <a:xfrm flipH="1">
            <a:off x="5338843" y="3187386"/>
            <a:ext cx="1143000" cy="26669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cxnSpLocks/>
            <a:endCxn id="14" idx="0"/>
          </p:cNvCxnSpPr>
          <p:nvPr/>
        </p:nvCxnSpPr>
        <p:spPr>
          <a:xfrm flipH="1">
            <a:off x="3254877" y="5417432"/>
            <a:ext cx="555124" cy="30238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910343" y="2948941"/>
            <a:ext cx="457200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cxnSpLocks/>
          </p:cNvCxnSpPr>
          <p:nvPr/>
        </p:nvCxnSpPr>
        <p:spPr>
          <a:xfrm flipH="1">
            <a:off x="5471805" y="3919982"/>
            <a:ext cx="1015118" cy="31958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cxnSpLocks/>
          </p:cNvCxnSpPr>
          <p:nvPr/>
        </p:nvCxnSpPr>
        <p:spPr>
          <a:xfrm>
            <a:off x="3969699" y="5919875"/>
            <a:ext cx="678502" cy="21792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6FDDCC65-0F6A-41A9-BDA2-F584574AD038}"/>
              </a:ext>
            </a:extLst>
          </p:cNvPr>
          <p:cNvSpPr/>
          <p:nvPr/>
        </p:nvSpPr>
        <p:spPr>
          <a:xfrm>
            <a:off x="6579302" y="2764275"/>
            <a:ext cx="2117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journalism in Taiwan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1597F31-8625-47A8-8130-EF3999FDAA8C}"/>
              </a:ext>
            </a:extLst>
          </p:cNvPr>
          <p:cNvSpPr/>
          <p:nvPr/>
        </p:nvSpPr>
        <p:spPr>
          <a:xfrm>
            <a:off x="2494280" y="2758896"/>
            <a:ext cx="32850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Linguistics and study in Spain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28B7C5-504E-4564-AE35-851EDA25CF90}"/>
              </a:ext>
            </a:extLst>
          </p:cNvPr>
          <p:cNvSpPr/>
          <p:nvPr/>
        </p:nvSpPr>
        <p:spPr>
          <a:xfrm>
            <a:off x="2546061" y="3457575"/>
            <a:ext cx="310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U.S. House of Representatives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0359F-6C89-40DE-AC50-5638834E85C7}"/>
              </a:ext>
            </a:extLst>
          </p:cNvPr>
          <p:cNvSpPr/>
          <p:nvPr/>
        </p:nvSpPr>
        <p:spPr>
          <a:xfrm>
            <a:off x="3065925" y="4096404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State Department</a:t>
            </a:r>
          </a:p>
          <a:p>
            <a:r>
              <a:rPr lang="en-US" sz="2000" dirty="0"/>
              <a:t>National Security Council</a:t>
            </a:r>
          </a:p>
          <a:p>
            <a:r>
              <a:rPr lang="en-US" sz="2000" dirty="0"/>
              <a:t>National Intelligence Council</a:t>
            </a:r>
          </a:p>
          <a:p>
            <a:r>
              <a:rPr lang="en-US" sz="2000" dirty="0"/>
              <a:t>U.S. Military – Intelligence Advisor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27CC81C-4723-409D-8917-DB012622992B}"/>
              </a:ext>
            </a:extLst>
          </p:cNvPr>
          <p:cNvSpPr/>
          <p:nvPr/>
        </p:nvSpPr>
        <p:spPr>
          <a:xfrm>
            <a:off x="2546061" y="5719820"/>
            <a:ext cx="14176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U.S. Senate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52097A5-542C-49BC-923B-E9C288A0E77A}"/>
              </a:ext>
            </a:extLst>
          </p:cNvPr>
          <p:cNvSpPr/>
          <p:nvPr/>
        </p:nvSpPr>
        <p:spPr>
          <a:xfrm>
            <a:off x="4755703" y="6058802"/>
            <a:ext cx="25634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SU … AU … and others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23286-AFB8-448B-BFBA-B18BEDDF88BE}"/>
              </a:ext>
            </a:extLst>
          </p:cNvPr>
          <p:cNvSpPr/>
          <p:nvPr/>
        </p:nvSpPr>
        <p:spPr>
          <a:xfrm>
            <a:off x="6684053" y="3454084"/>
            <a:ext cx="5613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CIA</a:t>
            </a:r>
          </a:p>
        </p:txBody>
      </p:sp>
    </p:spTree>
    <p:extLst>
      <p:ext uri="{BB962C8B-B14F-4D97-AF65-F5344CB8AC3E}">
        <p14:creationId xmlns:p14="http://schemas.microsoft.com/office/powerpoint/2010/main" val="342796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62200" y="3886201"/>
            <a:ext cx="7808548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dirty="0"/>
              <a:t>Once we have a defined analytical question … </a:t>
            </a:r>
          </a:p>
          <a:p>
            <a:pPr algn="ctr">
              <a:spcAft>
                <a:spcPts val="1200"/>
              </a:spcAft>
            </a:pPr>
            <a:r>
              <a:rPr lang="en-US" sz="2800" dirty="0"/>
              <a:t>Once we have some basic information …</a:t>
            </a:r>
          </a:p>
          <a:p>
            <a:pPr algn="ctr">
              <a:spcAft>
                <a:spcPts val="1200"/>
              </a:spcAft>
            </a:pPr>
            <a:r>
              <a:rPr lang="en-US" sz="2800" dirty="0"/>
              <a:t>What is our FIRST analytic contribution on an issue?</a:t>
            </a:r>
          </a:p>
          <a:p>
            <a:pPr algn="ctr">
              <a:spcAft>
                <a:spcPts val="1200"/>
              </a:spcAft>
            </a:pPr>
            <a:r>
              <a:rPr lang="en-US" sz="2800" dirty="0"/>
              <a:t>And how do we do it?</a:t>
            </a:r>
          </a:p>
        </p:txBody>
      </p:sp>
      <p:sp>
        <p:nvSpPr>
          <p:cNvPr id="2" name="Rectangle 1"/>
          <p:cNvSpPr/>
          <p:nvPr/>
        </p:nvSpPr>
        <p:spPr>
          <a:xfrm>
            <a:off x="2727224" y="1371600"/>
            <a:ext cx="6929718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/>
              <a:t>What do decision-makers need?</a:t>
            </a:r>
          </a:p>
          <a:p>
            <a:pPr algn="ctr"/>
            <a:r>
              <a:rPr lang="en-US" sz="4000" dirty="0"/>
              <a:t>What is intelligence</a:t>
            </a:r>
            <a:r>
              <a:rPr lang="es-ES" sz="4000" dirty="0"/>
              <a:t>?</a:t>
            </a:r>
            <a:br>
              <a:rPr lang="es-ES" sz="4000" dirty="0"/>
            </a:br>
            <a:r>
              <a:rPr lang="en-US" sz="4000" dirty="0"/>
              <a:t>What is analysis?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6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594769-4FBA-4890-90D8-52FFC32A2790}"/>
              </a:ext>
            </a:extLst>
          </p:cNvPr>
          <p:cNvSpPr txBox="1"/>
          <p:nvPr/>
        </p:nvSpPr>
        <p:spPr>
          <a:xfrm>
            <a:off x="2467216" y="4114801"/>
            <a:ext cx="7257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What do we see and believe in the following video and pictures?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58EB4-32FA-4975-860D-A7AB4680BE72}"/>
              </a:ext>
            </a:extLst>
          </p:cNvPr>
          <p:cNvSpPr txBox="1"/>
          <p:nvPr/>
        </p:nvSpPr>
        <p:spPr>
          <a:xfrm>
            <a:off x="3343484" y="1752600"/>
            <a:ext cx="5505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Evaluate the reliability of the “facts”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250CF9-D1F1-4E67-B150-150D2E646730}"/>
              </a:ext>
            </a:extLst>
          </p:cNvPr>
          <p:cNvSpPr txBox="1"/>
          <p:nvPr/>
        </p:nvSpPr>
        <p:spPr>
          <a:xfrm>
            <a:off x="2286000" y="3244335"/>
            <a:ext cx="2684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Let’s play a game… </a:t>
            </a:r>
          </a:p>
        </p:txBody>
      </p:sp>
    </p:spTree>
    <p:extLst>
      <p:ext uri="{BB962C8B-B14F-4D97-AF65-F5344CB8AC3E}">
        <p14:creationId xmlns:p14="http://schemas.microsoft.com/office/powerpoint/2010/main" val="3497604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B738A8-FA23-412E-ADD7-40428D70CC3D}"/>
              </a:ext>
            </a:extLst>
          </p:cNvPr>
          <p:cNvSpPr txBox="1"/>
          <p:nvPr/>
        </p:nvSpPr>
        <p:spPr>
          <a:xfrm>
            <a:off x="3063051" y="2209800"/>
            <a:ext cx="6379760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A bystander takes a video of something they saw.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Posts it in social media,</a:t>
            </a:r>
          </a:p>
          <a:p>
            <a:pPr algn="ctr">
              <a:spcAft>
                <a:spcPts val="1200"/>
              </a:spcAft>
            </a:pPr>
            <a:r>
              <a:rPr lang="en-US" sz="2400" dirty="0"/>
              <a:t>as an example of “police incompetence.”</a:t>
            </a:r>
          </a:p>
          <a:p>
            <a:pPr algn="ctr"/>
            <a:endParaRPr lang="en-US" sz="2400" dirty="0"/>
          </a:p>
          <a:p>
            <a:pPr algn="ctr"/>
            <a:r>
              <a:rPr lang="en-US" sz="3200" dirty="0"/>
              <a:t>What is happening?</a:t>
            </a:r>
          </a:p>
          <a:p>
            <a:pPr algn="ctr"/>
            <a:r>
              <a:rPr lang="en-US" sz="3200" dirty="0"/>
              <a:t>How do we know?</a:t>
            </a:r>
          </a:p>
        </p:txBody>
      </p:sp>
    </p:spTree>
    <p:extLst>
      <p:ext uri="{BB962C8B-B14F-4D97-AF65-F5344CB8AC3E}">
        <p14:creationId xmlns:p14="http://schemas.microsoft.com/office/powerpoint/2010/main" val="327216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2">
            <a:hlinkClick r:id="" action="ppaction://media"/>
            <a:extLst>
              <a:ext uri="{FF2B5EF4-FFF2-40B4-BE49-F238E27FC236}">
                <a16:creationId xmlns:a16="http://schemas.microsoft.com/office/drawing/2014/main" id="{BF79A52A-6E1A-408F-AA36-BB6F4E704EB9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00" end="449.538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1F55C82-67C5-41F4-B279-26AE966323EA}"/>
              </a:ext>
            </a:extLst>
          </p:cNvPr>
          <p:cNvSpPr txBox="1"/>
          <p:nvPr/>
        </p:nvSpPr>
        <p:spPr>
          <a:xfrm>
            <a:off x="3733801" y="2743200"/>
            <a:ext cx="5044971" cy="923330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What happened?</a:t>
            </a:r>
          </a:p>
        </p:txBody>
      </p:sp>
    </p:spTree>
    <p:extLst>
      <p:ext uri="{BB962C8B-B14F-4D97-AF65-F5344CB8AC3E}">
        <p14:creationId xmlns:p14="http://schemas.microsoft.com/office/powerpoint/2010/main" val="2568179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9091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emp3">
            <a:hlinkClick r:id="" action="ppaction://media"/>
            <a:extLst>
              <a:ext uri="{FF2B5EF4-FFF2-40B4-BE49-F238E27FC236}">
                <a16:creationId xmlns:a16="http://schemas.microsoft.com/office/drawing/2014/main" id="{9929EE82-E8ED-45A5-A812-01E93C9FD85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762" end="2732.965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9200" y="246185"/>
            <a:ext cx="8514470" cy="63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030586" y="2675484"/>
            <a:ext cx="41382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400" dirty="0"/>
              <a:t>What’s </a:t>
            </a:r>
            <a:r>
              <a:rPr lang="es-ES" sz="2400" dirty="0"/>
              <a:t>REAL and </a:t>
            </a:r>
            <a:r>
              <a:rPr lang="es-ES" sz="2400" dirty="0" err="1"/>
              <a:t>what’s</a:t>
            </a:r>
            <a:r>
              <a:rPr lang="es-ES" sz="2400" dirty="0"/>
              <a:t> FAKE</a:t>
            </a:r>
            <a:r>
              <a:rPr lang="en-US" sz="2400" dirty="0"/>
              <a:t>?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9711" y="175260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927D2F-0093-4A85-BD89-8007887A096C}"/>
              </a:ext>
            </a:extLst>
          </p:cNvPr>
          <p:cNvSpPr txBox="1"/>
          <p:nvPr/>
        </p:nvSpPr>
        <p:spPr>
          <a:xfrm>
            <a:off x="4146718" y="4953001"/>
            <a:ext cx="3535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Exercise #2:  Real or Fake?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40EEA3-7771-4C45-8696-174FED24FA91}"/>
              </a:ext>
            </a:extLst>
          </p:cNvPr>
          <p:cNvSpPr txBox="1"/>
          <p:nvPr/>
        </p:nvSpPr>
        <p:spPr>
          <a:xfrm>
            <a:off x="3415918" y="1527443"/>
            <a:ext cx="5352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do we know what we “know”?</a:t>
            </a:r>
          </a:p>
        </p:txBody>
      </p:sp>
    </p:spTree>
    <p:extLst>
      <p:ext uri="{BB962C8B-B14F-4D97-AF65-F5344CB8AC3E}">
        <p14:creationId xmlns:p14="http://schemas.microsoft.com/office/powerpoint/2010/main" val="371452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0.tqn.com/d/urbanlegends/1/0/8/Z/1/monkey-orchid-faceboo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688274"/>
            <a:ext cx="5334000" cy="400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54213" y="4691743"/>
            <a:ext cx="37805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orchid blossom real or fake?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4114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82D9E-00E4-4E48-AEAB-CE69096242C9}"/>
              </a:ext>
            </a:extLst>
          </p:cNvPr>
          <p:cNvSpPr txBox="1"/>
          <p:nvPr/>
        </p:nvSpPr>
        <p:spPr>
          <a:xfrm>
            <a:off x="4191000" y="22860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analysis?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EA7D3C-6A9B-EC4F-6AD5-28F74EA75691}"/>
              </a:ext>
            </a:extLst>
          </p:cNvPr>
          <p:cNvSpPr txBox="1"/>
          <p:nvPr/>
        </p:nvSpPr>
        <p:spPr>
          <a:xfrm>
            <a:off x="2057400" y="472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What is it about someone that makes you think, “That person is intelligent”?</a:t>
            </a:r>
          </a:p>
        </p:txBody>
      </p:sp>
    </p:spTree>
    <p:extLst>
      <p:ext uri="{BB962C8B-B14F-4D97-AF65-F5344CB8AC3E}">
        <p14:creationId xmlns:p14="http://schemas.microsoft.com/office/powerpoint/2010/main" val="139927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0.tqn.com/d/urbanlegends/1/0/S/7/catfish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3" y="533400"/>
            <a:ext cx="5259545" cy="393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038603" y="4610947"/>
            <a:ext cx="28821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catfish real or fake?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3457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E4773D84-CDE2-4EC8-BE5A-9443730779FA">
            <a:extLst>
              <a:ext uri="{FF2B5EF4-FFF2-40B4-BE49-F238E27FC236}">
                <a16:creationId xmlns:a16="http://schemas.microsoft.com/office/drawing/2014/main" id="{3E365D7F-A90D-FE3D-DFE5-AE4122B3C5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0"/>
          <a:stretch/>
        </p:blipFill>
        <p:spPr bwMode="auto">
          <a:xfrm>
            <a:off x="2438400" y="518190"/>
            <a:ext cx="7086600" cy="744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4B107E0-C7CD-FB36-B37A-BD3304F7F903}"/>
              </a:ext>
            </a:extLst>
          </p:cNvPr>
          <p:cNvSpPr/>
          <p:nvPr/>
        </p:nvSpPr>
        <p:spPr>
          <a:xfrm rot="5400000">
            <a:off x="4972857" y="1232945"/>
            <a:ext cx="2404798" cy="93025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42E5C2E4-B4C1-491E-F1E3-B67F5A3DDBBE}"/>
              </a:ext>
            </a:extLst>
          </p:cNvPr>
          <p:cNvSpPr/>
          <p:nvPr/>
        </p:nvSpPr>
        <p:spPr>
          <a:xfrm>
            <a:off x="2133600" y="457200"/>
            <a:ext cx="4572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DD00C299-4D6A-521B-F7B5-D2CF220E3E25}"/>
              </a:ext>
            </a:extLst>
          </p:cNvPr>
          <p:cNvSpPr/>
          <p:nvPr/>
        </p:nvSpPr>
        <p:spPr>
          <a:xfrm>
            <a:off x="9207975" y="457200"/>
            <a:ext cx="457200" cy="647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526826" y="4953000"/>
            <a:ext cx="303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goldfish real or fake?</a:t>
            </a:r>
          </a:p>
        </p:txBody>
      </p:sp>
      <p:sp useBgFill="1">
        <p:nvSpPr>
          <p:cNvPr id="5" name="TextBox 4"/>
          <p:cNvSpPr txBox="1"/>
          <p:nvPr/>
        </p:nvSpPr>
        <p:spPr>
          <a:xfrm>
            <a:off x="8839200" y="5791201"/>
            <a:ext cx="1194751" cy="76944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2549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7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09801" y="4933892"/>
            <a:ext cx="74697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Burmese Python (98kg and 5.5m) found in Florida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307806-0408-6F16-C45B-738013627E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039" y="609600"/>
            <a:ext cx="7638563" cy="422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5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0.tqn.com/d/urbanlegends/1/0/U/4/1/giantcat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946" y="838201"/>
            <a:ext cx="5499057" cy="3613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24943" y="4572000"/>
            <a:ext cx="31995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house cat real or fake?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8694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29438" y="4483741"/>
            <a:ext cx="4884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</a:t>
            </a:r>
            <a:r>
              <a:rPr lang="en-US" sz="2000" dirty="0" err="1"/>
              <a:t>Miyako</a:t>
            </a:r>
            <a:r>
              <a:rPr lang="en-US" sz="2000" dirty="0"/>
              <a:t>, Japan, real or fake?</a:t>
            </a:r>
          </a:p>
        </p:txBody>
      </p:sp>
      <p:pic>
        <p:nvPicPr>
          <p:cNvPr id="7170" name="Picture 2" descr="http://static.squarespace.com/static/4f34530ecb12e336a9dfe29c/t/523332cbe4b0b8e3b0ef6b6e/1379087052214/japan-earthquake-tsunami-nuclear-unforgettable-pictures-wave_33291_600x4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18658"/>
            <a:ext cx="6284120" cy="417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2662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2" y="4191000"/>
            <a:ext cx="478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tsunami in New York City real or fake?</a:t>
            </a:r>
          </a:p>
        </p:txBody>
      </p:sp>
      <p:pic>
        <p:nvPicPr>
          <p:cNvPr id="8194" name="Picture 2" descr="http://0.tqn.com/d/urbanlegends/1/0/U/C/1/hurricane-sandy-wave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3" y="455678"/>
            <a:ext cx="6440213" cy="373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17157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4461969"/>
            <a:ext cx="4940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goliath </a:t>
            </a:r>
            <a:r>
              <a:rPr lang="en-US" sz="2000" dirty="0" err="1"/>
              <a:t>birdeater</a:t>
            </a:r>
            <a:r>
              <a:rPr lang="en-US" sz="2000" dirty="0"/>
              <a:t> tarantula real or fake?</a:t>
            </a:r>
          </a:p>
        </p:txBody>
      </p:sp>
      <p:pic>
        <p:nvPicPr>
          <p:cNvPr id="13314" name="Picture 2" descr="http://farm9.staticflickr.com/8494/8368387496_e957af5af6_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43953"/>
            <a:ext cx="6172200" cy="41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134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05401" y="4451084"/>
            <a:ext cx="50207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wall spider in a beach town real or fake?</a:t>
            </a:r>
          </a:p>
        </p:txBody>
      </p:sp>
      <p:pic>
        <p:nvPicPr>
          <p:cNvPr id="14338" name="Picture 2" descr="http://0.tqn.com/d/urbanlegends/1/0/A/D/1/angolan-witch-spider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04800"/>
            <a:ext cx="541020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718126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7273" y="4821198"/>
            <a:ext cx="3542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coconut crab real or fake?</a:t>
            </a:r>
          </a:p>
        </p:txBody>
      </p:sp>
      <p:pic>
        <p:nvPicPr>
          <p:cNvPr id="23554" name="Picture 2" descr="http://0.tqn.com/d/urbanlegends/1/0/n/0/1/giant_coconut_crab_02_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070" y="228600"/>
            <a:ext cx="6059330" cy="4544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0893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0400" y="4572000"/>
            <a:ext cx="6719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mermaid skeleton found near the Black Sea real or fake?</a:t>
            </a:r>
          </a:p>
        </p:txBody>
      </p:sp>
      <p:pic>
        <p:nvPicPr>
          <p:cNvPr id="12290" name="Picture 2" descr="http://0.tqn.com/d/urbanlegends/1/0/e/G/1/mermaid-found-near-black-sea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52401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91663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737329-F68B-45F8-882D-7F8ECBCAB805}"/>
              </a:ext>
            </a:extLst>
          </p:cNvPr>
          <p:cNvSpPr txBox="1"/>
          <p:nvPr/>
        </p:nvSpPr>
        <p:spPr>
          <a:xfrm>
            <a:off x="2095500" y="921189"/>
            <a:ext cx="2857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Main Bias: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B5BEAA-60AE-4747-9780-8183AF3AEEAD}"/>
              </a:ext>
            </a:extLst>
          </p:cNvPr>
          <p:cNvSpPr txBox="1"/>
          <p:nvPr/>
        </p:nvSpPr>
        <p:spPr>
          <a:xfrm>
            <a:off x="2140136" y="1767722"/>
            <a:ext cx="609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Good information and good analysis are at the heart of ALL good policy.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0F50EE-6DB9-47F1-A5ED-20B46F0646A4}"/>
              </a:ext>
            </a:extLst>
          </p:cNvPr>
          <p:cNvSpPr txBox="1"/>
          <p:nvPr/>
        </p:nvSpPr>
        <p:spPr>
          <a:xfrm>
            <a:off x="2456124" y="3987772"/>
            <a:ext cx="19080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 SECOND bias: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049D1B-1C64-4020-AC44-F6CF98A17A43}"/>
              </a:ext>
            </a:extLst>
          </p:cNvPr>
          <p:cNvSpPr txBox="1"/>
          <p:nvPr/>
        </p:nvSpPr>
        <p:spPr>
          <a:xfrm>
            <a:off x="3524250" y="4720447"/>
            <a:ext cx="4964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There’s rarely a *single* right answer.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463EEA-B606-3767-629D-8E47C62518CC}"/>
              </a:ext>
            </a:extLst>
          </p:cNvPr>
          <p:cNvSpPr txBox="1"/>
          <p:nvPr/>
        </p:nvSpPr>
        <p:spPr>
          <a:xfrm>
            <a:off x="3410136" y="2824210"/>
            <a:ext cx="609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And bad information and bad analysis are at the heart of ALL bad policy.</a:t>
            </a:r>
          </a:p>
        </p:txBody>
      </p:sp>
    </p:spTree>
    <p:extLst>
      <p:ext uri="{BB962C8B-B14F-4D97-AF65-F5344CB8AC3E}">
        <p14:creationId xmlns:p14="http://schemas.microsoft.com/office/powerpoint/2010/main" val="9832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D6D6D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76603" y="4485215"/>
            <a:ext cx="34701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flying panda real or fake?</a:t>
            </a:r>
          </a:p>
        </p:txBody>
      </p:sp>
      <p:pic>
        <p:nvPicPr>
          <p:cNvPr id="17410" name="Picture 2" descr="http://0.tqn.com/d/urbanlegends/1/0/A/W/1/panda-diplomacy-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3" y="221676"/>
            <a:ext cx="5911963" cy="425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0302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33803" y="4572000"/>
            <a:ext cx="47564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public toilet with one-way glass walls </a:t>
            </a:r>
            <a:br>
              <a:rPr lang="en-US" sz="2000" dirty="0"/>
            </a:br>
            <a:r>
              <a:rPr lang="en-US" sz="2000" dirty="0"/>
              <a:t>real or fake?</a:t>
            </a:r>
          </a:p>
        </p:txBody>
      </p:sp>
      <p:pic>
        <p:nvPicPr>
          <p:cNvPr id="16386" name="Picture 2" descr="http://0.tqn.com/d/urbanlegends/1/0/b/4/1/from_inside_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2" y="152403"/>
            <a:ext cx="4291411" cy="430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7622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hoto, sitting, small&#10;&#10;Description automatically generated">
            <a:extLst>
              <a:ext uri="{FF2B5EF4-FFF2-40B4-BE49-F238E27FC236}">
                <a16:creationId xmlns:a16="http://schemas.microsoft.com/office/drawing/2014/main" id="{D5F6B373-3E08-4F9A-8D57-81269C851D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478" y="609601"/>
            <a:ext cx="7172298" cy="5791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5B6FDA-A0D0-4014-9D30-4D20CAFEA2E7}"/>
              </a:ext>
            </a:extLst>
          </p:cNvPr>
          <p:cNvSpPr txBox="1"/>
          <p:nvPr/>
        </p:nvSpPr>
        <p:spPr>
          <a:xfrm>
            <a:off x="7848601" y="6094511"/>
            <a:ext cx="1309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19 August 2020</a:t>
            </a:r>
          </a:p>
        </p:txBody>
      </p:sp>
    </p:spTree>
    <p:extLst>
      <p:ext uri="{BB962C8B-B14F-4D97-AF65-F5344CB8AC3E}">
        <p14:creationId xmlns:p14="http://schemas.microsoft.com/office/powerpoint/2010/main" val="13076992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F500EAD-1558-3078-C85B-911298704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46B1C6-11D9-8629-A766-C6BAA77F26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85800"/>
            <a:ext cx="7848600" cy="4709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34E21-7782-A4BC-C41D-9D992881BEE7}"/>
              </a:ext>
            </a:extLst>
          </p:cNvPr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FB8DF-C633-2B91-7C40-F5833C88E0C7}"/>
              </a:ext>
            </a:extLst>
          </p:cNvPr>
          <p:cNvSpPr txBox="1"/>
          <p:nvPr/>
        </p:nvSpPr>
        <p:spPr>
          <a:xfrm>
            <a:off x="2114619" y="5521713"/>
            <a:ext cx="2372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 this man in Paris using a (legal) public urinal?</a:t>
            </a:r>
          </a:p>
        </p:txBody>
      </p:sp>
    </p:spTree>
    <p:extLst>
      <p:ext uri="{BB962C8B-B14F-4D97-AF65-F5344CB8AC3E}">
        <p14:creationId xmlns:p14="http://schemas.microsoft.com/office/powerpoint/2010/main" val="1601597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9B0D98-5910-48A1-F5AA-DD113815F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715" y="224879"/>
            <a:ext cx="4946168" cy="6408243"/>
          </a:xfrm>
          <a:prstGeom prst="rect">
            <a:avLst/>
          </a:prstGeom>
        </p:spPr>
      </p:pic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B557D131-62CC-737A-3ACB-B20CC9F9BD59}"/>
              </a:ext>
            </a:extLst>
          </p:cNvPr>
          <p:cNvSpPr/>
          <p:nvPr/>
        </p:nvSpPr>
        <p:spPr>
          <a:xfrm>
            <a:off x="1905000" y="6324600"/>
            <a:ext cx="5257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C28DD463-C363-2E5D-5306-3C03A0930DDE}"/>
              </a:ext>
            </a:extLst>
          </p:cNvPr>
          <p:cNvSpPr/>
          <p:nvPr/>
        </p:nvSpPr>
        <p:spPr>
          <a:xfrm rot="11621304">
            <a:off x="4798923" y="1565641"/>
            <a:ext cx="4087661" cy="484632"/>
          </a:xfrm>
          <a:prstGeom prst="rightArrow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19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FE5881-1F14-326C-F05A-769B08F0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BD03D2-9CD0-F038-8A87-F6E305D4B280}"/>
              </a:ext>
            </a:extLst>
          </p:cNvPr>
          <p:cNvSpPr txBox="1"/>
          <p:nvPr/>
        </p:nvSpPr>
        <p:spPr>
          <a:xfrm>
            <a:off x="1600200" y="5987019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https://uritrottoir.com/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4E074F-ACA1-FF35-6C9D-075DFFBE69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85800"/>
            <a:ext cx="9144000" cy="4921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789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6874" y="4424653"/>
            <a:ext cx="62805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frozen Niagara Falls (in the early 1900s) real or fake?</a:t>
            </a:r>
          </a:p>
        </p:txBody>
      </p:sp>
      <p:pic>
        <p:nvPicPr>
          <p:cNvPr id="1026" name="Picture 2" descr="http://www.cliftonhill.com/falls_blog/wp-content/uploads/2013/04/Frozen-Niagara-Falls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3" y="152402"/>
            <a:ext cx="7769725" cy="418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3" y="5334003"/>
            <a:ext cx="1194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Real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4946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.imwx.com/dru/2014/01/b65e0bff-e8f7-4f48-9d55-2dbd0dc87c03_980x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3" y="457200"/>
            <a:ext cx="813168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50211" y="516337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Niagara Falls -  Jan. 9, 2014</a:t>
            </a:r>
          </a:p>
        </p:txBody>
      </p:sp>
    </p:spTree>
    <p:extLst>
      <p:ext uri="{BB962C8B-B14F-4D97-AF65-F5344CB8AC3E}">
        <p14:creationId xmlns:p14="http://schemas.microsoft.com/office/powerpoint/2010/main" val="20109402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87783" y="4933891"/>
            <a:ext cx="44349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Is this 9/11 tourist snapshot real or fake?</a:t>
            </a:r>
          </a:p>
        </p:txBody>
      </p:sp>
      <p:pic>
        <p:nvPicPr>
          <p:cNvPr id="21506" name="Picture 2" descr="http://0.tqn.com/d/urbanlegends/1/0/J/7/tourist_guy_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259" y="327006"/>
            <a:ext cx="6749143" cy="4647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96200" y="5334003"/>
            <a:ext cx="145392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FAKE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1528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61180" y="857879"/>
            <a:ext cx="6083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did you determine “real” or “fake”?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662822" y="1774732"/>
            <a:ext cx="737652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dirty="0"/>
              <a:t>Because you really know something as fact?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Because you can tell that a photo has been Photoshopped?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By some sort of logic?</a:t>
            </a:r>
          </a:p>
          <a:p>
            <a:pPr>
              <a:spcAft>
                <a:spcPts val="1200"/>
              </a:spcAft>
            </a:pPr>
            <a:r>
              <a:rPr lang="en-US" sz="2800" dirty="0"/>
              <a:t>Because you know of precedents or parallels?</a:t>
            </a:r>
            <a:endParaRPr lang="en-US" sz="24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39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4DD2503-318C-4B99-8D21-DEE5B8F8F7D5}"/>
              </a:ext>
            </a:extLst>
          </p:cNvPr>
          <p:cNvSpPr/>
          <p:nvPr/>
        </p:nvSpPr>
        <p:spPr>
          <a:xfrm>
            <a:off x="2680544" y="4657405"/>
            <a:ext cx="6540573" cy="10310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How did you process your information?</a:t>
            </a:r>
          </a:p>
          <a:p>
            <a:pPr>
              <a:spcAft>
                <a:spcPts val="600"/>
              </a:spcAft>
            </a:pPr>
            <a:r>
              <a:rPr lang="es-ES" sz="2800" dirty="0" err="1"/>
              <a:t>Did</a:t>
            </a:r>
            <a:r>
              <a:rPr lang="es-ES" sz="2800" dirty="0"/>
              <a:t> </a:t>
            </a:r>
            <a:r>
              <a:rPr lang="es-ES" sz="2800" dirty="0" err="1"/>
              <a:t>wishes</a:t>
            </a:r>
            <a:r>
              <a:rPr lang="es-ES" sz="2800" dirty="0"/>
              <a:t> </a:t>
            </a:r>
            <a:r>
              <a:rPr lang="es-ES" sz="2800" dirty="0" err="1"/>
              <a:t>or</a:t>
            </a:r>
            <a:r>
              <a:rPr lang="es-ES" sz="2800" dirty="0"/>
              <a:t> </a:t>
            </a:r>
            <a:r>
              <a:rPr lang="es-ES" sz="2800" dirty="0" err="1"/>
              <a:t>biases</a:t>
            </a:r>
            <a:r>
              <a:rPr lang="es-ES" sz="2800" dirty="0"/>
              <a:t> </a:t>
            </a:r>
            <a:r>
              <a:rPr lang="es-ES" sz="2800" dirty="0" err="1"/>
              <a:t>or</a:t>
            </a:r>
            <a:r>
              <a:rPr lang="es-ES" sz="2800" dirty="0"/>
              <a:t> </a:t>
            </a:r>
            <a:r>
              <a:rPr lang="es-ES" sz="2800" dirty="0" err="1"/>
              <a:t>fears</a:t>
            </a:r>
            <a:r>
              <a:rPr lang="es-ES" sz="2800" dirty="0"/>
              <a:t> </a:t>
            </a:r>
            <a:r>
              <a:rPr lang="es-ES" sz="2800" dirty="0" err="1"/>
              <a:t>influence</a:t>
            </a:r>
            <a:r>
              <a:rPr lang="es-ES" sz="2800" dirty="0"/>
              <a:t> </a:t>
            </a:r>
            <a:r>
              <a:rPr lang="es-ES" sz="2800" dirty="0" err="1"/>
              <a:t>you</a:t>
            </a:r>
            <a:r>
              <a:rPr lang="es-ES" sz="2800" dirty="0"/>
              <a:t>?</a:t>
            </a:r>
          </a:p>
        </p:txBody>
      </p:sp>
      <p:sp useBgFill="1">
        <p:nvSpPr>
          <p:cNvPr id="5" name="TextBox 4">
            <a:extLst>
              <a:ext uri="{FF2B5EF4-FFF2-40B4-BE49-F238E27FC236}">
                <a16:creationId xmlns:a16="http://schemas.microsoft.com/office/drawing/2014/main" id="{5FC02DE7-1ECA-4D55-923E-AE69DC068C1E}"/>
              </a:ext>
            </a:extLst>
          </p:cNvPr>
          <p:cNvSpPr txBox="1"/>
          <p:nvPr/>
        </p:nvSpPr>
        <p:spPr>
          <a:xfrm rot="271165">
            <a:off x="2490816" y="2638731"/>
            <a:ext cx="6750887" cy="1231106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none" lIns="640080" tIns="365760" rIns="640080" bIns="365760" rtlCol="0">
            <a:spAutoFit/>
          </a:bodyPr>
          <a:lstStyle/>
          <a:p>
            <a:r>
              <a:rPr lang="en-US" sz="3200" i="1" dirty="0"/>
              <a:t>An analyst is conscious of all this.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9975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9950" y="295342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i="1" dirty="0"/>
              <a:t>The Role of </a:t>
            </a:r>
            <a:r>
              <a:rPr lang="es-ES" sz="2800" i="1" dirty="0" err="1"/>
              <a:t>Intelligence</a:t>
            </a:r>
            <a:r>
              <a:rPr lang="es-ES" sz="2800" i="1" dirty="0"/>
              <a:t>: The </a:t>
            </a:r>
            <a:r>
              <a:rPr lang="es-ES" sz="2800" i="1" dirty="0" err="1"/>
              <a:t>Blind</a:t>
            </a:r>
            <a:r>
              <a:rPr lang="es-ES" sz="2800" i="1" dirty="0"/>
              <a:t> </a:t>
            </a:r>
            <a:r>
              <a:rPr lang="es-ES" sz="2800" i="1" dirty="0" err="1"/>
              <a:t>Men</a:t>
            </a:r>
            <a:r>
              <a:rPr lang="es-ES" sz="2800" i="1" dirty="0"/>
              <a:t> and the Elephant</a:t>
            </a:r>
            <a:endParaRPr lang="en-US" sz="2800" i="1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E9CC97-0FC2-45A0-8380-60EC8FC1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78" y="990600"/>
            <a:ext cx="8916644" cy="5620534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82C84B4E-FF73-47FC-96B4-084EDBA4D5CA}"/>
              </a:ext>
            </a:extLst>
          </p:cNvPr>
          <p:cNvSpPr/>
          <p:nvPr/>
        </p:nvSpPr>
        <p:spPr>
          <a:xfrm>
            <a:off x="2598198" y="1784405"/>
            <a:ext cx="1509204" cy="1029816"/>
          </a:xfrm>
          <a:custGeom>
            <a:avLst/>
            <a:gdLst>
              <a:gd name="connsiteX0" fmla="*/ 408373 w 1509204"/>
              <a:gd name="connsiteY0" fmla="*/ 17762 h 1029816"/>
              <a:gd name="connsiteX1" fmla="*/ 133165 w 1509204"/>
              <a:gd name="connsiteY1" fmla="*/ 35517 h 1029816"/>
              <a:gd name="connsiteX2" fmla="*/ 115410 w 1509204"/>
              <a:gd name="connsiteY2" fmla="*/ 53273 h 1029816"/>
              <a:gd name="connsiteX3" fmla="*/ 88777 w 1509204"/>
              <a:gd name="connsiteY3" fmla="*/ 71028 h 1029816"/>
              <a:gd name="connsiteX4" fmla="*/ 71021 w 1509204"/>
              <a:gd name="connsiteY4" fmla="*/ 97661 h 1029816"/>
              <a:gd name="connsiteX5" fmla="*/ 35511 w 1509204"/>
              <a:gd name="connsiteY5" fmla="*/ 142049 h 1029816"/>
              <a:gd name="connsiteX6" fmla="*/ 17755 w 1509204"/>
              <a:gd name="connsiteY6" fmla="*/ 204193 h 1029816"/>
              <a:gd name="connsiteX7" fmla="*/ 0 w 1509204"/>
              <a:gd name="connsiteY7" fmla="*/ 319603 h 1029816"/>
              <a:gd name="connsiteX8" fmla="*/ 8878 w 1509204"/>
              <a:gd name="connsiteY8" fmla="*/ 470523 h 1029816"/>
              <a:gd name="connsiteX9" fmla="*/ 26633 w 1509204"/>
              <a:gd name="connsiteY9" fmla="*/ 506034 h 1029816"/>
              <a:gd name="connsiteX10" fmla="*/ 35511 w 1509204"/>
              <a:gd name="connsiteY10" fmla="*/ 577055 h 1029816"/>
              <a:gd name="connsiteX11" fmla="*/ 71021 w 1509204"/>
              <a:gd name="connsiteY11" fmla="*/ 639199 h 1029816"/>
              <a:gd name="connsiteX12" fmla="*/ 97654 w 1509204"/>
              <a:gd name="connsiteY12" fmla="*/ 701343 h 1029816"/>
              <a:gd name="connsiteX13" fmla="*/ 115410 w 1509204"/>
              <a:gd name="connsiteY13" fmla="*/ 754609 h 1029816"/>
              <a:gd name="connsiteX14" fmla="*/ 133165 w 1509204"/>
              <a:gd name="connsiteY14" fmla="*/ 781242 h 1029816"/>
              <a:gd name="connsiteX15" fmla="*/ 159798 w 1509204"/>
              <a:gd name="connsiteY15" fmla="*/ 825630 h 1029816"/>
              <a:gd name="connsiteX16" fmla="*/ 204186 w 1509204"/>
              <a:gd name="connsiteY16" fmla="*/ 878896 h 1029816"/>
              <a:gd name="connsiteX17" fmla="*/ 230819 w 1509204"/>
              <a:gd name="connsiteY17" fmla="*/ 923284 h 1029816"/>
              <a:gd name="connsiteX18" fmla="*/ 257452 w 1509204"/>
              <a:gd name="connsiteY18" fmla="*/ 941040 h 1029816"/>
              <a:gd name="connsiteX19" fmla="*/ 275208 w 1509204"/>
              <a:gd name="connsiteY19" fmla="*/ 958795 h 1029816"/>
              <a:gd name="connsiteX20" fmla="*/ 346229 w 1509204"/>
              <a:gd name="connsiteY20" fmla="*/ 985428 h 1029816"/>
              <a:gd name="connsiteX21" fmla="*/ 470517 w 1509204"/>
              <a:gd name="connsiteY21" fmla="*/ 1003183 h 1029816"/>
              <a:gd name="connsiteX22" fmla="*/ 559293 w 1509204"/>
              <a:gd name="connsiteY22" fmla="*/ 1029816 h 1029816"/>
              <a:gd name="connsiteX23" fmla="*/ 887767 w 1509204"/>
              <a:gd name="connsiteY23" fmla="*/ 994306 h 1029816"/>
              <a:gd name="connsiteX24" fmla="*/ 923278 w 1509204"/>
              <a:gd name="connsiteY24" fmla="*/ 985428 h 1029816"/>
              <a:gd name="connsiteX25" fmla="*/ 1047565 w 1509204"/>
              <a:gd name="connsiteY25" fmla="*/ 967673 h 1029816"/>
              <a:gd name="connsiteX26" fmla="*/ 1091953 w 1509204"/>
              <a:gd name="connsiteY26" fmla="*/ 958795 h 1029816"/>
              <a:gd name="connsiteX27" fmla="*/ 1171852 w 1509204"/>
              <a:gd name="connsiteY27" fmla="*/ 932162 h 1029816"/>
              <a:gd name="connsiteX28" fmla="*/ 1189608 w 1509204"/>
              <a:gd name="connsiteY28" fmla="*/ 914407 h 1029816"/>
              <a:gd name="connsiteX29" fmla="*/ 1269507 w 1509204"/>
              <a:gd name="connsiteY29" fmla="*/ 887774 h 1029816"/>
              <a:gd name="connsiteX30" fmla="*/ 1296140 w 1509204"/>
              <a:gd name="connsiteY30" fmla="*/ 878896 h 1029816"/>
              <a:gd name="connsiteX31" fmla="*/ 1367161 w 1509204"/>
              <a:gd name="connsiteY31" fmla="*/ 816752 h 1029816"/>
              <a:gd name="connsiteX32" fmla="*/ 1393794 w 1509204"/>
              <a:gd name="connsiteY32" fmla="*/ 781242 h 1029816"/>
              <a:gd name="connsiteX33" fmla="*/ 1420427 w 1509204"/>
              <a:gd name="connsiteY33" fmla="*/ 763486 h 1029816"/>
              <a:gd name="connsiteX34" fmla="*/ 1447060 w 1509204"/>
              <a:gd name="connsiteY34" fmla="*/ 736853 h 1029816"/>
              <a:gd name="connsiteX35" fmla="*/ 1473693 w 1509204"/>
              <a:gd name="connsiteY35" fmla="*/ 648077 h 1029816"/>
              <a:gd name="connsiteX36" fmla="*/ 1482571 w 1509204"/>
              <a:gd name="connsiteY36" fmla="*/ 594811 h 1029816"/>
              <a:gd name="connsiteX37" fmla="*/ 1509204 w 1509204"/>
              <a:gd name="connsiteY37" fmla="*/ 488278 h 1029816"/>
              <a:gd name="connsiteX38" fmla="*/ 1491449 w 1509204"/>
              <a:gd name="connsiteY38" fmla="*/ 292970 h 1029816"/>
              <a:gd name="connsiteX39" fmla="*/ 1464816 w 1509204"/>
              <a:gd name="connsiteY39" fmla="*/ 257459 h 1029816"/>
              <a:gd name="connsiteX40" fmla="*/ 1420427 w 1509204"/>
              <a:gd name="connsiteY40" fmla="*/ 213071 h 1029816"/>
              <a:gd name="connsiteX41" fmla="*/ 1367161 w 1509204"/>
              <a:gd name="connsiteY41" fmla="*/ 168682 h 1029816"/>
              <a:gd name="connsiteX42" fmla="*/ 1331651 w 1509204"/>
              <a:gd name="connsiteY42" fmla="*/ 115416 h 1029816"/>
              <a:gd name="connsiteX43" fmla="*/ 1287262 w 1509204"/>
              <a:gd name="connsiteY43" fmla="*/ 97661 h 1029816"/>
              <a:gd name="connsiteX44" fmla="*/ 1251752 w 1509204"/>
              <a:gd name="connsiteY44" fmla="*/ 79906 h 1029816"/>
              <a:gd name="connsiteX45" fmla="*/ 1047565 w 1509204"/>
              <a:gd name="connsiteY45" fmla="*/ 53273 h 1029816"/>
              <a:gd name="connsiteX46" fmla="*/ 932155 w 1509204"/>
              <a:gd name="connsiteY46" fmla="*/ 35517 h 1029816"/>
              <a:gd name="connsiteX47" fmla="*/ 887767 w 1509204"/>
              <a:gd name="connsiteY47" fmla="*/ 26640 h 1029816"/>
              <a:gd name="connsiteX48" fmla="*/ 816746 w 1509204"/>
              <a:gd name="connsiteY48" fmla="*/ 17762 h 1029816"/>
              <a:gd name="connsiteX49" fmla="*/ 754602 w 1509204"/>
              <a:gd name="connsiteY49" fmla="*/ 7 h 1029816"/>
              <a:gd name="connsiteX50" fmla="*/ 550416 w 1509204"/>
              <a:gd name="connsiteY50" fmla="*/ 17762 h 1029816"/>
              <a:gd name="connsiteX51" fmla="*/ 301841 w 1509204"/>
              <a:gd name="connsiteY51" fmla="*/ 8884 h 1029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09204" h="1029816">
                <a:moveTo>
                  <a:pt x="408373" y="17762"/>
                </a:moveTo>
                <a:cubicBezTo>
                  <a:pt x="316637" y="23680"/>
                  <a:pt x="224424" y="24455"/>
                  <a:pt x="133165" y="35517"/>
                </a:cubicBezTo>
                <a:cubicBezTo>
                  <a:pt x="124856" y="36524"/>
                  <a:pt x="121946" y="48044"/>
                  <a:pt x="115410" y="53273"/>
                </a:cubicBezTo>
                <a:cubicBezTo>
                  <a:pt x="107079" y="59938"/>
                  <a:pt x="97655" y="65110"/>
                  <a:pt x="88777" y="71028"/>
                </a:cubicBezTo>
                <a:cubicBezTo>
                  <a:pt x="82858" y="79906"/>
                  <a:pt x="77423" y="89125"/>
                  <a:pt x="71021" y="97661"/>
                </a:cubicBezTo>
                <a:cubicBezTo>
                  <a:pt x="59652" y="112819"/>
                  <a:pt x="43985" y="125101"/>
                  <a:pt x="35511" y="142049"/>
                </a:cubicBezTo>
                <a:cubicBezTo>
                  <a:pt x="25876" y="161318"/>
                  <a:pt x="22980" y="183293"/>
                  <a:pt x="17755" y="204193"/>
                </a:cubicBezTo>
                <a:cubicBezTo>
                  <a:pt x="7590" y="244855"/>
                  <a:pt x="5389" y="276492"/>
                  <a:pt x="0" y="319603"/>
                </a:cubicBezTo>
                <a:cubicBezTo>
                  <a:pt x="2959" y="369910"/>
                  <a:pt x="1751" y="420636"/>
                  <a:pt x="8878" y="470523"/>
                </a:cubicBezTo>
                <a:cubicBezTo>
                  <a:pt x="10750" y="483624"/>
                  <a:pt x="23423" y="493195"/>
                  <a:pt x="26633" y="506034"/>
                </a:cubicBezTo>
                <a:cubicBezTo>
                  <a:pt x="32419" y="529180"/>
                  <a:pt x="29725" y="553909"/>
                  <a:pt x="35511" y="577055"/>
                </a:cubicBezTo>
                <a:cubicBezTo>
                  <a:pt x="40017" y="595077"/>
                  <a:pt x="60454" y="623348"/>
                  <a:pt x="71021" y="639199"/>
                </a:cubicBezTo>
                <a:cubicBezTo>
                  <a:pt x="94505" y="733134"/>
                  <a:pt x="62621" y="622520"/>
                  <a:pt x="97654" y="701343"/>
                </a:cubicBezTo>
                <a:cubicBezTo>
                  <a:pt x="105255" y="718446"/>
                  <a:pt x="107809" y="737506"/>
                  <a:pt x="115410" y="754609"/>
                </a:cubicBezTo>
                <a:cubicBezTo>
                  <a:pt x="119743" y="764359"/>
                  <a:pt x="127510" y="772194"/>
                  <a:pt x="133165" y="781242"/>
                </a:cubicBezTo>
                <a:cubicBezTo>
                  <a:pt x="142310" y="795874"/>
                  <a:pt x="151418" y="810546"/>
                  <a:pt x="159798" y="825630"/>
                </a:cubicBezTo>
                <a:cubicBezTo>
                  <a:pt x="186300" y="873335"/>
                  <a:pt x="163336" y="851663"/>
                  <a:pt x="204186" y="878896"/>
                </a:cubicBezTo>
                <a:cubicBezTo>
                  <a:pt x="213064" y="893692"/>
                  <a:pt x="219590" y="910183"/>
                  <a:pt x="230819" y="923284"/>
                </a:cubicBezTo>
                <a:cubicBezTo>
                  <a:pt x="237763" y="931385"/>
                  <a:pt x="249120" y="934375"/>
                  <a:pt x="257452" y="941040"/>
                </a:cubicBezTo>
                <a:cubicBezTo>
                  <a:pt x="263988" y="946269"/>
                  <a:pt x="268244" y="954152"/>
                  <a:pt x="275208" y="958795"/>
                </a:cubicBezTo>
                <a:cubicBezTo>
                  <a:pt x="297415" y="973599"/>
                  <a:pt x="320206" y="981091"/>
                  <a:pt x="346229" y="985428"/>
                </a:cubicBezTo>
                <a:cubicBezTo>
                  <a:pt x="387510" y="992308"/>
                  <a:pt x="429236" y="996303"/>
                  <a:pt x="470517" y="1003183"/>
                </a:cubicBezTo>
                <a:cubicBezTo>
                  <a:pt x="497345" y="1007654"/>
                  <a:pt x="535622" y="1021926"/>
                  <a:pt x="559293" y="1029816"/>
                </a:cubicBezTo>
                <a:cubicBezTo>
                  <a:pt x="839096" y="980439"/>
                  <a:pt x="577384" y="1020171"/>
                  <a:pt x="887767" y="994306"/>
                </a:cubicBezTo>
                <a:cubicBezTo>
                  <a:pt x="899926" y="993293"/>
                  <a:pt x="911243" y="987434"/>
                  <a:pt x="923278" y="985428"/>
                </a:cubicBezTo>
                <a:cubicBezTo>
                  <a:pt x="964558" y="978548"/>
                  <a:pt x="1006228" y="974200"/>
                  <a:pt x="1047565" y="967673"/>
                </a:cubicBezTo>
                <a:cubicBezTo>
                  <a:pt x="1062469" y="965320"/>
                  <a:pt x="1077500" y="963131"/>
                  <a:pt x="1091953" y="958795"/>
                </a:cubicBezTo>
                <a:cubicBezTo>
                  <a:pt x="1259125" y="908644"/>
                  <a:pt x="1035550" y="966240"/>
                  <a:pt x="1171852" y="932162"/>
                </a:cubicBezTo>
                <a:cubicBezTo>
                  <a:pt x="1177771" y="926244"/>
                  <a:pt x="1182644" y="919050"/>
                  <a:pt x="1189608" y="914407"/>
                </a:cubicBezTo>
                <a:cubicBezTo>
                  <a:pt x="1225053" y="890777"/>
                  <a:pt x="1227604" y="898250"/>
                  <a:pt x="1269507" y="887774"/>
                </a:cubicBezTo>
                <a:cubicBezTo>
                  <a:pt x="1278586" y="885504"/>
                  <a:pt x="1287262" y="881855"/>
                  <a:pt x="1296140" y="878896"/>
                </a:cubicBezTo>
                <a:cubicBezTo>
                  <a:pt x="1304494" y="871934"/>
                  <a:pt x="1351657" y="835357"/>
                  <a:pt x="1367161" y="816752"/>
                </a:cubicBezTo>
                <a:cubicBezTo>
                  <a:pt x="1376633" y="805385"/>
                  <a:pt x="1383332" y="791704"/>
                  <a:pt x="1393794" y="781242"/>
                </a:cubicBezTo>
                <a:cubicBezTo>
                  <a:pt x="1401339" y="773697"/>
                  <a:pt x="1412230" y="770317"/>
                  <a:pt x="1420427" y="763486"/>
                </a:cubicBezTo>
                <a:cubicBezTo>
                  <a:pt x="1430072" y="755448"/>
                  <a:pt x="1438182" y="745731"/>
                  <a:pt x="1447060" y="736853"/>
                </a:cubicBezTo>
                <a:cubicBezTo>
                  <a:pt x="1458387" y="702873"/>
                  <a:pt x="1466983" y="681626"/>
                  <a:pt x="1473693" y="648077"/>
                </a:cubicBezTo>
                <a:cubicBezTo>
                  <a:pt x="1477223" y="630426"/>
                  <a:pt x="1478666" y="612383"/>
                  <a:pt x="1482571" y="594811"/>
                </a:cubicBezTo>
                <a:cubicBezTo>
                  <a:pt x="1490512" y="559079"/>
                  <a:pt x="1509204" y="488278"/>
                  <a:pt x="1509204" y="488278"/>
                </a:cubicBezTo>
                <a:cubicBezTo>
                  <a:pt x="1503286" y="423175"/>
                  <a:pt x="1503794" y="357165"/>
                  <a:pt x="1491449" y="292970"/>
                </a:cubicBezTo>
                <a:cubicBezTo>
                  <a:pt x="1488655" y="278440"/>
                  <a:pt x="1474646" y="268518"/>
                  <a:pt x="1464816" y="257459"/>
                </a:cubicBezTo>
                <a:cubicBezTo>
                  <a:pt x="1450914" y="241820"/>
                  <a:pt x="1436502" y="226467"/>
                  <a:pt x="1420427" y="213071"/>
                </a:cubicBezTo>
                <a:cubicBezTo>
                  <a:pt x="1402672" y="198275"/>
                  <a:pt x="1382708" y="185784"/>
                  <a:pt x="1367161" y="168682"/>
                </a:cubicBezTo>
                <a:cubicBezTo>
                  <a:pt x="1352807" y="152892"/>
                  <a:pt x="1351464" y="123341"/>
                  <a:pt x="1331651" y="115416"/>
                </a:cubicBezTo>
                <a:cubicBezTo>
                  <a:pt x="1316855" y="109498"/>
                  <a:pt x="1301825" y="104133"/>
                  <a:pt x="1287262" y="97661"/>
                </a:cubicBezTo>
                <a:cubicBezTo>
                  <a:pt x="1275169" y="92286"/>
                  <a:pt x="1264307" y="84091"/>
                  <a:pt x="1251752" y="79906"/>
                </a:cubicBezTo>
                <a:cubicBezTo>
                  <a:pt x="1173250" y="53738"/>
                  <a:pt x="1140035" y="59437"/>
                  <a:pt x="1047565" y="53273"/>
                </a:cubicBezTo>
                <a:lnTo>
                  <a:pt x="932155" y="35517"/>
                </a:lnTo>
                <a:cubicBezTo>
                  <a:pt x="917271" y="33036"/>
                  <a:pt x="902681" y="28934"/>
                  <a:pt x="887767" y="26640"/>
                </a:cubicBezTo>
                <a:cubicBezTo>
                  <a:pt x="864187" y="23012"/>
                  <a:pt x="840420" y="20721"/>
                  <a:pt x="816746" y="17762"/>
                </a:cubicBezTo>
                <a:cubicBezTo>
                  <a:pt x="805039" y="13860"/>
                  <a:pt x="764638" y="-365"/>
                  <a:pt x="754602" y="7"/>
                </a:cubicBezTo>
                <a:cubicBezTo>
                  <a:pt x="686330" y="2536"/>
                  <a:pt x="618722" y="16423"/>
                  <a:pt x="550416" y="17762"/>
                </a:cubicBezTo>
                <a:cubicBezTo>
                  <a:pt x="467521" y="19387"/>
                  <a:pt x="384699" y="11843"/>
                  <a:pt x="301841" y="8884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97475E3A-F662-4AEC-9026-CC188B7BF735}"/>
              </a:ext>
            </a:extLst>
          </p:cNvPr>
          <p:cNvSpPr/>
          <p:nvPr/>
        </p:nvSpPr>
        <p:spPr>
          <a:xfrm>
            <a:off x="7010401" y="1589103"/>
            <a:ext cx="1376039" cy="923348"/>
          </a:xfrm>
          <a:custGeom>
            <a:avLst/>
            <a:gdLst>
              <a:gd name="connsiteX0" fmla="*/ 497150 w 1376039"/>
              <a:gd name="connsiteY0" fmla="*/ 8878 h 923348"/>
              <a:gd name="connsiteX1" fmla="*/ 408373 w 1376039"/>
              <a:gd name="connsiteY1" fmla="*/ 26633 h 923348"/>
              <a:gd name="connsiteX2" fmla="*/ 363984 w 1376039"/>
              <a:gd name="connsiteY2" fmla="*/ 35511 h 923348"/>
              <a:gd name="connsiteX3" fmla="*/ 115410 w 1376039"/>
              <a:gd name="connsiteY3" fmla="*/ 44388 h 923348"/>
              <a:gd name="connsiteX4" fmla="*/ 97654 w 1376039"/>
              <a:gd name="connsiteY4" fmla="*/ 71021 h 923348"/>
              <a:gd name="connsiteX5" fmla="*/ 71021 w 1376039"/>
              <a:gd name="connsiteY5" fmla="*/ 88777 h 923348"/>
              <a:gd name="connsiteX6" fmla="*/ 62144 w 1376039"/>
              <a:gd name="connsiteY6" fmla="*/ 124287 h 923348"/>
              <a:gd name="connsiteX7" fmla="*/ 44388 w 1376039"/>
              <a:gd name="connsiteY7" fmla="*/ 142043 h 923348"/>
              <a:gd name="connsiteX8" fmla="*/ 26633 w 1376039"/>
              <a:gd name="connsiteY8" fmla="*/ 177553 h 923348"/>
              <a:gd name="connsiteX9" fmla="*/ 35511 w 1376039"/>
              <a:gd name="connsiteY9" fmla="*/ 292963 h 923348"/>
              <a:gd name="connsiteX10" fmla="*/ 44388 w 1376039"/>
              <a:gd name="connsiteY10" fmla="*/ 328474 h 923348"/>
              <a:gd name="connsiteX11" fmla="*/ 26633 w 1376039"/>
              <a:gd name="connsiteY11" fmla="*/ 417250 h 923348"/>
              <a:gd name="connsiteX12" fmla="*/ 8878 w 1376039"/>
              <a:gd name="connsiteY12" fmla="*/ 443883 h 923348"/>
              <a:gd name="connsiteX13" fmla="*/ 0 w 1376039"/>
              <a:gd name="connsiteY13" fmla="*/ 506027 h 923348"/>
              <a:gd name="connsiteX14" fmla="*/ 8878 w 1376039"/>
              <a:gd name="connsiteY14" fmla="*/ 710214 h 923348"/>
              <a:gd name="connsiteX15" fmla="*/ 71021 w 1376039"/>
              <a:gd name="connsiteY15" fmla="*/ 798990 h 923348"/>
              <a:gd name="connsiteX16" fmla="*/ 88777 w 1376039"/>
              <a:gd name="connsiteY16" fmla="*/ 816746 h 923348"/>
              <a:gd name="connsiteX17" fmla="*/ 177553 w 1376039"/>
              <a:gd name="connsiteY17" fmla="*/ 843379 h 923348"/>
              <a:gd name="connsiteX18" fmla="*/ 275208 w 1376039"/>
              <a:gd name="connsiteY18" fmla="*/ 870012 h 923348"/>
              <a:gd name="connsiteX19" fmla="*/ 363984 w 1376039"/>
              <a:gd name="connsiteY19" fmla="*/ 887767 h 923348"/>
              <a:gd name="connsiteX20" fmla="*/ 408373 w 1376039"/>
              <a:gd name="connsiteY20" fmla="*/ 914400 h 923348"/>
              <a:gd name="connsiteX21" fmla="*/ 479394 w 1376039"/>
              <a:gd name="connsiteY21" fmla="*/ 923278 h 923348"/>
              <a:gd name="connsiteX22" fmla="*/ 807868 w 1376039"/>
              <a:gd name="connsiteY22" fmla="*/ 905522 h 923348"/>
              <a:gd name="connsiteX23" fmla="*/ 932155 w 1376039"/>
              <a:gd name="connsiteY23" fmla="*/ 878889 h 923348"/>
              <a:gd name="connsiteX24" fmla="*/ 967666 w 1376039"/>
              <a:gd name="connsiteY24" fmla="*/ 861134 h 923348"/>
              <a:gd name="connsiteX25" fmla="*/ 1012054 w 1376039"/>
              <a:gd name="connsiteY25" fmla="*/ 852256 h 923348"/>
              <a:gd name="connsiteX26" fmla="*/ 1162975 w 1376039"/>
              <a:gd name="connsiteY26" fmla="*/ 834501 h 923348"/>
              <a:gd name="connsiteX27" fmla="*/ 1296140 w 1376039"/>
              <a:gd name="connsiteY27" fmla="*/ 798990 h 923348"/>
              <a:gd name="connsiteX28" fmla="*/ 1313895 w 1376039"/>
              <a:gd name="connsiteY28" fmla="*/ 736847 h 923348"/>
              <a:gd name="connsiteX29" fmla="*/ 1322773 w 1376039"/>
              <a:gd name="connsiteY29" fmla="*/ 639192 h 923348"/>
              <a:gd name="connsiteX30" fmla="*/ 1358283 w 1376039"/>
              <a:gd name="connsiteY30" fmla="*/ 550415 h 923348"/>
              <a:gd name="connsiteX31" fmla="*/ 1376039 w 1376039"/>
              <a:gd name="connsiteY31" fmla="*/ 452761 h 923348"/>
              <a:gd name="connsiteX32" fmla="*/ 1367161 w 1376039"/>
              <a:gd name="connsiteY32" fmla="*/ 328474 h 923348"/>
              <a:gd name="connsiteX33" fmla="*/ 1322773 w 1376039"/>
              <a:gd name="connsiteY33" fmla="*/ 239697 h 923348"/>
              <a:gd name="connsiteX34" fmla="*/ 1313895 w 1376039"/>
              <a:gd name="connsiteY34" fmla="*/ 168676 h 923348"/>
              <a:gd name="connsiteX35" fmla="*/ 1269507 w 1376039"/>
              <a:gd name="connsiteY35" fmla="*/ 115410 h 923348"/>
              <a:gd name="connsiteX36" fmla="*/ 1180730 w 1376039"/>
              <a:gd name="connsiteY36" fmla="*/ 71021 h 923348"/>
              <a:gd name="connsiteX37" fmla="*/ 1145219 w 1376039"/>
              <a:gd name="connsiteY37" fmla="*/ 44388 h 923348"/>
              <a:gd name="connsiteX38" fmla="*/ 1091953 w 1376039"/>
              <a:gd name="connsiteY38" fmla="*/ 26633 h 923348"/>
              <a:gd name="connsiteX39" fmla="*/ 1065320 w 1376039"/>
              <a:gd name="connsiteY39" fmla="*/ 8878 h 923348"/>
              <a:gd name="connsiteX40" fmla="*/ 958788 w 1376039"/>
              <a:gd name="connsiteY40" fmla="*/ 0 h 923348"/>
              <a:gd name="connsiteX41" fmla="*/ 497150 w 1376039"/>
              <a:gd name="connsiteY41" fmla="*/ 8878 h 923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376039" h="923348">
                <a:moveTo>
                  <a:pt x="497150" y="8878"/>
                </a:moveTo>
                <a:cubicBezTo>
                  <a:pt x="405414" y="13317"/>
                  <a:pt x="437965" y="20715"/>
                  <a:pt x="408373" y="26633"/>
                </a:cubicBezTo>
                <a:cubicBezTo>
                  <a:pt x="393577" y="29592"/>
                  <a:pt x="379064" y="34972"/>
                  <a:pt x="363984" y="35511"/>
                </a:cubicBezTo>
                <a:lnTo>
                  <a:pt x="115410" y="44388"/>
                </a:lnTo>
                <a:cubicBezTo>
                  <a:pt x="109491" y="53266"/>
                  <a:pt x="105199" y="63476"/>
                  <a:pt x="97654" y="71021"/>
                </a:cubicBezTo>
                <a:cubicBezTo>
                  <a:pt x="90109" y="78566"/>
                  <a:pt x="76939" y="79899"/>
                  <a:pt x="71021" y="88777"/>
                </a:cubicBezTo>
                <a:cubicBezTo>
                  <a:pt x="64253" y="98929"/>
                  <a:pt x="67600" y="113374"/>
                  <a:pt x="62144" y="124287"/>
                </a:cubicBezTo>
                <a:cubicBezTo>
                  <a:pt x="58401" y="131774"/>
                  <a:pt x="49031" y="135079"/>
                  <a:pt x="44388" y="142043"/>
                </a:cubicBezTo>
                <a:cubicBezTo>
                  <a:pt x="37047" y="153054"/>
                  <a:pt x="32551" y="165716"/>
                  <a:pt x="26633" y="177553"/>
                </a:cubicBezTo>
                <a:cubicBezTo>
                  <a:pt x="29592" y="216023"/>
                  <a:pt x="31003" y="254644"/>
                  <a:pt x="35511" y="292963"/>
                </a:cubicBezTo>
                <a:cubicBezTo>
                  <a:pt x="36937" y="305081"/>
                  <a:pt x="44388" y="316273"/>
                  <a:pt x="44388" y="328474"/>
                </a:cubicBezTo>
                <a:cubicBezTo>
                  <a:pt x="44388" y="344836"/>
                  <a:pt x="37566" y="395383"/>
                  <a:pt x="26633" y="417250"/>
                </a:cubicBezTo>
                <a:cubicBezTo>
                  <a:pt x="21861" y="426793"/>
                  <a:pt x="14796" y="435005"/>
                  <a:pt x="8878" y="443883"/>
                </a:cubicBezTo>
                <a:cubicBezTo>
                  <a:pt x="5919" y="464598"/>
                  <a:pt x="0" y="485102"/>
                  <a:pt x="0" y="506027"/>
                </a:cubicBezTo>
                <a:cubicBezTo>
                  <a:pt x="0" y="574154"/>
                  <a:pt x="3845" y="642273"/>
                  <a:pt x="8878" y="710214"/>
                </a:cubicBezTo>
                <a:cubicBezTo>
                  <a:pt x="12470" y="758710"/>
                  <a:pt x="32537" y="760506"/>
                  <a:pt x="71021" y="798990"/>
                </a:cubicBezTo>
                <a:cubicBezTo>
                  <a:pt x="76940" y="804909"/>
                  <a:pt x="81005" y="813637"/>
                  <a:pt x="88777" y="816746"/>
                </a:cubicBezTo>
                <a:cubicBezTo>
                  <a:pt x="168299" y="848554"/>
                  <a:pt x="97537" y="823375"/>
                  <a:pt x="177553" y="843379"/>
                </a:cubicBezTo>
                <a:cubicBezTo>
                  <a:pt x="204565" y="850132"/>
                  <a:pt x="245339" y="864038"/>
                  <a:pt x="275208" y="870012"/>
                </a:cubicBezTo>
                <a:cubicBezTo>
                  <a:pt x="384037" y="891777"/>
                  <a:pt x="281507" y="867147"/>
                  <a:pt x="363984" y="887767"/>
                </a:cubicBezTo>
                <a:cubicBezTo>
                  <a:pt x="378780" y="896645"/>
                  <a:pt x="391881" y="909325"/>
                  <a:pt x="408373" y="914400"/>
                </a:cubicBezTo>
                <a:cubicBezTo>
                  <a:pt x="431176" y="921416"/>
                  <a:pt x="455542" y="923808"/>
                  <a:pt x="479394" y="923278"/>
                </a:cubicBezTo>
                <a:cubicBezTo>
                  <a:pt x="589018" y="920842"/>
                  <a:pt x="698377" y="911441"/>
                  <a:pt x="807868" y="905522"/>
                </a:cubicBezTo>
                <a:cubicBezTo>
                  <a:pt x="849297" y="896644"/>
                  <a:pt x="891331" y="890229"/>
                  <a:pt x="932155" y="878889"/>
                </a:cubicBezTo>
                <a:cubicBezTo>
                  <a:pt x="944906" y="875347"/>
                  <a:pt x="955111" y="865319"/>
                  <a:pt x="967666" y="861134"/>
                </a:cubicBezTo>
                <a:cubicBezTo>
                  <a:pt x="981981" y="856362"/>
                  <a:pt x="997103" y="854295"/>
                  <a:pt x="1012054" y="852256"/>
                </a:cubicBezTo>
                <a:cubicBezTo>
                  <a:pt x="1062243" y="845412"/>
                  <a:pt x="1112668" y="840419"/>
                  <a:pt x="1162975" y="834501"/>
                </a:cubicBezTo>
                <a:cubicBezTo>
                  <a:pt x="1278586" y="805598"/>
                  <a:pt x="1234782" y="819443"/>
                  <a:pt x="1296140" y="798990"/>
                </a:cubicBezTo>
                <a:cubicBezTo>
                  <a:pt x="1302224" y="780735"/>
                  <a:pt x="1311419" y="755420"/>
                  <a:pt x="1313895" y="736847"/>
                </a:cubicBezTo>
                <a:cubicBezTo>
                  <a:pt x="1318215" y="704448"/>
                  <a:pt x="1317093" y="671381"/>
                  <a:pt x="1322773" y="639192"/>
                </a:cubicBezTo>
                <a:cubicBezTo>
                  <a:pt x="1328757" y="605284"/>
                  <a:pt x="1343441" y="580100"/>
                  <a:pt x="1358283" y="550415"/>
                </a:cubicBezTo>
                <a:cubicBezTo>
                  <a:pt x="1361170" y="535982"/>
                  <a:pt x="1376039" y="464120"/>
                  <a:pt x="1376039" y="452761"/>
                </a:cubicBezTo>
                <a:cubicBezTo>
                  <a:pt x="1376039" y="411226"/>
                  <a:pt x="1373639" y="369500"/>
                  <a:pt x="1367161" y="328474"/>
                </a:cubicBezTo>
                <a:cubicBezTo>
                  <a:pt x="1362846" y="301144"/>
                  <a:pt x="1336115" y="261933"/>
                  <a:pt x="1322773" y="239697"/>
                </a:cubicBezTo>
                <a:cubicBezTo>
                  <a:pt x="1319814" y="216023"/>
                  <a:pt x="1320172" y="191693"/>
                  <a:pt x="1313895" y="168676"/>
                </a:cubicBezTo>
                <a:cubicBezTo>
                  <a:pt x="1310389" y="155822"/>
                  <a:pt x="1278722" y="121081"/>
                  <a:pt x="1269507" y="115410"/>
                </a:cubicBezTo>
                <a:cubicBezTo>
                  <a:pt x="1241330" y="98070"/>
                  <a:pt x="1207198" y="90872"/>
                  <a:pt x="1180730" y="71021"/>
                </a:cubicBezTo>
                <a:cubicBezTo>
                  <a:pt x="1168893" y="62143"/>
                  <a:pt x="1158453" y="51005"/>
                  <a:pt x="1145219" y="44388"/>
                </a:cubicBezTo>
                <a:cubicBezTo>
                  <a:pt x="1128479" y="36018"/>
                  <a:pt x="1109056" y="34234"/>
                  <a:pt x="1091953" y="26633"/>
                </a:cubicBezTo>
                <a:cubicBezTo>
                  <a:pt x="1082203" y="22300"/>
                  <a:pt x="1075782" y="10970"/>
                  <a:pt x="1065320" y="8878"/>
                </a:cubicBezTo>
                <a:cubicBezTo>
                  <a:pt x="1030378" y="1890"/>
                  <a:pt x="994417" y="566"/>
                  <a:pt x="958788" y="0"/>
                </a:cubicBezTo>
                <a:lnTo>
                  <a:pt x="497150" y="887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0D7DF0F-BEAE-4261-A7FB-0AC5F94A79C9}"/>
              </a:ext>
            </a:extLst>
          </p:cNvPr>
          <p:cNvSpPr/>
          <p:nvPr/>
        </p:nvSpPr>
        <p:spPr>
          <a:xfrm>
            <a:off x="3149601" y="4216400"/>
            <a:ext cx="1492283" cy="1066954"/>
          </a:xfrm>
          <a:custGeom>
            <a:avLst/>
            <a:gdLst>
              <a:gd name="connsiteX0" fmla="*/ 552450 w 1492283"/>
              <a:gd name="connsiteY0" fmla="*/ 63500 h 1066954"/>
              <a:gd name="connsiteX1" fmla="*/ 520700 w 1492283"/>
              <a:gd name="connsiteY1" fmla="*/ 88900 h 1066954"/>
              <a:gd name="connsiteX2" fmla="*/ 463550 w 1492283"/>
              <a:gd name="connsiteY2" fmla="*/ 127000 h 1066954"/>
              <a:gd name="connsiteX3" fmla="*/ 355600 w 1492283"/>
              <a:gd name="connsiteY3" fmla="*/ 139700 h 1066954"/>
              <a:gd name="connsiteX4" fmla="*/ 323850 w 1492283"/>
              <a:gd name="connsiteY4" fmla="*/ 152400 h 1066954"/>
              <a:gd name="connsiteX5" fmla="*/ 285750 w 1492283"/>
              <a:gd name="connsiteY5" fmla="*/ 158750 h 1066954"/>
              <a:gd name="connsiteX6" fmla="*/ 273050 w 1492283"/>
              <a:gd name="connsiteY6" fmla="*/ 177800 h 1066954"/>
              <a:gd name="connsiteX7" fmla="*/ 247650 w 1492283"/>
              <a:gd name="connsiteY7" fmla="*/ 184150 h 1066954"/>
              <a:gd name="connsiteX8" fmla="*/ 196850 w 1492283"/>
              <a:gd name="connsiteY8" fmla="*/ 209550 h 1066954"/>
              <a:gd name="connsiteX9" fmla="*/ 177800 w 1492283"/>
              <a:gd name="connsiteY9" fmla="*/ 222250 h 1066954"/>
              <a:gd name="connsiteX10" fmla="*/ 107950 w 1492283"/>
              <a:gd name="connsiteY10" fmla="*/ 254000 h 1066954"/>
              <a:gd name="connsiteX11" fmla="*/ 38100 w 1492283"/>
              <a:gd name="connsiteY11" fmla="*/ 311150 h 1066954"/>
              <a:gd name="connsiteX12" fmla="*/ 25400 w 1492283"/>
              <a:gd name="connsiteY12" fmla="*/ 349250 h 1066954"/>
              <a:gd name="connsiteX13" fmla="*/ 12700 w 1492283"/>
              <a:gd name="connsiteY13" fmla="*/ 400050 h 1066954"/>
              <a:gd name="connsiteX14" fmla="*/ 0 w 1492283"/>
              <a:gd name="connsiteY14" fmla="*/ 419100 h 1066954"/>
              <a:gd name="connsiteX15" fmla="*/ 6350 w 1492283"/>
              <a:gd name="connsiteY15" fmla="*/ 488950 h 1066954"/>
              <a:gd name="connsiteX16" fmla="*/ 19050 w 1492283"/>
              <a:gd name="connsiteY16" fmla="*/ 527050 h 1066954"/>
              <a:gd name="connsiteX17" fmla="*/ 38100 w 1492283"/>
              <a:gd name="connsiteY17" fmla="*/ 577850 h 1066954"/>
              <a:gd name="connsiteX18" fmla="*/ 69850 w 1492283"/>
              <a:gd name="connsiteY18" fmla="*/ 762000 h 1066954"/>
              <a:gd name="connsiteX19" fmla="*/ 76200 w 1492283"/>
              <a:gd name="connsiteY19" fmla="*/ 781050 h 1066954"/>
              <a:gd name="connsiteX20" fmla="*/ 114300 w 1492283"/>
              <a:gd name="connsiteY20" fmla="*/ 812800 h 1066954"/>
              <a:gd name="connsiteX21" fmla="*/ 133350 w 1492283"/>
              <a:gd name="connsiteY21" fmla="*/ 825500 h 1066954"/>
              <a:gd name="connsiteX22" fmla="*/ 152400 w 1492283"/>
              <a:gd name="connsiteY22" fmla="*/ 844550 h 1066954"/>
              <a:gd name="connsiteX23" fmla="*/ 196850 w 1492283"/>
              <a:gd name="connsiteY23" fmla="*/ 869950 h 1066954"/>
              <a:gd name="connsiteX24" fmla="*/ 228600 w 1492283"/>
              <a:gd name="connsiteY24" fmla="*/ 876300 h 1066954"/>
              <a:gd name="connsiteX25" fmla="*/ 273050 w 1492283"/>
              <a:gd name="connsiteY25" fmla="*/ 889000 h 1066954"/>
              <a:gd name="connsiteX26" fmla="*/ 317500 w 1492283"/>
              <a:gd name="connsiteY26" fmla="*/ 901700 h 1066954"/>
              <a:gd name="connsiteX27" fmla="*/ 336550 w 1492283"/>
              <a:gd name="connsiteY27" fmla="*/ 908050 h 1066954"/>
              <a:gd name="connsiteX28" fmla="*/ 368300 w 1492283"/>
              <a:gd name="connsiteY28" fmla="*/ 927100 h 1066954"/>
              <a:gd name="connsiteX29" fmla="*/ 412750 w 1492283"/>
              <a:gd name="connsiteY29" fmla="*/ 939800 h 1066954"/>
              <a:gd name="connsiteX30" fmla="*/ 476250 w 1492283"/>
              <a:gd name="connsiteY30" fmla="*/ 958850 h 1066954"/>
              <a:gd name="connsiteX31" fmla="*/ 495300 w 1492283"/>
              <a:gd name="connsiteY31" fmla="*/ 971550 h 1066954"/>
              <a:gd name="connsiteX32" fmla="*/ 533400 w 1492283"/>
              <a:gd name="connsiteY32" fmla="*/ 1009650 h 1066954"/>
              <a:gd name="connsiteX33" fmla="*/ 558800 w 1492283"/>
              <a:gd name="connsiteY33" fmla="*/ 1016000 h 1066954"/>
              <a:gd name="connsiteX34" fmla="*/ 584200 w 1492283"/>
              <a:gd name="connsiteY34" fmla="*/ 1035050 h 1066954"/>
              <a:gd name="connsiteX35" fmla="*/ 647700 w 1492283"/>
              <a:gd name="connsiteY35" fmla="*/ 1047750 h 1066954"/>
              <a:gd name="connsiteX36" fmla="*/ 723900 w 1492283"/>
              <a:gd name="connsiteY36" fmla="*/ 1066800 h 1066954"/>
              <a:gd name="connsiteX37" fmla="*/ 755650 w 1492283"/>
              <a:gd name="connsiteY37" fmla="*/ 1054100 h 1066954"/>
              <a:gd name="connsiteX38" fmla="*/ 844550 w 1492283"/>
              <a:gd name="connsiteY38" fmla="*/ 1047750 h 1066954"/>
              <a:gd name="connsiteX39" fmla="*/ 882650 w 1492283"/>
              <a:gd name="connsiteY39" fmla="*/ 1022350 h 1066954"/>
              <a:gd name="connsiteX40" fmla="*/ 933450 w 1492283"/>
              <a:gd name="connsiteY40" fmla="*/ 1009650 h 1066954"/>
              <a:gd name="connsiteX41" fmla="*/ 1035050 w 1492283"/>
              <a:gd name="connsiteY41" fmla="*/ 952500 h 1066954"/>
              <a:gd name="connsiteX42" fmla="*/ 1066800 w 1492283"/>
              <a:gd name="connsiteY42" fmla="*/ 908050 h 1066954"/>
              <a:gd name="connsiteX43" fmla="*/ 1085850 w 1492283"/>
              <a:gd name="connsiteY43" fmla="*/ 882650 h 1066954"/>
              <a:gd name="connsiteX44" fmla="*/ 1111250 w 1492283"/>
              <a:gd name="connsiteY44" fmla="*/ 869950 h 1066954"/>
              <a:gd name="connsiteX45" fmla="*/ 1155700 w 1492283"/>
              <a:gd name="connsiteY45" fmla="*/ 850900 h 1066954"/>
              <a:gd name="connsiteX46" fmla="*/ 1200150 w 1492283"/>
              <a:gd name="connsiteY46" fmla="*/ 831850 h 1066954"/>
              <a:gd name="connsiteX47" fmla="*/ 1244600 w 1492283"/>
              <a:gd name="connsiteY47" fmla="*/ 806450 h 1066954"/>
              <a:gd name="connsiteX48" fmla="*/ 1289050 w 1492283"/>
              <a:gd name="connsiteY48" fmla="*/ 800100 h 1066954"/>
              <a:gd name="connsiteX49" fmla="*/ 1352550 w 1492283"/>
              <a:gd name="connsiteY49" fmla="*/ 755650 h 1066954"/>
              <a:gd name="connsiteX50" fmla="*/ 1358900 w 1492283"/>
              <a:gd name="connsiteY50" fmla="*/ 723900 h 1066954"/>
              <a:gd name="connsiteX51" fmla="*/ 1377950 w 1492283"/>
              <a:gd name="connsiteY51" fmla="*/ 704850 h 1066954"/>
              <a:gd name="connsiteX52" fmla="*/ 1397000 w 1492283"/>
              <a:gd name="connsiteY52" fmla="*/ 666750 h 1066954"/>
              <a:gd name="connsiteX53" fmla="*/ 1409700 w 1492283"/>
              <a:gd name="connsiteY53" fmla="*/ 647700 h 1066954"/>
              <a:gd name="connsiteX54" fmla="*/ 1422400 w 1492283"/>
              <a:gd name="connsiteY54" fmla="*/ 609600 h 1066954"/>
              <a:gd name="connsiteX55" fmla="*/ 1428750 w 1492283"/>
              <a:gd name="connsiteY55" fmla="*/ 565150 h 1066954"/>
              <a:gd name="connsiteX56" fmla="*/ 1473200 w 1492283"/>
              <a:gd name="connsiteY56" fmla="*/ 514350 h 1066954"/>
              <a:gd name="connsiteX57" fmla="*/ 1492250 w 1492283"/>
              <a:gd name="connsiteY57" fmla="*/ 457200 h 1066954"/>
              <a:gd name="connsiteX58" fmla="*/ 1479550 w 1492283"/>
              <a:gd name="connsiteY58" fmla="*/ 400050 h 1066954"/>
              <a:gd name="connsiteX59" fmla="*/ 1473200 w 1492283"/>
              <a:gd name="connsiteY59" fmla="*/ 381000 h 1066954"/>
              <a:gd name="connsiteX60" fmla="*/ 1416050 w 1492283"/>
              <a:gd name="connsiteY60" fmla="*/ 361950 h 1066954"/>
              <a:gd name="connsiteX61" fmla="*/ 1403350 w 1492283"/>
              <a:gd name="connsiteY61" fmla="*/ 342900 h 1066954"/>
              <a:gd name="connsiteX62" fmla="*/ 1390650 w 1492283"/>
              <a:gd name="connsiteY62" fmla="*/ 317500 h 1066954"/>
              <a:gd name="connsiteX63" fmla="*/ 1358900 w 1492283"/>
              <a:gd name="connsiteY63" fmla="*/ 279400 h 1066954"/>
              <a:gd name="connsiteX64" fmla="*/ 1339850 w 1492283"/>
              <a:gd name="connsiteY64" fmla="*/ 254000 h 1066954"/>
              <a:gd name="connsiteX65" fmla="*/ 1333500 w 1492283"/>
              <a:gd name="connsiteY65" fmla="*/ 234950 h 1066954"/>
              <a:gd name="connsiteX66" fmla="*/ 1212850 w 1492283"/>
              <a:gd name="connsiteY66" fmla="*/ 158750 h 1066954"/>
              <a:gd name="connsiteX67" fmla="*/ 1181100 w 1492283"/>
              <a:gd name="connsiteY67" fmla="*/ 133350 h 1066954"/>
              <a:gd name="connsiteX68" fmla="*/ 1162050 w 1492283"/>
              <a:gd name="connsiteY68" fmla="*/ 127000 h 1066954"/>
              <a:gd name="connsiteX69" fmla="*/ 1136650 w 1492283"/>
              <a:gd name="connsiteY69" fmla="*/ 114300 h 1066954"/>
              <a:gd name="connsiteX70" fmla="*/ 1117600 w 1492283"/>
              <a:gd name="connsiteY70" fmla="*/ 107950 h 1066954"/>
              <a:gd name="connsiteX71" fmla="*/ 1041400 w 1492283"/>
              <a:gd name="connsiteY71" fmla="*/ 82550 h 1066954"/>
              <a:gd name="connsiteX72" fmla="*/ 1028700 w 1492283"/>
              <a:gd name="connsiteY72" fmla="*/ 63500 h 1066954"/>
              <a:gd name="connsiteX73" fmla="*/ 1003300 w 1492283"/>
              <a:gd name="connsiteY73" fmla="*/ 50800 h 1066954"/>
              <a:gd name="connsiteX74" fmla="*/ 958850 w 1492283"/>
              <a:gd name="connsiteY74" fmla="*/ 31750 h 1066954"/>
              <a:gd name="connsiteX75" fmla="*/ 933450 w 1492283"/>
              <a:gd name="connsiteY75" fmla="*/ 19050 h 1066954"/>
              <a:gd name="connsiteX76" fmla="*/ 908050 w 1492283"/>
              <a:gd name="connsiteY76" fmla="*/ 12700 h 1066954"/>
              <a:gd name="connsiteX77" fmla="*/ 876300 w 1492283"/>
              <a:gd name="connsiteY77" fmla="*/ 0 h 1066954"/>
              <a:gd name="connsiteX78" fmla="*/ 730250 w 1492283"/>
              <a:gd name="connsiteY78" fmla="*/ 6350 h 1066954"/>
              <a:gd name="connsiteX79" fmla="*/ 704850 w 1492283"/>
              <a:gd name="connsiteY79" fmla="*/ 12700 h 1066954"/>
              <a:gd name="connsiteX80" fmla="*/ 615950 w 1492283"/>
              <a:gd name="connsiteY80" fmla="*/ 25400 h 1066954"/>
              <a:gd name="connsiteX81" fmla="*/ 577850 w 1492283"/>
              <a:gd name="connsiteY81" fmla="*/ 44450 h 1066954"/>
              <a:gd name="connsiteX82" fmla="*/ 552450 w 1492283"/>
              <a:gd name="connsiteY82" fmla="*/ 63500 h 1066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492283" h="1066954">
                <a:moveTo>
                  <a:pt x="552450" y="63500"/>
                </a:moveTo>
                <a:cubicBezTo>
                  <a:pt x="542925" y="70908"/>
                  <a:pt x="530830" y="79896"/>
                  <a:pt x="520700" y="88900"/>
                </a:cubicBezTo>
                <a:cubicBezTo>
                  <a:pt x="495877" y="110965"/>
                  <a:pt x="498195" y="120701"/>
                  <a:pt x="463550" y="127000"/>
                </a:cubicBezTo>
                <a:cubicBezTo>
                  <a:pt x="427903" y="133481"/>
                  <a:pt x="391583" y="135467"/>
                  <a:pt x="355600" y="139700"/>
                </a:cubicBezTo>
                <a:cubicBezTo>
                  <a:pt x="345017" y="143933"/>
                  <a:pt x="334847" y="149401"/>
                  <a:pt x="323850" y="152400"/>
                </a:cubicBezTo>
                <a:cubicBezTo>
                  <a:pt x="311428" y="155788"/>
                  <a:pt x="297266" y="152992"/>
                  <a:pt x="285750" y="158750"/>
                </a:cubicBezTo>
                <a:cubicBezTo>
                  <a:pt x="278924" y="162163"/>
                  <a:pt x="279400" y="173567"/>
                  <a:pt x="273050" y="177800"/>
                </a:cubicBezTo>
                <a:cubicBezTo>
                  <a:pt x="265788" y="182641"/>
                  <a:pt x="256117" y="182033"/>
                  <a:pt x="247650" y="184150"/>
                </a:cubicBezTo>
                <a:cubicBezTo>
                  <a:pt x="191239" y="226458"/>
                  <a:pt x="252333" y="185772"/>
                  <a:pt x="196850" y="209550"/>
                </a:cubicBezTo>
                <a:cubicBezTo>
                  <a:pt x="189835" y="212556"/>
                  <a:pt x="184426" y="218464"/>
                  <a:pt x="177800" y="222250"/>
                </a:cubicBezTo>
                <a:cubicBezTo>
                  <a:pt x="157891" y="233627"/>
                  <a:pt x="127197" y="245751"/>
                  <a:pt x="107950" y="254000"/>
                </a:cubicBezTo>
                <a:cubicBezTo>
                  <a:pt x="56807" y="305143"/>
                  <a:pt x="82242" y="289079"/>
                  <a:pt x="38100" y="311150"/>
                </a:cubicBezTo>
                <a:cubicBezTo>
                  <a:pt x="33867" y="323850"/>
                  <a:pt x="28025" y="336123"/>
                  <a:pt x="25400" y="349250"/>
                </a:cubicBezTo>
                <a:cubicBezTo>
                  <a:pt x="22985" y="361326"/>
                  <a:pt x="19209" y="387033"/>
                  <a:pt x="12700" y="400050"/>
                </a:cubicBezTo>
                <a:cubicBezTo>
                  <a:pt x="9287" y="406876"/>
                  <a:pt x="4233" y="412750"/>
                  <a:pt x="0" y="419100"/>
                </a:cubicBezTo>
                <a:cubicBezTo>
                  <a:pt x="2117" y="442383"/>
                  <a:pt x="2287" y="465926"/>
                  <a:pt x="6350" y="488950"/>
                </a:cubicBezTo>
                <a:cubicBezTo>
                  <a:pt x="8676" y="502133"/>
                  <a:pt x="15803" y="514063"/>
                  <a:pt x="19050" y="527050"/>
                </a:cubicBezTo>
                <a:cubicBezTo>
                  <a:pt x="27696" y="561633"/>
                  <a:pt x="21497" y="544644"/>
                  <a:pt x="38100" y="577850"/>
                </a:cubicBezTo>
                <a:cubicBezTo>
                  <a:pt x="46022" y="712528"/>
                  <a:pt x="33051" y="651604"/>
                  <a:pt x="69850" y="762000"/>
                </a:cubicBezTo>
                <a:cubicBezTo>
                  <a:pt x="71967" y="768350"/>
                  <a:pt x="71058" y="776765"/>
                  <a:pt x="76200" y="781050"/>
                </a:cubicBezTo>
                <a:cubicBezTo>
                  <a:pt x="88900" y="791633"/>
                  <a:pt x="101251" y="802651"/>
                  <a:pt x="114300" y="812800"/>
                </a:cubicBezTo>
                <a:cubicBezTo>
                  <a:pt x="120324" y="817485"/>
                  <a:pt x="127487" y="820614"/>
                  <a:pt x="133350" y="825500"/>
                </a:cubicBezTo>
                <a:cubicBezTo>
                  <a:pt x="140249" y="831249"/>
                  <a:pt x="145501" y="838801"/>
                  <a:pt x="152400" y="844550"/>
                </a:cubicBezTo>
                <a:cubicBezTo>
                  <a:pt x="161690" y="852292"/>
                  <a:pt x="186499" y="866500"/>
                  <a:pt x="196850" y="869950"/>
                </a:cubicBezTo>
                <a:cubicBezTo>
                  <a:pt x="207089" y="873363"/>
                  <a:pt x="218064" y="873959"/>
                  <a:pt x="228600" y="876300"/>
                </a:cubicBezTo>
                <a:cubicBezTo>
                  <a:pt x="264374" y="884250"/>
                  <a:pt x="242744" y="879908"/>
                  <a:pt x="273050" y="889000"/>
                </a:cubicBezTo>
                <a:cubicBezTo>
                  <a:pt x="287810" y="893428"/>
                  <a:pt x="302740" y="897272"/>
                  <a:pt x="317500" y="901700"/>
                </a:cubicBezTo>
                <a:cubicBezTo>
                  <a:pt x="323911" y="903623"/>
                  <a:pt x="330563" y="905057"/>
                  <a:pt x="336550" y="908050"/>
                </a:cubicBezTo>
                <a:cubicBezTo>
                  <a:pt x="347589" y="913570"/>
                  <a:pt x="357261" y="921580"/>
                  <a:pt x="368300" y="927100"/>
                </a:cubicBezTo>
                <a:cubicBezTo>
                  <a:pt x="378970" y="932435"/>
                  <a:pt x="402577" y="936748"/>
                  <a:pt x="412750" y="939800"/>
                </a:cubicBezTo>
                <a:cubicBezTo>
                  <a:pt x="490049" y="962990"/>
                  <a:pt x="417706" y="944214"/>
                  <a:pt x="476250" y="958850"/>
                </a:cubicBezTo>
                <a:cubicBezTo>
                  <a:pt x="482600" y="963083"/>
                  <a:pt x="489904" y="966154"/>
                  <a:pt x="495300" y="971550"/>
                </a:cubicBezTo>
                <a:cubicBezTo>
                  <a:pt x="521082" y="997332"/>
                  <a:pt x="491895" y="988897"/>
                  <a:pt x="533400" y="1009650"/>
                </a:cubicBezTo>
                <a:cubicBezTo>
                  <a:pt x="541206" y="1013553"/>
                  <a:pt x="550333" y="1013883"/>
                  <a:pt x="558800" y="1016000"/>
                </a:cubicBezTo>
                <a:cubicBezTo>
                  <a:pt x="567267" y="1022350"/>
                  <a:pt x="575011" y="1029799"/>
                  <a:pt x="584200" y="1035050"/>
                </a:cubicBezTo>
                <a:cubicBezTo>
                  <a:pt x="598977" y="1043494"/>
                  <a:pt x="637928" y="1046354"/>
                  <a:pt x="647700" y="1047750"/>
                </a:cubicBezTo>
                <a:cubicBezTo>
                  <a:pt x="665627" y="1053726"/>
                  <a:pt x="703745" y="1068632"/>
                  <a:pt x="723900" y="1066800"/>
                </a:cubicBezTo>
                <a:cubicBezTo>
                  <a:pt x="735252" y="1065768"/>
                  <a:pt x="744391" y="1055878"/>
                  <a:pt x="755650" y="1054100"/>
                </a:cubicBezTo>
                <a:cubicBezTo>
                  <a:pt x="784995" y="1049467"/>
                  <a:pt x="814917" y="1049867"/>
                  <a:pt x="844550" y="1047750"/>
                </a:cubicBezTo>
                <a:cubicBezTo>
                  <a:pt x="889846" y="1032651"/>
                  <a:pt x="835084" y="1054061"/>
                  <a:pt x="882650" y="1022350"/>
                </a:cubicBezTo>
                <a:cubicBezTo>
                  <a:pt x="891018" y="1016771"/>
                  <a:pt x="928870" y="1010566"/>
                  <a:pt x="933450" y="1009650"/>
                </a:cubicBezTo>
                <a:cubicBezTo>
                  <a:pt x="962337" y="997270"/>
                  <a:pt x="1016481" y="977259"/>
                  <a:pt x="1035050" y="952500"/>
                </a:cubicBezTo>
                <a:cubicBezTo>
                  <a:pt x="1097308" y="869489"/>
                  <a:pt x="1020374" y="973047"/>
                  <a:pt x="1066800" y="908050"/>
                </a:cubicBezTo>
                <a:cubicBezTo>
                  <a:pt x="1072951" y="899438"/>
                  <a:pt x="1077815" y="889538"/>
                  <a:pt x="1085850" y="882650"/>
                </a:cubicBezTo>
                <a:cubicBezTo>
                  <a:pt x="1093037" y="876490"/>
                  <a:pt x="1102632" y="873867"/>
                  <a:pt x="1111250" y="869950"/>
                </a:cubicBezTo>
                <a:cubicBezTo>
                  <a:pt x="1125925" y="863279"/>
                  <a:pt x="1141282" y="858109"/>
                  <a:pt x="1155700" y="850900"/>
                </a:cubicBezTo>
                <a:cubicBezTo>
                  <a:pt x="1199553" y="828974"/>
                  <a:pt x="1147287" y="845066"/>
                  <a:pt x="1200150" y="831850"/>
                </a:cubicBezTo>
                <a:cubicBezTo>
                  <a:pt x="1212087" y="823892"/>
                  <a:pt x="1230966" y="810168"/>
                  <a:pt x="1244600" y="806450"/>
                </a:cubicBezTo>
                <a:cubicBezTo>
                  <a:pt x="1259040" y="802512"/>
                  <a:pt x="1274233" y="802217"/>
                  <a:pt x="1289050" y="800100"/>
                </a:cubicBezTo>
                <a:cubicBezTo>
                  <a:pt x="1335956" y="768829"/>
                  <a:pt x="1314939" y="783858"/>
                  <a:pt x="1352550" y="755650"/>
                </a:cubicBezTo>
                <a:cubicBezTo>
                  <a:pt x="1354667" y="745067"/>
                  <a:pt x="1354073" y="733553"/>
                  <a:pt x="1358900" y="723900"/>
                </a:cubicBezTo>
                <a:cubicBezTo>
                  <a:pt x="1362916" y="715868"/>
                  <a:pt x="1372201" y="711749"/>
                  <a:pt x="1377950" y="704850"/>
                </a:cubicBezTo>
                <a:cubicBezTo>
                  <a:pt x="1400698" y="677553"/>
                  <a:pt x="1382681" y="695389"/>
                  <a:pt x="1397000" y="666750"/>
                </a:cubicBezTo>
                <a:cubicBezTo>
                  <a:pt x="1400413" y="659924"/>
                  <a:pt x="1406600" y="654674"/>
                  <a:pt x="1409700" y="647700"/>
                </a:cubicBezTo>
                <a:cubicBezTo>
                  <a:pt x="1415137" y="635467"/>
                  <a:pt x="1422400" y="609600"/>
                  <a:pt x="1422400" y="609600"/>
                </a:cubicBezTo>
                <a:cubicBezTo>
                  <a:pt x="1424517" y="594783"/>
                  <a:pt x="1423635" y="579216"/>
                  <a:pt x="1428750" y="565150"/>
                </a:cubicBezTo>
                <a:cubicBezTo>
                  <a:pt x="1433747" y="551408"/>
                  <a:pt x="1464344" y="523206"/>
                  <a:pt x="1473200" y="514350"/>
                </a:cubicBezTo>
                <a:cubicBezTo>
                  <a:pt x="1476085" y="507138"/>
                  <a:pt x="1493132" y="468667"/>
                  <a:pt x="1492250" y="457200"/>
                </a:cubicBezTo>
                <a:cubicBezTo>
                  <a:pt x="1490753" y="437743"/>
                  <a:pt x="1484283" y="418982"/>
                  <a:pt x="1479550" y="400050"/>
                </a:cubicBezTo>
                <a:cubicBezTo>
                  <a:pt x="1477927" y="393556"/>
                  <a:pt x="1478940" y="384444"/>
                  <a:pt x="1473200" y="381000"/>
                </a:cubicBezTo>
                <a:cubicBezTo>
                  <a:pt x="1455981" y="370669"/>
                  <a:pt x="1416050" y="361950"/>
                  <a:pt x="1416050" y="361950"/>
                </a:cubicBezTo>
                <a:cubicBezTo>
                  <a:pt x="1411817" y="355600"/>
                  <a:pt x="1407136" y="349526"/>
                  <a:pt x="1403350" y="342900"/>
                </a:cubicBezTo>
                <a:cubicBezTo>
                  <a:pt x="1398654" y="334681"/>
                  <a:pt x="1396078" y="325255"/>
                  <a:pt x="1390650" y="317500"/>
                </a:cubicBezTo>
                <a:cubicBezTo>
                  <a:pt x="1381170" y="303957"/>
                  <a:pt x="1369227" y="292309"/>
                  <a:pt x="1358900" y="279400"/>
                </a:cubicBezTo>
                <a:cubicBezTo>
                  <a:pt x="1352289" y="271136"/>
                  <a:pt x="1346200" y="262467"/>
                  <a:pt x="1339850" y="254000"/>
                </a:cubicBezTo>
                <a:cubicBezTo>
                  <a:pt x="1337733" y="247650"/>
                  <a:pt x="1337681" y="240177"/>
                  <a:pt x="1333500" y="234950"/>
                </a:cubicBezTo>
                <a:cubicBezTo>
                  <a:pt x="1280381" y="168551"/>
                  <a:pt x="1294225" y="201831"/>
                  <a:pt x="1212850" y="158750"/>
                </a:cubicBezTo>
                <a:cubicBezTo>
                  <a:pt x="1200872" y="152409"/>
                  <a:pt x="1192593" y="140533"/>
                  <a:pt x="1181100" y="133350"/>
                </a:cubicBezTo>
                <a:cubicBezTo>
                  <a:pt x="1175424" y="129802"/>
                  <a:pt x="1168202" y="129637"/>
                  <a:pt x="1162050" y="127000"/>
                </a:cubicBezTo>
                <a:cubicBezTo>
                  <a:pt x="1153349" y="123271"/>
                  <a:pt x="1145351" y="118029"/>
                  <a:pt x="1136650" y="114300"/>
                </a:cubicBezTo>
                <a:cubicBezTo>
                  <a:pt x="1130498" y="111663"/>
                  <a:pt x="1123867" y="110300"/>
                  <a:pt x="1117600" y="107950"/>
                </a:cubicBezTo>
                <a:cubicBezTo>
                  <a:pt x="1058646" y="85842"/>
                  <a:pt x="1114244" y="103363"/>
                  <a:pt x="1041400" y="82550"/>
                </a:cubicBezTo>
                <a:cubicBezTo>
                  <a:pt x="1037167" y="76200"/>
                  <a:pt x="1034563" y="68386"/>
                  <a:pt x="1028700" y="63500"/>
                </a:cubicBezTo>
                <a:cubicBezTo>
                  <a:pt x="1021428" y="57440"/>
                  <a:pt x="1011918" y="54717"/>
                  <a:pt x="1003300" y="50800"/>
                </a:cubicBezTo>
                <a:cubicBezTo>
                  <a:pt x="988625" y="44129"/>
                  <a:pt x="973525" y="38421"/>
                  <a:pt x="958850" y="31750"/>
                </a:cubicBezTo>
                <a:cubicBezTo>
                  <a:pt x="950232" y="27833"/>
                  <a:pt x="942313" y="22374"/>
                  <a:pt x="933450" y="19050"/>
                </a:cubicBezTo>
                <a:cubicBezTo>
                  <a:pt x="925278" y="15986"/>
                  <a:pt x="916329" y="15460"/>
                  <a:pt x="908050" y="12700"/>
                </a:cubicBezTo>
                <a:cubicBezTo>
                  <a:pt x="897236" y="9095"/>
                  <a:pt x="886883" y="4233"/>
                  <a:pt x="876300" y="0"/>
                </a:cubicBezTo>
                <a:cubicBezTo>
                  <a:pt x="827617" y="2117"/>
                  <a:pt x="778846" y="2750"/>
                  <a:pt x="730250" y="6350"/>
                </a:cubicBezTo>
                <a:cubicBezTo>
                  <a:pt x="721547" y="6995"/>
                  <a:pt x="713458" y="11265"/>
                  <a:pt x="704850" y="12700"/>
                </a:cubicBezTo>
                <a:cubicBezTo>
                  <a:pt x="675323" y="17621"/>
                  <a:pt x="645583" y="21167"/>
                  <a:pt x="615950" y="25400"/>
                </a:cubicBezTo>
                <a:cubicBezTo>
                  <a:pt x="561355" y="61796"/>
                  <a:pt x="630430" y="18160"/>
                  <a:pt x="577850" y="44450"/>
                </a:cubicBezTo>
                <a:cubicBezTo>
                  <a:pt x="550102" y="58324"/>
                  <a:pt x="561975" y="56092"/>
                  <a:pt x="552450" y="635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DEEB955-B5FA-4148-B8A6-C3D62DDC0D37}"/>
              </a:ext>
            </a:extLst>
          </p:cNvPr>
          <p:cNvSpPr/>
          <p:nvPr/>
        </p:nvSpPr>
        <p:spPr>
          <a:xfrm>
            <a:off x="8610600" y="1784406"/>
            <a:ext cx="1130300" cy="1003379"/>
          </a:xfrm>
          <a:custGeom>
            <a:avLst/>
            <a:gdLst>
              <a:gd name="connsiteX0" fmla="*/ 596900 w 1130300"/>
              <a:gd name="connsiteY0" fmla="*/ 79 h 1003379"/>
              <a:gd name="connsiteX1" fmla="*/ 565150 w 1130300"/>
              <a:gd name="connsiteY1" fmla="*/ 12779 h 1003379"/>
              <a:gd name="connsiteX2" fmla="*/ 546100 w 1130300"/>
              <a:gd name="connsiteY2" fmla="*/ 19129 h 1003379"/>
              <a:gd name="connsiteX3" fmla="*/ 482600 w 1130300"/>
              <a:gd name="connsiteY3" fmla="*/ 50879 h 1003379"/>
              <a:gd name="connsiteX4" fmla="*/ 419100 w 1130300"/>
              <a:gd name="connsiteY4" fmla="*/ 69929 h 1003379"/>
              <a:gd name="connsiteX5" fmla="*/ 387350 w 1130300"/>
              <a:gd name="connsiteY5" fmla="*/ 76279 h 1003379"/>
              <a:gd name="connsiteX6" fmla="*/ 311150 w 1130300"/>
              <a:gd name="connsiteY6" fmla="*/ 95329 h 1003379"/>
              <a:gd name="connsiteX7" fmla="*/ 279400 w 1130300"/>
              <a:gd name="connsiteY7" fmla="*/ 108029 h 1003379"/>
              <a:gd name="connsiteX8" fmla="*/ 215900 w 1130300"/>
              <a:gd name="connsiteY8" fmla="*/ 114379 h 1003379"/>
              <a:gd name="connsiteX9" fmla="*/ 171450 w 1130300"/>
              <a:gd name="connsiteY9" fmla="*/ 120729 h 1003379"/>
              <a:gd name="connsiteX10" fmla="*/ 95250 w 1130300"/>
              <a:gd name="connsiteY10" fmla="*/ 133429 h 1003379"/>
              <a:gd name="connsiteX11" fmla="*/ 50800 w 1130300"/>
              <a:gd name="connsiteY11" fmla="*/ 177879 h 1003379"/>
              <a:gd name="connsiteX12" fmla="*/ 44450 w 1130300"/>
              <a:gd name="connsiteY12" fmla="*/ 203279 h 1003379"/>
              <a:gd name="connsiteX13" fmla="*/ 31750 w 1130300"/>
              <a:gd name="connsiteY13" fmla="*/ 241379 h 1003379"/>
              <a:gd name="connsiteX14" fmla="*/ 25400 w 1130300"/>
              <a:gd name="connsiteY14" fmla="*/ 285829 h 1003379"/>
              <a:gd name="connsiteX15" fmla="*/ 19050 w 1130300"/>
              <a:gd name="connsiteY15" fmla="*/ 304879 h 1003379"/>
              <a:gd name="connsiteX16" fmla="*/ 12700 w 1130300"/>
              <a:gd name="connsiteY16" fmla="*/ 647779 h 1003379"/>
              <a:gd name="connsiteX17" fmla="*/ 0 w 1130300"/>
              <a:gd name="connsiteY17" fmla="*/ 730329 h 1003379"/>
              <a:gd name="connsiteX18" fmla="*/ 12700 w 1130300"/>
              <a:gd name="connsiteY18" fmla="*/ 806529 h 1003379"/>
              <a:gd name="connsiteX19" fmla="*/ 57150 w 1130300"/>
              <a:gd name="connsiteY19" fmla="*/ 844629 h 1003379"/>
              <a:gd name="connsiteX20" fmla="*/ 88900 w 1130300"/>
              <a:gd name="connsiteY20" fmla="*/ 882729 h 1003379"/>
              <a:gd name="connsiteX21" fmla="*/ 133350 w 1130300"/>
              <a:gd name="connsiteY21" fmla="*/ 920829 h 1003379"/>
              <a:gd name="connsiteX22" fmla="*/ 152400 w 1130300"/>
              <a:gd name="connsiteY22" fmla="*/ 927179 h 1003379"/>
              <a:gd name="connsiteX23" fmla="*/ 177800 w 1130300"/>
              <a:gd name="connsiteY23" fmla="*/ 946229 h 1003379"/>
              <a:gd name="connsiteX24" fmla="*/ 285750 w 1130300"/>
              <a:gd name="connsiteY24" fmla="*/ 958929 h 1003379"/>
              <a:gd name="connsiteX25" fmla="*/ 374650 w 1130300"/>
              <a:gd name="connsiteY25" fmla="*/ 971629 h 1003379"/>
              <a:gd name="connsiteX26" fmla="*/ 482600 w 1130300"/>
              <a:gd name="connsiteY26" fmla="*/ 984329 h 1003379"/>
              <a:gd name="connsiteX27" fmla="*/ 514350 w 1130300"/>
              <a:gd name="connsiteY27" fmla="*/ 990679 h 1003379"/>
              <a:gd name="connsiteX28" fmla="*/ 533400 w 1130300"/>
              <a:gd name="connsiteY28" fmla="*/ 997029 h 1003379"/>
              <a:gd name="connsiteX29" fmla="*/ 584200 w 1130300"/>
              <a:gd name="connsiteY29" fmla="*/ 1003379 h 1003379"/>
              <a:gd name="connsiteX30" fmla="*/ 749300 w 1130300"/>
              <a:gd name="connsiteY30" fmla="*/ 997029 h 1003379"/>
              <a:gd name="connsiteX31" fmla="*/ 812800 w 1130300"/>
              <a:gd name="connsiteY31" fmla="*/ 984329 h 1003379"/>
              <a:gd name="connsiteX32" fmla="*/ 863600 w 1130300"/>
              <a:gd name="connsiteY32" fmla="*/ 977979 h 1003379"/>
              <a:gd name="connsiteX33" fmla="*/ 882650 w 1130300"/>
              <a:gd name="connsiteY33" fmla="*/ 965279 h 1003379"/>
              <a:gd name="connsiteX34" fmla="*/ 920750 w 1130300"/>
              <a:gd name="connsiteY34" fmla="*/ 946229 h 1003379"/>
              <a:gd name="connsiteX35" fmla="*/ 1003300 w 1130300"/>
              <a:gd name="connsiteY35" fmla="*/ 901779 h 1003379"/>
              <a:gd name="connsiteX36" fmla="*/ 1035050 w 1130300"/>
              <a:gd name="connsiteY36" fmla="*/ 857329 h 1003379"/>
              <a:gd name="connsiteX37" fmla="*/ 1079500 w 1130300"/>
              <a:gd name="connsiteY37" fmla="*/ 806529 h 1003379"/>
              <a:gd name="connsiteX38" fmla="*/ 1092200 w 1130300"/>
              <a:gd name="connsiteY38" fmla="*/ 774779 h 1003379"/>
              <a:gd name="connsiteX39" fmla="*/ 1098550 w 1130300"/>
              <a:gd name="connsiteY39" fmla="*/ 755729 h 1003379"/>
              <a:gd name="connsiteX40" fmla="*/ 1111250 w 1130300"/>
              <a:gd name="connsiteY40" fmla="*/ 628729 h 1003379"/>
              <a:gd name="connsiteX41" fmla="*/ 1117600 w 1130300"/>
              <a:gd name="connsiteY41" fmla="*/ 603329 h 1003379"/>
              <a:gd name="connsiteX42" fmla="*/ 1130300 w 1130300"/>
              <a:gd name="connsiteY42" fmla="*/ 552529 h 1003379"/>
              <a:gd name="connsiteX43" fmla="*/ 1123950 w 1130300"/>
              <a:gd name="connsiteY43" fmla="*/ 381079 h 1003379"/>
              <a:gd name="connsiteX44" fmla="*/ 1098550 w 1130300"/>
              <a:gd name="connsiteY44" fmla="*/ 323929 h 1003379"/>
              <a:gd name="connsiteX45" fmla="*/ 1085850 w 1130300"/>
              <a:gd name="connsiteY45" fmla="*/ 298529 h 1003379"/>
              <a:gd name="connsiteX46" fmla="*/ 1047750 w 1130300"/>
              <a:gd name="connsiteY46" fmla="*/ 247729 h 1003379"/>
              <a:gd name="connsiteX47" fmla="*/ 1041400 w 1130300"/>
              <a:gd name="connsiteY47" fmla="*/ 228679 h 1003379"/>
              <a:gd name="connsiteX48" fmla="*/ 977900 w 1130300"/>
              <a:gd name="connsiteY48" fmla="*/ 139779 h 1003379"/>
              <a:gd name="connsiteX49" fmla="*/ 952500 w 1130300"/>
              <a:gd name="connsiteY49" fmla="*/ 120729 h 1003379"/>
              <a:gd name="connsiteX50" fmla="*/ 901700 w 1130300"/>
              <a:gd name="connsiteY50" fmla="*/ 108029 h 1003379"/>
              <a:gd name="connsiteX51" fmla="*/ 882650 w 1130300"/>
              <a:gd name="connsiteY51" fmla="*/ 101679 h 1003379"/>
              <a:gd name="connsiteX52" fmla="*/ 844550 w 1130300"/>
              <a:gd name="connsiteY52" fmla="*/ 95329 h 1003379"/>
              <a:gd name="connsiteX53" fmla="*/ 806450 w 1130300"/>
              <a:gd name="connsiteY53" fmla="*/ 82629 h 1003379"/>
              <a:gd name="connsiteX54" fmla="*/ 781050 w 1130300"/>
              <a:gd name="connsiteY54" fmla="*/ 76279 h 1003379"/>
              <a:gd name="connsiteX55" fmla="*/ 711200 w 1130300"/>
              <a:gd name="connsiteY55" fmla="*/ 38179 h 1003379"/>
              <a:gd name="connsiteX56" fmla="*/ 692150 w 1130300"/>
              <a:gd name="connsiteY56" fmla="*/ 25479 h 1003379"/>
              <a:gd name="connsiteX57" fmla="*/ 647700 w 1130300"/>
              <a:gd name="connsiteY57" fmla="*/ 19129 h 1003379"/>
              <a:gd name="connsiteX58" fmla="*/ 596900 w 1130300"/>
              <a:gd name="connsiteY58" fmla="*/ 79 h 1003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30300" h="1003379">
                <a:moveTo>
                  <a:pt x="596900" y="79"/>
                </a:moveTo>
                <a:cubicBezTo>
                  <a:pt x="583142" y="-979"/>
                  <a:pt x="575823" y="8777"/>
                  <a:pt x="565150" y="12779"/>
                </a:cubicBezTo>
                <a:cubicBezTo>
                  <a:pt x="558883" y="15129"/>
                  <a:pt x="552087" y="16136"/>
                  <a:pt x="546100" y="19129"/>
                </a:cubicBezTo>
                <a:cubicBezTo>
                  <a:pt x="486601" y="48878"/>
                  <a:pt x="542410" y="29130"/>
                  <a:pt x="482600" y="50879"/>
                </a:cubicBezTo>
                <a:cubicBezTo>
                  <a:pt x="457725" y="59924"/>
                  <a:pt x="443468" y="64514"/>
                  <a:pt x="419100" y="69929"/>
                </a:cubicBezTo>
                <a:cubicBezTo>
                  <a:pt x="408564" y="72270"/>
                  <a:pt x="397688" y="73178"/>
                  <a:pt x="387350" y="76279"/>
                </a:cubicBezTo>
                <a:cubicBezTo>
                  <a:pt x="312656" y="98687"/>
                  <a:pt x="405026" y="81918"/>
                  <a:pt x="311150" y="95329"/>
                </a:cubicBezTo>
                <a:cubicBezTo>
                  <a:pt x="300567" y="99562"/>
                  <a:pt x="290577" y="105794"/>
                  <a:pt x="279400" y="108029"/>
                </a:cubicBezTo>
                <a:cubicBezTo>
                  <a:pt x="258541" y="112201"/>
                  <a:pt x="237027" y="111894"/>
                  <a:pt x="215900" y="114379"/>
                </a:cubicBezTo>
                <a:cubicBezTo>
                  <a:pt x="201035" y="116128"/>
                  <a:pt x="186286" y="118751"/>
                  <a:pt x="171450" y="120729"/>
                </a:cubicBezTo>
                <a:cubicBezTo>
                  <a:pt x="107743" y="129223"/>
                  <a:pt x="139378" y="122397"/>
                  <a:pt x="95250" y="133429"/>
                </a:cubicBezTo>
                <a:cubicBezTo>
                  <a:pt x="77054" y="147986"/>
                  <a:pt x="60030" y="156342"/>
                  <a:pt x="50800" y="177879"/>
                </a:cubicBezTo>
                <a:cubicBezTo>
                  <a:pt x="47362" y="185901"/>
                  <a:pt x="46958" y="194920"/>
                  <a:pt x="44450" y="203279"/>
                </a:cubicBezTo>
                <a:cubicBezTo>
                  <a:pt x="40603" y="216101"/>
                  <a:pt x="31750" y="241379"/>
                  <a:pt x="31750" y="241379"/>
                </a:cubicBezTo>
                <a:cubicBezTo>
                  <a:pt x="29633" y="256196"/>
                  <a:pt x="28335" y="271153"/>
                  <a:pt x="25400" y="285829"/>
                </a:cubicBezTo>
                <a:cubicBezTo>
                  <a:pt x="24087" y="292393"/>
                  <a:pt x="19285" y="298190"/>
                  <a:pt x="19050" y="304879"/>
                </a:cubicBezTo>
                <a:cubicBezTo>
                  <a:pt x="15041" y="419128"/>
                  <a:pt x="16446" y="533521"/>
                  <a:pt x="12700" y="647779"/>
                </a:cubicBezTo>
                <a:cubicBezTo>
                  <a:pt x="12366" y="657951"/>
                  <a:pt x="2069" y="717917"/>
                  <a:pt x="0" y="730329"/>
                </a:cubicBezTo>
                <a:cubicBezTo>
                  <a:pt x="4233" y="755729"/>
                  <a:pt x="3658" y="782418"/>
                  <a:pt x="12700" y="806529"/>
                </a:cubicBezTo>
                <a:cubicBezTo>
                  <a:pt x="19638" y="825030"/>
                  <a:pt x="43344" y="833124"/>
                  <a:pt x="57150" y="844629"/>
                </a:cubicBezTo>
                <a:cubicBezTo>
                  <a:pt x="90179" y="872153"/>
                  <a:pt x="63925" y="853592"/>
                  <a:pt x="88900" y="882729"/>
                </a:cubicBezTo>
                <a:cubicBezTo>
                  <a:pt x="100618" y="896400"/>
                  <a:pt x="116498" y="912403"/>
                  <a:pt x="133350" y="920829"/>
                </a:cubicBezTo>
                <a:cubicBezTo>
                  <a:pt x="139337" y="923822"/>
                  <a:pt x="146050" y="925062"/>
                  <a:pt x="152400" y="927179"/>
                </a:cubicBezTo>
                <a:cubicBezTo>
                  <a:pt x="160867" y="933529"/>
                  <a:pt x="167854" y="942612"/>
                  <a:pt x="177800" y="946229"/>
                </a:cubicBezTo>
                <a:cubicBezTo>
                  <a:pt x="188449" y="950101"/>
                  <a:pt x="285327" y="958887"/>
                  <a:pt x="285750" y="958929"/>
                </a:cubicBezTo>
                <a:cubicBezTo>
                  <a:pt x="328552" y="973196"/>
                  <a:pt x="292642" y="962842"/>
                  <a:pt x="374650" y="971629"/>
                </a:cubicBezTo>
                <a:cubicBezTo>
                  <a:pt x="410675" y="975489"/>
                  <a:pt x="446701" y="979434"/>
                  <a:pt x="482600" y="984329"/>
                </a:cubicBezTo>
                <a:cubicBezTo>
                  <a:pt x="493294" y="985787"/>
                  <a:pt x="503879" y="988061"/>
                  <a:pt x="514350" y="990679"/>
                </a:cubicBezTo>
                <a:cubicBezTo>
                  <a:pt x="520844" y="992302"/>
                  <a:pt x="526814" y="995832"/>
                  <a:pt x="533400" y="997029"/>
                </a:cubicBezTo>
                <a:cubicBezTo>
                  <a:pt x="550190" y="1000082"/>
                  <a:pt x="567267" y="1001262"/>
                  <a:pt x="584200" y="1003379"/>
                </a:cubicBezTo>
                <a:cubicBezTo>
                  <a:pt x="639233" y="1001262"/>
                  <a:pt x="694416" y="1001603"/>
                  <a:pt x="749300" y="997029"/>
                </a:cubicBezTo>
                <a:cubicBezTo>
                  <a:pt x="770811" y="995236"/>
                  <a:pt x="791508" y="987878"/>
                  <a:pt x="812800" y="984329"/>
                </a:cubicBezTo>
                <a:cubicBezTo>
                  <a:pt x="829633" y="981524"/>
                  <a:pt x="846667" y="980096"/>
                  <a:pt x="863600" y="977979"/>
                </a:cubicBezTo>
                <a:cubicBezTo>
                  <a:pt x="869950" y="973746"/>
                  <a:pt x="875979" y="968985"/>
                  <a:pt x="882650" y="965279"/>
                </a:cubicBezTo>
                <a:cubicBezTo>
                  <a:pt x="895062" y="958383"/>
                  <a:pt x="908574" y="953534"/>
                  <a:pt x="920750" y="946229"/>
                </a:cubicBezTo>
                <a:cubicBezTo>
                  <a:pt x="997430" y="900221"/>
                  <a:pt x="951012" y="914851"/>
                  <a:pt x="1003300" y="901779"/>
                </a:cubicBezTo>
                <a:cubicBezTo>
                  <a:pt x="1036319" y="819232"/>
                  <a:pt x="994809" y="905618"/>
                  <a:pt x="1035050" y="857329"/>
                </a:cubicBezTo>
                <a:cubicBezTo>
                  <a:pt x="1091334" y="789789"/>
                  <a:pt x="986634" y="880822"/>
                  <a:pt x="1079500" y="806529"/>
                </a:cubicBezTo>
                <a:cubicBezTo>
                  <a:pt x="1083733" y="795946"/>
                  <a:pt x="1088198" y="785452"/>
                  <a:pt x="1092200" y="774779"/>
                </a:cubicBezTo>
                <a:cubicBezTo>
                  <a:pt x="1094550" y="768512"/>
                  <a:pt x="1097684" y="762366"/>
                  <a:pt x="1098550" y="755729"/>
                </a:cubicBezTo>
                <a:cubicBezTo>
                  <a:pt x="1104053" y="713542"/>
                  <a:pt x="1105973" y="670945"/>
                  <a:pt x="1111250" y="628729"/>
                </a:cubicBezTo>
                <a:cubicBezTo>
                  <a:pt x="1112332" y="620069"/>
                  <a:pt x="1115707" y="611848"/>
                  <a:pt x="1117600" y="603329"/>
                </a:cubicBezTo>
                <a:cubicBezTo>
                  <a:pt x="1127817" y="557353"/>
                  <a:pt x="1118953" y="586570"/>
                  <a:pt x="1130300" y="552529"/>
                </a:cubicBezTo>
                <a:cubicBezTo>
                  <a:pt x="1128183" y="495379"/>
                  <a:pt x="1127632" y="438150"/>
                  <a:pt x="1123950" y="381079"/>
                </a:cubicBezTo>
                <a:cubicBezTo>
                  <a:pt x="1122288" y="355312"/>
                  <a:pt x="1111228" y="346749"/>
                  <a:pt x="1098550" y="323929"/>
                </a:cubicBezTo>
                <a:cubicBezTo>
                  <a:pt x="1093953" y="315654"/>
                  <a:pt x="1091352" y="306232"/>
                  <a:pt x="1085850" y="298529"/>
                </a:cubicBezTo>
                <a:cubicBezTo>
                  <a:pt x="1049123" y="247111"/>
                  <a:pt x="1083721" y="319671"/>
                  <a:pt x="1047750" y="247729"/>
                </a:cubicBezTo>
                <a:cubicBezTo>
                  <a:pt x="1044757" y="241742"/>
                  <a:pt x="1044573" y="234572"/>
                  <a:pt x="1041400" y="228679"/>
                </a:cubicBezTo>
                <a:cubicBezTo>
                  <a:pt x="1016968" y="183304"/>
                  <a:pt x="1011137" y="168861"/>
                  <a:pt x="977900" y="139779"/>
                </a:cubicBezTo>
                <a:cubicBezTo>
                  <a:pt x="969935" y="132810"/>
                  <a:pt x="962269" y="124800"/>
                  <a:pt x="952500" y="120729"/>
                </a:cubicBezTo>
                <a:cubicBezTo>
                  <a:pt x="936388" y="114016"/>
                  <a:pt x="918259" y="113549"/>
                  <a:pt x="901700" y="108029"/>
                </a:cubicBezTo>
                <a:cubicBezTo>
                  <a:pt x="895350" y="105912"/>
                  <a:pt x="889184" y="103131"/>
                  <a:pt x="882650" y="101679"/>
                </a:cubicBezTo>
                <a:cubicBezTo>
                  <a:pt x="870081" y="98886"/>
                  <a:pt x="857041" y="98452"/>
                  <a:pt x="844550" y="95329"/>
                </a:cubicBezTo>
                <a:cubicBezTo>
                  <a:pt x="831563" y="92082"/>
                  <a:pt x="819272" y="86476"/>
                  <a:pt x="806450" y="82629"/>
                </a:cubicBezTo>
                <a:cubicBezTo>
                  <a:pt x="798091" y="80121"/>
                  <a:pt x="789517" y="78396"/>
                  <a:pt x="781050" y="76279"/>
                </a:cubicBezTo>
                <a:cubicBezTo>
                  <a:pt x="696570" y="19959"/>
                  <a:pt x="784675" y="74916"/>
                  <a:pt x="711200" y="38179"/>
                </a:cubicBezTo>
                <a:cubicBezTo>
                  <a:pt x="704374" y="34766"/>
                  <a:pt x="699460" y="27672"/>
                  <a:pt x="692150" y="25479"/>
                </a:cubicBezTo>
                <a:cubicBezTo>
                  <a:pt x="677814" y="21178"/>
                  <a:pt x="662493" y="21405"/>
                  <a:pt x="647700" y="19129"/>
                </a:cubicBezTo>
                <a:cubicBezTo>
                  <a:pt x="604163" y="12431"/>
                  <a:pt x="610658" y="1137"/>
                  <a:pt x="596900" y="7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EF32D0-AD20-4F3A-A131-A4E832162357}"/>
              </a:ext>
            </a:extLst>
          </p:cNvPr>
          <p:cNvSpPr txBox="1"/>
          <p:nvPr/>
        </p:nvSpPr>
        <p:spPr>
          <a:xfrm>
            <a:off x="1981200" y="3158298"/>
            <a:ext cx="8381718" cy="923330"/>
          </a:xfrm>
          <a:prstGeom prst="rect">
            <a:avLst/>
          </a:prstGeom>
          <a:solidFill>
            <a:srgbClr val="C7DDF4"/>
          </a:solidFill>
          <a:ln>
            <a:solidFill>
              <a:schemeClr val="bg1"/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First Purpose:  Getting facts to say WHAT we perceive.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D22C6-FCA6-94C3-827F-27EE72D3CBF7}"/>
              </a:ext>
            </a:extLst>
          </p:cNvPr>
          <p:cNvSpPr txBox="1"/>
          <p:nvPr/>
        </p:nvSpPr>
        <p:spPr>
          <a:xfrm>
            <a:off x="1983059" y="3158298"/>
            <a:ext cx="8381718" cy="923330"/>
          </a:xfrm>
          <a:prstGeom prst="rect">
            <a:avLst/>
          </a:prstGeom>
          <a:solidFill>
            <a:srgbClr val="C7DDF4"/>
          </a:solidFill>
          <a:ln>
            <a:solidFill>
              <a:schemeClr val="bg1"/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SECOND Purpose:  Make sense of it -- what it </a:t>
            </a:r>
            <a:r>
              <a:rPr lang="en-US" sz="2400" i="1" dirty="0">
                <a:solidFill>
                  <a:schemeClr val="bg1"/>
                </a:solidFill>
              </a:rPr>
              <a:t>means</a:t>
            </a:r>
            <a:r>
              <a:rPr lang="en-US" sz="2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353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9" grpId="0" animBg="1"/>
      <p:bldP spid="10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124200" y="2105561"/>
            <a:ext cx="65943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Can you trust your eyes if it’s multimedia?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151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8E3EE0-78C8-4BC1-8ED1-F2EDAD4DA258}"/>
              </a:ext>
            </a:extLst>
          </p:cNvPr>
          <p:cNvSpPr txBox="1"/>
          <p:nvPr/>
        </p:nvSpPr>
        <p:spPr>
          <a:xfrm>
            <a:off x="1676400" y="1122832"/>
            <a:ext cx="49920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One KEY purpose of analysis …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F4889C-3380-4323-AAEC-38164E28C8A4}"/>
              </a:ext>
            </a:extLst>
          </p:cNvPr>
          <p:cNvSpPr txBox="1"/>
          <p:nvPr/>
        </p:nvSpPr>
        <p:spPr>
          <a:xfrm>
            <a:off x="2864352" y="3817203"/>
            <a:ext cx="6463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Our job is to assign levels of confidence in our information …  to be honest … to know our limits.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0CC527-9010-4B8B-BCCA-36FA55459EAB}"/>
              </a:ext>
            </a:extLst>
          </p:cNvPr>
          <p:cNvSpPr txBox="1"/>
          <p:nvPr/>
        </p:nvSpPr>
        <p:spPr>
          <a:xfrm>
            <a:off x="2702427" y="5061803"/>
            <a:ext cx="6787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/>
              <a:t>No </a:t>
            </a:r>
            <a:r>
              <a:rPr lang="es-ES" sz="2400" dirty="0" err="1"/>
              <a:t>bluffing</a:t>
            </a:r>
            <a:r>
              <a:rPr lang="es-ES" sz="2400" dirty="0"/>
              <a:t>.  No </a:t>
            </a:r>
            <a:r>
              <a:rPr lang="es-ES" sz="2400" dirty="0" err="1"/>
              <a:t>exaggerating</a:t>
            </a:r>
            <a:r>
              <a:rPr lang="es-ES" sz="2400" dirty="0"/>
              <a:t>.  </a:t>
            </a:r>
            <a:r>
              <a:rPr lang="es-ES" sz="2400" dirty="0" err="1"/>
              <a:t>But</a:t>
            </a:r>
            <a:r>
              <a:rPr lang="es-ES" sz="2400" dirty="0"/>
              <a:t> no </a:t>
            </a:r>
            <a:r>
              <a:rPr lang="es-ES" sz="2400" dirty="0" err="1"/>
              <a:t>copping</a:t>
            </a:r>
            <a:r>
              <a:rPr lang="es-ES" sz="2400" dirty="0"/>
              <a:t> </a:t>
            </a:r>
            <a:r>
              <a:rPr lang="es-ES" sz="2400" dirty="0" err="1"/>
              <a:t>out</a:t>
            </a:r>
            <a:r>
              <a:rPr lang="es-ES" sz="2400" dirty="0"/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D55C7-711A-4565-83B5-9DC511E39664}"/>
              </a:ext>
            </a:extLst>
          </p:cNvPr>
          <p:cNvSpPr txBox="1"/>
          <p:nvPr/>
        </p:nvSpPr>
        <p:spPr>
          <a:xfrm>
            <a:off x="4149505" y="2905780"/>
            <a:ext cx="36114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2800" dirty="0"/>
              <a:t>To evaluate the “facts.”</a:t>
            </a:r>
          </a:p>
        </p:txBody>
      </p:sp>
    </p:spTree>
    <p:extLst>
      <p:ext uri="{BB962C8B-B14F-4D97-AF65-F5344CB8AC3E}">
        <p14:creationId xmlns:p14="http://schemas.microsoft.com/office/powerpoint/2010/main" val="24810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Diving">
            <a:extLst>
              <a:ext uri="{FF2B5EF4-FFF2-40B4-BE49-F238E27FC236}">
                <a16:creationId xmlns:a16="http://schemas.microsoft.com/office/drawing/2014/main" id="{9D4C33EC-615B-D395-AA44-2384D7BCC3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26667"/>
          <a:stretch/>
        </p:blipFill>
        <p:spPr>
          <a:xfrm>
            <a:off x="1524000" y="-914400"/>
            <a:ext cx="1143000" cy="838200"/>
          </a:xfrm>
          <a:prstGeom prst="rect">
            <a:avLst/>
          </a:prstGeom>
        </p:spPr>
      </p:pic>
      <p:pic>
        <p:nvPicPr>
          <p:cNvPr id="4" name="Graphic 3" descr="Diving">
            <a:extLst>
              <a:ext uri="{FF2B5EF4-FFF2-40B4-BE49-F238E27FC236}">
                <a16:creationId xmlns:a16="http://schemas.microsoft.com/office/drawing/2014/main" id="{71F1CA51-C339-4881-42EB-58A32D9175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5000"/>
          <a:stretch/>
        </p:blipFill>
        <p:spPr>
          <a:xfrm>
            <a:off x="8991600" y="5867400"/>
            <a:ext cx="1371600" cy="3429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76D190-E19C-3C09-E6A7-120EAE03A5CF}"/>
              </a:ext>
            </a:extLst>
          </p:cNvPr>
          <p:cNvSpPr txBox="1"/>
          <p:nvPr/>
        </p:nvSpPr>
        <p:spPr>
          <a:xfrm>
            <a:off x="1905000" y="4038600"/>
            <a:ext cx="26847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Ready to dive in?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EC2E65A-E85E-4031-FD75-0038613EC8E4}"/>
              </a:ext>
            </a:extLst>
          </p:cNvPr>
          <p:cNvSpPr txBox="1"/>
          <p:nvPr/>
        </p:nvSpPr>
        <p:spPr>
          <a:xfrm>
            <a:off x="6248400" y="1828800"/>
            <a:ext cx="5152373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800" dirty="0"/>
              <a:t>How do we “do” analysis?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What are its main characteristics?</a:t>
            </a:r>
          </a:p>
          <a:p>
            <a:pPr>
              <a:spcAft>
                <a:spcPts val="600"/>
              </a:spcAft>
            </a:pPr>
            <a:r>
              <a:rPr lang="en-US" sz="2800" dirty="0"/>
              <a:t>How do we write it?</a:t>
            </a:r>
          </a:p>
        </p:txBody>
      </p:sp>
    </p:spTree>
    <p:extLst>
      <p:ext uri="{BB962C8B-B14F-4D97-AF65-F5344CB8AC3E}">
        <p14:creationId xmlns:p14="http://schemas.microsoft.com/office/powerpoint/2010/main" val="36950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2.22222E-6 L 0.62188 0.861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94" y="430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5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F1AF2D9-B2EA-4DAD-BE04-7BAE0336285F}"/>
              </a:ext>
            </a:extLst>
          </p:cNvPr>
          <p:cNvGrpSpPr/>
          <p:nvPr/>
        </p:nvGrpSpPr>
        <p:grpSpPr>
          <a:xfrm>
            <a:off x="4566440" y="-5164685"/>
            <a:ext cx="6013904" cy="5450769"/>
            <a:chOff x="4343400" y="477666"/>
            <a:chExt cx="6013904" cy="5450769"/>
          </a:xfrm>
        </p:grpSpPr>
        <p:pic>
          <p:nvPicPr>
            <p:cNvPr id="7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84334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7010400" y="365760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17C90600-6113-40C0-96C9-DA436339D4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4861944" y="47766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AB1F23ED-A602-4068-9550-38134C47E8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9366704" y="331307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BDC24F1F-A1C6-4C81-B883-0194C6B7B5BC}"/>
              </a:ext>
            </a:extLst>
          </p:cNvPr>
          <p:cNvGrpSpPr/>
          <p:nvPr/>
        </p:nvGrpSpPr>
        <p:grpSpPr>
          <a:xfrm>
            <a:off x="2372429" y="-5095842"/>
            <a:ext cx="9098229" cy="5057862"/>
            <a:chOff x="2505640" y="526043"/>
            <a:chExt cx="9098229" cy="5057862"/>
          </a:xfrm>
        </p:grpSpPr>
        <p:pic>
          <p:nvPicPr>
            <p:cNvPr id="1029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2505640" y="82219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5" descr="C:\Users\FultonZEN\AppData\Local\Microsoft\Windows\INetCache\IE\OFJ2H7O8\snowflake2[1].gif"/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8333165" y="87057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278E1F3-D106-4361-A2DF-E3DE0D1672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04" y="349881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A095DC27-5A57-49D2-B280-A86DF87CC3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10689469" y="52604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477839C-E9B3-4CA2-9979-84BA504F3058}"/>
              </a:ext>
            </a:extLst>
          </p:cNvPr>
          <p:cNvGrpSpPr/>
          <p:nvPr/>
        </p:nvGrpSpPr>
        <p:grpSpPr>
          <a:xfrm>
            <a:off x="483973" y="-4840088"/>
            <a:ext cx="6741925" cy="5106239"/>
            <a:chOff x="158197" y="1124061"/>
            <a:chExt cx="6741925" cy="5106239"/>
          </a:xfrm>
        </p:grpSpPr>
        <p:pic>
          <p:nvPicPr>
            <p:cNvPr id="14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8847F089-7452-42B3-8FBC-BBFF4A56E3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158197" y="1124061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0EA9F1B5-F927-4BDC-BCF0-0DDEC92D2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957" y="4145205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1116C8B-365E-4354-8BA2-E2FF2818CA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4662957" y="3959466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88764E76-3744-4A90-92D0-799A63E4B4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5985722" y="1172438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A7C1511-F41A-46D3-947E-4C3CBE9F6E86}"/>
              </a:ext>
            </a:extLst>
          </p:cNvPr>
          <p:cNvGrpSpPr/>
          <p:nvPr/>
        </p:nvGrpSpPr>
        <p:grpSpPr>
          <a:xfrm>
            <a:off x="4827472" y="-5195679"/>
            <a:ext cx="6013904" cy="5450769"/>
            <a:chOff x="4343400" y="477666"/>
            <a:chExt cx="6013904" cy="5450769"/>
          </a:xfrm>
        </p:grpSpPr>
        <p:pic>
          <p:nvPicPr>
            <p:cNvPr id="19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F17796B-0501-4A8A-BB3B-69B83393EA2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3400" y="384334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4FB787FF-C08C-4BD4-A84D-06778BFEDB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7010400" y="365760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2BA6390F-6191-493D-89A5-362885613F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4861944" y="47766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FA5B906-A11E-4FA6-8D2A-11A9EC58A8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9366704" y="3313071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BF8670F-6D9F-4F8F-A5B9-BC2C0995FF44}"/>
              </a:ext>
            </a:extLst>
          </p:cNvPr>
          <p:cNvGrpSpPr/>
          <p:nvPr/>
        </p:nvGrpSpPr>
        <p:grpSpPr>
          <a:xfrm>
            <a:off x="2524829" y="-4943442"/>
            <a:ext cx="9098229" cy="5057862"/>
            <a:chOff x="2505640" y="526043"/>
            <a:chExt cx="9098229" cy="5057862"/>
          </a:xfrm>
        </p:grpSpPr>
        <p:pic>
          <p:nvPicPr>
            <p:cNvPr id="24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30AE54ED-EF12-4433-AB25-1551B86F2F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2505640" y="822196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666098BE-4427-4192-BF69-319C7341F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8333165" y="87057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937D440A-3BEF-4329-8CF4-72565A4B11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9704" y="3498810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7BE0D67D-B86B-4019-9C30-CD1208AA94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10689469" y="526043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2C1E82A-75EA-47E1-A8A0-11E12673ABC2}"/>
              </a:ext>
            </a:extLst>
          </p:cNvPr>
          <p:cNvGrpSpPr/>
          <p:nvPr/>
        </p:nvGrpSpPr>
        <p:grpSpPr>
          <a:xfrm>
            <a:off x="182025" y="-5311204"/>
            <a:ext cx="6741925" cy="5106239"/>
            <a:chOff x="158197" y="1124061"/>
            <a:chExt cx="6741925" cy="5106239"/>
          </a:xfrm>
        </p:grpSpPr>
        <p:pic>
          <p:nvPicPr>
            <p:cNvPr id="29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6F5E5899-ACF1-42D8-92FD-1C8F2504C2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19498">
              <a:off x="158197" y="1124061"/>
              <a:ext cx="1188720" cy="1594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CA7AB20D-FA7B-42EA-9AE1-0955DDBA49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5957" y="4145205"/>
              <a:ext cx="1554480" cy="20850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32865941-9475-4B14-A654-2398FD7257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112909">
              <a:off x="4662957" y="3959466"/>
              <a:ext cx="990600" cy="1328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5" descr="C:\Users\FultonZEN\AppData\Local\Microsoft\Windows\INetCache\IE\OFJ2H7O8\snowflake2[1].gif">
              <a:extLst>
                <a:ext uri="{FF2B5EF4-FFF2-40B4-BE49-F238E27FC236}">
                  <a16:creationId xmlns:a16="http://schemas.microsoft.com/office/drawing/2014/main" id="{EC46161F-38F6-4FC5-A8D0-1CAD2A474B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0" b="8638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12283">
              <a:off x="5985722" y="1172438"/>
              <a:ext cx="914400" cy="12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3" name="Graphic 32" descr="Snowflake outline">
            <a:extLst>
              <a:ext uri="{FF2B5EF4-FFF2-40B4-BE49-F238E27FC236}">
                <a16:creationId xmlns:a16="http://schemas.microsoft.com/office/drawing/2014/main" id="{E538A86F-465C-473E-BE0C-45F2683DDB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10668" y="2770264"/>
            <a:ext cx="2018234" cy="2018234"/>
          </a:xfrm>
          <a:prstGeom prst="rect">
            <a:avLst/>
          </a:prstGeom>
        </p:spPr>
      </p:pic>
      <p:pic>
        <p:nvPicPr>
          <p:cNvPr id="35" name="Graphic 34" descr="Snowflake outline">
            <a:extLst>
              <a:ext uri="{FF2B5EF4-FFF2-40B4-BE49-F238E27FC236}">
                <a16:creationId xmlns:a16="http://schemas.microsoft.com/office/drawing/2014/main" id="{F29CE23B-5A52-4094-B946-9CF94A06D2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7973" y="3745080"/>
            <a:ext cx="2018234" cy="2018234"/>
          </a:xfrm>
          <a:prstGeom prst="rect">
            <a:avLst/>
          </a:prstGeom>
        </p:spPr>
      </p:pic>
      <p:pic>
        <p:nvPicPr>
          <p:cNvPr id="36" name="Graphic 35" descr="Snowflake outline">
            <a:extLst>
              <a:ext uri="{FF2B5EF4-FFF2-40B4-BE49-F238E27FC236}">
                <a16:creationId xmlns:a16="http://schemas.microsoft.com/office/drawing/2014/main" id="{DE7E7908-F629-4039-B957-F6D51513DB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34855" y="509091"/>
            <a:ext cx="2018234" cy="2018234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41CDDD0-93E7-4FBF-8E58-2D6227D0EED8}"/>
              </a:ext>
            </a:extLst>
          </p:cNvPr>
          <p:cNvSpPr txBox="1"/>
          <p:nvPr/>
        </p:nvSpPr>
        <p:spPr>
          <a:xfrm>
            <a:off x="3784972" y="1742659"/>
            <a:ext cx="52202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Snowflake: A simple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2B5C1-27E1-4CDD-B4F3-8865C22A4F45}"/>
              </a:ext>
            </a:extLst>
          </p:cNvPr>
          <p:cNvSpPr txBox="1"/>
          <p:nvPr/>
        </p:nvSpPr>
        <p:spPr>
          <a:xfrm>
            <a:off x="6718893" y="37450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9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6667E-6 3.33333E-6 L 0.00755 1.90208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9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44444E-6 L -0.02161 1.7777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43 1.85209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3.75E-6 -4.44444E-6 L 0.00755 1.90209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" y="9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81481E-6 L -0.02162 1.77778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44444E-6 L -0.0043 1.85209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9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20566" y="3048000"/>
            <a:ext cx="7010400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SNOWFLAKE</a:t>
            </a:r>
          </a:p>
          <a:p>
            <a:endParaRPr lang="en-US" sz="2400" dirty="0"/>
          </a:p>
          <a:p>
            <a:r>
              <a:rPr lang="en-US" sz="2400" dirty="0"/>
              <a:t>In 40 words,</a:t>
            </a:r>
          </a:p>
          <a:p>
            <a:endParaRPr lang="en-US" sz="2400" dirty="0"/>
          </a:p>
          <a:p>
            <a:pPr lvl="2">
              <a:spcAft>
                <a:spcPts val="1200"/>
              </a:spcAft>
            </a:pPr>
            <a:r>
              <a:rPr lang="en-US" sz="2400" dirty="0"/>
              <a:t>A thesis or conclusion (“BLUF”).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An argument or explanation.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Something about future or implications.</a:t>
            </a:r>
          </a:p>
          <a:p>
            <a:pPr lvl="2">
              <a:spcAft>
                <a:spcPts val="1200"/>
              </a:spcAft>
            </a:pPr>
            <a:endParaRPr lang="en-US" sz="2400" dirty="0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50E41D47-30E8-481F-9AC5-0533EC264C7B}"/>
              </a:ext>
            </a:extLst>
          </p:cNvPr>
          <p:cNvSpPr/>
          <p:nvPr/>
        </p:nvSpPr>
        <p:spPr>
          <a:xfrm>
            <a:off x="8305800" y="5562600"/>
            <a:ext cx="2057400" cy="3810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/>
              <a:t>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C37FB6-2BFF-480F-A202-531DAA06A939}"/>
              </a:ext>
            </a:extLst>
          </p:cNvPr>
          <p:cNvSpPr txBox="1"/>
          <p:nvPr/>
        </p:nvSpPr>
        <p:spPr>
          <a:xfrm>
            <a:off x="6400800" y="776033"/>
            <a:ext cx="4359442" cy="267765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THREE MAIN ELEMENTS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What’s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Why or how is it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What’s going to happen?</a:t>
            </a:r>
            <a:br>
              <a:rPr lang="en-US" sz="2400" dirty="0"/>
            </a:br>
            <a:r>
              <a:rPr lang="en-US" sz="2400" dirty="0"/>
              <a:t>      or</a:t>
            </a:r>
            <a:br>
              <a:rPr lang="en-US" sz="2400" dirty="0"/>
            </a:br>
            <a:r>
              <a:rPr lang="en-US" sz="2400" dirty="0"/>
              <a:t>Why does it matter?</a:t>
            </a:r>
          </a:p>
        </p:txBody>
      </p:sp>
    </p:spTree>
    <p:extLst>
      <p:ext uri="{BB962C8B-B14F-4D97-AF65-F5344CB8AC3E}">
        <p14:creationId xmlns:p14="http://schemas.microsoft.com/office/powerpoint/2010/main" val="333328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3638" y="1523778"/>
            <a:ext cx="6629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EXAMPLE:  What does collapse of Afghanistan mean?</a:t>
            </a:r>
          </a:p>
          <a:p>
            <a:endParaRPr lang="en-U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The Taliban victory in Kabul has created conditions of repression and instability in Afghanistan. </a:t>
            </a:r>
            <a:r>
              <a:rPr lang="es-ES" sz="2000" dirty="0"/>
              <a:t> … </a:t>
            </a:r>
            <a:r>
              <a:rPr lang="en-US" sz="2000" dirty="0"/>
              <a:t>Restoration of Sharia Law, which international community rejects, will provoke suspension of financial, humanitarian aid, intensifying economic crisis and hunger. …       Taliban reaction may result in collaboration with terrorists.</a:t>
            </a:r>
            <a:endParaRPr lang="es-E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8580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WRITE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383902" y="617223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41 </a:t>
            </a:r>
            <a:r>
              <a:rPr lang="en-US" sz="2000" dirty="0"/>
              <a:t>words!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8901B3F-8B57-4D7F-89CE-9DA31B00E4FD}"/>
              </a:ext>
            </a:extLst>
          </p:cNvPr>
          <p:cNvGrpSpPr/>
          <p:nvPr/>
        </p:nvGrpSpPr>
        <p:grpSpPr>
          <a:xfrm>
            <a:off x="3119437" y="1979459"/>
            <a:ext cx="7405688" cy="1668617"/>
            <a:chOff x="1595437" y="1979458"/>
            <a:chExt cx="7405688" cy="166861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329315B-7898-42F4-B580-997490328149}"/>
                </a:ext>
              </a:extLst>
            </p:cNvPr>
            <p:cNvSpPr txBox="1"/>
            <p:nvPr/>
          </p:nvSpPr>
          <p:spPr>
            <a:xfrm>
              <a:off x="7324725" y="1979458"/>
              <a:ext cx="1676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MAIN MESSAGE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84D87C6-B3D9-4AA1-AC31-B4ED4D5EFDC0}"/>
                </a:ext>
              </a:extLst>
            </p:cNvPr>
            <p:cNvCxnSpPr/>
            <p:nvPr/>
          </p:nvCxnSpPr>
          <p:spPr>
            <a:xfrm flipH="1">
              <a:off x="6562725" y="2441123"/>
              <a:ext cx="609600" cy="225877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1971C77-8B41-4650-AD81-601763A5D04A}"/>
                </a:ext>
              </a:extLst>
            </p:cNvPr>
            <p:cNvSpPr/>
            <p:nvPr/>
          </p:nvSpPr>
          <p:spPr>
            <a:xfrm>
              <a:off x="1595437" y="2551408"/>
              <a:ext cx="5576888" cy="1096667"/>
            </a:xfrm>
            <a:custGeom>
              <a:avLst/>
              <a:gdLst>
                <a:gd name="connsiteX0" fmla="*/ 261938 w 5576888"/>
                <a:gd name="connsiteY0" fmla="*/ 48917 h 1096667"/>
                <a:gd name="connsiteX1" fmla="*/ 223838 w 5576888"/>
                <a:gd name="connsiteY1" fmla="*/ 96542 h 1096667"/>
                <a:gd name="connsiteX2" fmla="*/ 166688 w 5576888"/>
                <a:gd name="connsiteY2" fmla="*/ 134642 h 1096667"/>
                <a:gd name="connsiteX3" fmla="*/ 52388 w 5576888"/>
                <a:gd name="connsiteY3" fmla="*/ 239417 h 1096667"/>
                <a:gd name="connsiteX4" fmla="*/ 14288 w 5576888"/>
                <a:gd name="connsiteY4" fmla="*/ 325142 h 1096667"/>
                <a:gd name="connsiteX5" fmla="*/ 14288 w 5576888"/>
                <a:gd name="connsiteY5" fmla="*/ 687092 h 1096667"/>
                <a:gd name="connsiteX6" fmla="*/ 23813 w 5576888"/>
                <a:gd name="connsiteY6" fmla="*/ 734717 h 1096667"/>
                <a:gd name="connsiteX7" fmla="*/ 42863 w 5576888"/>
                <a:gd name="connsiteY7" fmla="*/ 772817 h 1096667"/>
                <a:gd name="connsiteX8" fmla="*/ 61913 w 5576888"/>
                <a:gd name="connsiteY8" fmla="*/ 820442 h 1096667"/>
                <a:gd name="connsiteX9" fmla="*/ 100013 w 5576888"/>
                <a:gd name="connsiteY9" fmla="*/ 906167 h 1096667"/>
                <a:gd name="connsiteX10" fmla="*/ 128588 w 5576888"/>
                <a:gd name="connsiteY10" fmla="*/ 991892 h 1096667"/>
                <a:gd name="connsiteX11" fmla="*/ 347663 w 5576888"/>
                <a:gd name="connsiteY11" fmla="*/ 1039517 h 1096667"/>
                <a:gd name="connsiteX12" fmla="*/ 423863 w 5576888"/>
                <a:gd name="connsiteY12" fmla="*/ 1058567 h 1096667"/>
                <a:gd name="connsiteX13" fmla="*/ 528638 w 5576888"/>
                <a:gd name="connsiteY13" fmla="*/ 1068092 h 1096667"/>
                <a:gd name="connsiteX14" fmla="*/ 604838 w 5576888"/>
                <a:gd name="connsiteY14" fmla="*/ 1087142 h 1096667"/>
                <a:gd name="connsiteX15" fmla="*/ 652463 w 5576888"/>
                <a:gd name="connsiteY15" fmla="*/ 1096667 h 1096667"/>
                <a:gd name="connsiteX16" fmla="*/ 804863 w 5576888"/>
                <a:gd name="connsiteY16" fmla="*/ 1087142 h 1096667"/>
                <a:gd name="connsiteX17" fmla="*/ 833438 w 5576888"/>
                <a:gd name="connsiteY17" fmla="*/ 1077617 h 1096667"/>
                <a:gd name="connsiteX18" fmla="*/ 957263 w 5576888"/>
                <a:gd name="connsiteY18" fmla="*/ 1058567 h 1096667"/>
                <a:gd name="connsiteX19" fmla="*/ 995363 w 5576888"/>
                <a:gd name="connsiteY19" fmla="*/ 1049042 h 1096667"/>
                <a:gd name="connsiteX20" fmla="*/ 1042988 w 5576888"/>
                <a:gd name="connsiteY20" fmla="*/ 1039517 h 1096667"/>
                <a:gd name="connsiteX21" fmla="*/ 1185863 w 5576888"/>
                <a:gd name="connsiteY21" fmla="*/ 991892 h 1096667"/>
                <a:gd name="connsiteX22" fmla="*/ 1404938 w 5576888"/>
                <a:gd name="connsiteY22" fmla="*/ 1010942 h 1096667"/>
                <a:gd name="connsiteX23" fmla="*/ 1471613 w 5576888"/>
                <a:gd name="connsiteY23" fmla="*/ 1020467 h 1096667"/>
                <a:gd name="connsiteX24" fmla="*/ 1547813 w 5576888"/>
                <a:gd name="connsiteY24" fmla="*/ 1029992 h 1096667"/>
                <a:gd name="connsiteX25" fmla="*/ 1671638 w 5576888"/>
                <a:gd name="connsiteY25" fmla="*/ 1020467 h 1096667"/>
                <a:gd name="connsiteX26" fmla="*/ 1738313 w 5576888"/>
                <a:gd name="connsiteY26" fmla="*/ 1001417 h 1096667"/>
                <a:gd name="connsiteX27" fmla="*/ 2185988 w 5576888"/>
                <a:gd name="connsiteY27" fmla="*/ 1010942 h 1096667"/>
                <a:gd name="connsiteX28" fmla="*/ 2424113 w 5576888"/>
                <a:gd name="connsiteY28" fmla="*/ 1029992 h 1096667"/>
                <a:gd name="connsiteX29" fmla="*/ 2509838 w 5576888"/>
                <a:gd name="connsiteY29" fmla="*/ 1039517 h 1096667"/>
                <a:gd name="connsiteX30" fmla="*/ 3052763 w 5576888"/>
                <a:gd name="connsiteY30" fmla="*/ 1029992 h 1096667"/>
                <a:gd name="connsiteX31" fmla="*/ 3138488 w 5576888"/>
                <a:gd name="connsiteY31" fmla="*/ 1010942 h 1096667"/>
                <a:gd name="connsiteX32" fmla="*/ 3271838 w 5576888"/>
                <a:gd name="connsiteY32" fmla="*/ 1001417 h 1096667"/>
                <a:gd name="connsiteX33" fmla="*/ 3471863 w 5576888"/>
                <a:gd name="connsiteY33" fmla="*/ 1010942 h 1096667"/>
                <a:gd name="connsiteX34" fmla="*/ 3709988 w 5576888"/>
                <a:gd name="connsiteY34" fmla="*/ 1058567 h 1096667"/>
                <a:gd name="connsiteX35" fmla="*/ 3929063 w 5576888"/>
                <a:gd name="connsiteY35" fmla="*/ 1039517 h 1096667"/>
                <a:gd name="connsiteX36" fmla="*/ 3976688 w 5576888"/>
                <a:gd name="connsiteY36" fmla="*/ 1010942 h 1096667"/>
                <a:gd name="connsiteX37" fmla="*/ 4186238 w 5576888"/>
                <a:gd name="connsiteY37" fmla="*/ 991892 h 1096667"/>
                <a:gd name="connsiteX38" fmla="*/ 4252913 w 5576888"/>
                <a:gd name="connsiteY38" fmla="*/ 982367 h 1096667"/>
                <a:gd name="connsiteX39" fmla="*/ 4567238 w 5576888"/>
                <a:gd name="connsiteY39" fmla="*/ 963317 h 1096667"/>
                <a:gd name="connsiteX40" fmla="*/ 4662488 w 5576888"/>
                <a:gd name="connsiteY40" fmla="*/ 953792 h 1096667"/>
                <a:gd name="connsiteX41" fmla="*/ 4710113 w 5576888"/>
                <a:gd name="connsiteY41" fmla="*/ 934742 h 1096667"/>
                <a:gd name="connsiteX42" fmla="*/ 4805363 w 5576888"/>
                <a:gd name="connsiteY42" fmla="*/ 877592 h 1096667"/>
                <a:gd name="connsiteX43" fmla="*/ 4843463 w 5576888"/>
                <a:gd name="connsiteY43" fmla="*/ 858542 h 1096667"/>
                <a:gd name="connsiteX44" fmla="*/ 4881563 w 5576888"/>
                <a:gd name="connsiteY44" fmla="*/ 820442 h 1096667"/>
                <a:gd name="connsiteX45" fmla="*/ 4929188 w 5576888"/>
                <a:gd name="connsiteY45" fmla="*/ 715667 h 1096667"/>
                <a:gd name="connsiteX46" fmla="*/ 4967288 w 5576888"/>
                <a:gd name="connsiteY46" fmla="*/ 687092 h 1096667"/>
                <a:gd name="connsiteX47" fmla="*/ 5014913 w 5576888"/>
                <a:gd name="connsiteY47" fmla="*/ 639467 h 1096667"/>
                <a:gd name="connsiteX48" fmla="*/ 5367338 w 5576888"/>
                <a:gd name="connsiteY48" fmla="*/ 629942 h 1096667"/>
                <a:gd name="connsiteX49" fmla="*/ 5405438 w 5576888"/>
                <a:gd name="connsiteY49" fmla="*/ 601367 h 1096667"/>
                <a:gd name="connsiteX50" fmla="*/ 5500688 w 5576888"/>
                <a:gd name="connsiteY50" fmla="*/ 506117 h 1096667"/>
                <a:gd name="connsiteX51" fmla="*/ 5548313 w 5576888"/>
                <a:gd name="connsiteY51" fmla="*/ 458492 h 1096667"/>
                <a:gd name="connsiteX52" fmla="*/ 5557838 w 5576888"/>
                <a:gd name="connsiteY52" fmla="*/ 420392 h 1096667"/>
                <a:gd name="connsiteX53" fmla="*/ 5567363 w 5576888"/>
                <a:gd name="connsiteY53" fmla="*/ 391817 h 1096667"/>
                <a:gd name="connsiteX54" fmla="*/ 5576888 w 5576888"/>
                <a:gd name="connsiteY54" fmla="*/ 344192 h 1096667"/>
                <a:gd name="connsiteX55" fmla="*/ 5567363 w 5576888"/>
                <a:gd name="connsiteY55" fmla="*/ 258467 h 1096667"/>
                <a:gd name="connsiteX56" fmla="*/ 5519738 w 5576888"/>
                <a:gd name="connsiteY56" fmla="*/ 220367 h 1096667"/>
                <a:gd name="connsiteX57" fmla="*/ 5453063 w 5576888"/>
                <a:gd name="connsiteY57" fmla="*/ 182267 h 1096667"/>
                <a:gd name="connsiteX58" fmla="*/ 5386388 w 5576888"/>
                <a:gd name="connsiteY58" fmla="*/ 172742 h 1096667"/>
                <a:gd name="connsiteX59" fmla="*/ 5205413 w 5576888"/>
                <a:gd name="connsiteY59" fmla="*/ 182267 h 1096667"/>
                <a:gd name="connsiteX60" fmla="*/ 5110163 w 5576888"/>
                <a:gd name="connsiteY60" fmla="*/ 201317 h 1096667"/>
                <a:gd name="connsiteX61" fmla="*/ 5081588 w 5576888"/>
                <a:gd name="connsiteY61" fmla="*/ 210842 h 1096667"/>
                <a:gd name="connsiteX62" fmla="*/ 5014913 w 5576888"/>
                <a:gd name="connsiteY62" fmla="*/ 220367 h 1096667"/>
                <a:gd name="connsiteX63" fmla="*/ 4710113 w 5576888"/>
                <a:gd name="connsiteY63" fmla="*/ 201317 h 1096667"/>
                <a:gd name="connsiteX64" fmla="*/ 4605338 w 5576888"/>
                <a:gd name="connsiteY64" fmla="*/ 182267 h 1096667"/>
                <a:gd name="connsiteX65" fmla="*/ 4405313 w 5576888"/>
                <a:gd name="connsiteY65" fmla="*/ 163217 h 1096667"/>
                <a:gd name="connsiteX66" fmla="*/ 4291013 w 5576888"/>
                <a:gd name="connsiteY66" fmla="*/ 144167 h 1096667"/>
                <a:gd name="connsiteX67" fmla="*/ 3995738 w 5576888"/>
                <a:gd name="connsiteY67" fmla="*/ 134642 h 1096667"/>
                <a:gd name="connsiteX68" fmla="*/ 3862388 w 5576888"/>
                <a:gd name="connsiteY68" fmla="*/ 106067 h 1096667"/>
                <a:gd name="connsiteX69" fmla="*/ 3776663 w 5576888"/>
                <a:gd name="connsiteY69" fmla="*/ 87017 h 1096667"/>
                <a:gd name="connsiteX70" fmla="*/ 3624263 w 5576888"/>
                <a:gd name="connsiteY70" fmla="*/ 29867 h 1096667"/>
                <a:gd name="connsiteX71" fmla="*/ 3481388 w 5576888"/>
                <a:gd name="connsiteY71" fmla="*/ 20342 h 1096667"/>
                <a:gd name="connsiteX72" fmla="*/ 3148013 w 5576888"/>
                <a:gd name="connsiteY72" fmla="*/ 1292 h 1096667"/>
                <a:gd name="connsiteX73" fmla="*/ 2681288 w 5576888"/>
                <a:gd name="connsiteY73" fmla="*/ 20342 h 1096667"/>
                <a:gd name="connsiteX74" fmla="*/ 2576513 w 5576888"/>
                <a:gd name="connsiteY74" fmla="*/ 29867 h 1096667"/>
                <a:gd name="connsiteX75" fmla="*/ 2357438 w 5576888"/>
                <a:gd name="connsiteY75" fmla="*/ 39392 h 1096667"/>
                <a:gd name="connsiteX76" fmla="*/ 2262188 w 5576888"/>
                <a:gd name="connsiteY76" fmla="*/ 58442 h 1096667"/>
                <a:gd name="connsiteX77" fmla="*/ 2195513 w 5576888"/>
                <a:gd name="connsiteY77" fmla="*/ 67967 h 1096667"/>
                <a:gd name="connsiteX78" fmla="*/ 2109788 w 5576888"/>
                <a:gd name="connsiteY78" fmla="*/ 77492 h 1096667"/>
                <a:gd name="connsiteX79" fmla="*/ 1776413 w 5576888"/>
                <a:gd name="connsiteY79" fmla="*/ 96542 h 1096667"/>
                <a:gd name="connsiteX80" fmla="*/ 1690688 w 5576888"/>
                <a:gd name="connsiteY80" fmla="*/ 115592 h 1096667"/>
                <a:gd name="connsiteX81" fmla="*/ 1585913 w 5576888"/>
                <a:gd name="connsiteY81" fmla="*/ 134642 h 1096667"/>
                <a:gd name="connsiteX82" fmla="*/ 1528763 w 5576888"/>
                <a:gd name="connsiteY82" fmla="*/ 153692 h 1096667"/>
                <a:gd name="connsiteX83" fmla="*/ 1481138 w 5576888"/>
                <a:gd name="connsiteY83" fmla="*/ 163217 h 1096667"/>
                <a:gd name="connsiteX84" fmla="*/ 1262063 w 5576888"/>
                <a:gd name="connsiteY84" fmla="*/ 153692 h 1096667"/>
                <a:gd name="connsiteX85" fmla="*/ 1214438 w 5576888"/>
                <a:gd name="connsiteY85" fmla="*/ 125117 h 1096667"/>
                <a:gd name="connsiteX86" fmla="*/ 1176338 w 5576888"/>
                <a:gd name="connsiteY86" fmla="*/ 115592 h 1096667"/>
                <a:gd name="connsiteX87" fmla="*/ 1138238 w 5576888"/>
                <a:gd name="connsiteY87" fmla="*/ 96542 h 1096667"/>
                <a:gd name="connsiteX88" fmla="*/ 1109663 w 5576888"/>
                <a:gd name="connsiteY88" fmla="*/ 87017 h 1096667"/>
                <a:gd name="connsiteX89" fmla="*/ 966788 w 5576888"/>
                <a:gd name="connsiteY89" fmla="*/ 67967 h 1096667"/>
                <a:gd name="connsiteX90" fmla="*/ 728663 w 5576888"/>
                <a:gd name="connsiteY90" fmla="*/ 77492 h 1096667"/>
                <a:gd name="connsiteX91" fmla="*/ 661988 w 5576888"/>
                <a:gd name="connsiteY91" fmla="*/ 87017 h 1096667"/>
                <a:gd name="connsiteX92" fmla="*/ 538163 w 5576888"/>
                <a:gd name="connsiteY92" fmla="*/ 77492 h 1096667"/>
                <a:gd name="connsiteX93" fmla="*/ 395288 w 5576888"/>
                <a:gd name="connsiteY93" fmla="*/ 77492 h 1096667"/>
                <a:gd name="connsiteX94" fmla="*/ 366713 w 5576888"/>
                <a:gd name="connsiteY94" fmla="*/ 96542 h 1096667"/>
                <a:gd name="connsiteX95" fmla="*/ 280988 w 5576888"/>
                <a:gd name="connsiteY95" fmla="*/ 134642 h 1096667"/>
                <a:gd name="connsiteX96" fmla="*/ 242888 w 5576888"/>
                <a:gd name="connsiteY96" fmla="*/ 125117 h 1096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</a:cxnLst>
              <a:rect l="l" t="t" r="r" b="b"/>
              <a:pathLst>
                <a:path w="5576888" h="1096667">
                  <a:moveTo>
                    <a:pt x="261938" y="48917"/>
                  </a:moveTo>
                  <a:cubicBezTo>
                    <a:pt x="249238" y="64792"/>
                    <a:pt x="238949" y="82942"/>
                    <a:pt x="223838" y="96542"/>
                  </a:cubicBezTo>
                  <a:cubicBezTo>
                    <a:pt x="206820" y="111858"/>
                    <a:pt x="185738" y="121942"/>
                    <a:pt x="166688" y="134642"/>
                  </a:cubicBezTo>
                  <a:cubicBezTo>
                    <a:pt x="120435" y="165477"/>
                    <a:pt x="89916" y="183125"/>
                    <a:pt x="52388" y="239417"/>
                  </a:cubicBezTo>
                  <a:cubicBezTo>
                    <a:pt x="22199" y="284700"/>
                    <a:pt x="36958" y="257132"/>
                    <a:pt x="14288" y="325142"/>
                  </a:cubicBezTo>
                  <a:cubicBezTo>
                    <a:pt x="-7949" y="480798"/>
                    <a:pt x="-1290" y="406684"/>
                    <a:pt x="14288" y="687092"/>
                  </a:cubicBezTo>
                  <a:cubicBezTo>
                    <a:pt x="15186" y="703256"/>
                    <a:pt x="18693" y="719358"/>
                    <a:pt x="23813" y="734717"/>
                  </a:cubicBezTo>
                  <a:cubicBezTo>
                    <a:pt x="28303" y="748187"/>
                    <a:pt x="37096" y="759842"/>
                    <a:pt x="42863" y="772817"/>
                  </a:cubicBezTo>
                  <a:cubicBezTo>
                    <a:pt x="49807" y="788441"/>
                    <a:pt x="54969" y="804818"/>
                    <a:pt x="61913" y="820442"/>
                  </a:cubicBezTo>
                  <a:cubicBezTo>
                    <a:pt x="89726" y="883022"/>
                    <a:pt x="74345" y="834296"/>
                    <a:pt x="100013" y="906167"/>
                  </a:cubicBezTo>
                  <a:cubicBezTo>
                    <a:pt x="110144" y="934533"/>
                    <a:pt x="99052" y="985985"/>
                    <a:pt x="128588" y="991892"/>
                  </a:cubicBezTo>
                  <a:cubicBezTo>
                    <a:pt x="219236" y="1010022"/>
                    <a:pt x="212424" y="1008308"/>
                    <a:pt x="347663" y="1039517"/>
                  </a:cubicBezTo>
                  <a:cubicBezTo>
                    <a:pt x="373174" y="1045404"/>
                    <a:pt x="398002" y="1054484"/>
                    <a:pt x="423863" y="1058567"/>
                  </a:cubicBezTo>
                  <a:cubicBezTo>
                    <a:pt x="458503" y="1064036"/>
                    <a:pt x="493713" y="1064917"/>
                    <a:pt x="528638" y="1068092"/>
                  </a:cubicBezTo>
                  <a:lnTo>
                    <a:pt x="604838" y="1087142"/>
                  </a:lnTo>
                  <a:cubicBezTo>
                    <a:pt x="620613" y="1090782"/>
                    <a:pt x="636274" y="1096667"/>
                    <a:pt x="652463" y="1096667"/>
                  </a:cubicBezTo>
                  <a:cubicBezTo>
                    <a:pt x="703362" y="1096667"/>
                    <a:pt x="754063" y="1090317"/>
                    <a:pt x="804863" y="1087142"/>
                  </a:cubicBezTo>
                  <a:cubicBezTo>
                    <a:pt x="814388" y="1083967"/>
                    <a:pt x="823637" y="1079795"/>
                    <a:pt x="833438" y="1077617"/>
                  </a:cubicBezTo>
                  <a:cubicBezTo>
                    <a:pt x="874869" y="1068410"/>
                    <a:pt x="915486" y="1066163"/>
                    <a:pt x="957263" y="1058567"/>
                  </a:cubicBezTo>
                  <a:cubicBezTo>
                    <a:pt x="970143" y="1056225"/>
                    <a:pt x="982584" y="1051882"/>
                    <a:pt x="995363" y="1049042"/>
                  </a:cubicBezTo>
                  <a:cubicBezTo>
                    <a:pt x="1011167" y="1045530"/>
                    <a:pt x="1027113" y="1042692"/>
                    <a:pt x="1042988" y="1039517"/>
                  </a:cubicBezTo>
                  <a:cubicBezTo>
                    <a:pt x="1100175" y="982330"/>
                    <a:pt x="1074352" y="991892"/>
                    <a:pt x="1185863" y="991892"/>
                  </a:cubicBezTo>
                  <a:cubicBezTo>
                    <a:pt x="1255671" y="991892"/>
                    <a:pt x="1334259" y="1001518"/>
                    <a:pt x="1404938" y="1010942"/>
                  </a:cubicBezTo>
                  <a:lnTo>
                    <a:pt x="1471613" y="1020467"/>
                  </a:lnTo>
                  <a:lnTo>
                    <a:pt x="1547813" y="1029992"/>
                  </a:lnTo>
                  <a:cubicBezTo>
                    <a:pt x="1589088" y="1026817"/>
                    <a:pt x="1630699" y="1026608"/>
                    <a:pt x="1671638" y="1020467"/>
                  </a:cubicBezTo>
                  <a:cubicBezTo>
                    <a:pt x="1694497" y="1017038"/>
                    <a:pt x="1715203" y="1001845"/>
                    <a:pt x="1738313" y="1001417"/>
                  </a:cubicBezTo>
                  <a:lnTo>
                    <a:pt x="2185988" y="1010942"/>
                  </a:lnTo>
                  <a:cubicBezTo>
                    <a:pt x="2303574" y="1034459"/>
                    <a:pt x="2187531" y="1013676"/>
                    <a:pt x="2424113" y="1029992"/>
                  </a:cubicBezTo>
                  <a:cubicBezTo>
                    <a:pt x="2452796" y="1031970"/>
                    <a:pt x="2481263" y="1036342"/>
                    <a:pt x="2509838" y="1039517"/>
                  </a:cubicBezTo>
                  <a:cubicBezTo>
                    <a:pt x="2690813" y="1036342"/>
                    <a:pt x="2871947" y="1038211"/>
                    <a:pt x="3052763" y="1029992"/>
                  </a:cubicBezTo>
                  <a:cubicBezTo>
                    <a:pt x="3082005" y="1028663"/>
                    <a:pt x="3109462" y="1014728"/>
                    <a:pt x="3138488" y="1010942"/>
                  </a:cubicBezTo>
                  <a:cubicBezTo>
                    <a:pt x="3182677" y="1005178"/>
                    <a:pt x="3227388" y="1004592"/>
                    <a:pt x="3271838" y="1001417"/>
                  </a:cubicBezTo>
                  <a:cubicBezTo>
                    <a:pt x="3338513" y="1004592"/>
                    <a:pt x="3405371" y="1005075"/>
                    <a:pt x="3471863" y="1010942"/>
                  </a:cubicBezTo>
                  <a:cubicBezTo>
                    <a:pt x="3568538" y="1019472"/>
                    <a:pt x="3617210" y="1035373"/>
                    <a:pt x="3709988" y="1058567"/>
                  </a:cubicBezTo>
                  <a:cubicBezTo>
                    <a:pt x="3783013" y="1052217"/>
                    <a:pt x="3856904" y="1052403"/>
                    <a:pt x="3929063" y="1039517"/>
                  </a:cubicBezTo>
                  <a:cubicBezTo>
                    <a:pt x="3947288" y="1036263"/>
                    <a:pt x="3958800" y="1015712"/>
                    <a:pt x="3976688" y="1010942"/>
                  </a:cubicBezTo>
                  <a:cubicBezTo>
                    <a:pt x="3988908" y="1007683"/>
                    <a:pt x="4185206" y="992001"/>
                    <a:pt x="4186238" y="991892"/>
                  </a:cubicBezTo>
                  <a:cubicBezTo>
                    <a:pt x="4208565" y="989542"/>
                    <a:pt x="4230586" y="984717"/>
                    <a:pt x="4252913" y="982367"/>
                  </a:cubicBezTo>
                  <a:cubicBezTo>
                    <a:pt x="4364943" y="970574"/>
                    <a:pt x="4449127" y="968941"/>
                    <a:pt x="4567238" y="963317"/>
                  </a:cubicBezTo>
                  <a:cubicBezTo>
                    <a:pt x="4598988" y="960142"/>
                    <a:pt x="4631199" y="960050"/>
                    <a:pt x="4662488" y="953792"/>
                  </a:cubicBezTo>
                  <a:cubicBezTo>
                    <a:pt x="4679254" y="950439"/>
                    <a:pt x="4695027" y="942788"/>
                    <a:pt x="4710113" y="934742"/>
                  </a:cubicBezTo>
                  <a:cubicBezTo>
                    <a:pt x="4742783" y="917318"/>
                    <a:pt x="4772245" y="894151"/>
                    <a:pt x="4805363" y="877592"/>
                  </a:cubicBezTo>
                  <a:cubicBezTo>
                    <a:pt x="4818063" y="871242"/>
                    <a:pt x="4832104" y="867061"/>
                    <a:pt x="4843463" y="858542"/>
                  </a:cubicBezTo>
                  <a:cubicBezTo>
                    <a:pt x="4857831" y="847766"/>
                    <a:pt x="4868863" y="833142"/>
                    <a:pt x="4881563" y="820442"/>
                  </a:cubicBezTo>
                  <a:cubicBezTo>
                    <a:pt x="4894565" y="781436"/>
                    <a:pt x="4901255" y="747590"/>
                    <a:pt x="4929188" y="715667"/>
                  </a:cubicBezTo>
                  <a:cubicBezTo>
                    <a:pt x="4939642" y="703720"/>
                    <a:pt x="4955423" y="697639"/>
                    <a:pt x="4967288" y="687092"/>
                  </a:cubicBezTo>
                  <a:cubicBezTo>
                    <a:pt x="4984068" y="672177"/>
                    <a:pt x="4992688" y="642642"/>
                    <a:pt x="5014913" y="639467"/>
                  </a:cubicBezTo>
                  <a:cubicBezTo>
                    <a:pt x="5131250" y="622847"/>
                    <a:pt x="5249863" y="633117"/>
                    <a:pt x="5367338" y="629942"/>
                  </a:cubicBezTo>
                  <a:cubicBezTo>
                    <a:pt x="5380038" y="620417"/>
                    <a:pt x="5393691" y="612046"/>
                    <a:pt x="5405438" y="601367"/>
                  </a:cubicBezTo>
                  <a:lnTo>
                    <a:pt x="5500688" y="506117"/>
                  </a:lnTo>
                  <a:lnTo>
                    <a:pt x="5548313" y="458492"/>
                  </a:lnTo>
                  <a:cubicBezTo>
                    <a:pt x="5551488" y="445792"/>
                    <a:pt x="5554242" y="432979"/>
                    <a:pt x="5557838" y="420392"/>
                  </a:cubicBezTo>
                  <a:cubicBezTo>
                    <a:pt x="5560596" y="410738"/>
                    <a:pt x="5564928" y="401557"/>
                    <a:pt x="5567363" y="391817"/>
                  </a:cubicBezTo>
                  <a:cubicBezTo>
                    <a:pt x="5571290" y="376111"/>
                    <a:pt x="5573713" y="360067"/>
                    <a:pt x="5576888" y="344192"/>
                  </a:cubicBezTo>
                  <a:cubicBezTo>
                    <a:pt x="5573713" y="315617"/>
                    <a:pt x="5579411" y="284572"/>
                    <a:pt x="5567363" y="258467"/>
                  </a:cubicBezTo>
                  <a:cubicBezTo>
                    <a:pt x="5558844" y="240008"/>
                    <a:pt x="5536002" y="232565"/>
                    <a:pt x="5519738" y="220367"/>
                  </a:cubicBezTo>
                  <a:cubicBezTo>
                    <a:pt x="5504959" y="209283"/>
                    <a:pt x="5469636" y="186787"/>
                    <a:pt x="5453063" y="182267"/>
                  </a:cubicBezTo>
                  <a:cubicBezTo>
                    <a:pt x="5431403" y="176360"/>
                    <a:pt x="5408613" y="175917"/>
                    <a:pt x="5386388" y="172742"/>
                  </a:cubicBezTo>
                  <a:cubicBezTo>
                    <a:pt x="5326063" y="175917"/>
                    <a:pt x="5265629" y="177450"/>
                    <a:pt x="5205413" y="182267"/>
                  </a:cubicBezTo>
                  <a:cubicBezTo>
                    <a:pt x="5179425" y="184346"/>
                    <a:pt x="5137124" y="193614"/>
                    <a:pt x="5110163" y="201317"/>
                  </a:cubicBezTo>
                  <a:cubicBezTo>
                    <a:pt x="5100509" y="204075"/>
                    <a:pt x="5091433" y="208873"/>
                    <a:pt x="5081588" y="210842"/>
                  </a:cubicBezTo>
                  <a:cubicBezTo>
                    <a:pt x="5059573" y="215245"/>
                    <a:pt x="5037138" y="217192"/>
                    <a:pt x="5014913" y="220367"/>
                  </a:cubicBezTo>
                  <a:cubicBezTo>
                    <a:pt x="4913313" y="214017"/>
                    <a:pt x="4809934" y="221281"/>
                    <a:pt x="4710113" y="201317"/>
                  </a:cubicBezTo>
                  <a:cubicBezTo>
                    <a:pt x="4684413" y="196177"/>
                    <a:pt x="4629711" y="184704"/>
                    <a:pt x="4605338" y="182267"/>
                  </a:cubicBezTo>
                  <a:cubicBezTo>
                    <a:pt x="4345765" y="156310"/>
                    <a:pt x="4568412" y="186517"/>
                    <a:pt x="4405313" y="163217"/>
                  </a:cubicBezTo>
                  <a:cubicBezTo>
                    <a:pt x="4356671" y="147003"/>
                    <a:pt x="4366075" y="147920"/>
                    <a:pt x="4291013" y="144167"/>
                  </a:cubicBezTo>
                  <a:cubicBezTo>
                    <a:pt x="4192660" y="139249"/>
                    <a:pt x="4094163" y="137817"/>
                    <a:pt x="3995738" y="134642"/>
                  </a:cubicBezTo>
                  <a:lnTo>
                    <a:pt x="3862388" y="106067"/>
                  </a:lnTo>
                  <a:cubicBezTo>
                    <a:pt x="3848628" y="103170"/>
                    <a:pt x="3792705" y="93033"/>
                    <a:pt x="3776663" y="87017"/>
                  </a:cubicBezTo>
                  <a:cubicBezTo>
                    <a:pt x="3711703" y="62657"/>
                    <a:pt x="3726406" y="36677"/>
                    <a:pt x="3624263" y="29867"/>
                  </a:cubicBezTo>
                  <a:lnTo>
                    <a:pt x="3481388" y="20342"/>
                  </a:lnTo>
                  <a:cubicBezTo>
                    <a:pt x="3349689" y="-1608"/>
                    <a:pt x="3365654" y="-1498"/>
                    <a:pt x="3148013" y="1292"/>
                  </a:cubicBezTo>
                  <a:cubicBezTo>
                    <a:pt x="2992321" y="3288"/>
                    <a:pt x="2836863" y="13992"/>
                    <a:pt x="2681288" y="20342"/>
                  </a:cubicBezTo>
                  <a:cubicBezTo>
                    <a:pt x="2646363" y="23517"/>
                    <a:pt x="2611522" y="27808"/>
                    <a:pt x="2576513" y="29867"/>
                  </a:cubicBezTo>
                  <a:cubicBezTo>
                    <a:pt x="2503545" y="34159"/>
                    <a:pt x="2430232" y="32774"/>
                    <a:pt x="2357438" y="39392"/>
                  </a:cubicBezTo>
                  <a:cubicBezTo>
                    <a:pt x="2325192" y="42323"/>
                    <a:pt x="2294241" y="53863"/>
                    <a:pt x="2262188" y="58442"/>
                  </a:cubicBezTo>
                  <a:lnTo>
                    <a:pt x="2195513" y="67967"/>
                  </a:lnTo>
                  <a:cubicBezTo>
                    <a:pt x="2166984" y="71533"/>
                    <a:pt x="2138440" y="75104"/>
                    <a:pt x="2109788" y="77492"/>
                  </a:cubicBezTo>
                  <a:cubicBezTo>
                    <a:pt x="2006631" y="86088"/>
                    <a:pt x="1877175" y="91504"/>
                    <a:pt x="1776413" y="96542"/>
                  </a:cubicBezTo>
                  <a:cubicBezTo>
                    <a:pt x="1747838" y="102892"/>
                    <a:pt x="1719392" y="109851"/>
                    <a:pt x="1690688" y="115592"/>
                  </a:cubicBezTo>
                  <a:cubicBezTo>
                    <a:pt x="1655880" y="122554"/>
                    <a:pt x="1620467" y="126512"/>
                    <a:pt x="1585913" y="134642"/>
                  </a:cubicBezTo>
                  <a:cubicBezTo>
                    <a:pt x="1566366" y="139241"/>
                    <a:pt x="1548136" y="148408"/>
                    <a:pt x="1528763" y="153692"/>
                  </a:cubicBezTo>
                  <a:cubicBezTo>
                    <a:pt x="1513144" y="157952"/>
                    <a:pt x="1497013" y="160042"/>
                    <a:pt x="1481138" y="163217"/>
                  </a:cubicBezTo>
                  <a:cubicBezTo>
                    <a:pt x="1408113" y="160042"/>
                    <a:pt x="1334422" y="164029"/>
                    <a:pt x="1262063" y="153692"/>
                  </a:cubicBezTo>
                  <a:cubicBezTo>
                    <a:pt x="1243736" y="151074"/>
                    <a:pt x="1231356" y="132636"/>
                    <a:pt x="1214438" y="125117"/>
                  </a:cubicBezTo>
                  <a:cubicBezTo>
                    <a:pt x="1202475" y="119800"/>
                    <a:pt x="1188595" y="120189"/>
                    <a:pt x="1176338" y="115592"/>
                  </a:cubicBezTo>
                  <a:cubicBezTo>
                    <a:pt x="1163043" y="110606"/>
                    <a:pt x="1151289" y="102135"/>
                    <a:pt x="1138238" y="96542"/>
                  </a:cubicBezTo>
                  <a:cubicBezTo>
                    <a:pt x="1129010" y="92587"/>
                    <a:pt x="1119403" y="89452"/>
                    <a:pt x="1109663" y="87017"/>
                  </a:cubicBezTo>
                  <a:cubicBezTo>
                    <a:pt x="1057054" y="73865"/>
                    <a:pt x="1026302" y="73918"/>
                    <a:pt x="966788" y="67967"/>
                  </a:cubicBezTo>
                  <a:cubicBezTo>
                    <a:pt x="887413" y="71142"/>
                    <a:pt x="807947" y="72537"/>
                    <a:pt x="728663" y="77492"/>
                  </a:cubicBezTo>
                  <a:cubicBezTo>
                    <a:pt x="706256" y="78892"/>
                    <a:pt x="684439" y="87017"/>
                    <a:pt x="661988" y="87017"/>
                  </a:cubicBezTo>
                  <a:cubicBezTo>
                    <a:pt x="620591" y="87017"/>
                    <a:pt x="579438" y="80667"/>
                    <a:pt x="538163" y="77492"/>
                  </a:cubicBezTo>
                  <a:cubicBezTo>
                    <a:pt x="477727" y="62383"/>
                    <a:pt x="481793" y="58955"/>
                    <a:pt x="395288" y="77492"/>
                  </a:cubicBezTo>
                  <a:cubicBezTo>
                    <a:pt x="384094" y="79891"/>
                    <a:pt x="376720" y="90983"/>
                    <a:pt x="366713" y="96542"/>
                  </a:cubicBezTo>
                  <a:cubicBezTo>
                    <a:pt x="317115" y="124096"/>
                    <a:pt x="321975" y="120980"/>
                    <a:pt x="280988" y="134642"/>
                  </a:cubicBezTo>
                  <a:lnTo>
                    <a:pt x="242888" y="125117"/>
                  </a:ln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70C5780-4361-434A-B8F3-4A82A27A99C2}"/>
              </a:ext>
            </a:extLst>
          </p:cNvPr>
          <p:cNvGrpSpPr/>
          <p:nvPr/>
        </p:nvGrpSpPr>
        <p:grpSpPr>
          <a:xfrm>
            <a:off x="1744425" y="3524250"/>
            <a:ext cx="7313851" cy="3014456"/>
            <a:chOff x="220424" y="3524250"/>
            <a:chExt cx="7313851" cy="3014456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198E8AB-0629-41A3-B2DF-2B1E0C345968}"/>
                </a:ext>
              </a:extLst>
            </p:cNvPr>
            <p:cNvSpPr/>
            <p:nvPr/>
          </p:nvSpPr>
          <p:spPr>
            <a:xfrm>
              <a:off x="1400175" y="3524250"/>
              <a:ext cx="6134100" cy="1914525"/>
            </a:xfrm>
            <a:custGeom>
              <a:avLst/>
              <a:gdLst>
                <a:gd name="connsiteX0" fmla="*/ 876300 w 6134100"/>
                <a:gd name="connsiteY0" fmla="*/ 66675 h 1914525"/>
                <a:gd name="connsiteX1" fmla="*/ 857250 w 6134100"/>
                <a:gd name="connsiteY1" fmla="*/ 19050 h 1914525"/>
                <a:gd name="connsiteX2" fmla="*/ 771525 w 6134100"/>
                <a:gd name="connsiteY2" fmla="*/ 9525 h 1914525"/>
                <a:gd name="connsiteX3" fmla="*/ 723900 w 6134100"/>
                <a:gd name="connsiteY3" fmla="*/ 0 h 1914525"/>
                <a:gd name="connsiteX4" fmla="*/ 523875 w 6134100"/>
                <a:gd name="connsiteY4" fmla="*/ 28575 h 1914525"/>
                <a:gd name="connsiteX5" fmla="*/ 438150 w 6134100"/>
                <a:gd name="connsiteY5" fmla="*/ 47625 h 1914525"/>
                <a:gd name="connsiteX6" fmla="*/ 314325 w 6134100"/>
                <a:gd name="connsiteY6" fmla="*/ 133350 h 1914525"/>
                <a:gd name="connsiteX7" fmla="*/ 228600 w 6134100"/>
                <a:gd name="connsiteY7" fmla="*/ 209550 h 1914525"/>
                <a:gd name="connsiteX8" fmla="*/ 152400 w 6134100"/>
                <a:gd name="connsiteY8" fmla="*/ 304800 h 1914525"/>
                <a:gd name="connsiteX9" fmla="*/ 142875 w 6134100"/>
                <a:gd name="connsiteY9" fmla="*/ 333375 h 1914525"/>
                <a:gd name="connsiteX10" fmla="*/ 123825 w 6134100"/>
                <a:gd name="connsiteY10" fmla="*/ 371475 h 1914525"/>
                <a:gd name="connsiteX11" fmla="*/ 114300 w 6134100"/>
                <a:gd name="connsiteY11" fmla="*/ 419100 h 1914525"/>
                <a:gd name="connsiteX12" fmla="*/ 85725 w 6134100"/>
                <a:gd name="connsiteY12" fmla="*/ 514350 h 1914525"/>
                <a:gd name="connsiteX13" fmla="*/ 76200 w 6134100"/>
                <a:gd name="connsiteY13" fmla="*/ 904875 h 1914525"/>
                <a:gd name="connsiteX14" fmla="*/ 66675 w 6134100"/>
                <a:gd name="connsiteY14" fmla="*/ 942975 h 1914525"/>
                <a:gd name="connsiteX15" fmla="*/ 38100 w 6134100"/>
                <a:gd name="connsiteY15" fmla="*/ 1057275 h 1914525"/>
                <a:gd name="connsiteX16" fmla="*/ 19050 w 6134100"/>
                <a:gd name="connsiteY16" fmla="*/ 1162050 h 1914525"/>
                <a:gd name="connsiteX17" fmla="*/ 0 w 6134100"/>
                <a:gd name="connsiteY17" fmla="*/ 1238250 h 1914525"/>
                <a:gd name="connsiteX18" fmla="*/ 19050 w 6134100"/>
                <a:gd name="connsiteY18" fmla="*/ 1400175 h 1914525"/>
                <a:gd name="connsiteX19" fmla="*/ 38100 w 6134100"/>
                <a:gd name="connsiteY19" fmla="*/ 1438275 h 1914525"/>
                <a:gd name="connsiteX20" fmla="*/ 47625 w 6134100"/>
                <a:gd name="connsiteY20" fmla="*/ 1476375 h 1914525"/>
                <a:gd name="connsiteX21" fmla="*/ 95250 w 6134100"/>
                <a:gd name="connsiteY21" fmla="*/ 1552575 h 1914525"/>
                <a:gd name="connsiteX22" fmla="*/ 133350 w 6134100"/>
                <a:gd name="connsiteY22" fmla="*/ 1628775 h 1914525"/>
                <a:gd name="connsiteX23" fmla="*/ 171450 w 6134100"/>
                <a:gd name="connsiteY23" fmla="*/ 1685925 h 1914525"/>
                <a:gd name="connsiteX24" fmla="*/ 257175 w 6134100"/>
                <a:gd name="connsiteY24" fmla="*/ 1790700 h 1914525"/>
                <a:gd name="connsiteX25" fmla="*/ 304800 w 6134100"/>
                <a:gd name="connsiteY25" fmla="*/ 1819275 h 1914525"/>
                <a:gd name="connsiteX26" fmla="*/ 409575 w 6134100"/>
                <a:gd name="connsiteY26" fmla="*/ 1857375 h 1914525"/>
                <a:gd name="connsiteX27" fmla="*/ 457200 w 6134100"/>
                <a:gd name="connsiteY27" fmla="*/ 1876425 h 1914525"/>
                <a:gd name="connsiteX28" fmla="*/ 495300 w 6134100"/>
                <a:gd name="connsiteY28" fmla="*/ 1885950 h 1914525"/>
                <a:gd name="connsiteX29" fmla="*/ 542925 w 6134100"/>
                <a:gd name="connsiteY29" fmla="*/ 1905000 h 1914525"/>
                <a:gd name="connsiteX30" fmla="*/ 638175 w 6134100"/>
                <a:gd name="connsiteY30" fmla="*/ 1914525 h 1914525"/>
                <a:gd name="connsiteX31" fmla="*/ 752475 w 6134100"/>
                <a:gd name="connsiteY31" fmla="*/ 1905000 h 1914525"/>
                <a:gd name="connsiteX32" fmla="*/ 790575 w 6134100"/>
                <a:gd name="connsiteY32" fmla="*/ 1885950 h 1914525"/>
                <a:gd name="connsiteX33" fmla="*/ 904875 w 6134100"/>
                <a:gd name="connsiteY33" fmla="*/ 1876425 h 1914525"/>
                <a:gd name="connsiteX34" fmla="*/ 1171575 w 6134100"/>
                <a:gd name="connsiteY34" fmla="*/ 1866900 h 1914525"/>
                <a:gd name="connsiteX35" fmla="*/ 1314450 w 6134100"/>
                <a:gd name="connsiteY35" fmla="*/ 1876425 h 1914525"/>
                <a:gd name="connsiteX36" fmla="*/ 1647825 w 6134100"/>
                <a:gd name="connsiteY36" fmla="*/ 1847850 h 1914525"/>
                <a:gd name="connsiteX37" fmla="*/ 1771650 w 6134100"/>
                <a:gd name="connsiteY37" fmla="*/ 1866900 h 1914525"/>
                <a:gd name="connsiteX38" fmla="*/ 1809750 w 6134100"/>
                <a:gd name="connsiteY38" fmla="*/ 1876425 h 1914525"/>
                <a:gd name="connsiteX39" fmla="*/ 1866900 w 6134100"/>
                <a:gd name="connsiteY39" fmla="*/ 1885950 h 1914525"/>
                <a:gd name="connsiteX40" fmla="*/ 1962150 w 6134100"/>
                <a:gd name="connsiteY40" fmla="*/ 1905000 h 1914525"/>
                <a:gd name="connsiteX41" fmla="*/ 2381250 w 6134100"/>
                <a:gd name="connsiteY41" fmla="*/ 1895475 h 1914525"/>
                <a:gd name="connsiteX42" fmla="*/ 2590800 w 6134100"/>
                <a:gd name="connsiteY42" fmla="*/ 1885950 h 1914525"/>
                <a:gd name="connsiteX43" fmla="*/ 2667000 w 6134100"/>
                <a:gd name="connsiteY43" fmla="*/ 1866900 h 1914525"/>
                <a:gd name="connsiteX44" fmla="*/ 2714625 w 6134100"/>
                <a:gd name="connsiteY44" fmla="*/ 1857375 h 1914525"/>
                <a:gd name="connsiteX45" fmla="*/ 2771775 w 6134100"/>
                <a:gd name="connsiteY45" fmla="*/ 1752600 h 1914525"/>
                <a:gd name="connsiteX46" fmla="*/ 2809875 w 6134100"/>
                <a:gd name="connsiteY46" fmla="*/ 1581150 h 1914525"/>
                <a:gd name="connsiteX47" fmla="*/ 2819400 w 6134100"/>
                <a:gd name="connsiteY47" fmla="*/ 1543050 h 1914525"/>
                <a:gd name="connsiteX48" fmla="*/ 2838450 w 6134100"/>
                <a:gd name="connsiteY48" fmla="*/ 1447800 h 1914525"/>
                <a:gd name="connsiteX49" fmla="*/ 2952750 w 6134100"/>
                <a:gd name="connsiteY49" fmla="*/ 1438275 h 1914525"/>
                <a:gd name="connsiteX50" fmla="*/ 2990850 w 6134100"/>
                <a:gd name="connsiteY50" fmla="*/ 1409700 h 1914525"/>
                <a:gd name="connsiteX51" fmla="*/ 3238500 w 6134100"/>
                <a:gd name="connsiteY51" fmla="*/ 1371600 h 1914525"/>
                <a:gd name="connsiteX52" fmla="*/ 3533775 w 6134100"/>
                <a:gd name="connsiteY52" fmla="*/ 1381125 h 1914525"/>
                <a:gd name="connsiteX53" fmla="*/ 3590925 w 6134100"/>
                <a:gd name="connsiteY53" fmla="*/ 1390650 h 1914525"/>
                <a:gd name="connsiteX54" fmla="*/ 3676650 w 6134100"/>
                <a:gd name="connsiteY54" fmla="*/ 1400175 h 1914525"/>
                <a:gd name="connsiteX55" fmla="*/ 3867150 w 6134100"/>
                <a:gd name="connsiteY55" fmla="*/ 1457325 h 1914525"/>
                <a:gd name="connsiteX56" fmla="*/ 3905250 w 6134100"/>
                <a:gd name="connsiteY56" fmla="*/ 1466850 h 1914525"/>
                <a:gd name="connsiteX57" fmla="*/ 3962400 w 6134100"/>
                <a:gd name="connsiteY57" fmla="*/ 1485900 h 1914525"/>
                <a:gd name="connsiteX58" fmla="*/ 4019550 w 6134100"/>
                <a:gd name="connsiteY58" fmla="*/ 1495425 h 1914525"/>
                <a:gd name="connsiteX59" fmla="*/ 4076700 w 6134100"/>
                <a:gd name="connsiteY59" fmla="*/ 1514475 h 1914525"/>
                <a:gd name="connsiteX60" fmla="*/ 4257675 w 6134100"/>
                <a:gd name="connsiteY60" fmla="*/ 1552575 h 1914525"/>
                <a:gd name="connsiteX61" fmla="*/ 4448175 w 6134100"/>
                <a:gd name="connsiteY61" fmla="*/ 1524000 h 1914525"/>
                <a:gd name="connsiteX62" fmla="*/ 4486275 w 6134100"/>
                <a:gd name="connsiteY62" fmla="*/ 1514475 h 1914525"/>
                <a:gd name="connsiteX63" fmla="*/ 4533900 w 6134100"/>
                <a:gd name="connsiteY63" fmla="*/ 1504950 h 1914525"/>
                <a:gd name="connsiteX64" fmla="*/ 4724400 w 6134100"/>
                <a:gd name="connsiteY64" fmla="*/ 1428750 h 1914525"/>
                <a:gd name="connsiteX65" fmla="*/ 4886325 w 6134100"/>
                <a:gd name="connsiteY65" fmla="*/ 1409700 h 1914525"/>
                <a:gd name="connsiteX66" fmla="*/ 4953000 w 6134100"/>
                <a:gd name="connsiteY66" fmla="*/ 1390650 h 1914525"/>
                <a:gd name="connsiteX67" fmla="*/ 5257800 w 6134100"/>
                <a:gd name="connsiteY67" fmla="*/ 1390650 h 1914525"/>
                <a:gd name="connsiteX68" fmla="*/ 5295900 w 6134100"/>
                <a:gd name="connsiteY68" fmla="*/ 1400175 h 1914525"/>
                <a:gd name="connsiteX69" fmla="*/ 5457825 w 6134100"/>
                <a:gd name="connsiteY69" fmla="*/ 1428750 h 1914525"/>
                <a:gd name="connsiteX70" fmla="*/ 5514975 w 6134100"/>
                <a:gd name="connsiteY70" fmla="*/ 1438275 h 1914525"/>
                <a:gd name="connsiteX71" fmla="*/ 5848350 w 6134100"/>
                <a:gd name="connsiteY71" fmla="*/ 1409700 h 1914525"/>
                <a:gd name="connsiteX72" fmla="*/ 5895975 w 6134100"/>
                <a:gd name="connsiteY72" fmla="*/ 1400175 h 1914525"/>
                <a:gd name="connsiteX73" fmla="*/ 6048375 w 6134100"/>
                <a:gd name="connsiteY73" fmla="*/ 1371600 h 1914525"/>
                <a:gd name="connsiteX74" fmla="*/ 6067425 w 6134100"/>
                <a:gd name="connsiteY74" fmla="*/ 1333500 h 1914525"/>
                <a:gd name="connsiteX75" fmla="*/ 6086475 w 6134100"/>
                <a:gd name="connsiteY75" fmla="*/ 1304925 h 1914525"/>
                <a:gd name="connsiteX76" fmla="*/ 6096000 w 6134100"/>
                <a:gd name="connsiteY76" fmla="*/ 1257300 h 1914525"/>
                <a:gd name="connsiteX77" fmla="*/ 6115050 w 6134100"/>
                <a:gd name="connsiteY77" fmla="*/ 1219200 h 1914525"/>
                <a:gd name="connsiteX78" fmla="*/ 6134100 w 6134100"/>
                <a:gd name="connsiteY78" fmla="*/ 1171575 h 1914525"/>
                <a:gd name="connsiteX79" fmla="*/ 6124575 w 6134100"/>
                <a:gd name="connsiteY79" fmla="*/ 1076325 h 1914525"/>
                <a:gd name="connsiteX80" fmla="*/ 6105525 w 6134100"/>
                <a:gd name="connsiteY80" fmla="*/ 1009650 h 1914525"/>
                <a:gd name="connsiteX81" fmla="*/ 6096000 w 6134100"/>
                <a:gd name="connsiteY81" fmla="*/ 885825 h 1914525"/>
                <a:gd name="connsiteX82" fmla="*/ 6086475 w 6134100"/>
                <a:gd name="connsiteY82" fmla="*/ 790575 h 1914525"/>
                <a:gd name="connsiteX83" fmla="*/ 6067425 w 6134100"/>
                <a:gd name="connsiteY83" fmla="*/ 695325 h 1914525"/>
                <a:gd name="connsiteX84" fmla="*/ 6048375 w 6134100"/>
                <a:gd name="connsiteY84" fmla="*/ 666750 h 1914525"/>
                <a:gd name="connsiteX85" fmla="*/ 6010275 w 6134100"/>
                <a:gd name="connsiteY85" fmla="*/ 571500 h 1914525"/>
                <a:gd name="connsiteX86" fmla="*/ 5943600 w 6134100"/>
                <a:gd name="connsiteY86" fmla="*/ 495300 h 1914525"/>
                <a:gd name="connsiteX87" fmla="*/ 5895975 w 6134100"/>
                <a:gd name="connsiteY87" fmla="*/ 457200 h 1914525"/>
                <a:gd name="connsiteX88" fmla="*/ 5876925 w 6134100"/>
                <a:gd name="connsiteY88" fmla="*/ 428625 h 1914525"/>
                <a:gd name="connsiteX89" fmla="*/ 5819775 w 6134100"/>
                <a:gd name="connsiteY89" fmla="*/ 390525 h 1914525"/>
                <a:gd name="connsiteX90" fmla="*/ 5781675 w 6134100"/>
                <a:gd name="connsiteY90" fmla="*/ 342900 h 1914525"/>
                <a:gd name="connsiteX91" fmla="*/ 5724525 w 6134100"/>
                <a:gd name="connsiteY91" fmla="*/ 304800 h 1914525"/>
                <a:gd name="connsiteX92" fmla="*/ 5667375 w 6134100"/>
                <a:gd name="connsiteY92" fmla="*/ 257175 h 1914525"/>
                <a:gd name="connsiteX93" fmla="*/ 5572125 w 6134100"/>
                <a:gd name="connsiteY93" fmla="*/ 200025 h 1914525"/>
                <a:gd name="connsiteX94" fmla="*/ 5495925 w 6134100"/>
                <a:gd name="connsiteY94" fmla="*/ 142875 h 1914525"/>
                <a:gd name="connsiteX95" fmla="*/ 5305425 w 6134100"/>
                <a:gd name="connsiteY95" fmla="*/ 85725 h 1914525"/>
                <a:gd name="connsiteX96" fmla="*/ 5238750 w 6134100"/>
                <a:gd name="connsiteY96" fmla="*/ 66675 h 1914525"/>
                <a:gd name="connsiteX97" fmla="*/ 4752975 w 6134100"/>
                <a:gd name="connsiteY97" fmla="*/ 38100 h 1914525"/>
                <a:gd name="connsiteX98" fmla="*/ 4371975 w 6134100"/>
                <a:gd name="connsiteY98" fmla="*/ 47625 h 1914525"/>
                <a:gd name="connsiteX99" fmla="*/ 4324350 w 6134100"/>
                <a:gd name="connsiteY99" fmla="*/ 66675 h 1914525"/>
                <a:gd name="connsiteX100" fmla="*/ 4248150 w 6134100"/>
                <a:gd name="connsiteY100" fmla="*/ 85725 h 1914525"/>
                <a:gd name="connsiteX101" fmla="*/ 4095750 w 6134100"/>
                <a:gd name="connsiteY101" fmla="*/ 114300 h 1914525"/>
                <a:gd name="connsiteX102" fmla="*/ 4048125 w 6134100"/>
                <a:gd name="connsiteY102" fmla="*/ 123825 h 1914525"/>
                <a:gd name="connsiteX103" fmla="*/ 4010025 w 6134100"/>
                <a:gd name="connsiteY103" fmla="*/ 142875 h 1914525"/>
                <a:gd name="connsiteX104" fmla="*/ 3790950 w 6134100"/>
                <a:gd name="connsiteY104" fmla="*/ 180975 h 1914525"/>
                <a:gd name="connsiteX105" fmla="*/ 3657600 w 6134100"/>
                <a:gd name="connsiteY105" fmla="*/ 190500 h 1914525"/>
                <a:gd name="connsiteX106" fmla="*/ 3533775 w 6134100"/>
                <a:gd name="connsiteY106" fmla="*/ 209550 h 1914525"/>
                <a:gd name="connsiteX107" fmla="*/ 3105150 w 6134100"/>
                <a:gd name="connsiteY107" fmla="*/ 190500 h 1914525"/>
                <a:gd name="connsiteX108" fmla="*/ 3076575 w 6134100"/>
                <a:gd name="connsiteY108" fmla="*/ 171450 h 1914525"/>
                <a:gd name="connsiteX109" fmla="*/ 2952750 w 6134100"/>
                <a:gd name="connsiteY109" fmla="*/ 142875 h 1914525"/>
                <a:gd name="connsiteX110" fmla="*/ 2867025 w 6134100"/>
                <a:gd name="connsiteY110" fmla="*/ 114300 h 1914525"/>
                <a:gd name="connsiteX111" fmla="*/ 2695575 w 6134100"/>
                <a:gd name="connsiteY111" fmla="*/ 85725 h 1914525"/>
                <a:gd name="connsiteX112" fmla="*/ 2638425 w 6134100"/>
                <a:gd name="connsiteY112" fmla="*/ 66675 h 1914525"/>
                <a:gd name="connsiteX113" fmla="*/ 2333625 w 6134100"/>
                <a:gd name="connsiteY113" fmla="*/ 9525 h 1914525"/>
                <a:gd name="connsiteX114" fmla="*/ 2124075 w 6134100"/>
                <a:gd name="connsiteY114" fmla="*/ 38100 h 1914525"/>
                <a:gd name="connsiteX115" fmla="*/ 1914525 w 6134100"/>
                <a:gd name="connsiteY115" fmla="*/ 114300 h 1914525"/>
                <a:gd name="connsiteX116" fmla="*/ 1771650 w 6134100"/>
                <a:gd name="connsiteY116" fmla="*/ 133350 h 1914525"/>
                <a:gd name="connsiteX117" fmla="*/ 1685925 w 6134100"/>
                <a:gd name="connsiteY117" fmla="*/ 142875 h 1914525"/>
                <a:gd name="connsiteX118" fmla="*/ 1400175 w 6134100"/>
                <a:gd name="connsiteY118" fmla="*/ 133350 h 1914525"/>
                <a:gd name="connsiteX119" fmla="*/ 1219200 w 6134100"/>
                <a:gd name="connsiteY119" fmla="*/ 95250 h 1914525"/>
                <a:gd name="connsiteX120" fmla="*/ 1190625 w 6134100"/>
                <a:gd name="connsiteY120" fmla="*/ 85725 h 1914525"/>
                <a:gd name="connsiteX121" fmla="*/ 933450 w 6134100"/>
                <a:gd name="connsiteY121" fmla="*/ 66675 h 1914525"/>
                <a:gd name="connsiteX122" fmla="*/ 876300 w 6134100"/>
                <a:gd name="connsiteY122" fmla="*/ 57150 h 1914525"/>
                <a:gd name="connsiteX123" fmla="*/ 742950 w 6134100"/>
                <a:gd name="connsiteY123" fmla="*/ 85725 h 1914525"/>
                <a:gd name="connsiteX124" fmla="*/ 704850 w 6134100"/>
                <a:gd name="connsiteY124" fmla="*/ 85725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6134100" h="1914525">
                  <a:moveTo>
                    <a:pt x="876300" y="66675"/>
                  </a:moveTo>
                  <a:cubicBezTo>
                    <a:pt x="869950" y="50800"/>
                    <a:pt x="872260" y="27237"/>
                    <a:pt x="857250" y="19050"/>
                  </a:cubicBezTo>
                  <a:cubicBezTo>
                    <a:pt x="832010" y="5283"/>
                    <a:pt x="799987" y="13591"/>
                    <a:pt x="771525" y="9525"/>
                  </a:cubicBezTo>
                  <a:cubicBezTo>
                    <a:pt x="755498" y="7235"/>
                    <a:pt x="739775" y="3175"/>
                    <a:pt x="723900" y="0"/>
                  </a:cubicBezTo>
                  <a:cubicBezTo>
                    <a:pt x="657225" y="9525"/>
                    <a:pt x="590311" y="17502"/>
                    <a:pt x="523875" y="28575"/>
                  </a:cubicBezTo>
                  <a:cubicBezTo>
                    <a:pt x="495001" y="33387"/>
                    <a:pt x="464332" y="34534"/>
                    <a:pt x="438150" y="47625"/>
                  </a:cubicBezTo>
                  <a:cubicBezTo>
                    <a:pt x="393249" y="70076"/>
                    <a:pt x="355338" y="104400"/>
                    <a:pt x="314325" y="133350"/>
                  </a:cubicBezTo>
                  <a:cubicBezTo>
                    <a:pt x="278077" y="158937"/>
                    <a:pt x="259431" y="173976"/>
                    <a:pt x="228600" y="209550"/>
                  </a:cubicBezTo>
                  <a:cubicBezTo>
                    <a:pt x="201971" y="240276"/>
                    <a:pt x="152400" y="304800"/>
                    <a:pt x="152400" y="304800"/>
                  </a:cubicBezTo>
                  <a:cubicBezTo>
                    <a:pt x="149225" y="314325"/>
                    <a:pt x="146830" y="324147"/>
                    <a:pt x="142875" y="333375"/>
                  </a:cubicBezTo>
                  <a:cubicBezTo>
                    <a:pt x="137282" y="346426"/>
                    <a:pt x="128315" y="358005"/>
                    <a:pt x="123825" y="371475"/>
                  </a:cubicBezTo>
                  <a:cubicBezTo>
                    <a:pt x="118705" y="386834"/>
                    <a:pt x="118952" y="403593"/>
                    <a:pt x="114300" y="419100"/>
                  </a:cubicBezTo>
                  <a:cubicBezTo>
                    <a:pt x="76706" y="544413"/>
                    <a:pt x="110469" y="390632"/>
                    <a:pt x="85725" y="514350"/>
                  </a:cubicBezTo>
                  <a:cubicBezTo>
                    <a:pt x="82550" y="644525"/>
                    <a:pt x="81982" y="774790"/>
                    <a:pt x="76200" y="904875"/>
                  </a:cubicBezTo>
                  <a:cubicBezTo>
                    <a:pt x="75619" y="917953"/>
                    <a:pt x="69515" y="930196"/>
                    <a:pt x="66675" y="942975"/>
                  </a:cubicBezTo>
                  <a:cubicBezTo>
                    <a:pt x="45588" y="1037867"/>
                    <a:pt x="71633" y="939909"/>
                    <a:pt x="38100" y="1057275"/>
                  </a:cubicBezTo>
                  <a:cubicBezTo>
                    <a:pt x="20419" y="1198726"/>
                    <a:pt x="39380" y="1087505"/>
                    <a:pt x="19050" y="1162050"/>
                  </a:cubicBezTo>
                  <a:cubicBezTo>
                    <a:pt x="12161" y="1187309"/>
                    <a:pt x="0" y="1238250"/>
                    <a:pt x="0" y="1238250"/>
                  </a:cubicBezTo>
                  <a:cubicBezTo>
                    <a:pt x="6350" y="1292225"/>
                    <a:pt x="8881" y="1346788"/>
                    <a:pt x="19050" y="1400175"/>
                  </a:cubicBezTo>
                  <a:cubicBezTo>
                    <a:pt x="21707" y="1414123"/>
                    <a:pt x="33114" y="1424980"/>
                    <a:pt x="38100" y="1438275"/>
                  </a:cubicBezTo>
                  <a:cubicBezTo>
                    <a:pt x="42697" y="1450532"/>
                    <a:pt x="42308" y="1464412"/>
                    <a:pt x="47625" y="1476375"/>
                  </a:cubicBezTo>
                  <a:cubicBezTo>
                    <a:pt x="71772" y="1530705"/>
                    <a:pt x="72311" y="1510520"/>
                    <a:pt x="95250" y="1552575"/>
                  </a:cubicBezTo>
                  <a:cubicBezTo>
                    <a:pt x="108848" y="1577506"/>
                    <a:pt x="117598" y="1605146"/>
                    <a:pt x="133350" y="1628775"/>
                  </a:cubicBezTo>
                  <a:cubicBezTo>
                    <a:pt x="146050" y="1647825"/>
                    <a:pt x="159670" y="1666292"/>
                    <a:pt x="171450" y="1685925"/>
                  </a:cubicBezTo>
                  <a:cubicBezTo>
                    <a:pt x="195785" y="1726484"/>
                    <a:pt x="213274" y="1764360"/>
                    <a:pt x="257175" y="1790700"/>
                  </a:cubicBezTo>
                  <a:cubicBezTo>
                    <a:pt x="273050" y="1800225"/>
                    <a:pt x="288241" y="1810996"/>
                    <a:pt x="304800" y="1819275"/>
                  </a:cubicBezTo>
                  <a:cubicBezTo>
                    <a:pt x="336355" y="1835052"/>
                    <a:pt x="376975" y="1845520"/>
                    <a:pt x="409575" y="1857375"/>
                  </a:cubicBezTo>
                  <a:cubicBezTo>
                    <a:pt x="425643" y="1863218"/>
                    <a:pt x="440980" y="1871018"/>
                    <a:pt x="457200" y="1876425"/>
                  </a:cubicBezTo>
                  <a:cubicBezTo>
                    <a:pt x="469619" y="1880565"/>
                    <a:pt x="482881" y="1881810"/>
                    <a:pt x="495300" y="1885950"/>
                  </a:cubicBezTo>
                  <a:cubicBezTo>
                    <a:pt x="511520" y="1891357"/>
                    <a:pt x="526159" y="1901647"/>
                    <a:pt x="542925" y="1905000"/>
                  </a:cubicBezTo>
                  <a:cubicBezTo>
                    <a:pt x="574214" y="1911258"/>
                    <a:pt x="606425" y="1911350"/>
                    <a:pt x="638175" y="1914525"/>
                  </a:cubicBezTo>
                  <a:cubicBezTo>
                    <a:pt x="676275" y="1911350"/>
                    <a:pt x="714898" y="1912046"/>
                    <a:pt x="752475" y="1905000"/>
                  </a:cubicBezTo>
                  <a:cubicBezTo>
                    <a:pt x="766431" y="1902383"/>
                    <a:pt x="776619" y="1888567"/>
                    <a:pt x="790575" y="1885950"/>
                  </a:cubicBezTo>
                  <a:cubicBezTo>
                    <a:pt x="828152" y="1878904"/>
                    <a:pt x="866691" y="1878334"/>
                    <a:pt x="904875" y="1876425"/>
                  </a:cubicBezTo>
                  <a:cubicBezTo>
                    <a:pt x="993721" y="1871983"/>
                    <a:pt x="1082675" y="1870075"/>
                    <a:pt x="1171575" y="1866900"/>
                  </a:cubicBezTo>
                  <a:cubicBezTo>
                    <a:pt x="1219200" y="1870075"/>
                    <a:pt x="1266731" y="1877462"/>
                    <a:pt x="1314450" y="1876425"/>
                  </a:cubicBezTo>
                  <a:cubicBezTo>
                    <a:pt x="1565005" y="1870978"/>
                    <a:pt x="1521710" y="1879379"/>
                    <a:pt x="1647825" y="1847850"/>
                  </a:cubicBezTo>
                  <a:cubicBezTo>
                    <a:pt x="1689100" y="1854200"/>
                    <a:pt x="1730525" y="1859643"/>
                    <a:pt x="1771650" y="1866900"/>
                  </a:cubicBezTo>
                  <a:cubicBezTo>
                    <a:pt x="1784542" y="1869175"/>
                    <a:pt x="1796913" y="1873858"/>
                    <a:pt x="1809750" y="1876425"/>
                  </a:cubicBezTo>
                  <a:cubicBezTo>
                    <a:pt x="1828688" y="1880213"/>
                    <a:pt x="1847918" y="1882391"/>
                    <a:pt x="1866900" y="1885950"/>
                  </a:cubicBezTo>
                  <a:cubicBezTo>
                    <a:pt x="1898724" y="1891917"/>
                    <a:pt x="1962150" y="1905000"/>
                    <a:pt x="1962150" y="1905000"/>
                  </a:cubicBezTo>
                  <a:lnTo>
                    <a:pt x="2381250" y="1895475"/>
                  </a:lnTo>
                  <a:cubicBezTo>
                    <a:pt x="2451140" y="1893357"/>
                    <a:pt x="2521225" y="1892908"/>
                    <a:pt x="2590800" y="1885950"/>
                  </a:cubicBezTo>
                  <a:cubicBezTo>
                    <a:pt x="2616852" y="1883345"/>
                    <a:pt x="2641489" y="1872787"/>
                    <a:pt x="2667000" y="1866900"/>
                  </a:cubicBezTo>
                  <a:cubicBezTo>
                    <a:pt x="2682775" y="1863260"/>
                    <a:pt x="2698750" y="1860550"/>
                    <a:pt x="2714625" y="1857375"/>
                  </a:cubicBezTo>
                  <a:cubicBezTo>
                    <a:pt x="2764591" y="1824064"/>
                    <a:pt x="2749238" y="1842746"/>
                    <a:pt x="2771775" y="1752600"/>
                  </a:cubicBezTo>
                  <a:cubicBezTo>
                    <a:pt x="2808456" y="1605876"/>
                    <a:pt x="2773598" y="1750443"/>
                    <a:pt x="2809875" y="1581150"/>
                  </a:cubicBezTo>
                  <a:cubicBezTo>
                    <a:pt x="2812618" y="1568350"/>
                    <a:pt x="2816657" y="1555850"/>
                    <a:pt x="2819400" y="1543050"/>
                  </a:cubicBezTo>
                  <a:cubicBezTo>
                    <a:pt x="2826184" y="1511390"/>
                    <a:pt x="2812990" y="1467804"/>
                    <a:pt x="2838450" y="1447800"/>
                  </a:cubicBezTo>
                  <a:cubicBezTo>
                    <a:pt x="2868513" y="1424179"/>
                    <a:pt x="2914650" y="1441450"/>
                    <a:pt x="2952750" y="1438275"/>
                  </a:cubicBezTo>
                  <a:cubicBezTo>
                    <a:pt x="2965450" y="1428750"/>
                    <a:pt x="2976436" y="1416353"/>
                    <a:pt x="2990850" y="1409700"/>
                  </a:cubicBezTo>
                  <a:cubicBezTo>
                    <a:pt x="3084249" y="1366593"/>
                    <a:pt x="3124807" y="1378288"/>
                    <a:pt x="3238500" y="1371600"/>
                  </a:cubicBezTo>
                  <a:cubicBezTo>
                    <a:pt x="3336925" y="1374775"/>
                    <a:pt x="3435442" y="1375810"/>
                    <a:pt x="3533775" y="1381125"/>
                  </a:cubicBezTo>
                  <a:cubicBezTo>
                    <a:pt x="3553060" y="1382167"/>
                    <a:pt x="3571782" y="1388098"/>
                    <a:pt x="3590925" y="1390650"/>
                  </a:cubicBezTo>
                  <a:cubicBezTo>
                    <a:pt x="3619424" y="1394450"/>
                    <a:pt x="3648075" y="1397000"/>
                    <a:pt x="3676650" y="1400175"/>
                  </a:cubicBezTo>
                  <a:cubicBezTo>
                    <a:pt x="3761585" y="1442643"/>
                    <a:pt x="3700975" y="1415781"/>
                    <a:pt x="3867150" y="1457325"/>
                  </a:cubicBezTo>
                  <a:cubicBezTo>
                    <a:pt x="3879850" y="1460500"/>
                    <a:pt x="3892831" y="1462710"/>
                    <a:pt x="3905250" y="1466850"/>
                  </a:cubicBezTo>
                  <a:cubicBezTo>
                    <a:pt x="3924300" y="1473200"/>
                    <a:pt x="3942919" y="1481030"/>
                    <a:pt x="3962400" y="1485900"/>
                  </a:cubicBezTo>
                  <a:cubicBezTo>
                    <a:pt x="3981136" y="1490584"/>
                    <a:pt x="4000814" y="1490741"/>
                    <a:pt x="4019550" y="1495425"/>
                  </a:cubicBezTo>
                  <a:cubicBezTo>
                    <a:pt x="4039031" y="1500295"/>
                    <a:pt x="4057098" y="1510119"/>
                    <a:pt x="4076700" y="1514475"/>
                  </a:cubicBezTo>
                  <a:cubicBezTo>
                    <a:pt x="4333762" y="1571600"/>
                    <a:pt x="4082073" y="1502403"/>
                    <a:pt x="4257675" y="1552575"/>
                  </a:cubicBezTo>
                  <a:lnTo>
                    <a:pt x="4448175" y="1524000"/>
                  </a:lnTo>
                  <a:cubicBezTo>
                    <a:pt x="4461088" y="1521848"/>
                    <a:pt x="4473496" y="1517315"/>
                    <a:pt x="4486275" y="1514475"/>
                  </a:cubicBezTo>
                  <a:cubicBezTo>
                    <a:pt x="4502079" y="1510963"/>
                    <a:pt x="4518025" y="1508125"/>
                    <a:pt x="4533900" y="1504950"/>
                  </a:cubicBezTo>
                  <a:cubicBezTo>
                    <a:pt x="4569915" y="1489515"/>
                    <a:pt x="4669451" y="1442487"/>
                    <a:pt x="4724400" y="1428750"/>
                  </a:cubicBezTo>
                  <a:cubicBezTo>
                    <a:pt x="4768087" y="1417828"/>
                    <a:pt x="4849578" y="1413041"/>
                    <a:pt x="4886325" y="1409700"/>
                  </a:cubicBezTo>
                  <a:cubicBezTo>
                    <a:pt x="4908550" y="1403350"/>
                    <a:pt x="4930200" y="1394450"/>
                    <a:pt x="4953000" y="1390650"/>
                  </a:cubicBezTo>
                  <a:cubicBezTo>
                    <a:pt x="5063708" y="1372199"/>
                    <a:pt x="5137984" y="1384944"/>
                    <a:pt x="5257800" y="1390650"/>
                  </a:cubicBezTo>
                  <a:cubicBezTo>
                    <a:pt x="5270500" y="1393825"/>
                    <a:pt x="5283121" y="1397335"/>
                    <a:pt x="5295900" y="1400175"/>
                  </a:cubicBezTo>
                  <a:cubicBezTo>
                    <a:pt x="5347200" y="1411575"/>
                    <a:pt x="5409153" y="1420638"/>
                    <a:pt x="5457825" y="1428750"/>
                  </a:cubicBezTo>
                  <a:lnTo>
                    <a:pt x="5514975" y="1438275"/>
                  </a:lnTo>
                  <a:cubicBezTo>
                    <a:pt x="5785453" y="1427456"/>
                    <a:pt x="5675204" y="1444329"/>
                    <a:pt x="5848350" y="1409700"/>
                  </a:cubicBezTo>
                  <a:lnTo>
                    <a:pt x="5895975" y="1400175"/>
                  </a:lnTo>
                  <a:lnTo>
                    <a:pt x="6048375" y="1371600"/>
                  </a:lnTo>
                  <a:cubicBezTo>
                    <a:pt x="6054725" y="1358900"/>
                    <a:pt x="6060380" y="1345828"/>
                    <a:pt x="6067425" y="1333500"/>
                  </a:cubicBezTo>
                  <a:cubicBezTo>
                    <a:pt x="6073105" y="1323561"/>
                    <a:pt x="6082455" y="1315644"/>
                    <a:pt x="6086475" y="1304925"/>
                  </a:cubicBezTo>
                  <a:cubicBezTo>
                    <a:pt x="6092159" y="1289766"/>
                    <a:pt x="6090880" y="1272659"/>
                    <a:pt x="6096000" y="1257300"/>
                  </a:cubicBezTo>
                  <a:cubicBezTo>
                    <a:pt x="6100490" y="1243830"/>
                    <a:pt x="6109283" y="1232175"/>
                    <a:pt x="6115050" y="1219200"/>
                  </a:cubicBezTo>
                  <a:cubicBezTo>
                    <a:pt x="6121994" y="1203576"/>
                    <a:pt x="6127750" y="1187450"/>
                    <a:pt x="6134100" y="1171575"/>
                  </a:cubicBezTo>
                  <a:cubicBezTo>
                    <a:pt x="6130925" y="1139825"/>
                    <a:pt x="6130120" y="1107748"/>
                    <a:pt x="6124575" y="1076325"/>
                  </a:cubicBezTo>
                  <a:cubicBezTo>
                    <a:pt x="6120558" y="1053562"/>
                    <a:pt x="6108954" y="1032509"/>
                    <a:pt x="6105525" y="1009650"/>
                  </a:cubicBezTo>
                  <a:cubicBezTo>
                    <a:pt x="6099384" y="968711"/>
                    <a:pt x="6099586" y="927066"/>
                    <a:pt x="6096000" y="885825"/>
                  </a:cubicBezTo>
                  <a:cubicBezTo>
                    <a:pt x="6093236" y="854037"/>
                    <a:pt x="6090433" y="822237"/>
                    <a:pt x="6086475" y="790575"/>
                  </a:cubicBezTo>
                  <a:cubicBezTo>
                    <a:pt x="6085085" y="779452"/>
                    <a:pt x="6074661" y="712210"/>
                    <a:pt x="6067425" y="695325"/>
                  </a:cubicBezTo>
                  <a:cubicBezTo>
                    <a:pt x="6062916" y="684803"/>
                    <a:pt x="6053024" y="677211"/>
                    <a:pt x="6048375" y="666750"/>
                  </a:cubicBezTo>
                  <a:cubicBezTo>
                    <a:pt x="6027722" y="620281"/>
                    <a:pt x="6036264" y="610483"/>
                    <a:pt x="6010275" y="571500"/>
                  </a:cubicBezTo>
                  <a:cubicBezTo>
                    <a:pt x="5995330" y="549083"/>
                    <a:pt x="5965632" y="514578"/>
                    <a:pt x="5943600" y="495300"/>
                  </a:cubicBezTo>
                  <a:cubicBezTo>
                    <a:pt x="5928300" y="481913"/>
                    <a:pt x="5910350" y="471575"/>
                    <a:pt x="5895975" y="457200"/>
                  </a:cubicBezTo>
                  <a:cubicBezTo>
                    <a:pt x="5887880" y="449105"/>
                    <a:pt x="5885540" y="436163"/>
                    <a:pt x="5876925" y="428625"/>
                  </a:cubicBezTo>
                  <a:cubicBezTo>
                    <a:pt x="5859695" y="413548"/>
                    <a:pt x="5836793" y="405841"/>
                    <a:pt x="5819775" y="390525"/>
                  </a:cubicBezTo>
                  <a:cubicBezTo>
                    <a:pt x="5804664" y="376925"/>
                    <a:pt x="5796786" y="356500"/>
                    <a:pt x="5781675" y="342900"/>
                  </a:cubicBezTo>
                  <a:cubicBezTo>
                    <a:pt x="5764657" y="327584"/>
                    <a:pt x="5742841" y="318537"/>
                    <a:pt x="5724525" y="304800"/>
                  </a:cubicBezTo>
                  <a:cubicBezTo>
                    <a:pt x="5704687" y="289921"/>
                    <a:pt x="5686949" y="272399"/>
                    <a:pt x="5667375" y="257175"/>
                  </a:cubicBezTo>
                  <a:cubicBezTo>
                    <a:pt x="5638007" y="234333"/>
                    <a:pt x="5602888" y="220534"/>
                    <a:pt x="5572125" y="200025"/>
                  </a:cubicBezTo>
                  <a:cubicBezTo>
                    <a:pt x="5545707" y="182413"/>
                    <a:pt x="5524323" y="157074"/>
                    <a:pt x="5495925" y="142875"/>
                  </a:cubicBezTo>
                  <a:cubicBezTo>
                    <a:pt x="5435564" y="112694"/>
                    <a:pt x="5369231" y="103955"/>
                    <a:pt x="5305425" y="85725"/>
                  </a:cubicBezTo>
                  <a:cubicBezTo>
                    <a:pt x="5283200" y="79375"/>
                    <a:pt x="5261779" y="68660"/>
                    <a:pt x="5238750" y="66675"/>
                  </a:cubicBezTo>
                  <a:cubicBezTo>
                    <a:pt x="5077144" y="52743"/>
                    <a:pt x="4752975" y="38100"/>
                    <a:pt x="4752975" y="38100"/>
                  </a:cubicBezTo>
                  <a:cubicBezTo>
                    <a:pt x="4592015" y="17980"/>
                    <a:pt x="4637690" y="18899"/>
                    <a:pt x="4371975" y="47625"/>
                  </a:cubicBezTo>
                  <a:cubicBezTo>
                    <a:pt x="4354976" y="49463"/>
                    <a:pt x="4340692" y="61647"/>
                    <a:pt x="4324350" y="66675"/>
                  </a:cubicBezTo>
                  <a:cubicBezTo>
                    <a:pt x="4299326" y="74375"/>
                    <a:pt x="4273708" y="80045"/>
                    <a:pt x="4248150" y="85725"/>
                  </a:cubicBezTo>
                  <a:cubicBezTo>
                    <a:pt x="4140755" y="109590"/>
                    <a:pt x="4180786" y="98839"/>
                    <a:pt x="4095750" y="114300"/>
                  </a:cubicBezTo>
                  <a:cubicBezTo>
                    <a:pt x="4079822" y="117196"/>
                    <a:pt x="4064000" y="120650"/>
                    <a:pt x="4048125" y="123825"/>
                  </a:cubicBezTo>
                  <a:cubicBezTo>
                    <a:pt x="4035425" y="130175"/>
                    <a:pt x="4023706" y="139075"/>
                    <a:pt x="4010025" y="142875"/>
                  </a:cubicBezTo>
                  <a:cubicBezTo>
                    <a:pt x="3928486" y="165525"/>
                    <a:pt x="3871308" y="173987"/>
                    <a:pt x="3790950" y="180975"/>
                  </a:cubicBezTo>
                  <a:cubicBezTo>
                    <a:pt x="3746554" y="184835"/>
                    <a:pt x="3701980" y="186465"/>
                    <a:pt x="3657600" y="190500"/>
                  </a:cubicBezTo>
                  <a:cubicBezTo>
                    <a:pt x="3594168" y="196267"/>
                    <a:pt x="3588265" y="198652"/>
                    <a:pt x="3533775" y="209550"/>
                  </a:cubicBezTo>
                  <a:cubicBezTo>
                    <a:pt x="3390900" y="203200"/>
                    <a:pt x="3247672" y="202377"/>
                    <a:pt x="3105150" y="190500"/>
                  </a:cubicBezTo>
                  <a:cubicBezTo>
                    <a:pt x="3093742" y="189549"/>
                    <a:pt x="3087333" y="175362"/>
                    <a:pt x="3076575" y="171450"/>
                  </a:cubicBezTo>
                  <a:cubicBezTo>
                    <a:pt x="2962511" y="129972"/>
                    <a:pt x="3039750" y="168975"/>
                    <a:pt x="2952750" y="142875"/>
                  </a:cubicBezTo>
                  <a:cubicBezTo>
                    <a:pt x="2883596" y="122129"/>
                    <a:pt x="2928890" y="125548"/>
                    <a:pt x="2867025" y="114300"/>
                  </a:cubicBezTo>
                  <a:cubicBezTo>
                    <a:pt x="2810021" y="103936"/>
                    <a:pt x="2752295" y="97542"/>
                    <a:pt x="2695575" y="85725"/>
                  </a:cubicBezTo>
                  <a:cubicBezTo>
                    <a:pt x="2675917" y="81630"/>
                    <a:pt x="2658170" y="70331"/>
                    <a:pt x="2638425" y="66675"/>
                  </a:cubicBezTo>
                  <a:cubicBezTo>
                    <a:pt x="2288520" y="1878"/>
                    <a:pt x="2564675" y="72539"/>
                    <a:pt x="2333625" y="9525"/>
                  </a:cubicBezTo>
                  <a:cubicBezTo>
                    <a:pt x="2263775" y="19050"/>
                    <a:pt x="2192467" y="21002"/>
                    <a:pt x="2124075" y="38100"/>
                  </a:cubicBezTo>
                  <a:cubicBezTo>
                    <a:pt x="2051969" y="56126"/>
                    <a:pt x="1988395" y="106092"/>
                    <a:pt x="1914525" y="114300"/>
                  </a:cubicBezTo>
                  <a:cubicBezTo>
                    <a:pt x="1618658" y="147174"/>
                    <a:pt x="1985424" y="104847"/>
                    <a:pt x="1771650" y="133350"/>
                  </a:cubicBezTo>
                  <a:cubicBezTo>
                    <a:pt x="1743151" y="137150"/>
                    <a:pt x="1714500" y="139700"/>
                    <a:pt x="1685925" y="142875"/>
                  </a:cubicBezTo>
                  <a:cubicBezTo>
                    <a:pt x="1590675" y="139700"/>
                    <a:pt x="1495224" y="140305"/>
                    <a:pt x="1400175" y="133350"/>
                  </a:cubicBezTo>
                  <a:cubicBezTo>
                    <a:pt x="1357793" y="130249"/>
                    <a:pt x="1264820" y="107692"/>
                    <a:pt x="1219200" y="95250"/>
                  </a:cubicBezTo>
                  <a:cubicBezTo>
                    <a:pt x="1209514" y="92608"/>
                    <a:pt x="1200615" y="86724"/>
                    <a:pt x="1190625" y="85725"/>
                  </a:cubicBezTo>
                  <a:cubicBezTo>
                    <a:pt x="1105092" y="77172"/>
                    <a:pt x="1019175" y="73025"/>
                    <a:pt x="933450" y="66675"/>
                  </a:cubicBezTo>
                  <a:cubicBezTo>
                    <a:pt x="914400" y="63500"/>
                    <a:pt x="895517" y="55228"/>
                    <a:pt x="876300" y="57150"/>
                  </a:cubicBezTo>
                  <a:cubicBezTo>
                    <a:pt x="831067" y="61673"/>
                    <a:pt x="787791" y="78252"/>
                    <a:pt x="742950" y="85725"/>
                  </a:cubicBezTo>
                  <a:cubicBezTo>
                    <a:pt x="730423" y="87813"/>
                    <a:pt x="717550" y="85725"/>
                    <a:pt x="704850" y="85725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1897D0D-20F1-417D-9903-BD4EFD4ED265}"/>
                </a:ext>
              </a:extLst>
            </p:cNvPr>
            <p:cNvSpPr txBox="1"/>
            <p:nvPr/>
          </p:nvSpPr>
          <p:spPr>
            <a:xfrm>
              <a:off x="220424" y="5615376"/>
              <a:ext cx="20688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INFORMA-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TION &amp; 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ARGUMENTATION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DD93C34A-D4D6-41E5-9B1B-2A705A7077A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26901" y="5181600"/>
              <a:ext cx="168511" cy="34454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23355841-DA52-4550-BBA1-806690C92605}"/>
              </a:ext>
            </a:extLst>
          </p:cNvPr>
          <p:cNvGrpSpPr/>
          <p:nvPr/>
        </p:nvGrpSpPr>
        <p:grpSpPr>
          <a:xfrm>
            <a:off x="3287161" y="4758558"/>
            <a:ext cx="6711950" cy="1323975"/>
            <a:chOff x="1711640" y="4810125"/>
            <a:chExt cx="6711950" cy="1323975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12262EF-2885-4B15-9C53-3B6BB858F1E2}"/>
                </a:ext>
              </a:extLst>
            </p:cNvPr>
            <p:cNvSpPr txBox="1"/>
            <p:nvPr/>
          </p:nvSpPr>
          <p:spPr>
            <a:xfrm>
              <a:off x="6777835" y="5764768"/>
              <a:ext cx="16457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IMPLICATION</a:t>
              </a:r>
            </a:p>
          </p:txBody>
        </p: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E5749D3-807D-404D-9D47-EB0E32D0963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1820" y="5577710"/>
              <a:ext cx="175540" cy="36908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121D1BC8-E458-4698-8F1F-C50B8F04C54E}"/>
                </a:ext>
              </a:extLst>
            </p:cNvPr>
            <p:cNvSpPr/>
            <p:nvPr/>
          </p:nvSpPr>
          <p:spPr>
            <a:xfrm>
              <a:off x="1711640" y="4810125"/>
              <a:ext cx="5780639" cy="1323975"/>
            </a:xfrm>
            <a:custGeom>
              <a:avLst/>
              <a:gdLst>
                <a:gd name="connsiteX0" fmla="*/ 2727009 w 5165534"/>
                <a:gd name="connsiteY0" fmla="*/ 114300 h 1323975"/>
                <a:gd name="connsiteX1" fmla="*/ 2593659 w 5165534"/>
                <a:gd name="connsiteY1" fmla="*/ 123825 h 1323975"/>
                <a:gd name="connsiteX2" fmla="*/ 2565084 w 5165534"/>
                <a:gd name="connsiteY2" fmla="*/ 161925 h 1323975"/>
                <a:gd name="connsiteX3" fmla="*/ 2536509 w 5165534"/>
                <a:gd name="connsiteY3" fmla="*/ 180975 h 1323975"/>
                <a:gd name="connsiteX4" fmla="*/ 2469834 w 5165534"/>
                <a:gd name="connsiteY4" fmla="*/ 257175 h 1323975"/>
                <a:gd name="connsiteX5" fmla="*/ 2450784 w 5165534"/>
                <a:gd name="connsiteY5" fmla="*/ 295275 h 1323975"/>
                <a:gd name="connsiteX6" fmla="*/ 2365059 w 5165534"/>
                <a:gd name="connsiteY6" fmla="*/ 371475 h 1323975"/>
                <a:gd name="connsiteX7" fmla="*/ 2307909 w 5165534"/>
                <a:gd name="connsiteY7" fmla="*/ 466725 h 1323975"/>
                <a:gd name="connsiteX8" fmla="*/ 2260284 w 5165534"/>
                <a:gd name="connsiteY8" fmla="*/ 504825 h 1323975"/>
                <a:gd name="connsiteX9" fmla="*/ 2212659 w 5165534"/>
                <a:gd name="connsiteY9" fmla="*/ 552450 h 1323975"/>
                <a:gd name="connsiteX10" fmla="*/ 2165034 w 5165534"/>
                <a:gd name="connsiteY10" fmla="*/ 590550 h 1323975"/>
                <a:gd name="connsiteX11" fmla="*/ 2126934 w 5165534"/>
                <a:gd name="connsiteY11" fmla="*/ 638175 h 1323975"/>
                <a:gd name="connsiteX12" fmla="*/ 2079309 w 5165534"/>
                <a:gd name="connsiteY12" fmla="*/ 647700 h 1323975"/>
                <a:gd name="connsiteX13" fmla="*/ 2031684 w 5165534"/>
                <a:gd name="connsiteY13" fmla="*/ 666750 h 1323975"/>
                <a:gd name="connsiteX14" fmla="*/ 1993584 w 5165534"/>
                <a:gd name="connsiteY14" fmla="*/ 676275 h 1323975"/>
                <a:gd name="connsiteX15" fmla="*/ 1841184 w 5165534"/>
                <a:gd name="connsiteY15" fmla="*/ 695325 h 1323975"/>
                <a:gd name="connsiteX16" fmla="*/ 1422084 w 5165534"/>
                <a:gd name="connsiteY16" fmla="*/ 704850 h 1323975"/>
                <a:gd name="connsiteX17" fmla="*/ 1183959 w 5165534"/>
                <a:gd name="connsiteY17" fmla="*/ 685800 h 1323975"/>
                <a:gd name="connsiteX18" fmla="*/ 1079184 w 5165534"/>
                <a:gd name="connsiteY18" fmla="*/ 676275 h 1323975"/>
                <a:gd name="connsiteX19" fmla="*/ 736284 w 5165534"/>
                <a:gd name="connsiteY19" fmla="*/ 704850 h 1323975"/>
                <a:gd name="connsiteX20" fmla="*/ 679134 w 5165534"/>
                <a:gd name="connsiteY20" fmla="*/ 733425 h 1323975"/>
                <a:gd name="connsiteX21" fmla="*/ 174309 w 5165534"/>
                <a:gd name="connsiteY21" fmla="*/ 781050 h 1323975"/>
                <a:gd name="connsiteX22" fmla="*/ 12384 w 5165534"/>
                <a:gd name="connsiteY22" fmla="*/ 895350 h 1323975"/>
                <a:gd name="connsiteX23" fmla="*/ 12384 w 5165534"/>
                <a:gd name="connsiteY23" fmla="*/ 1038225 h 1323975"/>
                <a:gd name="connsiteX24" fmla="*/ 69534 w 5165534"/>
                <a:gd name="connsiteY24" fmla="*/ 1123950 h 1323975"/>
                <a:gd name="connsiteX25" fmla="*/ 155259 w 5165534"/>
                <a:gd name="connsiteY25" fmla="*/ 1228725 h 1323975"/>
                <a:gd name="connsiteX26" fmla="*/ 269559 w 5165534"/>
                <a:gd name="connsiteY26" fmla="*/ 1285875 h 1323975"/>
                <a:gd name="connsiteX27" fmla="*/ 602934 w 5165534"/>
                <a:gd name="connsiteY27" fmla="*/ 1323975 h 1323975"/>
                <a:gd name="connsiteX28" fmla="*/ 1383984 w 5165534"/>
                <a:gd name="connsiteY28" fmla="*/ 1314450 h 1323975"/>
                <a:gd name="connsiteX29" fmla="*/ 1965009 w 5165534"/>
                <a:gd name="connsiteY29" fmla="*/ 1247775 h 1323975"/>
                <a:gd name="connsiteX30" fmla="*/ 2174559 w 5165534"/>
                <a:gd name="connsiteY30" fmla="*/ 1238250 h 1323975"/>
                <a:gd name="connsiteX31" fmla="*/ 3079434 w 5165534"/>
                <a:gd name="connsiteY31" fmla="*/ 1247775 h 1323975"/>
                <a:gd name="connsiteX32" fmla="*/ 3298509 w 5165534"/>
                <a:gd name="connsiteY32" fmla="*/ 1181100 h 1323975"/>
                <a:gd name="connsiteX33" fmla="*/ 3574734 w 5165534"/>
                <a:gd name="connsiteY33" fmla="*/ 1123950 h 1323975"/>
                <a:gd name="connsiteX34" fmla="*/ 3650934 w 5165534"/>
                <a:gd name="connsiteY34" fmla="*/ 1095375 h 1323975"/>
                <a:gd name="connsiteX35" fmla="*/ 3812859 w 5165534"/>
                <a:gd name="connsiteY35" fmla="*/ 1047750 h 1323975"/>
                <a:gd name="connsiteX36" fmla="*/ 3917634 w 5165534"/>
                <a:gd name="connsiteY36" fmla="*/ 942975 h 1323975"/>
                <a:gd name="connsiteX37" fmla="*/ 3984309 w 5165534"/>
                <a:gd name="connsiteY37" fmla="*/ 895350 h 1323975"/>
                <a:gd name="connsiteX38" fmla="*/ 4070034 w 5165534"/>
                <a:gd name="connsiteY38" fmla="*/ 809625 h 1323975"/>
                <a:gd name="connsiteX39" fmla="*/ 4108134 w 5165534"/>
                <a:gd name="connsiteY39" fmla="*/ 771525 h 1323975"/>
                <a:gd name="connsiteX40" fmla="*/ 4155759 w 5165534"/>
                <a:gd name="connsiteY40" fmla="*/ 742950 h 1323975"/>
                <a:gd name="connsiteX41" fmla="*/ 4565334 w 5165534"/>
                <a:gd name="connsiteY41" fmla="*/ 752475 h 1323975"/>
                <a:gd name="connsiteX42" fmla="*/ 4632009 w 5165534"/>
                <a:gd name="connsiteY42" fmla="*/ 733425 h 1323975"/>
                <a:gd name="connsiteX43" fmla="*/ 4755834 w 5165534"/>
                <a:gd name="connsiteY43" fmla="*/ 647700 h 1323975"/>
                <a:gd name="connsiteX44" fmla="*/ 4803459 w 5165534"/>
                <a:gd name="connsiteY44" fmla="*/ 600075 h 1323975"/>
                <a:gd name="connsiteX45" fmla="*/ 4898709 w 5165534"/>
                <a:gd name="connsiteY45" fmla="*/ 542925 h 1323975"/>
                <a:gd name="connsiteX46" fmla="*/ 4946334 w 5165534"/>
                <a:gd name="connsiteY46" fmla="*/ 495300 h 1323975"/>
                <a:gd name="connsiteX47" fmla="*/ 5022534 w 5165534"/>
                <a:gd name="connsiteY47" fmla="*/ 428625 h 1323975"/>
                <a:gd name="connsiteX48" fmla="*/ 5098734 w 5165534"/>
                <a:gd name="connsiteY48" fmla="*/ 323850 h 1323975"/>
                <a:gd name="connsiteX49" fmla="*/ 5155884 w 5165534"/>
                <a:gd name="connsiteY49" fmla="*/ 219075 h 1323975"/>
                <a:gd name="connsiteX50" fmla="*/ 5146359 w 5165534"/>
                <a:gd name="connsiteY50" fmla="*/ 95250 h 1323975"/>
                <a:gd name="connsiteX51" fmla="*/ 5041584 w 5165534"/>
                <a:gd name="connsiteY51" fmla="*/ 76200 h 1323975"/>
                <a:gd name="connsiteX52" fmla="*/ 4984434 w 5165534"/>
                <a:gd name="connsiteY52" fmla="*/ 47625 h 1323975"/>
                <a:gd name="connsiteX53" fmla="*/ 4955859 w 5165534"/>
                <a:gd name="connsiteY53" fmla="*/ 28575 h 1323975"/>
                <a:gd name="connsiteX54" fmla="*/ 4774884 w 5165534"/>
                <a:gd name="connsiteY54" fmla="*/ 0 h 1323975"/>
                <a:gd name="connsiteX55" fmla="*/ 4527234 w 5165534"/>
                <a:gd name="connsiteY55" fmla="*/ 9525 h 1323975"/>
                <a:gd name="connsiteX56" fmla="*/ 4422459 w 5165534"/>
                <a:gd name="connsiteY56" fmla="*/ 28575 h 1323975"/>
                <a:gd name="connsiteX57" fmla="*/ 4346259 w 5165534"/>
                <a:gd name="connsiteY57" fmla="*/ 38100 h 1323975"/>
                <a:gd name="connsiteX58" fmla="*/ 3736659 w 5165534"/>
                <a:gd name="connsiteY58" fmla="*/ 28575 h 1323975"/>
                <a:gd name="connsiteX59" fmla="*/ 3536634 w 5165534"/>
                <a:gd name="connsiteY59" fmla="*/ 19050 h 1323975"/>
                <a:gd name="connsiteX60" fmla="*/ 3136584 w 5165534"/>
                <a:gd name="connsiteY60" fmla="*/ 38100 h 1323975"/>
                <a:gd name="connsiteX61" fmla="*/ 2974659 w 5165534"/>
                <a:gd name="connsiteY61" fmla="*/ 123825 h 1323975"/>
                <a:gd name="connsiteX62" fmla="*/ 2907984 w 5165534"/>
                <a:gd name="connsiteY62" fmla="*/ 171450 h 1323975"/>
                <a:gd name="connsiteX63" fmla="*/ 2803209 w 5165534"/>
                <a:gd name="connsiteY63" fmla="*/ 238125 h 1323975"/>
                <a:gd name="connsiteX64" fmla="*/ 2717484 w 5165534"/>
                <a:gd name="connsiteY64" fmla="*/ 247650 h 1323975"/>
                <a:gd name="connsiteX65" fmla="*/ 2669859 w 5165534"/>
                <a:gd name="connsiteY65" fmla="*/ 257175 h 1323975"/>
                <a:gd name="connsiteX66" fmla="*/ 2517459 w 5165534"/>
                <a:gd name="connsiteY66" fmla="*/ 276225 h 1323975"/>
                <a:gd name="connsiteX67" fmla="*/ 2469834 w 5165534"/>
                <a:gd name="connsiteY67" fmla="*/ 314325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5165534" h="1323975">
                  <a:moveTo>
                    <a:pt x="2727009" y="114300"/>
                  </a:moveTo>
                  <a:cubicBezTo>
                    <a:pt x="2682559" y="117475"/>
                    <a:pt x="2636411" y="111251"/>
                    <a:pt x="2593659" y="123825"/>
                  </a:cubicBezTo>
                  <a:cubicBezTo>
                    <a:pt x="2578429" y="128304"/>
                    <a:pt x="2576309" y="150700"/>
                    <a:pt x="2565084" y="161925"/>
                  </a:cubicBezTo>
                  <a:cubicBezTo>
                    <a:pt x="2556989" y="170020"/>
                    <a:pt x="2546034" y="174625"/>
                    <a:pt x="2536509" y="180975"/>
                  </a:cubicBezTo>
                  <a:cubicBezTo>
                    <a:pt x="2467124" y="285053"/>
                    <a:pt x="2599847" y="90016"/>
                    <a:pt x="2469834" y="257175"/>
                  </a:cubicBezTo>
                  <a:cubicBezTo>
                    <a:pt x="2461117" y="268383"/>
                    <a:pt x="2459303" y="283916"/>
                    <a:pt x="2450784" y="295275"/>
                  </a:cubicBezTo>
                  <a:cubicBezTo>
                    <a:pt x="2418105" y="338847"/>
                    <a:pt x="2404301" y="332233"/>
                    <a:pt x="2365059" y="371475"/>
                  </a:cubicBezTo>
                  <a:cubicBezTo>
                    <a:pt x="2299073" y="437461"/>
                    <a:pt x="2376631" y="380823"/>
                    <a:pt x="2307909" y="466725"/>
                  </a:cubicBezTo>
                  <a:cubicBezTo>
                    <a:pt x="2295209" y="482600"/>
                    <a:pt x="2275395" y="491225"/>
                    <a:pt x="2260284" y="504825"/>
                  </a:cubicBezTo>
                  <a:cubicBezTo>
                    <a:pt x="2243597" y="519844"/>
                    <a:pt x="2229346" y="537431"/>
                    <a:pt x="2212659" y="552450"/>
                  </a:cubicBezTo>
                  <a:cubicBezTo>
                    <a:pt x="2197548" y="566050"/>
                    <a:pt x="2179409" y="576175"/>
                    <a:pt x="2165034" y="590550"/>
                  </a:cubicBezTo>
                  <a:cubicBezTo>
                    <a:pt x="2150659" y="604925"/>
                    <a:pt x="2143850" y="626898"/>
                    <a:pt x="2126934" y="638175"/>
                  </a:cubicBezTo>
                  <a:cubicBezTo>
                    <a:pt x="2113464" y="647155"/>
                    <a:pt x="2094816" y="643048"/>
                    <a:pt x="2079309" y="647700"/>
                  </a:cubicBezTo>
                  <a:cubicBezTo>
                    <a:pt x="2062932" y="652613"/>
                    <a:pt x="2047904" y="661343"/>
                    <a:pt x="2031684" y="666750"/>
                  </a:cubicBezTo>
                  <a:cubicBezTo>
                    <a:pt x="2019265" y="670890"/>
                    <a:pt x="2006363" y="673435"/>
                    <a:pt x="1993584" y="676275"/>
                  </a:cubicBezTo>
                  <a:cubicBezTo>
                    <a:pt x="1937756" y="688681"/>
                    <a:pt x="1905360" y="692991"/>
                    <a:pt x="1841184" y="695325"/>
                  </a:cubicBezTo>
                  <a:cubicBezTo>
                    <a:pt x="1701540" y="700403"/>
                    <a:pt x="1561784" y="701675"/>
                    <a:pt x="1422084" y="704850"/>
                  </a:cubicBezTo>
                  <a:lnTo>
                    <a:pt x="1183959" y="685800"/>
                  </a:lnTo>
                  <a:cubicBezTo>
                    <a:pt x="1149011" y="682888"/>
                    <a:pt x="1114240" y="675328"/>
                    <a:pt x="1079184" y="676275"/>
                  </a:cubicBezTo>
                  <a:cubicBezTo>
                    <a:pt x="990806" y="678664"/>
                    <a:pt x="840273" y="694451"/>
                    <a:pt x="736284" y="704850"/>
                  </a:cubicBezTo>
                  <a:cubicBezTo>
                    <a:pt x="717234" y="714375"/>
                    <a:pt x="699192" y="726262"/>
                    <a:pt x="679134" y="733425"/>
                  </a:cubicBezTo>
                  <a:cubicBezTo>
                    <a:pt x="543364" y="781914"/>
                    <a:pt x="195099" y="779664"/>
                    <a:pt x="174309" y="781050"/>
                  </a:cubicBezTo>
                  <a:cubicBezTo>
                    <a:pt x="35188" y="866663"/>
                    <a:pt x="84753" y="822981"/>
                    <a:pt x="12384" y="895350"/>
                  </a:cubicBezTo>
                  <a:cubicBezTo>
                    <a:pt x="1937" y="947583"/>
                    <a:pt x="-9269" y="979452"/>
                    <a:pt x="12384" y="1038225"/>
                  </a:cubicBezTo>
                  <a:cubicBezTo>
                    <a:pt x="24257" y="1070450"/>
                    <a:pt x="48928" y="1096476"/>
                    <a:pt x="69534" y="1123950"/>
                  </a:cubicBezTo>
                  <a:cubicBezTo>
                    <a:pt x="96609" y="1160050"/>
                    <a:pt x="114898" y="1208544"/>
                    <a:pt x="155259" y="1228725"/>
                  </a:cubicBezTo>
                  <a:cubicBezTo>
                    <a:pt x="193359" y="1247775"/>
                    <a:pt x="228876" y="1273249"/>
                    <a:pt x="269559" y="1285875"/>
                  </a:cubicBezTo>
                  <a:cubicBezTo>
                    <a:pt x="373154" y="1318025"/>
                    <a:pt x="496540" y="1318064"/>
                    <a:pt x="602934" y="1323975"/>
                  </a:cubicBezTo>
                  <a:lnTo>
                    <a:pt x="1383984" y="1314450"/>
                  </a:lnTo>
                  <a:cubicBezTo>
                    <a:pt x="1630573" y="1307536"/>
                    <a:pt x="1697672" y="1275431"/>
                    <a:pt x="1965009" y="1247775"/>
                  </a:cubicBezTo>
                  <a:cubicBezTo>
                    <a:pt x="2034560" y="1240580"/>
                    <a:pt x="2104709" y="1241425"/>
                    <a:pt x="2174559" y="1238250"/>
                  </a:cubicBezTo>
                  <a:cubicBezTo>
                    <a:pt x="2476184" y="1241425"/>
                    <a:pt x="2777845" y="1253412"/>
                    <a:pt x="3079434" y="1247775"/>
                  </a:cubicBezTo>
                  <a:cubicBezTo>
                    <a:pt x="3140829" y="1246627"/>
                    <a:pt x="3241004" y="1198138"/>
                    <a:pt x="3298509" y="1181100"/>
                  </a:cubicBezTo>
                  <a:cubicBezTo>
                    <a:pt x="3428726" y="1142517"/>
                    <a:pt x="3449156" y="1143270"/>
                    <a:pt x="3574734" y="1123950"/>
                  </a:cubicBezTo>
                  <a:cubicBezTo>
                    <a:pt x="3600134" y="1114425"/>
                    <a:pt x="3625097" y="1103643"/>
                    <a:pt x="3650934" y="1095375"/>
                  </a:cubicBezTo>
                  <a:cubicBezTo>
                    <a:pt x="3704518" y="1078228"/>
                    <a:pt x="3764011" y="1075663"/>
                    <a:pt x="3812859" y="1047750"/>
                  </a:cubicBezTo>
                  <a:cubicBezTo>
                    <a:pt x="3855743" y="1023245"/>
                    <a:pt x="3877443" y="971683"/>
                    <a:pt x="3917634" y="942975"/>
                  </a:cubicBezTo>
                  <a:cubicBezTo>
                    <a:pt x="3939859" y="927100"/>
                    <a:pt x="3963754" y="913335"/>
                    <a:pt x="3984309" y="895350"/>
                  </a:cubicBezTo>
                  <a:cubicBezTo>
                    <a:pt x="4014721" y="868739"/>
                    <a:pt x="4041459" y="838200"/>
                    <a:pt x="4070034" y="809625"/>
                  </a:cubicBezTo>
                  <a:cubicBezTo>
                    <a:pt x="4082734" y="796925"/>
                    <a:pt x="4092733" y="780766"/>
                    <a:pt x="4108134" y="771525"/>
                  </a:cubicBezTo>
                  <a:lnTo>
                    <a:pt x="4155759" y="742950"/>
                  </a:lnTo>
                  <a:cubicBezTo>
                    <a:pt x="4292284" y="746125"/>
                    <a:pt x="4428799" y="755206"/>
                    <a:pt x="4565334" y="752475"/>
                  </a:cubicBezTo>
                  <a:cubicBezTo>
                    <a:pt x="4588444" y="752013"/>
                    <a:pt x="4610764" y="742530"/>
                    <a:pt x="4632009" y="733425"/>
                  </a:cubicBezTo>
                  <a:cubicBezTo>
                    <a:pt x="4681490" y="712219"/>
                    <a:pt x="4716533" y="683428"/>
                    <a:pt x="4755834" y="647700"/>
                  </a:cubicBezTo>
                  <a:cubicBezTo>
                    <a:pt x="4772446" y="632598"/>
                    <a:pt x="4785355" y="613351"/>
                    <a:pt x="4803459" y="600075"/>
                  </a:cubicBezTo>
                  <a:cubicBezTo>
                    <a:pt x="4833317" y="578179"/>
                    <a:pt x="4872527" y="569107"/>
                    <a:pt x="4898709" y="542925"/>
                  </a:cubicBezTo>
                  <a:cubicBezTo>
                    <a:pt x="4914584" y="527050"/>
                    <a:pt x="4929647" y="510319"/>
                    <a:pt x="4946334" y="495300"/>
                  </a:cubicBezTo>
                  <a:cubicBezTo>
                    <a:pt x="4990288" y="455741"/>
                    <a:pt x="4988985" y="466967"/>
                    <a:pt x="5022534" y="428625"/>
                  </a:cubicBezTo>
                  <a:cubicBezTo>
                    <a:pt x="5059216" y="386703"/>
                    <a:pt x="5067061" y="371359"/>
                    <a:pt x="5098734" y="323850"/>
                  </a:cubicBezTo>
                  <a:cubicBezTo>
                    <a:pt x="5146318" y="252474"/>
                    <a:pt x="5128331" y="287958"/>
                    <a:pt x="5155884" y="219075"/>
                  </a:cubicBezTo>
                  <a:cubicBezTo>
                    <a:pt x="5159094" y="196604"/>
                    <a:pt x="5180697" y="116381"/>
                    <a:pt x="5146359" y="95250"/>
                  </a:cubicBezTo>
                  <a:cubicBezTo>
                    <a:pt x="5116127" y="76646"/>
                    <a:pt x="5076509" y="82550"/>
                    <a:pt x="5041584" y="76200"/>
                  </a:cubicBezTo>
                  <a:cubicBezTo>
                    <a:pt x="5022534" y="66675"/>
                    <a:pt x="5003052" y="57968"/>
                    <a:pt x="4984434" y="47625"/>
                  </a:cubicBezTo>
                  <a:cubicBezTo>
                    <a:pt x="4974427" y="42066"/>
                    <a:pt x="4966866" y="31720"/>
                    <a:pt x="4955859" y="28575"/>
                  </a:cubicBezTo>
                  <a:cubicBezTo>
                    <a:pt x="4909914" y="15448"/>
                    <a:pt x="4825724" y="6355"/>
                    <a:pt x="4774884" y="0"/>
                  </a:cubicBezTo>
                  <a:cubicBezTo>
                    <a:pt x="4692334" y="3175"/>
                    <a:pt x="4609575" y="2849"/>
                    <a:pt x="4527234" y="9525"/>
                  </a:cubicBezTo>
                  <a:cubicBezTo>
                    <a:pt x="4491853" y="12394"/>
                    <a:pt x="4457522" y="23039"/>
                    <a:pt x="4422459" y="28575"/>
                  </a:cubicBezTo>
                  <a:cubicBezTo>
                    <a:pt x="4397175" y="32567"/>
                    <a:pt x="4371659" y="34925"/>
                    <a:pt x="4346259" y="38100"/>
                  </a:cubicBezTo>
                  <a:lnTo>
                    <a:pt x="3736659" y="28575"/>
                  </a:lnTo>
                  <a:cubicBezTo>
                    <a:pt x="3669927" y="27005"/>
                    <a:pt x="3603376" y="17991"/>
                    <a:pt x="3536634" y="19050"/>
                  </a:cubicBezTo>
                  <a:cubicBezTo>
                    <a:pt x="3403150" y="21169"/>
                    <a:pt x="3269934" y="31750"/>
                    <a:pt x="3136584" y="38100"/>
                  </a:cubicBezTo>
                  <a:cubicBezTo>
                    <a:pt x="2865389" y="218897"/>
                    <a:pt x="3211688" y="-2591"/>
                    <a:pt x="2974659" y="123825"/>
                  </a:cubicBezTo>
                  <a:cubicBezTo>
                    <a:pt x="2950560" y="136678"/>
                    <a:pt x="2930709" y="156300"/>
                    <a:pt x="2907984" y="171450"/>
                  </a:cubicBezTo>
                  <a:cubicBezTo>
                    <a:pt x="2873540" y="194413"/>
                    <a:pt x="2844353" y="233553"/>
                    <a:pt x="2803209" y="238125"/>
                  </a:cubicBezTo>
                  <a:cubicBezTo>
                    <a:pt x="2774634" y="241300"/>
                    <a:pt x="2745946" y="243584"/>
                    <a:pt x="2717484" y="247650"/>
                  </a:cubicBezTo>
                  <a:cubicBezTo>
                    <a:pt x="2701457" y="249940"/>
                    <a:pt x="2685886" y="254885"/>
                    <a:pt x="2669859" y="257175"/>
                  </a:cubicBezTo>
                  <a:cubicBezTo>
                    <a:pt x="2619178" y="264415"/>
                    <a:pt x="2517459" y="276225"/>
                    <a:pt x="2517459" y="276225"/>
                  </a:cubicBezTo>
                  <a:cubicBezTo>
                    <a:pt x="2478024" y="289370"/>
                    <a:pt x="2494453" y="277396"/>
                    <a:pt x="2469834" y="314325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6120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524000"/>
            <a:ext cx="754856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What does collapse of Afghanistan mean?</a:t>
            </a:r>
          </a:p>
          <a:p>
            <a:endParaRPr lang="en-U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The Taliban victory in Kabul has created conditions of repression and instability in Afghanistan. </a:t>
            </a:r>
            <a:r>
              <a:rPr lang="es-ES" sz="2000" dirty="0"/>
              <a:t> … </a:t>
            </a:r>
            <a:r>
              <a:rPr lang="en-US" sz="2000" dirty="0"/>
              <a:t>Restoration of Sharia Law, which international community rejects, has provoked suspension of financial, humanitarian aid, intensifying economic crisis and hunger. …       Taliban reaction may result in collaboration with terrorists.</a:t>
            </a:r>
            <a:endParaRPr lang="es-E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1798320" y="734409"/>
            <a:ext cx="19223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EXAMPLE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5003397" y="5968274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41 words!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1FF259D-F63E-C5F4-B051-A4592A98CE42}"/>
              </a:ext>
            </a:extLst>
          </p:cNvPr>
          <p:cNvSpPr/>
          <p:nvPr/>
        </p:nvSpPr>
        <p:spPr>
          <a:xfrm>
            <a:off x="2667000" y="2667000"/>
            <a:ext cx="6324600" cy="40005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6F376D-F7CE-74C4-156D-5E9C777C642E}"/>
              </a:ext>
            </a:extLst>
          </p:cNvPr>
          <p:cNvSpPr/>
          <p:nvPr/>
        </p:nvSpPr>
        <p:spPr>
          <a:xfrm>
            <a:off x="2667000" y="3120449"/>
            <a:ext cx="4724400" cy="40005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C672A13-3ACC-E985-7131-3A222F7DE505}"/>
              </a:ext>
            </a:extLst>
          </p:cNvPr>
          <p:cNvSpPr/>
          <p:nvPr/>
        </p:nvSpPr>
        <p:spPr>
          <a:xfrm>
            <a:off x="7391400" y="3120449"/>
            <a:ext cx="1600200" cy="40005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C5E98A-DE35-914C-7A27-3BD28F37FCFE}"/>
              </a:ext>
            </a:extLst>
          </p:cNvPr>
          <p:cNvSpPr/>
          <p:nvPr/>
        </p:nvSpPr>
        <p:spPr>
          <a:xfrm>
            <a:off x="2657707" y="3597133"/>
            <a:ext cx="6324600" cy="400050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46C628-B3D9-CB27-4E19-840205091A22}"/>
              </a:ext>
            </a:extLst>
          </p:cNvPr>
          <p:cNvSpPr/>
          <p:nvPr/>
        </p:nvSpPr>
        <p:spPr>
          <a:xfrm>
            <a:off x="2646556" y="4052468"/>
            <a:ext cx="6324600" cy="46233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66D68C-9FC7-4E90-71E7-3BB769BFF199}"/>
              </a:ext>
            </a:extLst>
          </p:cNvPr>
          <p:cNvSpPr/>
          <p:nvPr/>
        </p:nvSpPr>
        <p:spPr>
          <a:xfrm>
            <a:off x="2667000" y="4561202"/>
            <a:ext cx="4724400" cy="46233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FEE584-A805-26BE-54D3-1B23D05A0825}"/>
              </a:ext>
            </a:extLst>
          </p:cNvPr>
          <p:cNvSpPr/>
          <p:nvPr/>
        </p:nvSpPr>
        <p:spPr>
          <a:xfrm>
            <a:off x="7391400" y="4570084"/>
            <a:ext cx="1985962" cy="46233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768AE64-07E1-5148-2CB7-6D7B85323FD8}"/>
              </a:ext>
            </a:extLst>
          </p:cNvPr>
          <p:cNvSpPr/>
          <p:nvPr/>
        </p:nvSpPr>
        <p:spPr>
          <a:xfrm>
            <a:off x="2667001" y="5054673"/>
            <a:ext cx="4724399" cy="462331"/>
          </a:xfrm>
          <a:prstGeom prst="rect">
            <a:avLst/>
          </a:prstGeom>
          <a:solidFill>
            <a:srgbClr val="FFFF00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141BE4-9D59-513A-5A04-02D7D4D8EF2B}"/>
              </a:ext>
            </a:extLst>
          </p:cNvPr>
          <p:cNvSpPr txBox="1"/>
          <p:nvPr/>
        </p:nvSpPr>
        <p:spPr>
          <a:xfrm>
            <a:off x="9377362" y="1981200"/>
            <a:ext cx="1101905" cy="738664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2400" b="1" dirty="0"/>
              <a:t>BLUF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565C956-391B-EB73-D28A-F6E88DF81F7A}"/>
              </a:ext>
            </a:extLst>
          </p:cNvPr>
          <p:cNvSpPr txBox="1"/>
          <p:nvPr/>
        </p:nvSpPr>
        <p:spPr>
          <a:xfrm>
            <a:off x="9441001" y="3406803"/>
            <a:ext cx="2191241" cy="1107996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2400" b="1" dirty="0"/>
              <a:t>INFO / ARGU-</a:t>
            </a:r>
            <a:br>
              <a:rPr lang="en-US" sz="2400" b="1" dirty="0"/>
            </a:br>
            <a:r>
              <a:rPr lang="en-US" sz="2400" b="1" dirty="0"/>
              <a:t>MENTATION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117D9D-083C-09A8-4FF4-9BF7AA5EFAA9}"/>
              </a:ext>
            </a:extLst>
          </p:cNvPr>
          <p:cNvSpPr txBox="1"/>
          <p:nvPr/>
        </p:nvSpPr>
        <p:spPr>
          <a:xfrm>
            <a:off x="7889695" y="5285838"/>
            <a:ext cx="4180760" cy="738664"/>
          </a:xfrm>
          <a:prstGeom prst="rect">
            <a:avLst/>
          </a:prstGeom>
          <a:noFill/>
          <a:ln w="12700">
            <a:solidFill>
              <a:srgbClr val="FFFF00"/>
            </a:solidFill>
          </a:ln>
        </p:spPr>
        <p:txBody>
          <a:bodyPr wrap="none" lIns="182880" tIns="182880" rIns="182880" bIns="182880" rtlCol="0">
            <a:spAutoFit/>
          </a:bodyPr>
          <a:lstStyle/>
          <a:p>
            <a:r>
              <a:rPr lang="en-US" sz="2400" b="1" dirty="0"/>
              <a:t>PREDICTION / IMPLICATION</a:t>
            </a:r>
          </a:p>
        </p:txBody>
      </p:sp>
    </p:spTree>
    <p:extLst>
      <p:ext uri="{BB962C8B-B14F-4D97-AF65-F5344CB8AC3E}">
        <p14:creationId xmlns:p14="http://schemas.microsoft.com/office/powerpoint/2010/main" val="149960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4" grpId="0" animBg="1"/>
      <p:bldP spid="4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33638" y="1523778"/>
            <a:ext cx="6629400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EXAMPLE:  What does collapse of Afghanistan mean?</a:t>
            </a:r>
          </a:p>
          <a:p>
            <a:endParaRPr lang="en-U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  <a:p>
            <a:pPr lvl="2"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The Taliban victory in Kabul has created conditions of repression and instability in Afghanistan. </a:t>
            </a:r>
            <a:r>
              <a:rPr lang="es-ES" sz="2000" dirty="0"/>
              <a:t> … </a:t>
            </a:r>
            <a:r>
              <a:rPr lang="en-US" sz="2000" dirty="0"/>
              <a:t>Restoration of Sharia Law, which international community rejects, will provoke suspension of financial, humanitarian aid, intensifying economic crisis and hunger. …       Taliban reaction may result in collaboration with terrorists.</a:t>
            </a:r>
            <a:endParaRPr lang="es-ES" sz="2000" dirty="0"/>
          </a:p>
          <a:p>
            <a:pPr lvl="2">
              <a:spcAft>
                <a:spcPts val="1200"/>
              </a:spcAft>
            </a:pPr>
            <a:endParaRPr lang="en-US" sz="2000" dirty="0"/>
          </a:p>
        </p:txBody>
      </p:sp>
      <p:sp>
        <p:nvSpPr>
          <p:cNvPr id="3" name="TextBox 2"/>
          <p:cNvSpPr txBox="1"/>
          <p:nvPr/>
        </p:nvSpPr>
        <p:spPr>
          <a:xfrm>
            <a:off x="2286000" y="685801"/>
            <a:ext cx="13452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/>
              <a:t>WRITE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383902" y="6172230"/>
            <a:ext cx="11993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41 </a:t>
            </a:r>
            <a:r>
              <a:rPr lang="en-US" sz="2000" dirty="0"/>
              <a:t>words!</a:t>
            </a:r>
          </a:p>
        </p:txBody>
      </p:sp>
    </p:spTree>
    <p:extLst>
      <p:ext uri="{BB962C8B-B14F-4D97-AF65-F5344CB8AC3E}">
        <p14:creationId xmlns:p14="http://schemas.microsoft.com/office/powerpoint/2010/main" val="142893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9B7275-C0EC-456D-8258-30CB846FCC23}"/>
              </a:ext>
            </a:extLst>
          </p:cNvPr>
          <p:cNvSpPr txBox="1"/>
          <p:nvPr/>
        </p:nvSpPr>
        <p:spPr>
          <a:xfrm>
            <a:off x="2209800" y="971551"/>
            <a:ext cx="601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Could you write one if asked?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0C01B2-9B91-1027-55C2-7D48EAB84D9E}"/>
              </a:ext>
            </a:extLst>
          </p:cNvPr>
          <p:cNvSpPr txBox="1"/>
          <p:nvPr/>
        </p:nvSpPr>
        <p:spPr>
          <a:xfrm>
            <a:off x="3581400" y="1981200"/>
            <a:ext cx="4359442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THREE MAIN ELEMENTS</a:t>
            </a:r>
            <a:br>
              <a:rPr lang="en-US" sz="2400" dirty="0"/>
            </a:b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What’s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Why or how is it happening?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What’s going to happen?</a:t>
            </a:r>
            <a:br>
              <a:rPr lang="en-US" sz="2400" dirty="0"/>
            </a:br>
            <a:r>
              <a:rPr lang="en-US" sz="2400" dirty="0"/>
              <a:t>      or</a:t>
            </a:r>
            <a:br>
              <a:rPr lang="en-US" sz="2400" dirty="0"/>
            </a:br>
            <a:r>
              <a:rPr lang="en-US" sz="2400" dirty="0"/>
              <a:t>Why does it matter?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B76340-0597-0267-746B-E134B3C943F3}"/>
              </a:ext>
            </a:extLst>
          </p:cNvPr>
          <p:cNvSpPr txBox="1"/>
          <p:nvPr/>
        </p:nvSpPr>
        <p:spPr>
          <a:xfrm>
            <a:off x="2209800" y="5105400"/>
            <a:ext cx="9110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 #1:		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26A815-C538-B1C4-B996-4D1A55B27FA9}"/>
              </a:ext>
            </a:extLst>
          </p:cNvPr>
          <p:cNvSpPr txBox="1"/>
          <p:nvPr/>
        </p:nvSpPr>
        <p:spPr>
          <a:xfrm>
            <a:off x="3716936" y="5114925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Write a snowflake before you start writing your paper</a:t>
            </a:r>
          </a:p>
        </p:txBody>
      </p:sp>
    </p:spTree>
    <p:extLst>
      <p:ext uri="{BB962C8B-B14F-4D97-AF65-F5344CB8AC3E}">
        <p14:creationId xmlns:p14="http://schemas.microsoft.com/office/powerpoint/2010/main" val="175454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600" y="1381276"/>
            <a:ext cx="6934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Why invest time in a 40-word product?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45E2EC-E897-4252-A535-1A998DE95BDB}"/>
              </a:ext>
            </a:extLst>
          </p:cNvPr>
          <p:cNvSpPr txBox="1"/>
          <p:nvPr/>
        </p:nvSpPr>
        <p:spPr>
          <a:xfrm>
            <a:off x="3071031" y="4149783"/>
            <a:ext cx="325544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Purpose</a:t>
            </a:r>
          </a:p>
          <a:p>
            <a:r>
              <a:rPr lang="en-US" sz="2800" dirty="0"/>
              <a:t>Structure / Roadmap</a:t>
            </a:r>
          </a:p>
          <a:p>
            <a:r>
              <a:rPr lang="en-US" sz="2800" dirty="0"/>
              <a:t>Early thesis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5620CC-770F-B495-8C03-2D37BE662665}"/>
              </a:ext>
            </a:extLst>
          </p:cNvPr>
          <p:cNvSpPr txBox="1"/>
          <p:nvPr/>
        </p:nvSpPr>
        <p:spPr>
          <a:xfrm>
            <a:off x="7239000" y="5534778"/>
            <a:ext cx="3416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It later becomes your “elevator briefing”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B3356-8696-EC89-4BD7-2B64F11596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4182" y="3396521"/>
            <a:ext cx="2103120" cy="2103120"/>
          </a:xfrm>
          <a:prstGeom prst="rect">
            <a:avLst/>
          </a:prstGeom>
        </p:spPr>
      </p:pic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3B182501-68DF-3ED3-3F10-D85A8F3D52E8}"/>
              </a:ext>
            </a:extLst>
          </p:cNvPr>
          <p:cNvSpPr txBox="1"/>
          <p:nvPr/>
        </p:nvSpPr>
        <p:spPr>
          <a:xfrm rot="21205828">
            <a:off x="1391370" y="3441896"/>
            <a:ext cx="5571260" cy="14157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 lIns="365760" tIns="274320" rIns="365760" bIns="274320" rtlCol="0">
            <a:spAutoFit/>
          </a:bodyPr>
          <a:lstStyle/>
          <a:p>
            <a:pPr algn="ctr"/>
            <a:r>
              <a:rPr lang="en-US" sz="2800" dirty="0"/>
              <a:t>“If you can’t say it in 30 seconds, it’s not ready for prime time.”</a:t>
            </a:r>
          </a:p>
        </p:txBody>
      </p:sp>
    </p:spTree>
    <p:extLst>
      <p:ext uri="{BB962C8B-B14F-4D97-AF65-F5344CB8AC3E}">
        <p14:creationId xmlns:p14="http://schemas.microsoft.com/office/powerpoint/2010/main" val="42031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869950" y="295342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800" i="1" dirty="0"/>
              <a:t>The Role of </a:t>
            </a:r>
            <a:r>
              <a:rPr lang="es-ES" sz="2800" i="1" dirty="0" err="1"/>
              <a:t>Intelligence</a:t>
            </a:r>
            <a:r>
              <a:rPr lang="es-ES" sz="2800" i="1" dirty="0"/>
              <a:t>: The </a:t>
            </a:r>
            <a:r>
              <a:rPr lang="es-ES" sz="2800" i="1" dirty="0" err="1"/>
              <a:t>Blind</a:t>
            </a:r>
            <a:r>
              <a:rPr lang="es-ES" sz="2800" i="1" dirty="0"/>
              <a:t> </a:t>
            </a:r>
            <a:r>
              <a:rPr lang="es-ES" sz="2800" i="1" dirty="0" err="1"/>
              <a:t>Men</a:t>
            </a:r>
            <a:r>
              <a:rPr lang="es-ES" sz="2800" i="1" dirty="0"/>
              <a:t> and the Elephant</a:t>
            </a:r>
            <a:endParaRPr lang="en-US" sz="2800" i="1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E9CC97-0FC2-45A0-8380-60EC8FC19D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678" y="990600"/>
            <a:ext cx="8916644" cy="562053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E6974E-84F9-084B-8F54-860E9AAD3F88}"/>
              </a:ext>
            </a:extLst>
          </p:cNvPr>
          <p:cNvSpPr txBox="1"/>
          <p:nvPr/>
        </p:nvSpPr>
        <p:spPr>
          <a:xfrm>
            <a:off x="6324600" y="5562600"/>
            <a:ext cx="5103541" cy="923330"/>
          </a:xfrm>
          <a:prstGeom prst="rect">
            <a:avLst/>
          </a:prstGeom>
          <a:solidFill>
            <a:srgbClr val="C7DDF4"/>
          </a:solidFill>
          <a:ln>
            <a:solidFill>
              <a:schemeClr val="bg1"/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Are they developing good analysis?</a:t>
            </a:r>
          </a:p>
        </p:txBody>
      </p:sp>
    </p:spTree>
    <p:extLst>
      <p:ext uri="{BB962C8B-B14F-4D97-AF65-F5344CB8AC3E}">
        <p14:creationId xmlns:p14="http://schemas.microsoft.com/office/powerpoint/2010/main" val="2416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3124200"/>
            <a:ext cx="678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is going 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it is going on,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WHERE it is going, and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we should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269733-8A1D-9D26-9787-243E1CA7B9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1913">
            <a:off x="6325363" y="474911"/>
            <a:ext cx="518503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770590-0C80-4141-A43F-83D71EFCC067}"/>
              </a:ext>
            </a:extLst>
          </p:cNvPr>
          <p:cNvSpPr txBox="1"/>
          <p:nvPr/>
        </p:nvSpPr>
        <p:spPr>
          <a:xfrm>
            <a:off x="9677400" y="5867400"/>
            <a:ext cx="1878591" cy="64633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HANDOUT C</a:t>
            </a:r>
            <a:br>
              <a:rPr lang="en-US" dirty="0"/>
            </a:br>
            <a:r>
              <a:rPr lang="en-US" dirty="0"/>
              <a:t>from YESTERDAY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F41E3-9487-DCC7-6ABF-F7104CC5D51C}"/>
              </a:ext>
            </a:extLst>
          </p:cNvPr>
          <p:cNvSpPr txBox="1"/>
          <p:nvPr/>
        </p:nvSpPr>
        <p:spPr>
          <a:xfrm>
            <a:off x="838200" y="777715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 #2:  Identify the key elements of the story</a:t>
            </a:r>
          </a:p>
        </p:txBody>
      </p:sp>
    </p:spTree>
    <p:extLst>
      <p:ext uri="{BB962C8B-B14F-4D97-AF65-F5344CB8AC3E}">
        <p14:creationId xmlns:p14="http://schemas.microsoft.com/office/powerpoint/2010/main" val="207607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191000" y="3136612"/>
            <a:ext cx="6781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And give it to them!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F41E3-9487-DCC7-6ABF-F7104CC5D51C}"/>
              </a:ext>
            </a:extLst>
          </p:cNvPr>
          <p:cNvSpPr txBox="1"/>
          <p:nvPr/>
        </p:nvSpPr>
        <p:spPr>
          <a:xfrm>
            <a:off x="838200" y="777715"/>
            <a:ext cx="525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 #3:  Know what your decision-maker needs</a:t>
            </a:r>
          </a:p>
        </p:txBody>
      </p:sp>
    </p:spTree>
    <p:extLst>
      <p:ext uri="{BB962C8B-B14F-4D97-AF65-F5344CB8AC3E}">
        <p14:creationId xmlns:p14="http://schemas.microsoft.com/office/powerpoint/2010/main" val="15922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4600" y="1219201"/>
            <a:ext cx="6781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WHAT is going on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it is going on,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WHERE it is going, and 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WHY we should care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770590-0C80-4141-A43F-83D71EFCC067}"/>
              </a:ext>
            </a:extLst>
          </p:cNvPr>
          <p:cNvSpPr txBox="1"/>
          <p:nvPr/>
        </p:nvSpPr>
        <p:spPr>
          <a:xfrm>
            <a:off x="4788634" y="6304903"/>
            <a:ext cx="1538691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HANDOUT A1</a:t>
            </a:r>
          </a:p>
        </p:txBody>
      </p:sp>
      <p:pic>
        <p:nvPicPr>
          <p:cNvPr id="5" name="Picture 4" descr="Text, table&#10;&#10;Description automatically generated with medium confidence">
            <a:extLst>
              <a:ext uri="{FF2B5EF4-FFF2-40B4-BE49-F238E27FC236}">
                <a16:creationId xmlns:a16="http://schemas.microsoft.com/office/drawing/2014/main" id="{A3FA5608-A696-4A37-91FD-F0EFD20218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6485">
            <a:off x="5791891" y="509560"/>
            <a:ext cx="4468701" cy="578571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6307F8-E7FD-4758-AAA8-B007792A801D}"/>
              </a:ext>
            </a:extLst>
          </p:cNvPr>
          <p:cNvSpPr txBox="1"/>
          <p:nvPr/>
        </p:nvSpPr>
        <p:spPr>
          <a:xfrm>
            <a:off x="9955518" y="6091734"/>
            <a:ext cx="1228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minutes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3678D4-DE48-4955-BF72-B1CB94A8E7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1263849" y="5887415"/>
            <a:ext cx="672868" cy="67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0191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1AD351-BDB1-489B-8EBF-4770E41515A0}"/>
              </a:ext>
            </a:extLst>
          </p:cNvPr>
          <p:cNvSpPr txBox="1"/>
          <p:nvPr/>
        </p:nvSpPr>
        <p:spPr>
          <a:xfrm>
            <a:off x="2171700" y="727462"/>
            <a:ext cx="38763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/>
              <a:t>A </a:t>
            </a:r>
            <a:r>
              <a:rPr lang="es-ES" sz="2800" dirty="0" err="1"/>
              <a:t>Decisionmaking</a:t>
            </a:r>
            <a:r>
              <a:rPr lang="es-ES" sz="2800" dirty="0"/>
              <a:t> </a:t>
            </a:r>
            <a:r>
              <a:rPr lang="es-ES" sz="2800" dirty="0" err="1"/>
              <a:t>Model</a:t>
            </a:r>
            <a:endParaRPr lang="en-US" sz="2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46078823"/>
              </p:ext>
            </p:extLst>
          </p:nvPr>
        </p:nvGraphicFramePr>
        <p:xfrm>
          <a:off x="2171700" y="1143000"/>
          <a:ext cx="78486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10" name="Group 9">
            <a:extLst>
              <a:ext uri="{FF2B5EF4-FFF2-40B4-BE49-F238E27FC236}">
                <a16:creationId xmlns:a16="http://schemas.microsoft.com/office/drawing/2014/main" id="{E626778F-5785-44D1-9509-4ABB252A2E84}"/>
              </a:ext>
            </a:extLst>
          </p:cNvPr>
          <p:cNvGrpSpPr/>
          <p:nvPr/>
        </p:nvGrpSpPr>
        <p:grpSpPr>
          <a:xfrm>
            <a:off x="3581400" y="2971800"/>
            <a:ext cx="1676400" cy="2133600"/>
            <a:chOff x="2057400" y="2971800"/>
            <a:chExt cx="1676400" cy="21336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F1BEF34A-6759-48E0-B56A-3DFB352E25E9}"/>
                </a:ext>
              </a:extLst>
            </p:cNvPr>
            <p:cNvSpPr/>
            <p:nvPr/>
          </p:nvSpPr>
          <p:spPr>
            <a:xfrm>
              <a:off x="2057400" y="2971800"/>
              <a:ext cx="1676400" cy="137160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00C700E-3195-4EC1-A4A6-875C3E9F4C1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4343400"/>
              <a:ext cx="633538" cy="7620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2EB7BE2-F04B-43F5-A6DD-408DE9675407}"/>
              </a:ext>
            </a:extLst>
          </p:cNvPr>
          <p:cNvSpPr txBox="1"/>
          <p:nvPr/>
        </p:nvSpPr>
        <p:spPr>
          <a:xfrm>
            <a:off x="5129338" y="5253335"/>
            <a:ext cx="41360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Essential to the entire process</a:t>
            </a:r>
          </a:p>
        </p:txBody>
      </p:sp>
    </p:spTree>
    <p:extLst>
      <p:ext uri="{BB962C8B-B14F-4D97-AF65-F5344CB8AC3E}">
        <p14:creationId xmlns:p14="http://schemas.microsoft.com/office/powerpoint/2010/main" val="842615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54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/>
        </p:nvGraphicFramePr>
        <p:xfrm>
          <a:off x="2123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876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INFORMATION</a:t>
            </a:r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Compilation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Research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/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collection</a:t>
            </a:r>
            <a:endParaRPr lang="en-U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Evaluation / validation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Contextualization</a:t>
            </a:r>
          </a:p>
          <a:p>
            <a:endParaRPr lang="en-U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ANALYSIS OF DRIVERS</a:t>
            </a:r>
            <a:endParaRPr lang="en-US" sz="28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Identification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Hierarchization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Evolution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Interrelation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/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dynamics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r>
              <a:rPr lang="es-ES" sz="2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SCENARIO &amp; IMPLICATIONS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Most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probable &amp;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impact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Less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 probable &amp;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impact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“Wild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cards</a:t>
            </a:r>
            <a:r>
              <a:rPr lang="es-ES" sz="24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” &amp; </a:t>
            </a:r>
            <a:r>
              <a:rPr lang="es-ES" sz="2400" dirty="0" err="1">
                <a:solidFill>
                  <a:schemeClr val="bg1">
                    <a:lumMod val="50000"/>
                    <a:lumOff val="50000"/>
                  </a:schemeClr>
                </a:solidFill>
              </a:rPr>
              <a:t>impact</a:t>
            </a:r>
            <a:endParaRPr lang="es-ES" sz="2400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  <a:p>
            <a:endParaRPr lang="es-ES" dirty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7" name="TextBox 6">
            <a:extLst>
              <a:ext uri="{FF2B5EF4-FFF2-40B4-BE49-F238E27FC236}">
                <a16:creationId xmlns:a16="http://schemas.microsoft.com/office/drawing/2014/main" id="{608EE34E-757E-4460-855F-F225F35A46EE}"/>
              </a:ext>
            </a:extLst>
          </p:cNvPr>
          <p:cNvSpPr txBox="1"/>
          <p:nvPr/>
        </p:nvSpPr>
        <p:spPr>
          <a:xfrm rot="20987189">
            <a:off x="2596356" y="3387823"/>
            <a:ext cx="8278851" cy="1661993"/>
          </a:xfrm>
          <a:prstGeom prst="rect">
            <a:avLst/>
          </a:prstGeom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lIns="182880" tIns="274320" rIns="182880" bIns="274320" rtlCol="0">
            <a:spAutoFit/>
          </a:bodyPr>
          <a:lstStyle/>
          <a:p>
            <a:pPr algn="ctr"/>
            <a:r>
              <a:rPr lang="en-US" sz="3600" dirty="0"/>
              <a:t>When decisionmakers ask for analysis, what do they want and need? </a:t>
            </a:r>
          </a:p>
        </p:txBody>
      </p:sp>
    </p:spTree>
    <p:extLst>
      <p:ext uri="{BB962C8B-B14F-4D97-AF65-F5344CB8AC3E}">
        <p14:creationId xmlns:p14="http://schemas.microsoft.com/office/powerpoint/2010/main" val="336997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A8648B2-42C3-4F94-9248-5544DDB51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55</a:t>
            </a:fld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0F5B037-8CE5-499F-AD49-7DDB751677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93409247"/>
              </p:ext>
            </p:extLst>
          </p:nvPr>
        </p:nvGraphicFramePr>
        <p:xfrm>
          <a:off x="2123795" y="609600"/>
          <a:ext cx="6286500" cy="4267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ECDA271-F45F-4BC9-9D4C-09B6394D4DB4}"/>
              </a:ext>
            </a:extLst>
          </p:cNvPr>
          <p:cNvSpPr txBox="1"/>
          <p:nvPr/>
        </p:nvSpPr>
        <p:spPr>
          <a:xfrm>
            <a:off x="4876800" y="381000"/>
            <a:ext cx="5410200" cy="6832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/>
              <a:t>INFORMATION</a:t>
            </a:r>
            <a:endParaRPr lang="en-US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/>
              <a:t>Compilation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Research</a:t>
            </a:r>
            <a:r>
              <a:rPr lang="es-ES" sz="2400" dirty="0"/>
              <a:t> / </a:t>
            </a:r>
            <a:r>
              <a:rPr lang="es-ES" sz="2400" dirty="0" err="1"/>
              <a:t>collection</a:t>
            </a:r>
            <a:endParaRPr lang="en-U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/>
              <a:t>Evaluation / validation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/>
              <a:t>Contextualization</a:t>
            </a:r>
          </a:p>
          <a:p>
            <a:endParaRPr lang="en-US" dirty="0"/>
          </a:p>
          <a:p>
            <a:r>
              <a:rPr lang="es-ES" sz="2800" dirty="0"/>
              <a:t>ANALYSIS OF DRIVERS</a:t>
            </a:r>
            <a:endParaRPr lang="en-US" sz="28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n-US" sz="2400" dirty="0"/>
              <a:t>Identification</a:t>
            </a:r>
            <a:r>
              <a:rPr lang="es-ES" sz="2400" dirty="0"/>
              <a:t> 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Hierarchization</a:t>
            </a:r>
            <a:endParaRPr lang="es-E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Evolution</a:t>
            </a:r>
            <a:endParaRPr lang="es-E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Interrelation</a:t>
            </a:r>
            <a:r>
              <a:rPr lang="es-ES" sz="2400" dirty="0"/>
              <a:t> / </a:t>
            </a:r>
            <a:r>
              <a:rPr lang="es-ES" sz="2400" dirty="0" err="1"/>
              <a:t>dynamics</a:t>
            </a:r>
            <a:endParaRPr lang="es-ES" sz="2400" dirty="0"/>
          </a:p>
          <a:p>
            <a:endParaRPr lang="es-ES" dirty="0"/>
          </a:p>
          <a:p>
            <a:r>
              <a:rPr lang="es-ES" sz="2800" dirty="0"/>
              <a:t>SCENARIO &amp; IMPLICATIONS</a:t>
            </a:r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Most</a:t>
            </a:r>
            <a:r>
              <a:rPr lang="es-ES" sz="2400" dirty="0"/>
              <a:t> probable &amp; </a:t>
            </a:r>
            <a:r>
              <a:rPr lang="es-ES" sz="2400" dirty="0" err="1"/>
              <a:t>impact</a:t>
            </a:r>
            <a:endParaRPr lang="es-E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 err="1"/>
              <a:t>Less</a:t>
            </a:r>
            <a:r>
              <a:rPr lang="es-ES" sz="2400" dirty="0"/>
              <a:t> probable &amp; </a:t>
            </a:r>
            <a:r>
              <a:rPr lang="es-ES" sz="2400" dirty="0" err="1"/>
              <a:t>impact</a:t>
            </a:r>
            <a:endParaRPr lang="es-ES" sz="2400" dirty="0"/>
          </a:p>
          <a:p>
            <a:pPr marL="742950" lvl="1" indent="-285750">
              <a:buFont typeface="Calibri" panose="020F0502020204030204" pitchFamily="34" charset="0"/>
              <a:buChar char="+"/>
            </a:pPr>
            <a:r>
              <a:rPr lang="es-ES" sz="2400" dirty="0"/>
              <a:t>“Wild </a:t>
            </a:r>
            <a:r>
              <a:rPr lang="es-ES" sz="2400" dirty="0" err="1"/>
              <a:t>cards</a:t>
            </a:r>
            <a:r>
              <a:rPr lang="es-ES" sz="2400" dirty="0"/>
              <a:t>” &amp; </a:t>
            </a:r>
            <a:r>
              <a:rPr lang="es-ES" sz="2400" dirty="0" err="1"/>
              <a:t>impact</a:t>
            </a:r>
            <a:endParaRPr lang="es-ES" sz="2400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07373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E5808F3-701E-46D1-8BDB-569199C94976}"/>
              </a:ext>
            </a:extLst>
          </p:cNvPr>
          <p:cNvSpPr txBox="1"/>
          <p:nvPr/>
        </p:nvSpPr>
        <p:spPr>
          <a:xfrm>
            <a:off x="2376284" y="909350"/>
            <a:ext cx="40866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Heartbeat of Analysis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A4B7FB7-A1E1-42A1-8CC7-3F69CA8CC953}"/>
              </a:ext>
            </a:extLst>
          </p:cNvPr>
          <p:cNvGrpSpPr/>
          <p:nvPr/>
        </p:nvGrpSpPr>
        <p:grpSpPr>
          <a:xfrm>
            <a:off x="4541316" y="2133600"/>
            <a:ext cx="3109369" cy="3222486"/>
            <a:chOff x="3017315" y="2133600"/>
            <a:chExt cx="3109369" cy="3222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D648C995-3AEB-4427-A863-1B3409EF2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7315" y="2133600"/>
              <a:ext cx="3109369" cy="243840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CA8E6C5-DF78-4A3E-8C35-7FF32380CDBD}"/>
                </a:ext>
              </a:extLst>
            </p:cNvPr>
            <p:cNvSpPr txBox="1"/>
            <p:nvPr/>
          </p:nvSpPr>
          <p:spPr>
            <a:xfrm>
              <a:off x="3017315" y="4648200"/>
              <a:ext cx="3109369" cy="707886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rgbClr val="FF0000"/>
                  </a:solidFill>
                </a:rPr>
                <a:t>“DRIVERS”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D01179C-7DDC-41F5-A855-C5D7E1732F80}"/>
              </a:ext>
            </a:extLst>
          </p:cNvPr>
          <p:cNvSpPr txBox="1"/>
          <p:nvPr/>
        </p:nvSpPr>
        <p:spPr>
          <a:xfrm>
            <a:off x="6462916" y="909350"/>
            <a:ext cx="25555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(… and POLICY)</a:t>
            </a:r>
          </a:p>
        </p:txBody>
      </p:sp>
    </p:spTree>
    <p:extLst>
      <p:ext uri="{BB962C8B-B14F-4D97-AF65-F5344CB8AC3E}">
        <p14:creationId xmlns:p14="http://schemas.microsoft.com/office/powerpoint/2010/main" val="1444539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29000" y="3136612"/>
            <a:ext cx="7543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dirty="0"/>
              <a:t>So identify the drivers for your decisionmaker!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2F41E3-9487-DCC7-6ABF-F7104CC5D51C}"/>
              </a:ext>
            </a:extLst>
          </p:cNvPr>
          <p:cNvSpPr txBox="1"/>
          <p:nvPr/>
        </p:nvSpPr>
        <p:spPr>
          <a:xfrm>
            <a:off x="838200" y="777715"/>
            <a:ext cx="6629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Tip #4: Good policy decisions focus on changing drivers</a:t>
            </a:r>
          </a:p>
        </p:txBody>
      </p:sp>
    </p:spTree>
    <p:extLst>
      <p:ext uri="{BB962C8B-B14F-4D97-AF65-F5344CB8AC3E}">
        <p14:creationId xmlns:p14="http://schemas.microsoft.com/office/powerpoint/2010/main" val="1568446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780715" y="3536725"/>
          <a:ext cx="7368813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n-US" sz="1800" noProof="0"/>
                        <a:t>Work</a:t>
                      </a:r>
                    </a:p>
                    <a:p>
                      <a:r>
                        <a:rPr lang="en-US" sz="1800" noProof="0"/>
                        <a:t>Food</a:t>
                      </a:r>
                    </a:p>
                    <a:p>
                      <a:r>
                        <a:rPr lang="en-US" sz="1800" noProof="0"/>
                        <a:t>Love - Sex</a:t>
                      </a:r>
                    </a:p>
                    <a:p>
                      <a:r>
                        <a:rPr lang="en-US" sz="1800" noProof="0"/>
                        <a:t>Family</a:t>
                      </a:r>
                    </a:p>
                    <a:p>
                      <a:r>
                        <a:rPr lang="en-US" sz="1800" noProof="0"/>
                        <a:t>Home</a:t>
                      </a:r>
                    </a:p>
                    <a:p>
                      <a:r>
                        <a:rPr lang="en-US" sz="1800" noProof="0"/>
                        <a:t>Transportation </a:t>
                      </a:r>
                    </a:p>
                    <a:p>
                      <a:r>
                        <a:rPr lang="en-US" sz="1800" noProof="0"/>
                        <a:t>Entertainment</a:t>
                      </a:r>
                    </a:p>
                    <a:p>
                      <a:r>
                        <a:rPr lang="en-US" sz="1800" noProof="0"/>
                        <a:t>     Recreation</a:t>
                      </a:r>
                    </a:p>
                    <a:p>
                      <a:r>
                        <a:rPr lang="en-US" sz="1800" noProof="0"/>
                        <a:t>Challenges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/>
                        <a:t>Education</a:t>
                      </a:r>
                    </a:p>
                    <a:p>
                      <a:r>
                        <a:rPr lang="en-US" sz="1800" noProof="0"/>
                        <a:t>Religion or values</a:t>
                      </a:r>
                    </a:p>
                    <a:p>
                      <a:r>
                        <a:rPr lang="en-US" sz="1800" noProof="0"/>
                        <a:t>Political thought</a:t>
                      </a:r>
                    </a:p>
                    <a:p>
                      <a:r>
                        <a:rPr lang="en-US" sz="1800" noProof="0"/>
                        <a:t>Ideology</a:t>
                      </a:r>
                    </a:p>
                    <a:p>
                      <a:r>
                        <a:rPr lang="en-US" sz="1800" noProof="0"/>
                        <a:t>Imposed expectations</a:t>
                      </a:r>
                    </a:p>
                    <a:p>
                      <a:endParaRPr lang="en-US" sz="1800" noProof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Parents</a:t>
                      </a:r>
                    </a:p>
                    <a:p>
                      <a:r>
                        <a:rPr lang="en-US" sz="1800" noProof="0" dirty="0"/>
                        <a:t>Boy/Girlfriend</a:t>
                      </a:r>
                    </a:p>
                    <a:p>
                      <a:r>
                        <a:rPr lang="en-US" sz="1800" noProof="0" dirty="0"/>
                        <a:t>Husband/Wife</a:t>
                      </a:r>
                    </a:p>
                    <a:p>
                      <a:r>
                        <a:rPr lang="en-US" sz="1800" noProof="0" dirty="0"/>
                        <a:t>Colleagues</a:t>
                      </a:r>
                    </a:p>
                    <a:p>
                      <a:r>
                        <a:rPr lang="en-US" sz="1800" noProof="0" dirty="0"/>
                        <a:t>Friends</a:t>
                      </a:r>
                    </a:p>
                    <a:p>
                      <a:r>
                        <a:rPr lang="en-US" sz="1800" noProof="0" dirty="0"/>
                        <a:t>Political party</a:t>
                      </a:r>
                    </a:p>
                    <a:p>
                      <a:r>
                        <a:rPr lang="en-US" sz="1800" noProof="0" dirty="0"/>
                        <a:t>Employer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362200" y="3992647"/>
            <a:ext cx="418514" cy="2461129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631046" y="4885558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BFA14-20CD-48C6-BED9-C5887A43A8BC}"/>
              </a:ext>
            </a:extLst>
          </p:cNvPr>
          <p:cNvSpPr txBox="1"/>
          <p:nvPr/>
        </p:nvSpPr>
        <p:spPr>
          <a:xfrm>
            <a:off x="2103120" y="2103120"/>
            <a:ext cx="339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PERSONAL lives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1327D-4A5D-474C-B5E1-1D3773456B70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E50D58C-3DB4-4159-8B05-7B6CE31FA4D2}"/>
              </a:ext>
            </a:extLst>
          </p:cNvPr>
          <p:cNvSpPr txBox="1"/>
          <p:nvPr/>
        </p:nvSpPr>
        <p:spPr>
          <a:xfrm>
            <a:off x="2056627" y="1232939"/>
            <a:ext cx="3847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Borrowing from the “3-i framework” …</a:t>
            </a:r>
          </a:p>
        </p:txBody>
      </p:sp>
      <p:sp useBgFill="1">
        <p:nvSpPr>
          <p:cNvPr id="2" name="Rectangle 1">
            <a:extLst>
              <a:ext uri="{FF2B5EF4-FFF2-40B4-BE49-F238E27FC236}">
                <a16:creationId xmlns:a16="http://schemas.microsoft.com/office/drawing/2014/main" id="{C5E1161D-8DB5-45D2-ACAB-049818B69628}"/>
              </a:ext>
            </a:extLst>
          </p:cNvPr>
          <p:cNvSpPr/>
          <p:nvPr/>
        </p:nvSpPr>
        <p:spPr>
          <a:xfrm>
            <a:off x="7648817" y="3938952"/>
            <a:ext cx="3045663" cy="294712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92E53E3-74AC-4BAD-901E-ADCD320020BB}"/>
              </a:ext>
            </a:extLst>
          </p:cNvPr>
          <p:cNvSpPr/>
          <p:nvPr/>
        </p:nvSpPr>
        <p:spPr>
          <a:xfrm>
            <a:off x="4925965" y="3943020"/>
            <a:ext cx="5665279" cy="2865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1F221FF-24A5-479B-B224-76453F9A6991}"/>
              </a:ext>
            </a:extLst>
          </p:cNvPr>
          <p:cNvSpPr/>
          <p:nvPr/>
        </p:nvSpPr>
        <p:spPr>
          <a:xfrm>
            <a:off x="2832334" y="3940986"/>
            <a:ext cx="7368812" cy="286535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2ECF467-0EA2-172A-332A-473ED3464D5A}"/>
              </a:ext>
            </a:extLst>
          </p:cNvPr>
          <p:cNvCxnSpPr>
            <a:cxnSpLocks/>
          </p:cNvCxnSpPr>
          <p:nvPr/>
        </p:nvCxnSpPr>
        <p:spPr>
          <a:xfrm>
            <a:off x="8660356" y="1215257"/>
            <a:ext cx="793022" cy="1324795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764075-004D-34DA-337E-DDBD837581EE}"/>
              </a:ext>
            </a:extLst>
          </p:cNvPr>
          <p:cNvCxnSpPr>
            <a:cxnSpLocks/>
          </p:cNvCxnSpPr>
          <p:nvPr/>
        </p:nvCxnSpPr>
        <p:spPr>
          <a:xfrm flipH="1">
            <a:off x="7745955" y="1215257"/>
            <a:ext cx="699074" cy="133668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551180B7-0C2A-934F-10BF-F3F20CE01C0F}"/>
              </a:ext>
            </a:extLst>
          </p:cNvPr>
          <p:cNvCxnSpPr>
            <a:cxnSpLocks/>
          </p:cNvCxnSpPr>
          <p:nvPr/>
        </p:nvCxnSpPr>
        <p:spPr>
          <a:xfrm>
            <a:off x="8180186" y="2884218"/>
            <a:ext cx="81261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5BEA512-A3FC-8ACD-5CB1-3489854E6F15}"/>
              </a:ext>
            </a:extLst>
          </p:cNvPr>
          <p:cNvSpPr txBox="1"/>
          <p:nvPr/>
        </p:nvSpPr>
        <p:spPr>
          <a:xfrm>
            <a:off x="9021307" y="2605668"/>
            <a:ext cx="1385239" cy="404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Institutions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A8740D-5AAA-DDD0-E59D-863C6BCEFB80}"/>
              </a:ext>
            </a:extLst>
          </p:cNvPr>
          <p:cNvSpPr txBox="1"/>
          <p:nvPr/>
        </p:nvSpPr>
        <p:spPr>
          <a:xfrm>
            <a:off x="7239000" y="2607338"/>
            <a:ext cx="729707" cy="404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Ideas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BC6E78-ECD8-7212-6E88-8803B73A47DA}"/>
              </a:ext>
            </a:extLst>
          </p:cNvPr>
          <p:cNvSpPr txBox="1"/>
          <p:nvPr/>
        </p:nvSpPr>
        <p:spPr>
          <a:xfrm>
            <a:off x="7898353" y="690197"/>
            <a:ext cx="1107425" cy="404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Interests</a:t>
            </a:r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D2F49877-60E4-5A48-DE34-47964A286D01}"/>
              </a:ext>
            </a:extLst>
          </p:cNvPr>
          <p:cNvSpPr/>
          <p:nvPr/>
        </p:nvSpPr>
        <p:spPr>
          <a:xfrm>
            <a:off x="2667000" y="3429000"/>
            <a:ext cx="7534146" cy="544767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5FD600-8FF2-6843-589D-066EEAD57208}"/>
              </a:ext>
            </a:extLst>
          </p:cNvPr>
          <p:cNvSpPr txBox="1"/>
          <p:nvPr/>
        </p:nvSpPr>
        <p:spPr>
          <a:xfrm>
            <a:off x="796924" y="6210053"/>
            <a:ext cx="1435008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HANDOUT F</a:t>
            </a:r>
          </a:p>
        </p:txBody>
      </p:sp>
    </p:spTree>
    <p:extLst>
      <p:ext uri="{BB962C8B-B14F-4D97-AF65-F5344CB8AC3E}">
        <p14:creationId xmlns:p14="http://schemas.microsoft.com/office/powerpoint/2010/main" val="30716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2" grpId="0"/>
      <p:bldP spid="2" grpId="0" animBg="1"/>
      <p:bldP spid="2" grpId="1" animBg="1"/>
      <p:bldP spid="16" grpId="0" animBg="1"/>
      <p:bldP spid="16" grpId="1" animBg="1"/>
      <p:bldP spid="17" grpId="0" animBg="1"/>
      <p:bldP spid="17" grpId="1" animBg="1"/>
      <p:bldP spid="20" grpId="0"/>
      <p:bldP spid="21" grpId="0"/>
      <p:bldP spid="22" grpId="0"/>
      <p:bldP spid="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780715" y="3536725"/>
          <a:ext cx="7368813" cy="29260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56271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56271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Work</a:t>
                      </a:r>
                    </a:p>
                    <a:p>
                      <a:r>
                        <a:rPr lang="en-US" sz="1800" noProof="0" dirty="0"/>
                        <a:t>Food</a:t>
                      </a:r>
                    </a:p>
                    <a:p>
                      <a:r>
                        <a:rPr lang="en-US" sz="1800" noProof="0" dirty="0"/>
                        <a:t>Love - Sex</a:t>
                      </a:r>
                    </a:p>
                    <a:p>
                      <a:r>
                        <a:rPr lang="en-US" sz="1800" noProof="0" dirty="0"/>
                        <a:t>Family</a:t>
                      </a:r>
                    </a:p>
                    <a:p>
                      <a:r>
                        <a:rPr lang="en-US" sz="1800" noProof="0" dirty="0"/>
                        <a:t>Home</a:t>
                      </a:r>
                    </a:p>
                    <a:p>
                      <a:r>
                        <a:rPr lang="en-US" sz="1800" noProof="0" dirty="0"/>
                        <a:t>Transportation </a:t>
                      </a:r>
                    </a:p>
                    <a:p>
                      <a:r>
                        <a:rPr lang="en-US" sz="1800" noProof="0" dirty="0"/>
                        <a:t>Entertainment</a:t>
                      </a:r>
                    </a:p>
                    <a:p>
                      <a:r>
                        <a:rPr lang="en-US" sz="1800" noProof="0" dirty="0"/>
                        <a:t>     Recreation</a:t>
                      </a:r>
                    </a:p>
                    <a:p>
                      <a:r>
                        <a:rPr lang="en-US" sz="1800" noProof="0" dirty="0"/>
                        <a:t>Challenges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/>
                        <a:t>Education</a:t>
                      </a:r>
                    </a:p>
                    <a:p>
                      <a:r>
                        <a:rPr lang="en-US" sz="1800" noProof="0"/>
                        <a:t>Religion or values</a:t>
                      </a:r>
                    </a:p>
                    <a:p>
                      <a:r>
                        <a:rPr lang="en-US" sz="1800" noProof="0"/>
                        <a:t>Political thought</a:t>
                      </a:r>
                    </a:p>
                    <a:p>
                      <a:r>
                        <a:rPr lang="en-US" sz="1800" noProof="0"/>
                        <a:t>Ideology</a:t>
                      </a:r>
                    </a:p>
                    <a:p>
                      <a:r>
                        <a:rPr lang="en-US" sz="1800" noProof="0"/>
                        <a:t>Imposed expectations</a:t>
                      </a:r>
                    </a:p>
                    <a:p>
                      <a:endParaRPr lang="en-US" sz="1800" noProof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noProof="0" dirty="0"/>
                        <a:t>Parents</a:t>
                      </a:r>
                    </a:p>
                    <a:p>
                      <a:r>
                        <a:rPr lang="en-US" sz="1800" noProof="0" dirty="0"/>
                        <a:t>Boy/Girlfriend</a:t>
                      </a:r>
                    </a:p>
                    <a:p>
                      <a:r>
                        <a:rPr lang="en-US" sz="1800" noProof="0" dirty="0"/>
                        <a:t>Husband/Wife</a:t>
                      </a:r>
                    </a:p>
                    <a:p>
                      <a:r>
                        <a:rPr lang="en-US" sz="1800" noProof="0" dirty="0"/>
                        <a:t>Colleagues</a:t>
                      </a:r>
                    </a:p>
                    <a:p>
                      <a:r>
                        <a:rPr lang="en-US" sz="1800" noProof="0" dirty="0"/>
                        <a:t>Friends</a:t>
                      </a:r>
                    </a:p>
                    <a:p>
                      <a:r>
                        <a:rPr lang="en-US" sz="1800" noProof="0" dirty="0"/>
                        <a:t>Political party</a:t>
                      </a:r>
                    </a:p>
                    <a:p>
                      <a:r>
                        <a:rPr lang="en-US" sz="1800" noProof="0" dirty="0"/>
                        <a:t>Employer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362200" y="3992647"/>
            <a:ext cx="418514" cy="2461129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631046" y="4885558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2BFA14-20CD-48C6-BED9-C5887A43A8BC}"/>
              </a:ext>
            </a:extLst>
          </p:cNvPr>
          <p:cNvSpPr txBox="1"/>
          <p:nvPr/>
        </p:nvSpPr>
        <p:spPr>
          <a:xfrm>
            <a:off x="2103120" y="2103120"/>
            <a:ext cx="3393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PERSONAL lives …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1327D-4A5D-474C-B5E1-1D3773456B70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ACC3A35-CF28-1587-0B2F-FD7B23D9BE12}"/>
              </a:ext>
            </a:extLst>
          </p:cNvPr>
          <p:cNvGrpSpPr/>
          <p:nvPr/>
        </p:nvGrpSpPr>
        <p:grpSpPr>
          <a:xfrm>
            <a:off x="7239000" y="690197"/>
            <a:ext cx="3167546" cy="2321527"/>
            <a:chOff x="6856486" y="489674"/>
            <a:chExt cx="3710214" cy="2650355"/>
          </a:xfrm>
        </p:grpSpPr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780B6EA-F8AA-537E-9311-0C01AE206A59}"/>
                </a:ext>
              </a:extLst>
            </p:cNvPr>
            <p:cNvCxnSpPr>
              <a:cxnSpLocks/>
            </p:cNvCxnSpPr>
            <p:nvPr/>
          </p:nvCxnSpPr>
          <p:spPr>
            <a:xfrm>
              <a:off x="8521351" y="1089105"/>
              <a:ext cx="928884" cy="15124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FB19368B-E81F-3A25-24E4-6858911A6E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293" y="1089105"/>
              <a:ext cx="818840" cy="15260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A1409041-E0C5-CAAA-57B4-7DFD5F017B08}"/>
                </a:ext>
              </a:extLst>
            </p:cNvPr>
            <p:cNvCxnSpPr>
              <a:cxnSpLocks/>
            </p:cNvCxnSpPr>
            <p:nvPr/>
          </p:nvCxnSpPr>
          <p:spPr>
            <a:xfrm>
              <a:off x="7958917" y="2994463"/>
              <a:ext cx="9518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002C934-9F40-B54C-DF34-6AAA46DA046F}"/>
                </a:ext>
              </a:extLst>
            </p:cNvPr>
            <p:cNvSpPr txBox="1"/>
            <p:nvPr/>
          </p:nvSpPr>
          <p:spPr>
            <a:xfrm>
              <a:off x="8944140" y="2676458"/>
              <a:ext cx="162256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Institutions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CF2F42C-123E-D2F2-7B8A-007BD89C355B}"/>
                </a:ext>
              </a:extLst>
            </p:cNvPr>
            <p:cNvSpPr txBox="1"/>
            <p:nvPr/>
          </p:nvSpPr>
          <p:spPr>
            <a:xfrm>
              <a:off x="6856486" y="2678365"/>
              <a:ext cx="854721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D770C0E-C793-DDF4-4DAF-370B9E557657}"/>
                </a:ext>
              </a:extLst>
            </p:cNvPr>
            <p:cNvSpPr txBox="1"/>
            <p:nvPr/>
          </p:nvSpPr>
          <p:spPr>
            <a:xfrm>
              <a:off x="7628800" y="489674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657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35023A-7ED7-4443-885E-1708AAB73DB5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009900" y="1085850"/>
            <a:ext cx="622935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100" i="1" dirty="0" err="1"/>
              <a:t>Italian</a:t>
            </a:r>
            <a:r>
              <a:rPr lang="es-ES" sz="2100" i="1" dirty="0"/>
              <a:t> </a:t>
            </a:r>
            <a:r>
              <a:rPr lang="es-ES" sz="2100" i="1" dirty="0" err="1"/>
              <a:t>versi</a:t>
            </a:r>
            <a:r>
              <a:rPr lang="en-US" sz="2100" i="1" dirty="0"/>
              <a:t>on: Two men and a wall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77E9AB4-85F2-4465-FFCE-3A7B67A95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308" y="1530083"/>
            <a:ext cx="6088513" cy="494691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BFCF175-C502-419E-0D09-42107F2F219B}"/>
              </a:ext>
            </a:extLst>
          </p:cNvPr>
          <p:cNvSpPr/>
          <p:nvPr/>
        </p:nvSpPr>
        <p:spPr>
          <a:xfrm>
            <a:off x="5142703" y="2933700"/>
            <a:ext cx="1906593" cy="1468126"/>
          </a:xfrm>
          <a:custGeom>
            <a:avLst/>
            <a:gdLst>
              <a:gd name="connsiteX0" fmla="*/ 87953 w 1906593"/>
              <a:gd name="connsiteY0" fmla="*/ 204050 h 1468126"/>
              <a:gd name="connsiteX1" fmla="*/ 77793 w 1906593"/>
              <a:gd name="connsiteY1" fmla="*/ 305650 h 1468126"/>
              <a:gd name="connsiteX2" fmla="*/ 37153 w 1906593"/>
              <a:gd name="connsiteY2" fmla="*/ 356450 h 1468126"/>
              <a:gd name="connsiteX3" fmla="*/ 47313 w 1906593"/>
              <a:gd name="connsiteY3" fmla="*/ 458050 h 1468126"/>
              <a:gd name="connsiteX4" fmla="*/ 67633 w 1906593"/>
              <a:gd name="connsiteY4" fmla="*/ 559650 h 1468126"/>
              <a:gd name="connsiteX5" fmla="*/ 47313 w 1906593"/>
              <a:gd name="connsiteY5" fmla="*/ 722210 h 1468126"/>
              <a:gd name="connsiteX6" fmla="*/ 47313 w 1906593"/>
              <a:gd name="connsiteY6" fmla="*/ 1057490 h 1468126"/>
              <a:gd name="connsiteX7" fmla="*/ 189553 w 1906593"/>
              <a:gd name="connsiteY7" fmla="*/ 1189570 h 1468126"/>
              <a:gd name="connsiteX8" fmla="*/ 220033 w 1906593"/>
              <a:gd name="connsiteY8" fmla="*/ 1230210 h 1468126"/>
              <a:gd name="connsiteX9" fmla="*/ 250513 w 1906593"/>
              <a:gd name="connsiteY9" fmla="*/ 1250530 h 1468126"/>
              <a:gd name="connsiteX10" fmla="*/ 301313 w 1906593"/>
              <a:gd name="connsiteY10" fmla="*/ 1301330 h 1468126"/>
              <a:gd name="connsiteX11" fmla="*/ 352113 w 1906593"/>
              <a:gd name="connsiteY11" fmla="*/ 1321650 h 1468126"/>
              <a:gd name="connsiteX12" fmla="*/ 402913 w 1906593"/>
              <a:gd name="connsiteY12" fmla="*/ 1362290 h 1468126"/>
              <a:gd name="connsiteX13" fmla="*/ 453713 w 1906593"/>
              <a:gd name="connsiteY13" fmla="*/ 1372450 h 1468126"/>
              <a:gd name="connsiteX14" fmla="*/ 565473 w 1906593"/>
              <a:gd name="connsiteY14" fmla="*/ 1402930 h 1468126"/>
              <a:gd name="connsiteX15" fmla="*/ 677233 w 1906593"/>
              <a:gd name="connsiteY15" fmla="*/ 1433410 h 1468126"/>
              <a:gd name="connsiteX16" fmla="*/ 1032833 w 1906593"/>
              <a:gd name="connsiteY16" fmla="*/ 1453730 h 1468126"/>
              <a:gd name="connsiteX17" fmla="*/ 1286833 w 1906593"/>
              <a:gd name="connsiteY17" fmla="*/ 1453730 h 1468126"/>
              <a:gd name="connsiteX18" fmla="*/ 1327473 w 1906593"/>
              <a:gd name="connsiteY18" fmla="*/ 1433410 h 1468126"/>
              <a:gd name="connsiteX19" fmla="*/ 1601793 w 1906593"/>
              <a:gd name="connsiteY19" fmla="*/ 1423250 h 1468126"/>
              <a:gd name="connsiteX20" fmla="*/ 1632273 w 1906593"/>
              <a:gd name="connsiteY20" fmla="*/ 1402930 h 1468126"/>
              <a:gd name="connsiteX21" fmla="*/ 1693233 w 1906593"/>
              <a:gd name="connsiteY21" fmla="*/ 1331810 h 1468126"/>
              <a:gd name="connsiteX22" fmla="*/ 1723713 w 1906593"/>
              <a:gd name="connsiteY22" fmla="*/ 1321650 h 1468126"/>
              <a:gd name="connsiteX23" fmla="*/ 1744033 w 1906593"/>
              <a:gd name="connsiteY23" fmla="*/ 1291170 h 1468126"/>
              <a:gd name="connsiteX24" fmla="*/ 1764353 w 1906593"/>
              <a:gd name="connsiteY24" fmla="*/ 1230210 h 1468126"/>
              <a:gd name="connsiteX25" fmla="*/ 1804993 w 1906593"/>
              <a:gd name="connsiteY25" fmla="*/ 1159090 h 1468126"/>
              <a:gd name="connsiteX26" fmla="*/ 1815153 w 1906593"/>
              <a:gd name="connsiteY26" fmla="*/ 1047330 h 1468126"/>
              <a:gd name="connsiteX27" fmla="*/ 1865953 w 1906593"/>
              <a:gd name="connsiteY27" fmla="*/ 945730 h 1468126"/>
              <a:gd name="connsiteX28" fmla="*/ 1876113 w 1906593"/>
              <a:gd name="connsiteY28" fmla="*/ 915250 h 1468126"/>
              <a:gd name="connsiteX29" fmla="*/ 1886273 w 1906593"/>
              <a:gd name="connsiteY29" fmla="*/ 844130 h 1468126"/>
              <a:gd name="connsiteX30" fmla="*/ 1896433 w 1906593"/>
              <a:gd name="connsiteY30" fmla="*/ 783170 h 1468126"/>
              <a:gd name="connsiteX31" fmla="*/ 1906593 w 1906593"/>
              <a:gd name="connsiteY31" fmla="*/ 630770 h 1468126"/>
              <a:gd name="connsiteX32" fmla="*/ 1896433 w 1906593"/>
              <a:gd name="connsiteY32" fmla="*/ 325970 h 1468126"/>
              <a:gd name="connsiteX33" fmla="*/ 1865953 w 1906593"/>
              <a:gd name="connsiteY33" fmla="*/ 254850 h 1468126"/>
              <a:gd name="connsiteX34" fmla="*/ 1855793 w 1906593"/>
              <a:gd name="connsiteY34" fmla="*/ 193890 h 1468126"/>
              <a:gd name="connsiteX35" fmla="*/ 1815153 w 1906593"/>
              <a:gd name="connsiteY35" fmla="*/ 183730 h 1468126"/>
              <a:gd name="connsiteX36" fmla="*/ 1703393 w 1906593"/>
              <a:gd name="connsiteY36" fmla="*/ 102450 h 1468126"/>
              <a:gd name="connsiteX37" fmla="*/ 1581473 w 1906593"/>
              <a:gd name="connsiteY37" fmla="*/ 82130 h 1468126"/>
              <a:gd name="connsiteX38" fmla="*/ 1490033 w 1906593"/>
              <a:gd name="connsiteY38" fmla="*/ 61810 h 1468126"/>
              <a:gd name="connsiteX39" fmla="*/ 1317313 w 1906593"/>
              <a:gd name="connsiteY39" fmla="*/ 41490 h 1468126"/>
              <a:gd name="connsiteX40" fmla="*/ 1114113 w 1906593"/>
              <a:gd name="connsiteY40" fmla="*/ 11010 h 1468126"/>
              <a:gd name="connsiteX41" fmla="*/ 1063313 w 1906593"/>
              <a:gd name="connsiteY41" fmla="*/ 21170 h 1468126"/>
              <a:gd name="connsiteX42" fmla="*/ 1012513 w 1906593"/>
              <a:gd name="connsiteY42" fmla="*/ 51650 h 1468126"/>
              <a:gd name="connsiteX43" fmla="*/ 717873 w 1906593"/>
              <a:gd name="connsiteY43" fmla="*/ 51650 h 1468126"/>
              <a:gd name="connsiteX44" fmla="*/ 585793 w 1906593"/>
              <a:gd name="connsiteY44" fmla="*/ 31330 h 1468126"/>
              <a:gd name="connsiteX45" fmla="*/ 504513 w 1906593"/>
              <a:gd name="connsiteY45" fmla="*/ 850 h 1468126"/>
              <a:gd name="connsiteX46" fmla="*/ 392753 w 1906593"/>
              <a:gd name="connsiteY46" fmla="*/ 11010 h 1468126"/>
              <a:gd name="connsiteX47" fmla="*/ 331793 w 1906593"/>
              <a:gd name="connsiteY47" fmla="*/ 41490 h 1468126"/>
              <a:gd name="connsiteX48" fmla="*/ 301313 w 1906593"/>
              <a:gd name="connsiteY48" fmla="*/ 61810 h 1468126"/>
              <a:gd name="connsiteX49" fmla="*/ 138753 w 1906593"/>
              <a:gd name="connsiteY49" fmla="*/ 143090 h 1468126"/>
              <a:gd name="connsiteX50" fmla="*/ 128593 w 1906593"/>
              <a:gd name="connsiteY50" fmla="*/ 183730 h 1468126"/>
              <a:gd name="connsiteX51" fmla="*/ 87953 w 1906593"/>
              <a:gd name="connsiteY51" fmla="*/ 204050 h 1468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906593" h="1468126">
                <a:moveTo>
                  <a:pt x="87953" y="204050"/>
                </a:moveTo>
                <a:cubicBezTo>
                  <a:pt x="79486" y="224370"/>
                  <a:pt x="88556" y="273361"/>
                  <a:pt x="77793" y="305650"/>
                </a:cubicBezTo>
                <a:cubicBezTo>
                  <a:pt x="70936" y="326222"/>
                  <a:pt x="41406" y="335186"/>
                  <a:pt x="37153" y="356450"/>
                </a:cubicBezTo>
                <a:cubicBezTo>
                  <a:pt x="30478" y="389825"/>
                  <a:pt x="43091" y="424277"/>
                  <a:pt x="47313" y="458050"/>
                </a:cubicBezTo>
                <a:cubicBezTo>
                  <a:pt x="53541" y="507872"/>
                  <a:pt x="56698" y="515910"/>
                  <a:pt x="67633" y="559650"/>
                </a:cubicBezTo>
                <a:cubicBezTo>
                  <a:pt x="60860" y="613837"/>
                  <a:pt x="55414" y="668206"/>
                  <a:pt x="47313" y="722210"/>
                </a:cubicBezTo>
                <a:cubicBezTo>
                  <a:pt x="25221" y="869488"/>
                  <a:pt x="-47096" y="669365"/>
                  <a:pt x="47313" y="1057490"/>
                </a:cubicBezTo>
                <a:cubicBezTo>
                  <a:pt x="54328" y="1086329"/>
                  <a:pt x="163338" y="1163355"/>
                  <a:pt x="189553" y="1189570"/>
                </a:cubicBezTo>
                <a:cubicBezTo>
                  <a:pt x="201527" y="1201544"/>
                  <a:pt x="208059" y="1218236"/>
                  <a:pt x="220033" y="1230210"/>
                </a:cubicBezTo>
                <a:cubicBezTo>
                  <a:pt x="228667" y="1238844"/>
                  <a:pt x="241323" y="1242489"/>
                  <a:pt x="250513" y="1250530"/>
                </a:cubicBezTo>
                <a:cubicBezTo>
                  <a:pt x="268535" y="1266299"/>
                  <a:pt x="281695" y="1287597"/>
                  <a:pt x="301313" y="1301330"/>
                </a:cubicBezTo>
                <a:cubicBezTo>
                  <a:pt x="316254" y="1311789"/>
                  <a:pt x="336474" y="1312267"/>
                  <a:pt x="352113" y="1321650"/>
                </a:cubicBezTo>
                <a:cubicBezTo>
                  <a:pt x="370708" y="1332807"/>
                  <a:pt x="383517" y="1352592"/>
                  <a:pt x="402913" y="1362290"/>
                </a:cubicBezTo>
                <a:cubicBezTo>
                  <a:pt x="418359" y="1370013"/>
                  <a:pt x="436960" y="1368262"/>
                  <a:pt x="453713" y="1372450"/>
                </a:cubicBezTo>
                <a:cubicBezTo>
                  <a:pt x="491174" y="1381815"/>
                  <a:pt x="528345" y="1392322"/>
                  <a:pt x="565473" y="1402930"/>
                </a:cubicBezTo>
                <a:cubicBezTo>
                  <a:pt x="607889" y="1415049"/>
                  <a:pt x="623527" y="1428414"/>
                  <a:pt x="677233" y="1433410"/>
                </a:cubicBezTo>
                <a:cubicBezTo>
                  <a:pt x="795449" y="1444407"/>
                  <a:pt x="914300" y="1446957"/>
                  <a:pt x="1032833" y="1453730"/>
                </a:cubicBezTo>
                <a:cubicBezTo>
                  <a:pt x="1139468" y="1471503"/>
                  <a:pt x="1129161" y="1474296"/>
                  <a:pt x="1286833" y="1453730"/>
                </a:cubicBezTo>
                <a:cubicBezTo>
                  <a:pt x="1301851" y="1451771"/>
                  <a:pt x="1312398" y="1434869"/>
                  <a:pt x="1327473" y="1433410"/>
                </a:cubicBezTo>
                <a:cubicBezTo>
                  <a:pt x="1418550" y="1424596"/>
                  <a:pt x="1510353" y="1426637"/>
                  <a:pt x="1601793" y="1423250"/>
                </a:cubicBezTo>
                <a:cubicBezTo>
                  <a:pt x="1611953" y="1416477"/>
                  <a:pt x="1623639" y="1411564"/>
                  <a:pt x="1632273" y="1402930"/>
                </a:cubicBezTo>
                <a:cubicBezTo>
                  <a:pt x="1685971" y="1349232"/>
                  <a:pt x="1608264" y="1392502"/>
                  <a:pt x="1693233" y="1331810"/>
                </a:cubicBezTo>
                <a:cubicBezTo>
                  <a:pt x="1701948" y="1325585"/>
                  <a:pt x="1713553" y="1325037"/>
                  <a:pt x="1723713" y="1321650"/>
                </a:cubicBezTo>
                <a:cubicBezTo>
                  <a:pt x="1730486" y="1311490"/>
                  <a:pt x="1739074" y="1302328"/>
                  <a:pt x="1744033" y="1291170"/>
                </a:cubicBezTo>
                <a:cubicBezTo>
                  <a:pt x="1752732" y="1271597"/>
                  <a:pt x="1752472" y="1248032"/>
                  <a:pt x="1764353" y="1230210"/>
                </a:cubicBezTo>
                <a:cubicBezTo>
                  <a:pt x="1793074" y="1187128"/>
                  <a:pt x="1779212" y="1210652"/>
                  <a:pt x="1804993" y="1159090"/>
                </a:cubicBezTo>
                <a:cubicBezTo>
                  <a:pt x="1808380" y="1121837"/>
                  <a:pt x="1804877" y="1083298"/>
                  <a:pt x="1815153" y="1047330"/>
                </a:cubicBezTo>
                <a:cubicBezTo>
                  <a:pt x="1825555" y="1010923"/>
                  <a:pt x="1853979" y="981651"/>
                  <a:pt x="1865953" y="945730"/>
                </a:cubicBezTo>
                <a:lnTo>
                  <a:pt x="1876113" y="915250"/>
                </a:lnTo>
                <a:cubicBezTo>
                  <a:pt x="1879500" y="891543"/>
                  <a:pt x="1882632" y="867799"/>
                  <a:pt x="1886273" y="844130"/>
                </a:cubicBezTo>
                <a:cubicBezTo>
                  <a:pt x="1889405" y="823769"/>
                  <a:pt x="1894480" y="803677"/>
                  <a:pt x="1896433" y="783170"/>
                </a:cubicBezTo>
                <a:cubicBezTo>
                  <a:pt x="1901260" y="732487"/>
                  <a:pt x="1903206" y="681570"/>
                  <a:pt x="1906593" y="630770"/>
                </a:cubicBezTo>
                <a:cubicBezTo>
                  <a:pt x="1903206" y="529170"/>
                  <a:pt x="1907359" y="427038"/>
                  <a:pt x="1896433" y="325970"/>
                </a:cubicBezTo>
                <a:cubicBezTo>
                  <a:pt x="1893661" y="300327"/>
                  <a:pt x="1873538" y="279502"/>
                  <a:pt x="1865953" y="254850"/>
                </a:cubicBezTo>
                <a:cubicBezTo>
                  <a:pt x="1859895" y="235161"/>
                  <a:pt x="1867767" y="210653"/>
                  <a:pt x="1855793" y="193890"/>
                </a:cubicBezTo>
                <a:cubicBezTo>
                  <a:pt x="1847677" y="182527"/>
                  <a:pt x="1828700" y="187117"/>
                  <a:pt x="1815153" y="183730"/>
                </a:cubicBezTo>
                <a:cubicBezTo>
                  <a:pt x="1756093" y="133107"/>
                  <a:pt x="1760532" y="126938"/>
                  <a:pt x="1703393" y="102450"/>
                </a:cubicBezTo>
                <a:cubicBezTo>
                  <a:pt x="1657920" y="82962"/>
                  <a:pt x="1643177" y="92414"/>
                  <a:pt x="1581473" y="82130"/>
                </a:cubicBezTo>
                <a:cubicBezTo>
                  <a:pt x="1550674" y="76997"/>
                  <a:pt x="1520893" y="66558"/>
                  <a:pt x="1490033" y="61810"/>
                </a:cubicBezTo>
                <a:cubicBezTo>
                  <a:pt x="1432737" y="52995"/>
                  <a:pt x="1374886" y="48263"/>
                  <a:pt x="1317313" y="41490"/>
                </a:cubicBezTo>
                <a:cubicBezTo>
                  <a:pt x="1230653" y="19825"/>
                  <a:pt x="1213947" y="11010"/>
                  <a:pt x="1114113" y="11010"/>
                </a:cubicBezTo>
                <a:cubicBezTo>
                  <a:pt x="1096844" y="11010"/>
                  <a:pt x="1080246" y="17783"/>
                  <a:pt x="1063313" y="21170"/>
                </a:cubicBezTo>
                <a:cubicBezTo>
                  <a:pt x="1046380" y="31330"/>
                  <a:pt x="1031501" y="46225"/>
                  <a:pt x="1012513" y="51650"/>
                </a:cubicBezTo>
                <a:cubicBezTo>
                  <a:pt x="936283" y="73430"/>
                  <a:pt x="769012" y="54207"/>
                  <a:pt x="717873" y="51650"/>
                </a:cubicBezTo>
                <a:cubicBezTo>
                  <a:pt x="673846" y="44877"/>
                  <a:pt x="629126" y="41647"/>
                  <a:pt x="585793" y="31330"/>
                </a:cubicBezTo>
                <a:cubicBezTo>
                  <a:pt x="557644" y="24628"/>
                  <a:pt x="533290" y="3879"/>
                  <a:pt x="504513" y="850"/>
                </a:cubicBezTo>
                <a:cubicBezTo>
                  <a:pt x="467312" y="-3066"/>
                  <a:pt x="430006" y="7623"/>
                  <a:pt x="392753" y="11010"/>
                </a:cubicBezTo>
                <a:cubicBezTo>
                  <a:pt x="305402" y="69244"/>
                  <a:pt x="415921" y="-574"/>
                  <a:pt x="331793" y="41490"/>
                </a:cubicBezTo>
                <a:cubicBezTo>
                  <a:pt x="320871" y="46951"/>
                  <a:pt x="312119" y="56123"/>
                  <a:pt x="301313" y="61810"/>
                </a:cubicBezTo>
                <a:cubicBezTo>
                  <a:pt x="247702" y="90026"/>
                  <a:pt x="138753" y="143090"/>
                  <a:pt x="138753" y="143090"/>
                </a:cubicBezTo>
                <a:cubicBezTo>
                  <a:pt x="135366" y="156637"/>
                  <a:pt x="134094" y="170895"/>
                  <a:pt x="128593" y="183730"/>
                </a:cubicBezTo>
                <a:cubicBezTo>
                  <a:pt x="119977" y="203835"/>
                  <a:pt x="96420" y="183730"/>
                  <a:pt x="87953" y="204050"/>
                </a:cubicBezTo>
                <a:close/>
              </a:path>
            </a:pathLst>
          </a:custGeom>
          <a:solidFill>
            <a:srgbClr val="FBFC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It's raining!!! You lied! I can see everything from </a:t>
            </a:r>
            <a:br>
              <a:rPr lang="en-US" dirty="0">
                <a:solidFill>
                  <a:sysClr val="windowText" lastClr="000000"/>
                </a:solidFill>
              </a:rPr>
            </a:br>
            <a:r>
              <a:rPr lang="en-US" dirty="0">
                <a:solidFill>
                  <a:sysClr val="windowText" lastClr="000000"/>
                </a:solidFill>
              </a:rPr>
              <a:t>here!!!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B49845-68E9-A493-BE63-0211E39B2181}"/>
              </a:ext>
            </a:extLst>
          </p:cNvPr>
          <p:cNvSpPr txBox="1"/>
          <p:nvPr/>
        </p:nvSpPr>
        <p:spPr>
          <a:xfrm>
            <a:off x="7347182" y="4987320"/>
            <a:ext cx="3318537" cy="1754326"/>
          </a:xfrm>
          <a:prstGeom prst="rect">
            <a:avLst/>
          </a:prstGeom>
          <a:solidFill>
            <a:srgbClr val="9FC6B3">
              <a:alpha val="89000"/>
            </a:srgbClr>
          </a:solidFill>
          <a:ln>
            <a:solidFill>
              <a:schemeClr val="bg1"/>
            </a:solidFill>
          </a:ln>
        </p:spPr>
        <p:txBody>
          <a:bodyPr wrap="none" lIns="205740" tIns="137160" rIns="205740" bIns="137160" rtlCol="0">
            <a:spAutoFit/>
          </a:bodyPr>
          <a:lstStyle/>
          <a:p>
            <a:r>
              <a:rPr lang="es-ES" sz="2400" dirty="0" err="1">
                <a:solidFill>
                  <a:schemeClr val="bg1"/>
                </a:solidFill>
              </a:rPr>
              <a:t>Both</a:t>
            </a:r>
            <a:r>
              <a:rPr lang="es-ES" sz="2400" dirty="0">
                <a:solidFill>
                  <a:schemeClr val="bg1"/>
                </a:solidFill>
              </a:rPr>
              <a:t> are “</a:t>
            </a:r>
            <a:r>
              <a:rPr lang="es-ES" sz="2400" dirty="0" err="1">
                <a:solidFill>
                  <a:schemeClr val="bg1"/>
                </a:solidFill>
              </a:rPr>
              <a:t>right</a:t>
            </a:r>
            <a:r>
              <a:rPr lang="es-ES" sz="2400" dirty="0">
                <a:solidFill>
                  <a:schemeClr val="bg1"/>
                </a:solidFill>
              </a:rPr>
              <a:t>” … and </a:t>
            </a:r>
          </a:p>
          <a:p>
            <a:r>
              <a:rPr lang="es-ES" sz="2400" dirty="0">
                <a:solidFill>
                  <a:schemeClr val="bg1"/>
                </a:solidFill>
              </a:rPr>
              <a:t>       </a:t>
            </a:r>
            <a:r>
              <a:rPr lang="es-ES" sz="2400" dirty="0" err="1">
                <a:solidFill>
                  <a:schemeClr val="bg1"/>
                </a:solidFill>
              </a:rPr>
              <a:t>Both</a:t>
            </a:r>
            <a:r>
              <a:rPr lang="es-ES" sz="2400" dirty="0">
                <a:solidFill>
                  <a:schemeClr val="bg1"/>
                </a:solidFill>
              </a:rPr>
              <a:t> are </a:t>
            </a:r>
            <a:r>
              <a:rPr lang="es-ES" sz="2400" dirty="0" err="1">
                <a:solidFill>
                  <a:schemeClr val="bg1"/>
                </a:solidFill>
              </a:rPr>
              <a:t>wrong</a:t>
            </a:r>
            <a:r>
              <a:rPr lang="es-ES" sz="2400" dirty="0">
                <a:solidFill>
                  <a:schemeClr val="bg1"/>
                </a:solidFill>
              </a:rPr>
              <a:t>.</a:t>
            </a:r>
            <a:br>
              <a:rPr lang="es-ES" sz="2400" dirty="0">
                <a:solidFill>
                  <a:schemeClr val="bg1"/>
                </a:solidFill>
              </a:rPr>
            </a:br>
            <a:endParaRPr lang="es-ES" sz="2400" dirty="0">
              <a:solidFill>
                <a:schemeClr val="bg1"/>
              </a:solidFill>
            </a:endParaRPr>
          </a:p>
          <a:p>
            <a:pPr algn="ctr"/>
            <a:r>
              <a:rPr lang="es-ES" sz="2400" dirty="0" err="1">
                <a:solidFill>
                  <a:schemeClr val="bg1"/>
                </a:solidFill>
              </a:rPr>
              <a:t>Does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this</a:t>
            </a:r>
            <a:r>
              <a:rPr lang="es-ES" sz="2400" dirty="0">
                <a:solidFill>
                  <a:schemeClr val="bg1"/>
                </a:solidFill>
              </a:rPr>
              <a:t> </a:t>
            </a:r>
            <a:r>
              <a:rPr lang="es-ES" sz="2400" dirty="0" err="1">
                <a:solidFill>
                  <a:schemeClr val="bg1"/>
                </a:solidFill>
              </a:rPr>
              <a:t>help</a:t>
            </a:r>
            <a:r>
              <a:rPr lang="es-ES" sz="2400" dirty="0">
                <a:solidFill>
                  <a:schemeClr val="bg1"/>
                </a:solidFill>
              </a:rPr>
              <a:t>?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7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940971" y="3536726"/>
          <a:ext cx="7422231" cy="2679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077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/>
                        <a:t>Power/influence</a:t>
                      </a:r>
                    </a:p>
                    <a:p>
                      <a:r>
                        <a:rPr lang="en-US" sz="1800" dirty="0"/>
                        <a:t>Needs</a:t>
                      </a:r>
                    </a:p>
                    <a:p>
                      <a:r>
                        <a:rPr lang="en-US" sz="1800" dirty="0"/>
                        <a:t>Desires/ambitions</a:t>
                      </a:r>
                    </a:p>
                    <a:p>
                      <a:r>
                        <a:rPr lang="en-US" sz="1800" dirty="0"/>
                        <a:t>Wealth</a:t>
                      </a:r>
                    </a:p>
                    <a:p>
                      <a:r>
                        <a:rPr lang="en-US" sz="1800" dirty="0"/>
                        <a:t>Economic performance</a:t>
                      </a:r>
                    </a:p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Self-definition</a:t>
                      </a:r>
                    </a:p>
                    <a:p>
                      <a:r>
                        <a:rPr lang="en-US" sz="1800" dirty="0"/>
                        <a:t>Nationalism</a:t>
                      </a:r>
                    </a:p>
                    <a:p>
                      <a:r>
                        <a:rPr lang="en-US" sz="1800" dirty="0"/>
                        <a:t>History</a:t>
                      </a:r>
                    </a:p>
                    <a:p>
                      <a:r>
                        <a:rPr lang="en-US" sz="1800" dirty="0"/>
                        <a:t>Concepts/logic</a:t>
                      </a:r>
                    </a:p>
                    <a:p>
                      <a:r>
                        <a:rPr lang="en-US" sz="1800" dirty="0"/>
                        <a:t>Values</a:t>
                      </a:r>
                    </a:p>
                    <a:p>
                      <a:r>
                        <a:rPr lang="en-US" sz="1800" dirty="0"/>
                        <a:t>Ideology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Leadership</a:t>
                      </a:r>
                    </a:p>
                    <a:p>
                      <a:r>
                        <a:rPr lang="en-US" sz="1800" dirty="0"/>
                        <a:t>Abilities/constraints</a:t>
                      </a:r>
                    </a:p>
                    <a:p>
                      <a:r>
                        <a:rPr lang="en-US" sz="1800" dirty="0"/>
                        <a:t>Economic structures</a:t>
                      </a:r>
                    </a:p>
                    <a:p>
                      <a:r>
                        <a:rPr lang="en-US" sz="1800" dirty="0"/>
                        <a:t>Intermediation</a:t>
                      </a:r>
                    </a:p>
                    <a:p>
                      <a:r>
                        <a:rPr lang="en-US" sz="1800" dirty="0"/>
                        <a:t>Inclusion</a:t>
                      </a:r>
                    </a:p>
                    <a:p>
                      <a:r>
                        <a:rPr lang="en-US" sz="1800" dirty="0"/>
                        <a:t>Topography/geography</a:t>
                      </a:r>
                    </a:p>
                    <a:p>
                      <a:r>
                        <a:rPr lang="en-US" sz="1800" dirty="0"/>
                        <a:t>Climate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647804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794662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14253-F3B2-4BBD-8D40-DA08F8369281}"/>
              </a:ext>
            </a:extLst>
          </p:cNvPr>
          <p:cNvSpPr txBox="1"/>
          <p:nvPr/>
        </p:nvSpPr>
        <p:spPr>
          <a:xfrm>
            <a:off x="2103120" y="2103120"/>
            <a:ext cx="333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NATIONAL lives …</a:t>
            </a: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1F641C6A-2383-4DA0-A7D8-2544BE579CDF}"/>
              </a:ext>
            </a:extLst>
          </p:cNvPr>
          <p:cNvSpPr/>
          <p:nvPr/>
        </p:nvSpPr>
        <p:spPr>
          <a:xfrm>
            <a:off x="7747001" y="3992648"/>
            <a:ext cx="2590801" cy="2297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BB5620-AE49-4046-800B-0B4E9A09CAE3}"/>
              </a:ext>
            </a:extLst>
          </p:cNvPr>
          <p:cNvSpPr/>
          <p:nvPr/>
        </p:nvSpPr>
        <p:spPr>
          <a:xfrm>
            <a:off x="5356685" y="3992648"/>
            <a:ext cx="2590801" cy="2297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A2EE36B-E8C9-486D-9C4F-EA428DD61B41}"/>
              </a:ext>
            </a:extLst>
          </p:cNvPr>
          <p:cNvSpPr/>
          <p:nvPr/>
        </p:nvSpPr>
        <p:spPr>
          <a:xfrm>
            <a:off x="2980814" y="3955667"/>
            <a:ext cx="2590801" cy="229709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25A1544-E1F9-4032-FB07-AED27904B3D5}"/>
              </a:ext>
            </a:extLst>
          </p:cNvPr>
          <p:cNvGrpSpPr/>
          <p:nvPr/>
        </p:nvGrpSpPr>
        <p:grpSpPr>
          <a:xfrm>
            <a:off x="7239000" y="690197"/>
            <a:ext cx="3167546" cy="2321527"/>
            <a:chOff x="6856486" y="489674"/>
            <a:chExt cx="3710214" cy="265035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B04E908-7574-6B07-011D-A5E182D501FE}"/>
                </a:ext>
              </a:extLst>
            </p:cNvPr>
            <p:cNvCxnSpPr>
              <a:cxnSpLocks/>
            </p:cNvCxnSpPr>
            <p:nvPr/>
          </p:nvCxnSpPr>
          <p:spPr>
            <a:xfrm>
              <a:off x="8521351" y="1089105"/>
              <a:ext cx="928884" cy="15124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825E486-1D11-AD38-F371-EECA86958E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293" y="1089105"/>
              <a:ext cx="818840" cy="15260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3FCE0B54-72BA-366F-204B-95F36DEC2839}"/>
                </a:ext>
              </a:extLst>
            </p:cNvPr>
            <p:cNvCxnSpPr>
              <a:cxnSpLocks/>
            </p:cNvCxnSpPr>
            <p:nvPr/>
          </p:nvCxnSpPr>
          <p:spPr>
            <a:xfrm>
              <a:off x="7958917" y="2994463"/>
              <a:ext cx="9518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CB12F6-F031-4BC1-9ABA-763AFED87131}"/>
                </a:ext>
              </a:extLst>
            </p:cNvPr>
            <p:cNvSpPr txBox="1"/>
            <p:nvPr/>
          </p:nvSpPr>
          <p:spPr>
            <a:xfrm>
              <a:off x="8944140" y="2676458"/>
              <a:ext cx="162256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Institutions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831F64B-3FAA-B39F-C8F4-840F8CA36197}"/>
                </a:ext>
              </a:extLst>
            </p:cNvPr>
            <p:cNvSpPr txBox="1"/>
            <p:nvPr/>
          </p:nvSpPr>
          <p:spPr>
            <a:xfrm>
              <a:off x="6856486" y="2678365"/>
              <a:ext cx="854721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BC7E00-2CAD-FB85-56A2-6B51E466A68A}"/>
                </a:ext>
              </a:extLst>
            </p:cNvPr>
            <p:cNvSpPr txBox="1"/>
            <p:nvPr/>
          </p:nvSpPr>
          <p:spPr>
            <a:xfrm>
              <a:off x="7628800" y="489674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Interests</a:t>
              </a:r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9715C462-3229-276B-C57C-D795C43ACAA7}"/>
              </a:ext>
            </a:extLst>
          </p:cNvPr>
          <p:cNvSpPr/>
          <p:nvPr/>
        </p:nvSpPr>
        <p:spPr>
          <a:xfrm>
            <a:off x="2667000" y="3429000"/>
            <a:ext cx="7534146" cy="544767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07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C0BA7CC-C7B2-425C-948B-26ABE582F423}"/>
              </a:ext>
            </a:extLst>
          </p:cNvPr>
          <p:cNvGraphicFramePr>
            <a:graphicFrameLocks noGrp="1"/>
          </p:cNvGraphicFramePr>
          <p:nvPr/>
        </p:nvGraphicFramePr>
        <p:xfrm>
          <a:off x="2940971" y="3536726"/>
          <a:ext cx="7422231" cy="267905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74077">
                  <a:extLst>
                    <a:ext uri="{9D8B030D-6E8A-4147-A177-3AD203B41FA5}">
                      <a16:colId xmlns:a16="http://schemas.microsoft.com/office/drawing/2014/main" val="2814331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4023013297"/>
                    </a:ext>
                  </a:extLst>
                </a:gridCol>
                <a:gridCol w="2474077">
                  <a:extLst>
                    <a:ext uri="{9D8B030D-6E8A-4147-A177-3AD203B41FA5}">
                      <a16:colId xmlns:a16="http://schemas.microsoft.com/office/drawing/2014/main" val="3268850880"/>
                    </a:ext>
                  </a:extLst>
                </a:gridCol>
              </a:tblGrid>
              <a:tr h="348361">
                <a:tc>
                  <a:txBody>
                    <a:bodyPr/>
                    <a:lstStyle/>
                    <a:p>
                      <a:r>
                        <a:rPr lang="en-US" sz="1800" b="1" dirty="0"/>
                        <a:t>Interests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Ideas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/>
                        <a:t>Institutions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2332738"/>
                  </a:ext>
                </a:extLst>
              </a:tr>
              <a:tr h="2313291">
                <a:tc>
                  <a:txBody>
                    <a:bodyPr/>
                    <a:lstStyle/>
                    <a:p>
                      <a:pPr>
                        <a:spcBef>
                          <a:spcPts val="0"/>
                        </a:spcBef>
                      </a:pPr>
                      <a:r>
                        <a:rPr lang="en-US" sz="1800" dirty="0"/>
                        <a:t>Power/influence</a:t>
                      </a:r>
                    </a:p>
                    <a:p>
                      <a:r>
                        <a:rPr lang="en-US" sz="1800" dirty="0"/>
                        <a:t>Needs</a:t>
                      </a:r>
                    </a:p>
                    <a:p>
                      <a:r>
                        <a:rPr lang="en-US" sz="1800" dirty="0"/>
                        <a:t>Desires/ambitions</a:t>
                      </a:r>
                    </a:p>
                    <a:p>
                      <a:r>
                        <a:rPr lang="en-US" sz="1800" dirty="0"/>
                        <a:t>Wealth</a:t>
                      </a:r>
                    </a:p>
                    <a:p>
                      <a:r>
                        <a:rPr lang="en-US" sz="1800" dirty="0"/>
                        <a:t>Economic performance</a:t>
                      </a:r>
                    </a:p>
                    <a:p>
                      <a:endParaRPr lang="en-US" sz="180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Self-definition</a:t>
                      </a:r>
                    </a:p>
                    <a:p>
                      <a:r>
                        <a:rPr lang="en-US" sz="1800" dirty="0"/>
                        <a:t>Nationalism</a:t>
                      </a:r>
                    </a:p>
                    <a:p>
                      <a:r>
                        <a:rPr lang="en-US" sz="1800" dirty="0"/>
                        <a:t>History</a:t>
                      </a:r>
                    </a:p>
                    <a:p>
                      <a:r>
                        <a:rPr lang="en-US" sz="1800" dirty="0"/>
                        <a:t>Concepts/logic</a:t>
                      </a:r>
                    </a:p>
                    <a:p>
                      <a:r>
                        <a:rPr lang="en-US" sz="1800" dirty="0"/>
                        <a:t>Values</a:t>
                      </a:r>
                    </a:p>
                    <a:p>
                      <a:r>
                        <a:rPr lang="en-US" sz="1800" dirty="0"/>
                        <a:t>Ideology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Leadership</a:t>
                      </a:r>
                    </a:p>
                    <a:p>
                      <a:r>
                        <a:rPr lang="en-US" sz="1800" dirty="0"/>
                        <a:t>Abilities/constraints</a:t>
                      </a:r>
                    </a:p>
                    <a:p>
                      <a:r>
                        <a:rPr lang="en-US" sz="1800" dirty="0"/>
                        <a:t>Economic structures</a:t>
                      </a:r>
                    </a:p>
                    <a:p>
                      <a:r>
                        <a:rPr lang="en-US" sz="1800" dirty="0"/>
                        <a:t>Intermediation</a:t>
                      </a:r>
                    </a:p>
                    <a:p>
                      <a:r>
                        <a:rPr lang="en-US" sz="1800" dirty="0"/>
                        <a:t>Inclusion</a:t>
                      </a:r>
                    </a:p>
                    <a:p>
                      <a:r>
                        <a:rPr lang="en-US" sz="1800" dirty="0"/>
                        <a:t>Topography/geography</a:t>
                      </a:r>
                    </a:p>
                    <a:p>
                      <a:r>
                        <a:rPr lang="en-US" sz="1800" dirty="0"/>
                        <a:t>Climate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9780866"/>
                  </a:ext>
                </a:extLst>
              </a:tr>
            </a:tbl>
          </a:graphicData>
        </a:graphic>
      </p:graphicFrame>
      <p:sp>
        <p:nvSpPr>
          <p:cNvPr id="6" name="Left Brace 5">
            <a:extLst>
              <a:ext uri="{FF2B5EF4-FFF2-40B4-BE49-F238E27FC236}">
                <a16:creationId xmlns:a16="http://schemas.microsoft.com/office/drawing/2014/main" id="{2DCFC517-BB24-41D8-81B7-885401B8C7E1}"/>
              </a:ext>
            </a:extLst>
          </p:cNvPr>
          <p:cNvSpPr/>
          <p:nvPr/>
        </p:nvSpPr>
        <p:spPr>
          <a:xfrm>
            <a:off x="2647804" y="3992647"/>
            <a:ext cx="293166" cy="1825310"/>
          </a:xfrm>
          <a:prstGeom prst="leftBrace">
            <a:avLst>
              <a:gd name="adj1" fmla="val 8333"/>
              <a:gd name="adj2" fmla="val 49490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9C86C3-A97F-4AE3-BD27-663F5B5F7BF4}"/>
              </a:ext>
            </a:extLst>
          </p:cNvPr>
          <p:cNvSpPr txBox="1"/>
          <p:nvPr/>
        </p:nvSpPr>
        <p:spPr>
          <a:xfrm rot="20847283">
            <a:off x="1794662" y="4789306"/>
            <a:ext cx="822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drivers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14253-F3B2-4BBD-8D40-DA08F8369281}"/>
              </a:ext>
            </a:extLst>
          </p:cNvPr>
          <p:cNvSpPr txBox="1"/>
          <p:nvPr/>
        </p:nvSpPr>
        <p:spPr>
          <a:xfrm>
            <a:off x="2103120" y="2103120"/>
            <a:ext cx="33356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our NATIONAL lives …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16B485F-07D0-C879-7B50-FF725F7FE86F}"/>
              </a:ext>
            </a:extLst>
          </p:cNvPr>
          <p:cNvGrpSpPr/>
          <p:nvPr/>
        </p:nvGrpSpPr>
        <p:grpSpPr>
          <a:xfrm>
            <a:off x="7239000" y="690197"/>
            <a:ext cx="3167546" cy="2321527"/>
            <a:chOff x="6856486" y="489674"/>
            <a:chExt cx="3710214" cy="2650355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7C599EF-E5D5-486F-6EB8-4EB9F46D5B96}"/>
                </a:ext>
              </a:extLst>
            </p:cNvPr>
            <p:cNvCxnSpPr>
              <a:cxnSpLocks/>
            </p:cNvCxnSpPr>
            <p:nvPr/>
          </p:nvCxnSpPr>
          <p:spPr>
            <a:xfrm>
              <a:off x="8521351" y="1089105"/>
              <a:ext cx="928884" cy="1512443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F3E70A77-BC63-EB22-F506-BA54F4C04E7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50293" y="1089105"/>
              <a:ext cx="818840" cy="1526019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122C5075-F0DB-79C3-BC7F-1ADF51BAD54C}"/>
                </a:ext>
              </a:extLst>
            </p:cNvPr>
            <p:cNvCxnSpPr>
              <a:cxnSpLocks/>
            </p:cNvCxnSpPr>
            <p:nvPr/>
          </p:nvCxnSpPr>
          <p:spPr>
            <a:xfrm>
              <a:off x="7958917" y="2994463"/>
              <a:ext cx="95183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DCEE447-CF5B-B1CB-13BF-C8ABC6AF3593}"/>
                </a:ext>
              </a:extLst>
            </p:cNvPr>
            <p:cNvSpPr txBox="1"/>
            <p:nvPr/>
          </p:nvSpPr>
          <p:spPr>
            <a:xfrm>
              <a:off x="8944140" y="2676458"/>
              <a:ext cx="1622560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Institutions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62F1E68-D2A7-318B-70E8-74176D497ADC}"/>
                </a:ext>
              </a:extLst>
            </p:cNvPr>
            <p:cNvSpPr txBox="1"/>
            <p:nvPr/>
          </p:nvSpPr>
          <p:spPr>
            <a:xfrm>
              <a:off x="6856486" y="2678365"/>
              <a:ext cx="854721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Ideas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C9EAED7-CF6E-4E62-74CE-859394BB0DB7}"/>
                </a:ext>
              </a:extLst>
            </p:cNvPr>
            <p:cNvSpPr txBox="1"/>
            <p:nvPr/>
          </p:nvSpPr>
          <p:spPr>
            <a:xfrm>
              <a:off x="7628800" y="489674"/>
              <a:ext cx="12971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Interests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596350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4CCF18-EEF8-44C9-A530-955DEFE9F143}"/>
              </a:ext>
            </a:extLst>
          </p:cNvPr>
          <p:cNvSpPr txBox="1"/>
          <p:nvPr/>
        </p:nvSpPr>
        <p:spPr>
          <a:xfrm>
            <a:off x="2089392" y="404224"/>
            <a:ext cx="2770310" cy="52322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/>
              <a:t>What are drivers?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C2B4EB-EA71-4190-9545-D554CCDDC093}"/>
              </a:ext>
            </a:extLst>
          </p:cNvPr>
          <p:cNvSpPr txBox="1"/>
          <p:nvPr/>
        </p:nvSpPr>
        <p:spPr>
          <a:xfrm>
            <a:off x="2906880" y="1660634"/>
            <a:ext cx="1555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“FUEL”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80D1B9-2DD5-4090-9D3F-227727A03063}"/>
              </a:ext>
            </a:extLst>
          </p:cNvPr>
          <p:cNvSpPr txBox="1"/>
          <p:nvPr/>
        </p:nvSpPr>
        <p:spPr>
          <a:xfrm>
            <a:off x="6914515" y="1713186"/>
            <a:ext cx="2470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“FRICTION”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E590-7178-463E-AA0B-7BE0A7883174}"/>
              </a:ext>
            </a:extLst>
          </p:cNvPr>
          <p:cNvSpPr txBox="1"/>
          <p:nvPr/>
        </p:nvSpPr>
        <p:spPr>
          <a:xfrm>
            <a:off x="2906880" y="2626567"/>
            <a:ext cx="26532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Effort/energy</a:t>
            </a:r>
          </a:p>
          <a:p>
            <a:r>
              <a:rPr lang="en-US" sz="2400" dirty="0"/>
              <a:t>Resources</a:t>
            </a:r>
          </a:p>
          <a:p>
            <a:r>
              <a:rPr lang="en-US" sz="2400" dirty="0"/>
              <a:t>Technology, etc.</a:t>
            </a:r>
          </a:p>
          <a:p>
            <a:endParaRPr lang="en-US" sz="2400" dirty="0"/>
          </a:p>
          <a:p>
            <a:r>
              <a:rPr lang="en-US" sz="2400" dirty="0"/>
              <a:t>to PUSH a solution.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02A0EC-2E6A-4B25-A5BC-99698F26211C}"/>
              </a:ext>
            </a:extLst>
          </p:cNvPr>
          <p:cNvSpPr txBox="1"/>
          <p:nvPr/>
        </p:nvSpPr>
        <p:spPr>
          <a:xfrm>
            <a:off x="7052246" y="2626567"/>
            <a:ext cx="36318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Obstacles</a:t>
            </a:r>
          </a:p>
          <a:p>
            <a:r>
              <a:rPr lang="en-US" sz="2400" dirty="0" err="1"/>
              <a:t>Resistence</a:t>
            </a:r>
            <a:endParaRPr lang="en-US" sz="2400" dirty="0"/>
          </a:p>
          <a:p>
            <a:r>
              <a:rPr lang="en-US" sz="2400" dirty="0"/>
              <a:t>Limitations, etc.</a:t>
            </a:r>
          </a:p>
          <a:p>
            <a:endParaRPr lang="en-US" sz="2400" dirty="0"/>
          </a:p>
          <a:p>
            <a:r>
              <a:rPr lang="en-US" sz="2400" dirty="0"/>
              <a:t>that OBSTRUCT a solution.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31E2AC-BD66-4E9B-852D-FC39D272AA6E}"/>
              </a:ext>
            </a:extLst>
          </p:cNvPr>
          <p:cNvSpPr txBox="1"/>
          <p:nvPr/>
        </p:nvSpPr>
        <p:spPr>
          <a:xfrm>
            <a:off x="8510487" y="5804082"/>
            <a:ext cx="14141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Examples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AF42CB-254A-4F1A-B230-EE116F128591}"/>
              </a:ext>
            </a:extLst>
          </p:cNvPr>
          <p:cNvSpPr txBox="1"/>
          <p:nvPr/>
        </p:nvSpPr>
        <p:spPr>
          <a:xfrm>
            <a:off x="2816773" y="4966533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“Forward” drivers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5087248-9C13-42A9-ADB0-D0BF7604E79B}"/>
              </a:ext>
            </a:extLst>
          </p:cNvPr>
          <p:cNvSpPr txBox="1"/>
          <p:nvPr/>
        </p:nvSpPr>
        <p:spPr>
          <a:xfrm>
            <a:off x="7007677" y="4966533"/>
            <a:ext cx="4648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“Status Quo” or “Backward” drivers</a:t>
            </a:r>
          </a:p>
        </p:txBody>
      </p:sp>
    </p:spTree>
    <p:extLst>
      <p:ext uri="{BB962C8B-B14F-4D97-AF65-F5344CB8AC3E}">
        <p14:creationId xmlns:p14="http://schemas.microsoft.com/office/powerpoint/2010/main" val="121778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8" grpId="0"/>
      <p:bldP spid="15" grpId="0"/>
      <p:bldP spid="9" grpId="0"/>
      <p:bldP spid="10" grpId="0"/>
      <p:bldP spid="2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F17BC92-CD89-62C4-7296-4EAACE71B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F85062-4662-4D6B-BB38-DB7C890070DF}" type="slidenum">
              <a:rPr lang="en-US" smtClean="0"/>
              <a:t>63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FCB36C-3EF2-C2FD-8C46-E15BDFAA5E13}"/>
              </a:ext>
            </a:extLst>
          </p:cNvPr>
          <p:cNvSpPr txBox="1"/>
          <p:nvPr/>
        </p:nvSpPr>
        <p:spPr>
          <a:xfrm>
            <a:off x="5029201" y="2425630"/>
            <a:ext cx="1359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DRIVERS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C5F869C-B3E5-7601-275E-5423E1653054}"/>
              </a:ext>
            </a:extLst>
          </p:cNvPr>
          <p:cNvSpPr/>
          <p:nvPr/>
        </p:nvSpPr>
        <p:spPr>
          <a:xfrm>
            <a:off x="7100687" y="2542161"/>
            <a:ext cx="127635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0D13D4-BAB3-2DF1-69C0-8AFA28300B77}"/>
              </a:ext>
            </a:extLst>
          </p:cNvPr>
          <p:cNvSpPr txBox="1"/>
          <p:nvPr/>
        </p:nvSpPr>
        <p:spPr>
          <a:xfrm>
            <a:off x="8534400" y="2425630"/>
            <a:ext cx="13740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scenarios</a:t>
            </a:r>
          </a:p>
        </p:txBody>
      </p:sp>
      <p:sp>
        <p:nvSpPr>
          <p:cNvPr id="6" name="Arrow: Bent-Up 5">
            <a:extLst>
              <a:ext uri="{FF2B5EF4-FFF2-40B4-BE49-F238E27FC236}">
                <a16:creationId xmlns:a16="http://schemas.microsoft.com/office/drawing/2014/main" id="{43FCC495-63B8-F3AE-CE37-87D40AC1C4E9}"/>
              </a:ext>
            </a:extLst>
          </p:cNvPr>
          <p:cNvSpPr/>
          <p:nvPr/>
        </p:nvSpPr>
        <p:spPr>
          <a:xfrm rot="5400000">
            <a:off x="6771698" y="1974725"/>
            <a:ext cx="548640" cy="2662036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DEDAA-A197-AFFE-DB1E-66BCA7E12700}"/>
              </a:ext>
            </a:extLst>
          </p:cNvPr>
          <p:cNvSpPr txBox="1"/>
          <p:nvPr/>
        </p:nvSpPr>
        <p:spPr>
          <a:xfrm>
            <a:off x="8534400" y="3167714"/>
            <a:ext cx="2819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Make policies,</a:t>
            </a:r>
          </a:p>
          <a:p>
            <a:r>
              <a:rPr lang="en-US" sz="2400" dirty="0"/>
              <a:t>programs,</a:t>
            </a:r>
          </a:p>
          <a:p>
            <a:r>
              <a:rPr lang="en-US" sz="2400" dirty="0"/>
              <a:t>operations that alter scenarios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392BEA-0BDE-B60D-16DE-15C5CFEA4B7E}"/>
              </a:ext>
            </a:extLst>
          </p:cNvPr>
          <p:cNvSpPr txBox="1"/>
          <p:nvPr/>
        </p:nvSpPr>
        <p:spPr>
          <a:xfrm>
            <a:off x="1905227" y="2105415"/>
            <a:ext cx="209865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/>
              <a:t>“</a:t>
            </a:r>
            <a:r>
              <a:rPr lang="es-ES" sz="2400" dirty="0" err="1"/>
              <a:t>sub-drivers</a:t>
            </a:r>
            <a:r>
              <a:rPr lang="es-ES" sz="2400" dirty="0"/>
              <a:t>”</a:t>
            </a:r>
          </a:p>
          <a:p>
            <a:pPr algn="ctr"/>
            <a:r>
              <a:rPr lang="es-ES" sz="2400" dirty="0"/>
              <a:t>o</a:t>
            </a:r>
          </a:p>
          <a:p>
            <a:r>
              <a:rPr lang="es-ES" sz="2400" dirty="0"/>
              <a:t>“</a:t>
            </a:r>
            <a:r>
              <a:rPr lang="es-ES" sz="2400" dirty="0" err="1"/>
              <a:t>super-drivers</a:t>
            </a:r>
            <a:r>
              <a:rPr lang="es-ES" sz="2400" dirty="0"/>
              <a:t>”</a:t>
            </a:r>
            <a:endParaRPr lang="en-US" sz="2400" dirty="0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318EB97D-5924-4486-A0FA-ED031D08A6D2}"/>
              </a:ext>
            </a:extLst>
          </p:cNvPr>
          <p:cNvSpPr/>
          <p:nvPr/>
        </p:nvSpPr>
        <p:spPr>
          <a:xfrm>
            <a:off x="4315851" y="2556275"/>
            <a:ext cx="615480" cy="22860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Bent-Up 9">
            <a:extLst>
              <a:ext uri="{FF2B5EF4-FFF2-40B4-BE49-F238E27FC236}">
                <a16:creationId xmlns:a16="http://schemas.microsoft.com/office/drawing/2014/main" id="{89A159F9-98BA-200A-DE80-34C6CE3C3005}"/>
              </a:ext>
            </a:extLst>
          </p:cNvPr>
          <p:cNvSpPr/>
          <p:nvPr/>
        </p:nvSpPr>
        <p:spPr>
          <a:xfrm rot="5400000">
            <a:off x="2697480" y="3890682"/>
            <a:ext cx="1645920" cy="731520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4DB869-1DC0-175F-3333-C7EA1770270F}"/>
              </a:ext>
            </a:extLst>
          </p:cNvPr>
          <p:cNvSpPr txBox="1"/>
          <p:nvPr/>
        </p:nvSpPr>
        <p:spPr>
          <a:xfrm>
            <a:off x="3962401" y="4648201"/>
            <a:ext cx="4414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What creates the drivers that we see in action?</a:t>
            </a:r>
          </a:p>
        </p:txBody>
      </p:sp>
      <p:sp>
        <p:nvSpPr>
          <p:cNvPr id="12" name="Arrow: Bent-Up 11">
            <a:extLst>
              <a:ext uri="{FF2B5EF4-FFF2-40B4-BE49-F238E27FC236}">
                <a16:creationId xmlns:a16="http://schemas.microsoft.com/office/drawing/2014/main" id="{9C77B578-51B1-6BE2-C3DD-4E9B4D6FCEA3}"/>
              </a:ext>
            </a:extLst>
          </p:cNvPr>
          <p:cNvSpPr/>
          <p:nvPr/>
        </p:nvSpPr>
        <p:spPr>
          <a:xfrm rot="16200000" flipV="1">
            <a:off x="9208625" y="1592419"/>
            <a:ext cx="548640" cy="1025991"/>
          </a:xfrm>
          <a:prstGeom prst="bentUpArrow">
            <a:avLst>
              <a:gd name="adj1" fmla="val 26008"/>
              <a:gd name="adj2" fmla="val 25000"/>
              <a:gd name="adj3" fmla="val 2500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D19C16-77A7-ED73-0DA3-EE24634FD32D}"/>
              </a:ext>
            </a:extLst>
          </p:cNvPr>
          <p:cNvSpPr txBox="1"/>
          <p:nvPr/>
        </p:nvSpPr>
        <p:spPr>
          <a:xfrm>
            <a:off x="10083223" y="1548738"/>
            <a:ext cx="15488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React to symptoms</a:t>
            </a:r>
          </a:p>
        </p:txBody>
      </p:sp>
    </p:spTree>
    <p:extLst>
      <p:ext uri="{BB962C8B-B14F-4D97-AF65-F5344CB8AC3E}">
        <p14:creationId xmlns:p14="http://schemas.microsoft.com/office/powerpoint/2010/main" val="404345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 animBg="1"/>
      <p:bldP spid="7" grpId="0"/>
      <p:bldP spid="8" grpId="0"/>
      <p:bldP spid="9" grpId="0" animBg="1"/>
      <p:bldP spid="10" grpId="0" animBg="1"/>
      <p:bldP spid="11" grpId="0"/>
      <p:bldP spid="12" grpId="0" animBg="1"/>
      <p:bldP spid="1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7842C46-269E-4515-8558-2CBBC7E2DEF5}"/>
              </a:ext>
            </a:extLst>
          </p:cNvPr>
          <p:cNvSpPr txBox="1"/>
          <p:nvPr/>
        </p:nvSpPr>
        <p:spPr>
          <a:xfrm>
            <a:off x="2288235" y="721452"/>
            <a:ext cx="67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 CENTRAL AMERICAN MIGRATION</a:t>
            </a: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0F95FF50-F60F-4A4F-9E02-B76C2516022F}"/>
              </a:ext>
            </a:extLst>
          </p:cNvPr>
          <p:cNvGraphicFramePr>
            <a:graphicFrameLocks noGrp="1"/>
          </p:cNvGraphicFramePr>
          <p:nvPr/>
        </p:nvGraphicFramePr>
        <p:xfrm>
          <a:off x="2133600" y="1656080"/>
          <a:ext cx="7620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28814291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8209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Policymaker is thinking: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can I do about Central American migration?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29064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F15094F7-0BBF-414D-9253-8535C489702A}"/>
              </a:ext>
            </a:extLst>
          </p:cNvPr>
          <p:cNvGraphicFramePr>
            <a:graphicFrameLocks noGrp="1"/>
          </p:cNvGraphicFramePr>
          <p:nvPr/>
        </p:nvGraphicFramePr>
        <p:xfrm>
          <a:off x="2133600" y="2946924"/>
          <a:ext cx="7620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3288142914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782092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Analyst is thinking: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What are the drivers of Central American migration?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8629064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AD4213C8-D86A-4475-8299-A4D12987515C}"/>
              </a:ext>
            </a:extLst>
          </p:cNvPr>
          <p:cNvGrpSpPr/>
          <p:nvPr/>
        </p:nvGrpSpPr>
        <p:grpSpPr>
          <a:xfrm>
            <a:off x="5611644" y="4800510"/>
            <a:ext cx="3684756" cy="523311"/>
            <a:chOff x="4087644" y="4800509"/>
            <a:chExt cx="3684756" cy="523311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9755394-22E2-4D59-A3EC-7C8EB9DDB0EC}"/>
                </a:ext>
              </a:extLst>
            </p:cNvPr>
            <p:cNvSpPr txBox="1"/>
            <p:nvPr/>
          </p:nvSpPr>
          <p:spPr>
            <a:xfrm>
              <a:off x="6172200" y="4800509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PUSH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8C79CC-9E7E-45A3-A4B4-6C36730C8C65}"/>
                </a:ext>
              </a:extLst>
            </p:cNvPr>
            <p:cNvSpPr txBox="1"/>
            <p:nvPr/>
          </p:nvSpPr>
          <p:spPr>
            <a:xfrm>
              <a:off x="4087644" y="4800600"/>
              <a:ext cx="1600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PULL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B3CB2E6-657A-464D-B630-A7C92F382C4A}"/>
              </a:ext>
            </a:extLst>
          </p:cNvPr>
          <p:cNvGrpSpPr/>
          <p:nvPr/>
        </p:nvGrpSpPr>
        <p:grpSpPr>
          <a:xfrm>
            <a:off x="6487944" y="3886200"/>
            <a:ext cx="1513056" cy="762000"/>
            <a:chOff x="4963944" y="3886200"/>
            <a:chExt cx="1513056" cy="762000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05E0AAB3-91BF-4029-84F1-1F7FCE2F198E}"/>
                </a:ext>
              </a:extLst>
            </p:cNvPr>
            <p:cNvCxnSpPr/>
            <p:nvPr/>
          </p:nvCxnSpPr>
          <p:spPr>
            <a:xfrm flipH="1">
              <a:off x="4963944" y="3886200"/>
              <a:ext cx="598656" cy="76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4DFDDE2E-7EC2-4F28-9FAD-81CFD8A7D641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3904196"/>
              <a:ext cx="304800" cy="7440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A8421F1-5560-42A1-B184-E4AFB9722182}"/>
              </a:ext>
            </a:extLst>
          </p:cNvPr>
          <p:cNvGrpSpPr/>
          <p:nvPr/>
        </p:nvGrpSpPr>
        <p:grpSpPr>
          <a:xfrm>
            <a:off x="4835655" y="5323729"/>
            <a:ext cx="2520690" cy="997486"/>
            <a:chOff x="3311655" y="5323729"/>
            <a:chExt cx="2520690" cy="9974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EEA58AD-0237-4C72-92F7-07D37CDA9C58}"/>
                </a:ext>
              </a:extLst>
            </p:cNvPr>
            <p:cNvSpPr txBox="1"/>
            <p:nvPr/>
          </p:nvSpPr>
          <p:spPr>
            <a:xfrm>
              <a:off x="3311655" y="5951883"/>
              <a:ext cx="25206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focus of most U.S. policy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8438F9D-C0B2-482E-A48B-85550D329F9D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5323729"/>
              <a:ext cx="0" cy="4673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958E01-F33F-48D6-A4BB-785E06E02802}"/>
              </a:ext>
            </a:extLst>
          </p:cNvPr>
          <p:cNvGrpSpPr/>
          <p:nvPr/>
        </p:nvGrpSpPr>
        <p:grpSpPr>
          <a:xfrm>
            <a:off x="7657253" y="5410200"/>
            <a:ext cx="1430200" cy="904354"/>
            <a:chOff x="3128207" y="5377061"/>
            <a:chExt cx="1430200" cy="90435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51867B7-B88C-4771-8862-75859369BBEC}"/>
                </a:ext>
              </a:extLst>
            </p:cNvPr>
            <p:cNvSpPr txBox="1"/>
            <p:nvPr/>
          </p:nvSpPr>
          <p:spPr>
            <a:xfrm>
              <a:off x="3128207" y="5912083"/>
              <a:ext cx="14302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 the region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7197D64-723D-4B56-8C72-DFFB4759CF00}"/>
                </a:ext>
              </a:extLst>
            </p:cNvPr>
            <p:cNvCxnSpPr>
              <a:cxnSpLocks/>
            </p:cNvCxnSpPr>
            <p:nvPr/>
          </p:nvCxnSpPr>
          <p:spPr>
            <a:xfrm>
              <a:off x="3700554" y="5377061"/>
              <a:ext cx="0" cy="4673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128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311938" y="1489106"/>
            <a:ext cx="7842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Q:  Why are the “push factors” of migration from the “Northern Triangle” </a:t>
            </a:r>
            <a:br>
              <a:rPr lang="en-US" sz="2000" dirty="0"/>
            </a:br>
            <a:r>
              <a:rPr lang="en-US" sz="2000" dirty="0"/>
              <a:t>of Central America so strong?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905001" y="2690004"/>
            <a:ext cx="8537125" cy="2382798"/>
            <a:chOff x="540966" y="2482334"/>
            <a:chExt cx="8537125" cy="2382798"/>
          </a:xfrm>
        </p:grpSpPr>
        <p:sp>
          <p:nvSpPr>
            <p:cNvPr id="5" name="TextBox 4"/>
            <p:cNvSpPr txBox="1"/>
            <p:nvPr/>
          </p:nvSpPr>
          <p:spPr>
            <a:xfrm>
              <a:off x="540966" y="2492398"/>
              <a:ext cx="12196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Poverty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371600" y="3094809"/>
              <a:ext cx="15365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Geography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343400" y="4311134"/>
              <a:ext cx="13793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U.S. guns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64771" y="3794351"/>
              <a:ext cx="1539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Aloof elites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524000" y="4495800"/>
              <a:ext cx="18742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Demographics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096239" y="3196571"/>
              <a:ext cx="2091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Low cooperation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60662" y="3623095"/>
              <a:ext cx="21196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Weak institutions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20504" y="2482334"/>
              <a:ext cx="265758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Poor education system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858000" y="4296756"/>
              <a:ext cx="19823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Gang deportees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00400" y="2511089"/>
              <a:ext cx="16385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Drug cartels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050194" y="3810332"/>
              <a:ext cx="1507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Corruption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91998" y="3094809"/>
              <a:ext cx="2190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A:  Cultural attributes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88034" y="2448146"/>
            <a:ext cx="7449524" cy="2382798"/>
            <a:chOff x="540966" y="2482334"/>
            <a:chExt cx="7449524" cy="2382798"/>
          </a:xfrm>
        </p:grpSpPr>
        <p:sp>
          <p:nvSpPr>
            <p:cNvPr id="19" name="TextBox 18"/>
            <p:cNvSpPr txBox="1"/>
            <p:nvPr/>
          </p:nvSpPr>
          <p:spPr>
            <a:xfrm>
              <a:off x="540966" y="2492398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371600" y="3094809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43400" y="4311134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64771" y="3794351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524000" y="4495800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86200" y="3279475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360662" y="3623095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420504" y="2482334"/>
              <a:ext cx="1084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WHY?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858000" y="4296756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200400" y="2511089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26492" y="3787949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91998" y="3094809"/>
              <a:ext cx="11324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Q:  WHY?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888034" y="5867400"/>
            <a:ext cx="607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DRIVING events?  How should we weight the drivers?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842C46-269E-4515-8558-2CBBC7E2DEF5}"/>
              </a:ext>
            </a:extLst>
          </p:cNvPr>
          <p:cNvSpPr txBox="1"/>
          <p:nvPr/>
        </p:nvSpPr>
        <p:spPr>
          <a:xfrm>
            <a:off x="644720" y="453466"/>
            <a:ext cx="6799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EXAMPLE:  CENTRAL AMERICAN MIGRATION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102AE-BFC7-B26D-33DE-4D35FD3CA02F}"/>
              </a:ext>
            </a:extLst>
          </p:cNvPr>
          <p:cNvSpPr txBox="1"/>
          <p:nvPr/>
        </p:nvSpPr>
        <p:spPr>
          <a:xfrm>
            <a:off x="2839428" y="5536086"/>
            <a:ext cx="63656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DRIVER PRESENTS A **POSSIBLE** PLACE WHERE POLICY CAN PLAY</a:t>
            </a:r>
          </a:p>
        </p:txBody>
      </p:sp>
    </p:spTree>
    <p:extLst>
      <p:ext uri="{BB962C8B-B14F-4D97-AF65-F5344CB8AC3E}">
        <p14:creationId xmlns:p14="http://schemas.microsoft.com/office/powerpoint/2010/main" val="216093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1" grpId="0"/>
      <p:bldP spid="31" grpId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843345-9913-4BFF-AB7D-0113D8FCD4E7}"/>
              </a:ext>
            </a:extLst>
          </p:cNvPr>
          <p:cNvSpPr txBox="1"/>
          <p:nvPr/>
        </p:nvSpPr>
        <p:spPr>
          <a:xfrm>
            <a:off x="3124201" y="1371601"/>
            <a:ext cx="528644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When you go to a doctor, do you want …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Treatment of symptoms?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Diagnosis of what’s wrong?</a:t>
            </a:r>
          </a:p>
          <a:p>
            <a:pPr lvl="2">
              <a:spcAft>
                <a:spcPts val="1200"/>
              </a:spcAft>
            </a:pPr>
            <a:r>
              <a:rPr lang="en-US" sz="2400" dirty="0"/>
              <a:t>Analysis of the causes?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BB9B0B-0EB5-470D-8E56-5D95A585FFBC}"/>
              </a:ext>
            </a:extLst>
          </p:cNvPr>
          <p:cNvSpPr txBox="1"/>
          <p:nvPr/>
        </p:nvSpPr>
        <p:spPr>
          <a:xfrm>
            <a:off x="2819401" y="4114800"/>
            <a:ext cx="6206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 to a mechanic?  Or to a psychologist?  Or to a career advisor?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CA4ABC-458C-4188-A7EB-E82D3AC1A0FD}"/>
              </a:ext>
            </a:extLst>
          </p:cNvPr>
          <p:cNvSpPr txBox="1"/>
          <p:nvPr/>
        </p:nvSpPr>
        <p:spPr>
          <a:xfrm>
            <a:off x="2029085" y="5232420"/>
            <a:ext cx="498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real value is in understanding the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BD35EA-AFAD-4EE6-8324-68B273DFAF47}"/>
              </a:ext>
            </a:extLst>
          </p:cNvPr>
          <p:cNvSpPr txBox="1"/>
          <p:nvPr/>
        </p:nvSpPr>
        <p:spPr>
          <a:xfrm>
            <a:off x="8082572" y="5219266"/>
            <a:ext cx="1887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of each issue.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A836BCD-0B7E-4E70-B684-B72AA55891EC}"/>
              </a:ext>
            </a:extLst>
          </p:cNvPr>
          <p:cNvSpPr/>
          <p:nvPr/>
        </p:nvSpPr>
        <p:spPr>
          <a:xfrm>
            <a:off x="6781800" y="5225843"/>
            <a:ext cx="14173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DRIVERS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30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6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4EC62-ED7D-F5B5-D986-1E2C13C50308}"/>
              </a:ext>
            </a:extLst>
          </p:cNvPr>
          <p:cNvSpPr txBox="1"/>
          <p:nvPr/>
        </p:nvSpPr>
        <p:spPr>
          <a:xfrm>
            <a:off x="4343400" y="2667000"/>
            <a:ext cx="6799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How do you write it?</a:t>
            </a:r>
          </a:p>
        </p:txBody>
      </p:sp>
    </p:spTree>
    <p:extLst>
      <p:ext uri="{BB962C8B-B14F-4D97-AF65-F5344CB8AC3E}">
        <p14:creationId xmlns:p14="http://schemas.microsoft.com/office/powerpoint/2010/main" val="9340281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11251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Analytical Worksheet:  One Proven, Effective Way to Build Analysis for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1EA514-7D3B-EF13-CBC9-A02411821D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463" y="1414322"/>
            <a:ext cx="4052560" cy="5120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7F23A-6D4D-53FE-8CC0-57C401FC2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981" y="1419319"/>
            <a:ext cx="4018619" cy="5120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202505-C94F-A242-1001-90A3339696CB}"/>
              </a:ext>
            </a:extLst>
          </p:cNvPr>
          <p:cNvSpPr txBox="1"/>
          <p:nvPr/>
        </p:nvSpPr>
        <p:spPr>
          <a:xfrm>
            <a:off x="9054919" y="5709063"/>
            <a:ext cx="1878591" cy="64633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HANDOUT D</a:t>
            </a:r>
            <a:br>
              <a:rPr lang="en-US" dirty="0"/>
            </a:br>
            <a:r>
              <a:rPr lang="en-US" dirty="0"/>
              <a:t>from YESTERDAY</a:t>
            </a:r>
          </a:p>
        </p:txBody>
      </p:sp>
    </p:spTree>
    <p:extLst>
      <p:ext uri="{BB962C8B-B14F-4D97-AF65-F5344CB8AC3E}">
        <p14:creationId xmlns:p14="http://schemas.microsoft.com/office/powerpoint/2010/main" val="311485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2150C6BD-E46E-4BD9-A6EC-FAFF796DFBB5}"/>
              </a:ext>
            </a:extLst>
          </p:cNvPr>
          <p:cNvSpPr txBox="1"/>
          <p:nvPr/>
        </p:nvSpPr>
        <p:spPr>
          <a:xfrm>
            <a:off x="685800" y="497030"/>
            <a:ext cx="6128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 EXAMPLE:  Migration from Central America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ED25C5-4133-53CC-7EB3-0926A33192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7981" y="1448050"/>
            <a:ext cx="3944518" cy="51206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202505-C94F-A242-1001-90A3339696CB}"/>
              </a:ext>
            </a:extLst>
          </p:cNvPr>
          <p:cNvSpPr txBox="1"/>
          <p:nvPr/>
        </p:nvSpPr>
        <p:spPr>
          <a:xfrm>
            <a:off x="9144000" y="5791200"/>
            <a:ext cx="1443600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HANDOUT 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09BCF2-5A5B-3C2A-A7AA-9873801FC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7230" y="1433060"/>
            <a:ext cx="3795026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239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982D9E-00E4-4E48-AEAB-CE69096242C9}"/>
              </a:ext>
            </a:extLst>
          </p:cNvPr>
          <p:cNvSpPr txBox="1"/>
          <p:nvPr/>
        </p:nvSpPr>
        <p:spPr>
          <a:xfrm>
            <a:off x="4191000" y="9144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What is analysis?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B42041-D3DF-48DE-8020-316544428F93}"/>
              </a:ext>
            </a:extLst>
          </p:cNvPr>
          <p:cNvSpPr txBox="1"/>
          <p:nvPr/>
        </p:nvSpPr>
        <p:spPr>
          <a:xfrm>
            <a:off x="1143000" y="2104311"/>
            <a:ext cx="4501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Telling our readers or audiences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9BE824-43CB-4FF3-9457-C0DE48077654}"/>
              </a:ext>
            </a:extLst>
          </p:cNvPr>
          <p:cNvSpPr txBox="1"/>
          <p:nvPr/>
        </p:nvSpPr>
        <p:spPr>
          <a:xfrm>
            <a:off x="1866900" y="2771002"/>
            <a:ext cx="67818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What we know about what’s happening</a:t>
            </a:r>
            <a:br>
              <a:rPr lang="en-US" sz="2400" dirty="0"/>
            </a:br>
            <a:r>
              <a:rPr lang="en-US" sz="2400" dirty="0"/>
              <a:t>Who, what, when, where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But more importantly … </a:t>
            </a:r>
            <a:br>
              <a:rPr lang="en-US" sz="2400" dirty="0"/>
            </a:br>
            <a:r>
              <a:rPr lang="en-US" sz="2400" dirty="0"/>
              <a:t>      WHY it’s happening</a:t>
            </a:r>
            <a:br>
              <a:rPr lang="en-US" sz="2400" dirty="0"/>
            </a:br>
            <a:r>
              <a:rPr lang="en-US" sz="2400" dirty="0"/>
              <a:t>      HOW it’s happening</a:t>
            </a:r>
            <a:br>
              <a:rPr lang="en-US" sz="2400" dirty="0"/>
            </a:br>
            <a:r>
              <a:rPr lang="en-US" sz="2400" dirty="0"/>
              <a:t>      And WHAT WILL happen</a:t>
            </a:r>
            <a:br>
              <a:rPr lang="en-US" sz="2400" dirty="0"/>
            </a:br>
            <a:r>
              <a:rPr lang="en-US" sz="2400" dirty="0"/>
              <a:t>      and WHY we should care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/>
              <a:t>And by doing that  – without being prescriptive – showing what they can do about 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BB3DD05-3532-4EAC-9E4B-A52081687CA9}"/>
              </a:ext>
            </a:extLst>
          </p:cNvPr>
          <p:cNvSpPr txBox="1"/>
          <p:nvPr/>
        </p:nvSpPr>
        <p:spPr>
          <a:xfrm>
            <a:off x="8686800" y="3733800"/>
            <a:ext cx="313239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This makes it</a:t>
            </a:r>
          </a:p>
          <a:p>
            <a:r>
              <a:rPr lang="en-US" sz="4000" dirty="0"/>
              <a:t>ACTIONABLE</a:t>
            </a:r>
            <a:endParaRPr lang="en-US" sz="2000" dirty="0"/>
          </a:p>
          <a:p>
            <a:r>
              <a:rPr lang="en-US" sz="2000" dirty="0"/>
              <a:t>analysis!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CB4BB4C-232D-4948-90DD-82F4C3AFEBE1}"/>
              </a:ext>
            </a:extLst>
          </p:cNvPr>
          <p:cNvCxnSpPr>
            <a:cxnSpLocks/>
          </p:cNvCxnSpPr>
          <p:nvPr/>
        </p:nvCxnSpPr>
        <p:spPr>
          <a:xfrm flipH="1">
            <a:off x="7594496" y="4633050"/>
            <a:ext cx="1016104" cy="92955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978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C4976-F635-FAD4-6CAB-F1FF6DFB2D61}"/>
              </a:ext>
            </a:extLst>
          </p:cNvPr>
          <p:cNvSpPr txBox="1"/>
          <p:nvPr/>
        </p:nvSpPr>
        <p:spPr>
          <a:xfrm>
            <a:off x="2438400" y="2905780"/>
            <a:ext cx="7909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Armed with a worksheet like this, the writing is easy.</a:t>
            </a:r>
          </a:p>
        </p:txBody>
      </p:sp>
    </p:spTree>
    <p:extLst>
      <p:ext uri="{BB962C8B-B14F-4D97-AF65-F5344CB8AC3E}">
        <p14:creationId xmlns:p14="http://schemas.microsoft.com/office/powerpoint/2010/main" val="321957124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3ED311-AF98-4964-9089-155038BADF3F}"/>
              </a:ext>
            </a:extLst>
          </p:cNvPr>
          <p:cNvSpPr txBox="1"/>
          <p:nvPr/>
        </p:nvSpPr>
        <p:spPr>
          <a:xfrm>
            <a:off x="1524000" y="762000"/>
            <a:ext cx="8569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Is there a “perfect” format for analysis (written and oral)?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AE105-5AB5-4E5D-BD35-0CCF7FBD47C7}"/>
              </a:ext>
            </a:extLst>
          </p:cNvPr>
          <p:cNvSpPr txBox="1"/>
          <p:nvPr/>
        </p:nvSpPr>
        <p:spPr>
          <a:xfrm>
            <a:off x="1371600" y="396240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guideline: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BA8148-9062-D82D-2E0F-54CF638139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356360"/>
            <a:ext cx="7299518" cy="52120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BE6A38-9636-CA67-D191-557DD2470764}"/>
              </a:ext>
            </a:extLst>
          </p:cNvPr>
          <p:cNvSpPr txBox="1"/>
          <p:nvPr/>
        </p:nvSpPr>
        <p:spPr>
          <a:xfrm>
            <a:off x="9220200" y="6061023"/>
            <a:ext cx="1452642" cy="369332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/>
              <a:t>HANDOUT H</a:t>
            </a:r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46E67D1-A5FF-567F-56F9-DD0152371302}"/>
              </a:ext>
            </a:extLst>
          </p:cNvPr>
          <p:cNvSpPr/>
          <p:nvPr/>
        </p:nvSpPr>
        <p:spPr>
          <a:xfrm>
            <a:off x="3657600" y="6042900"/>
            <a:ext cx="7924800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" name="Rectangle 2">
            <a:extLst>
              <a:ext uri="{FF2B5EF4-FFF2-40B4-BE49-F238E27FC236}">
                <a16:creationId xmlns:a16="http://schemas.microsoft.com/office/drawing/2014/main" id="{61944412-13CE-FCB1-9D9A-18DF9297408E}"/>
              </a:ext>
            </a:extLst>
          </p:cNvPr>
          <p:cNvSpPr/>
          <p:nvPr/>
        </p:nvSpPr>
        <p:spPr>
          <a:xfrm>
            <a:off x="8879721" y="4854886"/>
            <a:ext cx="2133600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FA6D16AE-FD78-B93C-33A5-419F431E9010}"/>
              </a:ext>
            </a:extLst>
          </p:cNvPr>
          <p:cNvSpPr/>
          <p:nvPr/>
        </p:nvSpPr>
        <p:spPr>
          <a:xfrm>
            <a:off x="3705698" y="5589886"/>
            <a:ext cx="7508121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A8EE1A1-CA41-9F39-E886-6D4B5628F2A6}"/>
              </a:ext>
            </a:extLst>
          </p:cNvPr>
          <p:cNvSpPr/>
          <p:nvPr/>
        </p:nvSpPr>
        <p:spPr>
          <a:xfrm>
            <a:off x="3607928" y="4801899"/>
            <a:ext cx="7508121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9B5336C-4CAB-21B5-139E-0DE480B11C72}"/>
              </a:ext>
            </a:extLst>
          </p:cNvPr>
          <p:cNvSpPr/>
          <p:nvPr/>
        </p:nvSpPr>
        <p:spPr>
          <a:xfrm>
            <a:off x="3705698" y="4235278"/>
            <a:ext cx="7956997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9AE3FF99-4898-F20E-CDDB-91A83CB73FC6}"/>
              </a:ext>
            </a:extLst>
          </p:cNvPr>
          <p:cNvSpPr/>
          <p:nvPr/>
        </p:nvSpPr>
        <p:spPr>
          <a:xfrm>
            <a:off x="3705698" y="3463309"/>
            <a:ext cx="7508121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57731AB-0F61-0242-2593-0FE3F7A31A91}"/>
              </a:ext>
            </a:extLst>
          </p:cNvPr>
          <p:cNvSpPr/>
          <p:nvPr/>
        </p:nvSpPr>
        <p:spPr>
          <a:xfrm>
            <a:off x="3657600" y="2861787"/>
            <a:ext cx="7508121" cy="1223554"/>
          </a:xfrm>
          <a:prstGeom prst="rect">
            <a:avLst/>
          </a:prstGeom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32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12" grpId="0" animBg="1"/>
      <p:bldP spid="3" grpId="0" animBg="1"/>
      <p:bldP spid="6" grpId="0" animBg="1"/>
      <p:bldP spid="8" grpId="0" animBg="1"/>
      <p:bldP spid="10" grpId="0" animBg="1"/>
      <p:bldP spid="13" grpId="0" animBg="1"/>
      <p:bldP spid="1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7C4976-F635-FAD4-6CAB-F1FF6DFB2D61}"/>
              </a:ext>
            </a:extLst>
          </p:cNvPr>
          <p:cNvSpPr txBox="1"/>
          <p:nvPr/>
        </p:nvSpPr>
        <p:spPr>
          <a:xfrm>
            <a:off x="2438400" y="2905780"/>
            <a:ext cx="6552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TOMORROW:  More on the writing aspects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3F77D8-4C80-5653-A8FE-6BF088705726}"/>
              </a:ext>
            </a:extLst>
          </p:cNvPr>
          <p:cNvSpPr txBox="1"/>
          <p:nvPr/>
        </p:nvSpPr>
        <p:spPr>
          <a:xfrm>
            <a:off x="4267200" y="5257800"/>
            <a:ext cx="44066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Today … one more handout</a:t>
            </a:r>
          </a:p>
        </p:txBody>
      </p:sp>
    </p:spTree>
    <p:extLst>
      <p:ext uri="{BB962C8B-B14F-4D97-AF65-F5344CB8AC3E}">
        <p14:creationId xmlns:p14="http://schemas.microsoft.com/office/powerpoint/2010/main" val="27001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D0A105-DB79-4B76-BDF1-8C7C2A076E50}"/>
              </a:ext>
            </a:extLst>
          </p:cNvPr>
          <p:cNvSpPr txBox="1"/>
          <p:nvPr/>
        </p:nvSpPr>
        <p:spPr>
          <a:xfrm>
            <a:off x="1524000" y="762000"/>
            <a:ext cx="4325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How to write good analysis?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535941-DEDC-4328-B613-DEDA3A482C6F}"/>
              </a:ext>
            </a:extLst>
          </p:cNvPr>
          <p:cNvSpPr txBox="1"/>
          <p:nvPr/>
        </p:nvSpPr>
        <p:spPr>
          <a:xfrm>
            <a:off x="2507124" y="3733800"/>
            <a:ext cx="1943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 guideline: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A75ED0-70F0-CBED-C598-EBE0263BF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009" y="368173"/>
            <a:ext cx="4966982" cy="62921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BE8C11-C234-6ACC-19A5-57AAFAC52BD7}"/>
              </a:ext>
            </a:extLst>
          </p:cNvPr>
          <p:cNvSpPr txBox="1"/>
          <p:nvPr/>
        </p:nvSpPr>
        <p:spPr>
          <a:xfrm>
            <a:off x="9982200" y="5638800"/>
            <a:ext cx="1878591" cy="646331"/>
          </a:xfrm>
          <a:prstGeom prst="rect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HANDOUT A</a:t>
            </a:r>
            <a:br>
              <a:rPr lang="en-US" dirty="0"/>
            </a:br>
            <a:r>
              <a:rPr lang="en-US" dirty="0"/>
              <a:t>from YESTERDAY</a:t>
            </a:r>
          </a:p>
        </p:txBody>
      </p:sp>
    </p:spTree>
    <p:extLst>
      <p:ext uri="{BB962C8B-B14F-4D97-AF65-F5344CB8AC3E}">
        <p14:creationId xmlns:p14="http://schemas.microsoft.com/office/powerpoint/2010/main" val="345602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190602-FACC-E388-D4B1-6B5A38A29F28}"/>
              </a:ext>
            </a:extLst>
          </p:cNvPr>
          <p:cNvSpPr txBox="1"/>
          <p:nvPr/>
        </p:nvSpPr>
        <p:spPr>
          <a:xfrm>
            <a:off x="3474722" y="838200"/>
            <a:ext cx="499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Questions or Comments?</a:t>
            </a:r>
          </a:p>
        </p:txBody>
      </p:sp>
      <p:pic>
        <p:nvPicPr>
          <p:cNvPr id="4" name="Picture 3" descr="A cover of a book&#10;&#10;Description automatically generated">
            <a:extLst>
              <a:ext uri="{FF2B5EF4-FFF2-40B4-BE49-F238E27FC236}">
                <a16:creationId xmlns:a16="http://schemas.microsoft.com/office/drawing/2014/main" id="{D732B5DE-F5CA-1DF0-237A-ED3A46323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594108"/>
            <a:ext cx="8305800" cy="46720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9636C4-7D88-3091-D17F-D39D43F686AC}"/>
              </a:ext>
            </a:extLst>
          </p:cNvPr>
          <p:cNvSpPr txBox="1"/>
          <p:nvPr/>
        </p:nvSpPr>
        <p:spPr>
          <a:xfrm>
            <a:off x="2745819" y="6248400"/>
            <a:ext cx="6700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Feel free to drop me an e-mail at </a:t>
            </a:r>
            <a:r>
              <a:rPr lang="en-US" sz="2400" dirty="0">
                <a:hlinkClick r:id="rId4"/>
              </a:rPr>
              <a:t>farmstro@syr.edu</a:t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928237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55016" y="5503783"/>
            <a:ext cx="50292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Aft>
                <a:spcPts val="1200"/>
              </a:spcAft>
            </a:pPr>
            <a:r>
              <a:rPr lang="en-US" sz="2800" b="1" dirty="0"/>
              <a:t>Fulton T. Armstrong</a:t>
            </a:r>
          </a:p>
          <a:p>
            <a:pPr algn="r">
              <a:spcAft>
                <a:spcPts val="1200"/>
              </a:spcAft>
            </a:pPr>
            <a:r>
              <a:rPr lang="en-US" sz="2400" dirty="0"/>
              <a:t> </a:t>
            </a:r>
            <a:br>
              <a:rPr lang="en-US" sz="2400" dirty="0"/>
            </a:b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-298069" y="923091"/>
            <a:ext cx="12464129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en-US" sz="4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Washington Analytical Memo</a:t>
            </a:r>
          </a:p>
          <a:p>
            <a:pPr algn="ctr"/>
            <a:r>
              <a:rPr lang="en-US" sz="2400" b="1" i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- An Analytical Model for Making Information Actionable -</a:t>
            </a:r>
            <a:endParaRPr lang="en-US" sz="4400" b="1" i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EFA4EC-3A1D-4F88-B6BF-98BF77812F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3094111"/>
            <a:ext cx="4684295" cy="29632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2190602-FACC-E388-D4B1-6B5A38A29F28}"/>
              </a:ext>
            </a:extLst>
          </p:cNvPr>
          <p:cNvSpPr txBox="1"/>
          <p:nvPr/>
        </p:nvSpPr>
        <p:spPr>
          <a:xfrm>
            <a:off x="5257800" y="3463159"/>
            <a:ext cx="499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Questions or Comments?</a:t>
            </a:r>
          </a:p>
        </p:txBody>
      </p:sp>
    </p:spTree>
    <p:extLst>
      <p:ext uri="{BB962C8B-B14F-4D97-AF65-F5344CB8AC3E}">
        <p14:creationId xmlns:p14="http://schemas.microsoft.com/office/powerpoint/2010/main" val="20352706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965652" y="1498179"/>
            <a:ext cx="4344454" cy="4596588"/>
            <a:chOff x="441649" y="1498179"/>
            <a:chExt cx="4344454" cy="4596588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330699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Arial Black" panose="020B0A04020102020204" pitchFamily="34" charset="0"/>
                </a:rPr>
                <a:t>driver and </a:t>
              </a:r>
              <a:r>
                <a:rPr lang="es-ES" sz="2800" dirty="0" err="1">
                  <a:latin typeface="Arial Black" panose="020B0A04020102020204" pitchFamily="34" charset="0"/>
                </a:rPr>
                <a:t>trend</a:t>
              </a:r>
              <a:endParaRPr lang="en-US" sz="2800" dirty="0">
                <a:latin typeface="Arial Black" panose="020B0A04020102020204" pitchFamily="34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2401601" y="2102673"/>
              <a:ext cx="22507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Footlight MT Light" panose="0204060206030A020304" pitchFamily="18" charset="0"/>
                </a:rPr>
                <a:t>driver and </a:t>
              </a:r>
              <a:r>
                <a:rPr lang="es-ES" sz="2400" dirty="0" err="1">
                  <a:latin typeface="Footlight MT Light" panose="0204060206030A020304" pitchFamily="18" charset="0"/>
                </a:rPr>
                <a:t>trend</a:t>
              </a:r>
              <a:endParaRPr lang="en-US" sz="24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3294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driver and </a:t>
              </a:r>
              <a:r>
                <a:rPr lang="es-ES" sz="3200" dirty="0" err="1">
                  <a:latin typeface="Brush Script MT" panose="03060802040406070304" pitchFamily="66" charset="0"/>
                </a:rPr>
                <a:t>trend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441649" y="3645853"/>
              <a:ext cx="205697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LilyUPC" panose="020B0502040204020203" pitchFamily="34" charset="-34"/>
                  <a:cs typeface="LilyUPC" panose="020B0502040204020203" pitchFamily="34" charset="-34"/>
                </a:rPr>
                <a:t>driver and </a:t>
              </a:r>
              <a:r>
                <a:rPr lang="es-ES" sz="3200" dirty="0" err="1">
                  <a:latin typeface="LilyUPC" panose="020B0502040204020203" pitchFamily="34" charset="-34"/>
                  <a:cs typeface="LilyUPC" panose="020B0502040204020203" pitchFamily="34" charset="-34"/>
                </a:rPr>
                <a:t>trend</a:t>
              </a:r>
              <a:endParaRPr lang="en-US" sz="32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57200" y="2841560"/>
              <a:ext cx="22150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/>
                <a:t>driver and </a:t>
              </a:r>
              <a:r>
                <a:rPr lang="es-ES" sz="2400" dirty="0" err="1"/>
                <a:t>trend</a:t>
              </a:r>
              <a:endParaRPr lang="en-US" sz="2400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1762518" y="5633102"/>
              <a:ext cx="30235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2400" dirty="0">
                  <a:latin typeface="Showcard Gothic" panose="04020904020102020604" pitchFamily="82" charset="0"/>
                </a:rPr>
                <a:t>driver and </a:t>
              </a:r>
              <a:r>
                <a:rPr lang="es-ES" sz="2400" dirty="0" err="1">
                  <a:latin typeface="Showcard Gothic" panose="04020904020102020604" pitchFamily="82" charset="0"/>
                </a:rPr>
                <a:t>trend</a:t>
              </a:r>
              <a:endParaRPr lang="en-US" sz="24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A327CDB-FDA2-43BF-B780-C8A655ECDB1E}"/>
              </a:ext>
            </a:extLst>
          </p:cNvPr>
          <p:cNvSpPr txBox="1"/>
          <p:nvPr/>
        </p:nvSpPr>
        <p:spPr>
          <a:xfrm>
            <a:off x="3566160" y="457200"/>
            <a:ext cx="510017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Building the Principal Scenario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731456" y="1650452"/>
            <a:ext cx="2403144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>
                <a:solidFill>
                  <a:schemeClr val="bg1"/>
                </a:solidFill>
              </a:rPr>
              <a:t>Principal </a:t>
            </a:r>
            <a:r>
              <a:rPr lang="es-ES" sz="2800" dirty="0" err="1">
                <a:solidFill>
                  <a:schemeClr val="bg1"/>
                </a:solidFill>
              </a:rPr>
              <a:t>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86C3016-015F-4DA1-99B3-83B3894ADE50}"/>
              </a:ext>
            </a:extLst>
          </p:cNvPr>
          <p:cNvGrpSpPr/>
          <p:nvPr/>
        </p:nvGrpSpPr>
        <p:grpSpPr>
          <a:xfrm>
            <a:off x="4460548" y="1786101"/>
            <a:ext cx="3388055" cy="3700303"/>
            <a:chOff x="2936545" y="1786098"/>
            <a:chExt cx="3388055" cy="370030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166882" y="1786098"/>
              <a:ext cx="1137740" cy="109889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12595" y="2299836"/>
              <a:ext cx="492027" cy="56966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60731" y="2712944"/>
              <a:ext cx="2054698" cy="1152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2942824"/>
              <a:ext cx="2524439" cy="187332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4400" y="3210060"/>
              <a:ext cx="1600200" cy="227634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36545" y="2522887"/>
              <a:ext cx="2407691" cy="52593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BB2C57F-ECE5-13DF-7D41-7376AD119E8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QUICK</a:t>
            </a:r>
          </a:p>
        </p:txBody>
      </p:sp>
    </p:spTree>
    <p:extLst>
      <p:ext uri="{BB962C8B-B14F-4D97-AF65-F5344CB8AC3E}">
        <p14:creationId xmlns:p14="http://schemas.microsoft.com/office/powerpoint/2010/main" val="105278416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0CE0A8A2-06E8-4EE3-808B-4C85146E3848}"/>
              </a:ext>
            </a:extLst>
          </p:cNvPr>
          <p:cNvGrpSpPr/>
          <p:nvPr/>
        </p:nvGrpSpPr>
        <p:grpSpPr>
          <a:xfrm>
            <a:off x="1203036" y="1498179"/>
            <a:ext cx="5427317" cy="4701086"/>
            <a:chOff x="-320964" y="1498179"/>
            <a:chExt cx="5427317" cy="470108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432194-2004-46BA-B68A-53B96D8E09CE}"/>
                </a:ext>
              </a:extLst>
            </p:cNvPr>
            <p:cNvSpPr txBox="1"/>
            <p:nvPr/>
          </p:nvSpPr>
          <p:spPr>
            <a:xfrm>
              <a:off x="533400" y="1498179"/>
              <a:ext cx="25520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800" dirty="0">
                  <a:latin typeface="+mj-lt"/>
                </a:rPr>
                <a:t>driver and </a:t>
              </a:r>
              <a:r>
                <a:rPr lang="es-ES" sz="2800" dirty="0" err="1">
                  <a:latin typeface="+mj-lt"/>
                </a:rPr>
                <a:t>trend</a:t>
              </a:r>
              <a:endParaRPr lang="en-US" sz="2800" dirty="0">
                <a:latin typeface="+mj-l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D416D8C-4470-4D55-B4B0-F1871301B90E}"/>
                </a:ext>
              </a:extLst>
            </p:cNvPr>
            <p:cNvSpPr/>
            <p:nvPr/>
          </p:nvSpPr>
          <p:spPr>
            <a:xfrm>
              <a:off x="1321461" y="2042043"/>
              <a:ext cx="3283719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>
                  <a:latin typeface="Footlight MT Light" panose="0204060206030A020304" pitchFamily="18" charset="0"/>
                </a:rPr>
                <a:t>driver and </a:t>
              </a:r>
              <a:r>
                <a:rPr lang="es-ES" sz="3600" dirty="0" err="1">
                  <a:latin typeface="Footlight MT Light" panose="0204060206030A020304" pitchFamily="18" charset="0"/>
                </a:rPr>
                <a:t>trend</a:t>
              </a:r>
              <a:endParaRPr lang="en-US" sz="3600" dirty="0">
                <a:latin typeface="Footlight MT Light" panose="0204060206030A020304" pitchFamily="18" charset="0"/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08159EE1-A3FF-421A-BC77-E3FE9526DEF3}"/>
                </a:ext>
              </a:extLst>
            </p:cNvPr>
            <p:cNvSpPr/>
            <p:nvPr/>
          </p:nvSpPr>
          <p:spPr>
            <a:xfrm>
              <a:off x="685800" y="4596364"/>
              <a:ext cx="232948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200" dirty="0">
                  <a:latin typeface="Brush Script MT" panose="03060802040406070304" pitchFamily="66" charset="0"/>
                </a:rPr>
                <a:t>driver and </a:t>
              </a:r>
              <a:r>
                <a:rPr lang="es-ES" sz="3200" dirty="0" err="1">
                  <a:latin typeface="Brush Script MT" panose="03060802040406070304" pitchFamily="66" charset="0"/>
                </a:rPr>
                <a:t>trend</a:t>
              </a:r>
              <a:endParaRPr lang="en-US" sz="3200" dirty="0">
                <a:latin typeface="Brush Script MT" panose="03060802040406070304" pitchFamily="66" charset="0"/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37E68EF-104B-49A0-B1AE-B4432F36568C}"/>
                </a:ext>
              </a:extLst>
            </p:cNvPr>
            <p:cNvSpPr/>
            <p:nvPr/>
          </p:nvSpPr>
          <p:spPr>
            <a:xfrm>
              <a:off x="-320964" y="3650773"/>
              <a:ext cx="252825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4000" dirty="0">
                  <a:latin typeface="LilyUPC" panose="020B0502040204020203" pitchFamily="34" charset="-34"/>
                  <a:cs typeface="LilyUPC" panose="020B0502040204020203" pitchFamily="34" charset="-34"/>
                </a:rPr>
                <a:t>driver and </a:t>
              </a:r>
              <a:r>
                <a:rPr lang="es-ES" sz="4000" dirty="0" err="1">
                  <a:latin typeface="LilyUPC" panose="020B0502040204020203" pitchFamily="34" charset="-34"/>
                  <a:cs typeface="LilyUPC" panose="020B0502040204020203" pitchFamily="34" charset="-34"/>
                </a:rPr>
                <a:t>trend</a:t>
              </a:r>
              <a:endParaRPr lang="en-US" sz="4000" dirty="0">
                <a:latin typeface="LilyUPC" panose="020B0502040204020203" pitchFamily="34" charset="-34"/>
                <a:cs typeface="LilyUPC" panose="020B0502040204020203" pitchFamily="34" charset="-34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0AE1733-B225-496D-B9C8-EB6FD5B3D749}"/>
                </a:ext>
              </a:extLst>
            </p:cNvPr>
            <p:cNvSpPr/>
            <p:nvPr/>
          </p:nvSpPr>
          <p:spPr>
            <a:xfrm>
              <a:off x="466323" y="3097432"/>
              <a:ext cx="171027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dirty="0"/>
                <a:t>driver and </a:t>
              </a:r>
              <a:r>
                <a:rPr lang="es-ES" dirty="0" err="1"/>
                <a:t>trend</a:t>
              </a:r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FD55DDC-F5F1-4382-BC32-1164A9454F20}"/>
                </a:ext>
              </a:extLst>
            </p:cNvPr>
            <p:cNvSpPr/>
            <p:nvPr/>
          </p:nvSpPr>
          <p:spPr>
            <a:xfrm>
              <a:off x="660905" y="5552934"/>
              <a:ext cx="444544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s-ES" sz="3600" dirty="0">
                  <a:latin typeface="Showcard Gothic" panose="04020904020102020604" pitchFamily="82" charset="0"/>
                </a:rPr>
                <a:t>driver and </a:t>
              </a:r>
              <a:r>
                <a:rPr lang="es-ES" sz="3600" dirty="0" err="1">
                  <a:latin typeface="Showcard Gothic" panose="04020904020102020604" pitchFamily="82" charset="0"/>
                </a:rPr>
                <a:t>trend</a:t>
              </a:r>
              <a:endParaRPr lang="en-US" sz="3600" dirty="0">
                <a:latin typeface="Showcard Gothic" panose="04020904020102020604" pitchFamily="82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F943071-5498-4716-92DE-25C4F1A44492}"/>
              </a:ext>
            </a:extLst>
          </p:cNvPr>
          <p:cNvSpPr/>
          <p:nvPr/>
        </p:nvSpPr>
        <p:spPr>
          <a:xfrm>
            <a:off x="7942857" y="3657603"/>
            <a:ext cx="2572745" cy="106249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800" dirty="0" err="1">
                <a:solidFill>
                  <a:schemeClr val="bg1"/>
                </a:solidFill>
              </a:rPr>
              <a:t>Alternative</a:t>
            </a:r>
            <a:r>
              <a:rPr lang="es-ES" sz="2800" dirty="0">
                <a:solidFill>
                  <a:schemeClr val="bg1"/>
                </a:solidFill>
              </a:rPr>
              <a:t> </a:t>
            </a:r>
            <a:r>
              <a:rPr lang="es-ES" sz="2800" dirty="0" err="1">
                <a:solidFill>
                  <a:schemeClr val="bg1"/>
                </a:solidFill>
              </a:rPr>
              <a:t>Scenario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0A4971D-38F0-4A0F-AEC7-D801EB109E71}"/>
              </a:ext>
            </a:extLst>
          </p:cNvPr>
          <p:cNvGrpSpPr/>
          <p:nvPr/>
        </p:nvGrpSpPr>
        <p:grpSpPr>
          <a:xfrm>
            <a:off x="4091592" y="1794353"/>
            <a:ext cx="3765650" cy="3976733"/>
            <a:chOff x="2567592" y="1794350"/>
            <a:chExt cx="3765650" cy="3976733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EDFB7A-AB4C-48CD-B8A4-C032A1488AF3}"/>
                </a:ext>
              </a:extLst>
            </p:cNvPr>
            <p:cNvCxnSpPr>
              <a:cxnSpLocks/>
            </p:cNvCxnSpPr>
            <p:nvPr/>
          </p:nvCxnSpPr>
          <p:spPr>
            <a:xfrm>
              <a:off x="4313074" y="1794350"/>
              <a:ext cx="1912118" cy="93981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C278785-F031-45CA-B182-E59AA2B4AC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8744" y="2506831"/>
              <a:ext cx="984045" cy="45466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73AAB8EA-BFEF-4035-80B9-F013E6CD59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581400" y="4011543"/>
              <a:ext cx="2424165" cy="1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A04AE3C-E908-4DE3-8428-F6DB46821C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42961" y="4430376"/>
              <a:ext cx="2662604" cy="38577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ABA0263-167E-4E1D-B8AF-33B59556F6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06353" y="4841543"/>
              <a:ext cx="1226889" cy="92954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5832A8F-2D68-4DE1-8CFB-4756265E7550}"/>
                </a:ext>
              </a:extLst>
            </p:cNvPr>
            <p:cNvCxnSpPr>
              <a:cxnSpLocks/>
            </p:cNvCxnSpPr>
            <p:nvPr/>
          </p:nvCxnSpPr>
          <p:spPr>
            <a:xfrm>
              <a:off x="2567592" y="3299218"/>
              <a:ext cx="3490965" cy="3746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52C39F5-FF83-4C51-9A3A-D8DC8A7108C2}"/>
              </a:ext>
            </a:extLst>
          </p:cNvPr>
          <p:cNvSpPr txBox="1"/>
          <p:nvPr/>
        </p:nvSpPr>
        <p:spPr>
          <a:xfrm>
            <a:off x="3566160" y="457200"/>
            <a:ext cx="618594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Building the ALTERNATIVE Scenario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3A3442-1BE5-EE43-A8BC-475AB1609345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QUICK</a:t>
            </a:r>
          </a:p>
        </p:txBody>
      </p:sp>
    </p:spTree>
    <p:extLst>
      <p:ext uri="{BB962C8B-B14F-4D97-AF65-F5344CB8AC3E}">
        <p14:creationId xmlns:p14="http://schemas.microsoft.com/office/powerpoint/2010/main" val="16776254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C471A4E-05E7-4BCF-A429-620534EB5A23}"/>
              </a:ext>
            </a:extLst>
          </p:cNvPr>
          <p:cNvSpPr txBox="1"/>
          <p:nvPr/>
        </p:nvSpPr>
        <p:spPr>
          <a:xfrm>
            <a:off x="1782670" y="1523997"/>
            <a:ext cx="21205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How do we state probability?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EBF8586-91E0-47B7-959D-3F62D7581690}"/>
              </a:ext>
            </a:extLst>
          </p:cNvPr>
          <p:cNvCxnSpPr/>
          <p:nvPr/>
        </p:nvCxnSpPr>
        <p:spPr>
          <a:xfrm>
            <a:off x="9227820" y="830772"/>
            <a:ext cx="0" cy="55700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4C4784A-2C41-4148-88DC-93AAF8850811}"/>
              </a:ext>
            </a:extLst>
          </p:cNvPr>
          <p:cNvGraphicFramePr>
            <a:graphicFrameLocks noGrp="1"/>
          </p:cNvGraphicFramePr>
          <p:nvPr/>
        </p:nvGraphicFramePr>
        <p:xfrm>
          <a:off x="9227823" y="754572"/>
          <a:ext cx="1142999" cy="58984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2999">
                  <a:extLst>
                    <a:ext uri="{9D8B030D-6E8A-4147-A177-3AD203B41FA5}">
                      <a16:colId xmlns:a16="http://schemas.microsoft.com/office/drawing/2014/main" val="238697150"/>
                    </a:ext>
                  </a:extLst>
                </a:gridCol>
              </a:tblGrid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508644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905903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386357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6736845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60%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1112829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261738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004281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30%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4966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20%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4288020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dirty="0"/>
                        <a:t>10</a:t>
                      </a:r>
                      <a:r>
                        <a:rPr lang="en-US" altLang="zh-CN" dirty="0"/>
                        <a:t>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0274042"/>
                  </a:ext>
                </a:extLst>
              </a:tr>
              <a:tr h="536221">
                <a:tc>
                  <a:txBody>
                    <a:bodyPr/>
                    <a:lstStyle/>
                    <a:p>
                      <a:r>
                        <a:rPr lang="en-US" altLang="zh-CN" dirty="0"/>
                        <a:t>0%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5219009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5C6B8979-59AD-4F53-B331-B545689A9E10}"/>
              </a:ext>
            </a:extLst>
          </p:cNvPr>
          <p:cNvGrpSpPr/>
          <p:nvPr/>
        </p:nvGrpSpPr>
        <p:grpSpPr>
          <a:xfrm>
            <a:off x="6374020" y="727066"/>
            <a:ext cx="2515975" cy="400110"/>
            <a:chOff x="4850017" y="727066"/>
            <a:chExt cx="2515975" cy="400110"/>
          </a:xfrm>
        </p:grpSpPr>
        <p:sp>
          <p:nvSpPr>
            <p:cNvPr id="14" name="Left Brace 13">
              <a:extLst>
                <a:ext uri="{FF2B5EF4-FFF2-40B4-BE49-F238E27FC236}">
                  <a16:creationId xmlns:a16="http://schemas.microsoft.com/office/drawing/2014/main" id="{382A1F0B-A15C-4CD5-8EF1-646C3DB4C01B}"/>
                </a:ext>
              </a:extLst>
            </p:cNvPr>
            <p:cNvSpPr/>
            <p:nvPr/>
          </p:nvSpPr>
          <p:spPr>
            <a:xfrm>
              <a:off x="7162800" y="754569"/>
              <a:ext cx="203192" cy="3048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EB485CFE-C9A3-452D-84D4-D66D3977C0D3}"/>
                </a:ext>
              </a:extLst>
            </p:cNvPr>
            <p:cNvSpPr txBox="1"/>
            <p:nvPr/>
          </p:nvSpPr>
          <p:spPr>
            <a:xfrm>
              <a:off x="6427840" y="727066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100</a:t>
              </a:r>
              <a:endParaRPr lang="en-US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DDDF5B3-4CDC-4B09-83B6-5D1DEE273C5E}"/>
                </a:ext>
              </a:extLst>
            </p:cNvPr>
            <p:cNvSpPr txBox="1"/>
            <p:nvPr/>
          </p:nvSpPr>
          <p:spPr>
            <a:xfrm>
              <a:off x="4850017" y="727066"/>
              <a:ext cx="11545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“Certain”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6565B4A-6270-4C71-B561-56E4F89BE618}"/>
              </a:ext>
            </a:extLst>
          </p:cNvPr>
          <p:cNvGrpSpPr/>
          <p:nvPr/>
        </p:nvGrpSpPr>
        <p:grpSpPr>
          <a:xfrm>
            <a:off x="5260253" y="3043000"/>
            <a:ext cx="3664717" cy="1224200"/>
            <a:chOff x="3736250" y="3043000"/>
            <a:chExt cx="3664717" cy="1224200"/>
          </a:xfrm>
        </p:grpSpPr>
        <p:sp>
          <p:nvSpPr>
            <p:cNvPr id="16" name="Left Brace 15">
              <a:extLst>
                <a:ext uri="{FF2B5EF4-FFF2-40B4-BE49-F238E27FC236}">
                  <a16:creationId xmlns:a16="http://schemas.microsoft.com/office/drawing/2014/main" id="{F7FF1606-3B8F-43D5-B14A-7167AC0A5E08}"/>
                </a:ext>
              </a:extLst>
            </p:cNvPr>
            <p:cNvSpPr/>
            <p:nvPr/>
          </p:nvSpPr>
          <p:spPr>
            <a:xfrm>
              <a:off x="7162804" y="3043000"/>
              <a:ext cx="238163" cy="122420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BFF8EB6-B1A2-47BB-8042-EBBA9774957E}"/>
                </a:ext>
              </a:extLst>
            </p:cNvPr>
            <p:cNvSpPr txBox="1"/>
            <p:nvPr/>
          </p:nvSpPr>
          <p:spPr>
            <a:xfrm>
              <a:off x="6208865" y="3470434"/>
              <a:ext cx="7393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40-60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B9CDAC2-916A-4506-9DFD-675B570FF362}"/>
                </a:ext>
              </a:extLst>
            </p:cNvPr>
            <p:cNvSpPr txBox="1"/>
            <p:nvPr/>
          </p:nvSpPr>
          <p:spPr>
            <a:xfrm>
              <a:off x="3736250" y="3463061"/>
              <a:ext cx="25283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“About-even chances”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1C6546D-37FB-4F0C-91B1-DBBC4E4DE05D}"/>
              </a:ext>
            </a:extLst>
          </p:cNvPr>
          <p:cNvGrpSpPr/>
          <p:nvPr/>
        </p:nvGrpSpPr>
        <p:grpSpPr>
          <a:xfrm>
            <a:off x="5796815" y="4353812"/>
            <a:ext cx="3093179" cy="980191"/>
            <a:chOff x="4272812" y="4353809"/>
            <a:chExt cx="3093179" cy="980191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CEBA7D7-1E77-46B0-AE77-FAF3ED20E98C}"/>
                </a:ext>
              </a:extLst>
            </p:cNvPr>
            <p:cNvSpPr txBox="1"/>
            <p:nvPr/>
          </p:nvSpPr>
          <p:spPr>
            <a:xfrm>
              <a:off x="6232767" y="4677109"/>
              <a:ext cx="7316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20-40</a:t>
              </a:r>
              <a:endParaRPr lang="en-US" dirty="0"/>
            </a:p>
          </p:txBody>
        </p:sp>
        <p:sp>
          <p:nvSpPr>
            <p:cNvPr id="29" name="Left Brace 28">
              <a:extLst>
                <a:ext uri="{FF2B5EF4-FFF2-40B4-BE49-F238E27FC236}">
                  <a16:creationId xmlns:a16="http://schemas.microsoft.com/office/drawing/2014/main" id="{10150184-0118-4724-ADE4-6DE4E6E3C435}"/>
                </a:ext>
              </a:extLst>
            </p:cNvPr>
            <p:cNvSpPr/>
            <p:nvPr/>
          </p:nvSpPr>
          <p:spPr>
            <a:xfrm>
              <a:off x="7157138" y="4353809"/>
              <a:ext cx="208853" cy="98019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747F901-026D-49B5-87B0-D80C210DA4CC}"/>
                </a:ext>
              </a:extLst>
            </p:cNvPr>
            <p:cNvSpPr txBox="1"/>
            <p:nvPr/>
          </p:nvSpPr>
          <p:spPr>
            <a:xfrm>
              <a:off x="4272812" y="4661720"/>
              <a:ext cx="17427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 not”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676DA9C-1CC3-453B-9373-29B68D3006A6}"/>
              </a:ext>
            </a:extLst>
          </p:cNvPr>
          <p:cNvGrpSpPr/>
          <p:nvPr/>
        </p:nvGrpSpPr>
        <p:grpSpPr>
          <a:xfrm>
            <a:off x="5042320" y="5656572"/>
            <a:ext cx="3882648" cy="446861"/>
            <a:chOff x="3518320" y="5656569"/>
            <a:chExt cx="3882648" cy="446861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AA42ED2-64C7-40B2-9399-86218F6DD81F}"/>
                </a:ext>
              </a:extLst>
            </p:cNvPr>
            <p:cNvSpPr txBox="1"/>
            <p:nvPr/>
          </p:nvSpPr>
          <p:spPr>
            <a:xfrm>
              <a:off x="6325282" y="5695333"/>
              <a:ext cx="60625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2-12</a:t>
              </a:r>
              <a:endParaRPr lang="en-US" dirty="0"/>
            </a:p>
          </p:txBody>
        </p:sp>
        <p:sp>
          <p:nvSpPr>
            <p:cNvPr id="30" name="Left Brace 29">
              <a:extLst>
                <a:ext uri="{FF2B5EF4-FFF2-40B4-BE49-F238E27FC236}">
                  <a16:creationId xmlns:a16="http://schemas.microsoft.com/office/drawing/2014/main" id="{79AE2F2E-05F4-4702-A019-9D273B9ED3E5}"/>
                </a:ext>
              </a:extLst>
            </p:cNvPr>
            <p:cNvSpPr/>
            <p:nvPr/>
          </p:nvSpPr>
          <p:spPr>
            <a:xfrm>
              <a:off x="7154886" y="5656569"/>
              <a:ext cx="246082" cy="446861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B5CCCC-DAE5-4AB0-A6B5-91B7F5989925}"/>
                </a:ext>
              </a:extLst>
            </p:cNvPr>
            <p:cNvSpPr txBox="1"/>
            <p:nvPr/>
          </p:nvSpPr>
          <p:spPr>
            <a:xfrm>
              <a:off x="3518320" y="5695333"/>
              <a:ext cx="2518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certainly not”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C9319F8-F7C0-406F-992B-3B875CED9751}"/>
              </a:ext>
            </a:extLst>
          </p:cNvPr>
          <p:cNvGrpSpPr/>
          <p:nvPr/>
        </p:nvGrpSpPr>
        <p:grpSpPr>
          <a:xfrm>
            <a:off x="5955924" y="6091366"/>
            <a:ext cx="2979201" cy="400110"/>
            <a:chOff x="4431921" y="6091366"/>
            <a:chExt cx="2979201" cy="400110"/>
          </a:xfrm>
        </p:grpSpPr>
        <p:sp>
          <p:nvSpPr>
            <p:cNvPr id="21" name="Left Brace 20">
              <a:extLst>
                <a:ext uri="{FF2B5EF4-FFF2-40B4-BE49-F238E27FC236}">
                  <a16:creationId xmlns:a16="http://schemas.microsoft.com/office/drawing/2014/main" id="{304CD18D-F264-4BEA-BC11-306F5F6A5DD4}"/>
                </a:ext>
              </a:extLst>
            </p:cNvPr>
            <p:cNvSpPr/>
            <p:nvPr/>
          </p:nvSpPr>
          <p:spPr>
            <a:xfrm>
              <a:off x="7163097" y="6165310"/>
              <a:ext cx="248025" cy="23549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995AEBB-4303-4738-B9C9-576498514A79}"/>
                </a:ext>
              </a:extLst>
            </p:cNvPr>
            <p:cNvSpPr txBox="1"/>
            <p:nvPr/>
          </p:nvSpPr>
          <p:spPr>
            <a:xfrm>
              <a:off x="6629852" y="6117141"/>
              <a:ext cx="3016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0</a:t>
              </a: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CC7C395-A624-4230-9338-95BB6B0DC829}"/>
                </a:ext>
              </a:extLst>
            </p:cNvPr>
            <p:cNvSpPr txBox="1"/>
            <p:nvPr/>
          </p:nvSpPr>
          <p:spPr>
            <a:xfrm>
              <a:off x="4431921" y="6091366"/>
              <a:ext cx="15215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“Impossible”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7A54D7E-44CA-4A4E-B602-3EE0B805A897}"/>
              </a:ext>
            </a:extLst>
          </p:cNvPr>
          <p:cNvGrpSpPr/>
          <p:nvPr/>
        </p:nvGrpSpPr>
        <p:grpSpPr>
          <a:xfrm>
            <a:off x="5643247" y="1201430"/>
            <a:ext cx="3246747" cy="523220"/>
            <a:chOff x="4119244" y="1201430"/>
            <a:chExt cx="3246747" cy="523220"/>
          </a:xfrm>
        </p:grpSpPr>
        <p:sp>
          <p:nvSpPr>
            <p:cNvPr id="18" name="Left Brace 17">
              <a:extLst>
                <a:ext uri="{FF2B5EF4-FFF2-40B4-BE49-F238E27FC236}">
                  <a16:creationId xmlns:a16="http://schemas.microsoft.com/office/drawing/2014/main" id="{0844CE4C-705D-4D74-90E8-7CF3D9204C38}"/>
                </a:ext>
              </a:extLst>
            </p:cNvPr>
            <p:cNvSpPr/>
            <p:nvPr/>
          </p:nvSpPr>
          <p:spPr>
            <a:xfrm>
              <a:off x="7145027" y="1201430"/>
              <a:ext cx="220964" cy="523220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DF5DA95-47D2-4B58-9349-A8C3D6A7B822}"/>
                </a:ext>
              </a:extLst>
            </p:cNvPr>
            <p:cNvSpPr txBox="1"/>
            <p:nvPr/>
          </p:nvSpPr>
          <p:spPr>
            <a:xfrm>
              <a:off x="6221014" y="1294391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87-99</a:t>
              </a:r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FEEA558-447C-46D7-8A31-4B7E44ABC929}"/>
                </a:ext>
              </a:extLst>
            </p:cNvPr>
            <p:cNvSpPr txBox="1"/>
            <p:nvPr/>
          </p:nvSpPr>
          <p:spPr>
            <a:xfrm>
              <a:off x="4119244" y="1256194"/>
              <a:ext cx="1923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“Almost certain”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CB18301-3DA0-4A67-B3AC-4C6C5D27B6DA}"/>
              </a:ext>
            </a:extLst>
          </p:cNvPr>
          <p:cNvGrpSpPr/>
          <p:nvPr/>
        </p:nvGrpSpPr>
        <p:grpSpPr>
          <a:xfrm>
            <a:off x="6160071" y="1896197"/>
            <a:ext cx="2729923" cy="824237"/>
            <a:chOff x="4636068" y="1896194"/>
            <a:chExt cx="2729923" cy="824237"/>
          </a:xfrm>
        </p:grpSpPr>
        <p:sp>
          <p:nvSpPr>
            <p:cNvPr id="17" name="Left Brace 16">
              <a:extLst>
                <a:ext uri="{FF2B5EF4-FFF2-40B4-BE49-F238E27FC236}">
                  <a16:creationId xmlns:a16="http://schemas.microsoft.com/office/drawing/2014/main" id="{F0DDAC5B-2837-4938-90FC-147F374D71F4}"/>
                </a:ext>
              </a:extLst>
            </p:cNvPr>
            <p:cNvSpPr/>
            <p:nvPr/>
          </p:nvSpPr>
          <p:spPr>
            <a:xfrm>
              <a:off x="7172965" y="1896194"/>
              <a:ext cx="193026" cy="824237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B819A74-B5F2-4EF7-8A5A-0E6ED9DACB21}"/>
                </a:ext>
              </a:extLst>
            </p:cNvPr>
            <p:cNvSpPr txBox="1"/>
            <p:nvPr/>
          </p:nvSpPr>
          <p:spPr>
            <a:xfrm>
              <a:off x="6218154" y="2141334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dirty="0"/>
                <a:t>63-87</a:t>
              </a:r>
              <a:endParaRPr lang="en-US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8FCD22B-DF2C-4FC0-B27C-65A1F0D72B86}"/>
                </a:ext>
              </a:extLst>
            </p:cNvPr>
            <p:cNvSpPr txBox="1"/>
            <p:nvPr/>
          </p:nvSpPr>
          <p:spPr>
            <a:xfrm>
              <a:off x="4636068" y="2110556"/>
              <a:ext cx="13280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“Probably”</a:t>
              </a:r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AD32E7CA-71DC-4BAA-A63F-484F4E549C86}"/>
              </a:ext>
            </a:extLst>
          </p:cNvPr>
          <p:cNvSpPr/>
          <p:nvPr/>
        </p:nvSpPr>
        <p:spPr>
          <a:xfrm>
            <a:off x="4800600" y="457201"/>
            <a:ext cx="5257800" cy="613863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3CEFD6D-D287-4ADB-97B2-A54750726E60}"/>
              </a:ext>
            </a:extLst>
          </p:cNvPr>
          <p:cNvSpPr txBox="1"/>
          <p:nvPr/>
        </p:nvSpPr>
        <p:spPr>
          <a:xfrm>
            <a:off x="10189388" y="5895391"/>
            <a:ext cx="1764457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</a:t>
            </a:r>
            <a:br>
              <a:rPr lang="en-US" sz="1400" dirty="0"/>
            </a:br>
            <a:r>
              <a:rPr lang="en-US" sz="1400" dirty="0"/>
              <a:t>Informal CIA Working</a:t>
            </a:r>
            <a:br>
              <a:rPr lang="en-US" sz="1400" dirty="0"/>
            </a:br>
            <a:r>
              <a:rPr lang="en-US" sz="1400" dirty="0"/>
              <a:t> Paper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FA32415-09B7-452F-80D7-1D8D8BB189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389120"/>
            <a:ext cx="2743200" cy="2187795"/>
          </a:xfrm>
          <a:prstGeom prst="rect">
            <a:avLst/>
          </a:prstGeom>
        </p:spPr>
      </p:pic>
      <p:sp useBgFill="1">
        <p:nvSpPr>
          <p:cNvPr id="42" name="TextBox 41">
            <a:extLst>
              <a:ext uri="{FF2B5EF4-FFF2-40B4-BE49-F238E27FC236}">
                <a16:creationId xmlns:a16="http://schemas.microsoft.com/office/drawing/2014/main" id="{97F7F3CA-1141-4BB1-AF81-0A66C6068D3B}"/>
              </a:ext>
            </a:extLst>
          </p:cNvPr>
          <p:cNvSpPr txBox="1"/>
          <p:nvPr/>
        </p:nvSpPr>
        <p:spPr>
          <a:xfrm>
            <a:off x="2001051" y="4872338"/>
            <a:ext cx="2799549" cy="461665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r>
              <a:rPr lang="en-US" sz="2400" i="1" dirty="0"/>
              <a:t>“It’s art, not science.”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D6D47921-9882-4663-B63F-99CBDAD2135F}"/>
              </a:ext>
            </a:extLst>
          </p:cNvPr>
          <p:cNvSpPr/>
          <p:nvPr/>
        </p:nvSpPr>
        <p:spPr>
          <a:xfrm>
            <a:off x="2416046" y="5976334"/>
            <a:ext cx="1676400" cy="3349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ES" dirty="0"/>
              <a:t>HANDOUT L</a:t>
            </a:r>
            <a:endParaRPr lang="en-US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1681A2-7A9E-202F-FF3F-554B37F05023}"/>
              </a:ext>
            </a:extLst>
          </p:cNvPr>
          <p:cNvSpPr/>
          <p:nvPr/>
        </p:nvSpPr>
        <p:spPr>
          <a:xfrm rot="19698351">
            <a:off x="-567547" y="327637"/>
            <a:ext cx="4112377" cy="4572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QUICK</a:t>
            </a:r>
          </a:p>
        </p:txBody>
      </p:sp>
    </p:spTree>
    <p:extLst>
      <p:ext uri="{BB962C8B-B14F-4D97-AF65-F5344CB8AC3E}">
        <p14:creationId xmlns:p14="http://schemas.microsoft.com/office/powerpoint/2010/main" val="26847977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B91B52-1AF4-4861-89CD-3CDF4F15EA8A}"/>
              </a:ext>
            </a:extLst>
          </p:cNvPr>
          <p:cNvSpPr txBox="1"/>
          <p:nvPr/>
        </p:nvSpPr>
        <p:spPr>
          <a:xfrm>
            <a:off x="3178054" y="714770"/>
            <a:ext cx="5835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err="1"/>
              <a:t>Why</a:t>
            </a:r>
            <a:r>
              <a:rPr lang="es-ES" sz="2800" dirty="0"/>
              <a:t> do </a:t>
            </a:r>
            <a:r>
              <a:rPr lang="es-ES" sz="2800" dirty="0" err="1"/>
              <a:t>we</a:t>
            </a:r>
            <a:r>
              <a:rPr lang="es-ES" sz="2800" dirty="0"/>
              <a:t> </a:t>
            </a:r>
            <a:r>
              <a:rPr lang="en-US" sz="2800" dirty="0"/>
              <a:t>(or others) make mistakes?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08FC867-2796-4DA5-ABFA-6BCCEF155899}"/>
              </a:ext>
            </a:extLst>
          </p:cNvPr>
          <p:cNvSpPr txBox="1"/>
          <p:nvPr/>
        </p:nvSpPr>
        <p:spPr>
          <a:xfrm>
            <a:off x="2438401" y="1649692"/>
            <a:ext cx="7176516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Bad or inadequate information?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Inability to understand the meaning and consequences?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Unable or unwilling to take on new info?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Conflict of interest?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Too much pressure surrounding info or interpretation?</a:t>
            </a:r>
            <a:br>
              <a:rPr lang="en-US" sz="2400" dirty="0"/>
            </a:b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Unable to articulate info and/or analysis?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Sloppy presentation, with unclear bottom line?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Inability to get access to deliver message?</a:t>
            </a:r>
          </a:p>
        </p:txBody>
      </p:sp>
      <p:sp useBgFill="1">
        <p:nvSpPr>
          <p:cNvPr id="4" name="TextBox 3">
            <a:extLst>
              <a:ext uri="{FF2B5EF4-FFF2-40B4-BE49-F238E27FC236}">
                <a16:creationId xmlns:a16="http://schemas.microsoft.com/office/drawing/2014/main" id="{95BE3F81-6097-4713-BB79-567D2B097FAD}"/>
              </a:ext>
            </a:extLst>
          </p:cNvPr>
          <p:cNvSpPr txBox="1"/>
          <p:nvPr/>
        </p:nvSpPr>
        <p:spPr>
          <a:xfrm rot="401098">
            <a:off x="4749763" y="2884860"/>
            <a:ext cx="4700197" cy="1723549"/>
          </a:xfrm>
          <a:prstGeom prst="rect">
            <a:avLst/>
          </a:prstGeom>
          <a:ln w="57150">
            <a:solidFill>
              <a:schemeClr val="tx1"/>
            </a:solidFill>
          </a:ln>
        </p:spPr>
        <p:txBody>
          <a:bodyPr wrap="none" lIns="731520" tIns="640080" rIns="731520" bIns="640080" rtlCol="0">
            <a:spAutoFit/>
          </a:bodyPr>
          <a:lstStyle/>
          <a:p>
            <a:r>
              <a:rPr lang="en-US" sz="2800" dirty="0"/>
              <a:t>How can we improve?</a:t>
            </a:r>
          </a:p>
        </p:txBody>
      </p:sp>
    </p:spTree>
    <p:extLst>
      <p:ext uri="{BB962C8B-B14F-4D97-AF65-F5344CB8AC3E}">
        <p14:creationId xmlns:p14="http://schemas.microsoft.com/office/powerpoint/2010/main" val="3379990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80808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C5E2D81-F314-4AD0-BB88-CFF94B81AD18}"/>
              </a:ext>
            </a:extLst>
          </p:cNvPr>
          <p:cNvSpPr txBox="1"/>
          <p:nvPr/>
        </p:nvSpPr>
        <p:spPr>
          <a:xfrm>
            <a:off x="4495800" y="2667000"/>
            <a:ext cx="35249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More important than ever.</a:t>
            </a:r>
          </a:p>
        </p:txBody>
      </p:sp>
    </p:spTree>
    <p:extLst>
      <p:ext uri="{BB962C8B-B14F-4D97-AF65-F5344CB8AC3E}">
        <p14:creationId xmlns:p14="http://schemas.microsoft.com/office/powerpoint/2010/main" val="1231951980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19050">
          <a:solidFill>
            <a:schemeClr val="tx1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Depth</Template>
  <TotalTime>7023</TotalTime>
  <Words>2648</Words>
  <Application>Microsoft Office PowerPoint</Application>
  <PresentationFormat>Widescreen</PresentationFormat>
  <Paragraphs>594</Paragraphs>
  <Slides>78</Slides>
  <Notes>23</Notes>
  <HiddenSlides>12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8" baseType="lpstr">
      <vt:lpstr>Arial</vt:lpstr>
      <vt:lpstr>Arial Black</vt:lpstr>
      <vt:lpstr>Brush Script MT</vt:lpstr>
      <vt:lpstr>Calibri</vt:lpstr>
      <vt:lpstr>Corbel</vt:lpstr>
      <vt:lpstr>Footlight MT Light</vt:lpstr>
      <vt:lpstr>LilyUPC</vt:lpstr>
      <vt:lpstr>Showcard Gothic</vt:lpstr>
      <vt:lpstr>Viner Hand ITC</vt:lpstr>
      <vt:lpstr>Depth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fulton</dc:creator>
  <cp:lastModifiedBy>Fulton Armstrong</cp:lastModifiedBy>
  <cp:revision>508</cp:revision>
  <cp:lastPrinted>2022-11-04T13:26:47Z</cp:lastPrinted>
  <dcterms:created xsi:type="dcterms:W3CDTF">2017-01-13T21:31:27Z</dcterms:created>
  <dcterms:modified xsi:type="dcterms:W3CDTF">2024-01-14T15:54:56Z</dcterms:modified>
</cp:coreProperties>
</file>