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6" r:id="rId1"/>
  </p:sldMasterIdLst>
  <p:notesMasterIdLst>
    <p:notesMasterId r:id="rId23"/>
  </p:notesMasterIdLst>
  <p:sldIdLst>
    <p:sldId id="256" r:id="rId2"/>
    <p:sldId id="306" r:id="rId3"/>
    <p:sldId id="309" r:id="rId4"/>
    <p:sldId id="257" r:id="rId5"/>
    <p:sldId id="313" r:id="rId6"/>
    <p:sldId id="308" r:id="rId7"/>
    <p:sldId id="312" r:id="rId8"/>
    <p:sldId id="311" r:id="rId9"/>
    <p:sldId id="275" r:id="rId10"/>
    <p:sldId id="314" r:id="rId11"/>
    <p:sldId id="505" r:id="rId12"/>
    <p:sldId id="506" r:id="rId13"/>
    <p:sldId id="346" r:id="rId14"/>
    <p:sldId id="315" r:id="rId15"/>
    <p:sldId id="504" r:id="rId16"/>
    <p:sldId id="498" r:id="rId17"/>
    <p:sldId id="493" r:id="rId18"/>
    <p:sldId id="524" r:id="rId19"/>
    <p:sldId id="522" r:id="rId20"/>
    <p:sldId id="523" r:id="rId21"/>
    <p:sldId id="274"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743070D-EF02-48A6-8BDF-8FA159D02B5E}" v="47" dt="2024-04-17T18:59:48.59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1495" autoAdjust="0"/>
    <p:restoredTop sz="94660"/>
  </p:normalViewPr>
  <p:slideViewPr>
    <p:cSldViewPr snapToGrid="0">
      <p:cViewPr varScale="1">
        <p:scale>
          <a:sx n="79" d="100"/>
          <a:sy n="79" d="100"/>
        </p:scale>
        <p:origin x="91" y="1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linda Kimble" userId="b8426612-29f7-4707-8f9f-129d475a5d0e" providerId="ADAL" clId="{0743070D-EF02-48A6-8BDF-8FA159D02B5E}"/>
    <pc:docChg chg="undo custSel addSld delSld modSld sldOrd">
      <pc:chgData name="Melinda Kimble" userId="b8426612-29f7-4707-8f9f-129d475a5d0e" providerId="ADAL" clId="{0743070D-EF02-48A6-8BDF-8FA159D02B5E}" dt="2024-04-17T19:02:17.061" v="5961" actId="47"/>
      <pc:docMkLst>
        <pc:docMk/>
      </pc:docMkLst>
      <pc:sldChg chg="delSp modSp mod delDesignElem">
        <pc:chgData name="Melinda Kimble" userId="b8426612-29f7-4707-8f9f-129d475a5d0e" providerId="ADAL" clId="{0743070D-EF02-48A6-8BDF-8FA159D02B5E}" dt="2024-04-17T10:24:31.731" v="1629" actId="20577"/>
        <pc:sldMkLst>
          <pc:docMk/>
          <pc:sldMk cId="1683109434" sldId="256"/>
        </pc:sldMkLst>
        <pc:spChg chg="mod">
          <ac:chgData name="Melinda Kimble" userId="b8426612-29f7-4707-8f9f-129d475a5d0e" providerId="ADAL" clId="{0743070D-EF02-48A6-8BDF-8FA159D02B5E}" dt="2024-04-17T10:24:31.731" v="1629" actId="20577"/>
          <ac:spMkLst>
            <pc:docMk/>
            <pc:sldMk cId="1683109434" sldId="256"/>
            <ac:spMk id="2" creationId="{7DBB94BA-749B-B3F3-E6FF-40E29AFAEED3}"/>
          </ac:spMkLst>
        </pc:spChg>
        <pc:spChg chg="mod">
          <ac:chgData name="Melinda Kimble" userId="b8426612-29f7-4707-8f9f-129d475a5d0e" providerId="ADAL" clId="{0743070D-EF02-48A6-8BDF-8FA159D02B5E}" dt="2024-04-17T10:22:31.720" v="1616"/>
          <ac:spMkLst>
            <pc:docMk/>
            <pc:sldMk cId="1683109434" sldId="256"/>
            <ac:spMk id="3" creationId="{9D10483C-F11A-8020-E43E-7F3EEE0D12F8}"/>
          </ac:spMkLst>
        </pc:spChg>
        <pc:spChg chg="del">
          <ac:chgData name="Melinda Kimble" userId="b8426612-29f7-4707-8f9f-129d475a5d0e" providerId="ADAL" clId="{0743070D-EF02-48A6-8BDF-8FA159D02B5E}" dt="2024-04-17T10:15:05.733" v="1573"/>
          <ac:spMkLst>
            <pc:docMk/>
            <pc:sldMk cId="1683109434" sldId="256"/>
            <ac:spMk id="40" creationId="{0623FB3B-24E7-5304-70D8-3CA402902220}"/>
          </ac:spMkLst>
        </pc:spChg>
        <pc:spChg chg="del">
          <ac:chgData name="Melinda Kimble" userId="b8426612-29f7-4707-8f9f-129d475a5d0e" providerId="ADAL" clId="{0743070D-EF02-48A6-8BDF-8FA159D02B5E}" dt="2024-04-17T10:15:05.733" v="1573"/>
          <ac:spMkLst>
            <pc:docMk/>
            <pc:sldMk cId="1683109434" sldId="256"/>
            <ac:spMk id="41" creationId="{97081EE3-B6BE-9584-F5AF-E5F6484DA7A1}"/>
          </ac:spMkLst>
        </pc:spChg>
        <pc:spChg chg="del">
          <ac:chgData name="Melinda Kimble" userId="b8426612-29f7-4707-8f9f-129d475a5d0e" providerId="ADAL" clId="{0743070D-EF02-48A6-8BDF-8FA159D02B5E}" dt="2024-04-17T10:15:05.733" v="1573"/>
          <ac:spMkLst>
            <pc:docMk/>
            <pc:sldMk cId="1683109434" sldId="256"/>
            <ac:spMk id="42" creationId="{4711BF64-C99B-2F90-ADA1-0C08F9BE8392}"/>
          </ac:spMkLst>
        </pc:spChg>
      </pc:sldChg>
      <pc:sldChg chg="addSp delSp modSp add del mod ord setBg delDesignElem">
        <pc:chgData name="Melinda Kimble" userId="b8426612-29f7-4707-8f9f-129d475a5d0e" providerId="ADAL" clId="{0743070D-EF02-48A6-8BDF-8FA159D02B5E}" dt="2024-04-17T10:41:47.418" v="1772" actId="2711"/>
        <pc:sldMkLst>
          <pc:docMk/>
          <pc:sldMk cId="715799382" sldId="257"/>
        </pc:sldMkLst>
        <pc:spChg chg="del mod">
          <ac:chgData name="Melinda Kimble" userId="b8426612-29f7-4707-8f9f-129d475a5d0e" providerId="ADAL" clId="{0743070D-EF02-48A6-8BDF-8FA159D02B5E}" dt="2024-04-17T10:35:34.972" v="1725" actId="478"/>
          <ac:spMkLst>
            <pc:docMk/>
            <pc:sldMk cId="715799382" sldId="257"/>
            <ac:spMk id="2" creationId="{003331CA-A40E-39EC-4E13-3F3800B1FA7F}"/>
          </ac:spMkLst>
        </pc:spChg>
        <pc:spChg chg="mod">
          <ac:chgData name="Melinda Kimble" userId="b8426612-29f7-4707-8f9f-129d475a5d0e" providerId="ADAL" clId="{0743070D-EF02-48A6-8BDF-8FA159D02B5E}" dt="2024-04-17T10:36:05.539" v="1726" actId="26606"/>
          <ac:spMkLst>
            <pc:docMk/>
            <pc:sldMk cId="715799382" sldId="257"/>
            <ac:spMk id="3" creationId="{622C392E-7FD6-554F-4F32-62A629D45560}"/>
          </ac:spMkLst>
        </pc:spChg>
        <pc:spChg chg="add mod ord">
          <ac:chgData name="Melinda Kimble" userId="b8426612-29f7-4707-8f9f-129d475a5d0e" providerId="ADAL" clId="{0743070D-EF02-48A6-8BDF-8FA159D02B5E}" dt="2024-04-17T10:41:47.418" v="1772" actId="2711"/>
          <ac:spMkLst>
            <pc:docMk/>
            <pc:sldMk cId="715799382" sldId="257"/>
            <ac:spMk id="6" creationId="{4680FC8B-75CA-0C15-67CA-6A15A622F558}"/>
          </ac:spMkLst>
        </pc:spChg>
        <pc:spChg chg="add del mod">
          <ac:chgData name="Melinda Kimble" userId="b8426612-29f7-4707-8f9f-129d475a5d0e" providerId="ADAL" clId="{0743070D-EF02-48A6-8BDF-8FA159D02B5E}" dt="2024-04-17T10:36:44.191" v="1751"/>
          <ac:spMkLst>
            <pc:docMk/>
            <pc:sldMk cId="715799382" sldId="257"/>
            <ac:spMk id="7" creationId="{D1C5D47E-D816-E37A-7AF4-73E16DBD3B9E}"/>
          </ac:spMkLst>
        </pc:spChg>
        <pc:spChg chg="add">
          <ac:chgData name="Melinda Kimble" userId="b8426612-29f7-4707-8f9f-129d475a5d0e" providerId="ADAL" clId="{0743070D-EF02-48A6-8BDF-8FA159D02B5E}" dt="2024-04-17T10:36:05.539" v="1726" actId="26606"/>
          <ac:spMkLst>
            <pc:docMk/>
            <pc:sldMk cId="715799382" sldId="257"/>
            <ac:spMk id="8" creationId="{AA047838-7F9E-43CF-A116-26E7AAA8F842}"/>
          </ac:spMkLst>
        </pc:spChg>
        <pc:spChg chg="add del">
          <ac:chgData name="Melinda Kimble" userId="b8426612-29f7-4707-8f9f-129d475a5d0e" providerId="ADAL" clId="{0743070D-EF02-48A6-8BDF-8FA159D02B5E}" dt="2024-04-17T10:15:05.733" v="1573"/>
          <ac:spMkLst>
            <pc:docMk/>
            <pc:sldMk cId="715799382" sldId="257"/>
            <ac:spMk id="9" creationId="{1E2C3B9A-B4D2-F54D-15F0-06653E183250}"/>
          </ac:spMkLst>
        </pc:spChg>
        <pc:spChg chg="add del">
          <ac:chgData name="Melinda Kimble" userId="b8426612-29f7-4707-8f9f-129d475a5d0e" providerId="ADAL" clId="{0743070D-EF02-48A6-8BDF-8FA159D02B5E}" dt="2024-04-17T10:15:05.733" v="1573"/>
          <ac:spMkLst>
            <pc:docMk/>
            <pc:sldMk cId="715799382" sldId="257"/>
            <ac:spMk id="11" creationId="{0068CEB5-F191-9D3E-BAC0-B0E212720F36}"/>
          </ac:spMkLst>
        </pc:spChg>
        <pc:spChg chg="add del">
          <ac:chgData name="Melinda Kimble" userId="b8426612-29f7-4707-8f9f-129d475a5d0e" providerId="ADAL" clId="{0743070D-EF02-48A6-8BDF-8FA159D02B5E}" dt="2024-04-17T10:15:05.733" v="1573"/>
          <ac:spMkLst>
            <pc:docMk/>
            <pc:sldMk cId="715799382" sldId="257"/>
            <ac:spMk id="13" creationId="{9464ED38-224B-AB8F-2B4A-18C5B2BE0BF4}"/>
          </ac:spMkLst>
        </pc:spChg>
        <pc:picChg chg="add mod">
          <ac:chgData name="Melinda Kimble" userId="b8426612-29f7-4707-8f9f-129d475a5d0e" providerId="ADAL" clId="{0743070D-EF02-48A6-8BDF-8FA159D02B5E}" dt="2024-04-17T10:36:05.539" v="1726" actId="26606"/>
          <ac:picMkLst>
            <pc:docMk/>
            <pc:sldMk cId="715799382" sldId="257"/>
            <ac:picMk id="5" creationId="{2222A82F-C8E2-81AA-09A2-D66C0D6550D2}"/>
          </ac:picMkLst>
        </pc:picChg>
      </pc:sldChg>
      <pc:sldChg chg="addSp delSp modSp del mod ord setBg">
        <pc:chgData name="Melinda Kimble" userId="b8426612-29f7-4707-8f9f-129d475a5d0e" providerId="ADAL" clId="{0743070D-EF02-48A6-8BDF-8FA159D02B5E}" dt="2024-04-17T10:08:55.471" v="1567" actId="2696"/>
        <pc:sldMkLst>
          <pc:docMk/>
          <pc:sldMk cId="1103485770" sldId="258"/>
        </pc:sldMkLst>
        <pc:spChg chg="mod">
          <ac:chgData name="Melinda Kimble" userId="b8426612-29f7-4707-8f9f-129d475a5d0e" providerId="ADAL" clId="{0743070D-EF02-48A6-8BDF-8FA159D02B5E}" dt="2024-04-15T13:12:49.317" v="1565" actId="26606"/>
          <ac:spMkLst>
            <pc:docMk/>
            <pc:sldMk cId="1103485770" sldId="258"/>
            <ac:spMk id="2" creationId="{03B64731-E904-6408-FB95-404A3DB180EC}"/>
          </ac:spMkLst>
        </pc:spChg>
        <pc:spChg chg="del">
          <ac:chgData name="Melinda Kimble" userId="b8426612-29f7-4707-8f9f-129d475a5d0e" providerId="ADAL" clId="{0743070D-EF02-48A6-8BDF-8FA159D02B5E}" dt="2024-04-14T16:30:26.644" v="82"/>
          <ac:spMkLst>
            <pc:docMk/>
            <pc:sldMk cId="1103485770" sldId="258"/>
            <ac:spMk id="3" creationId="{B25C3605-89A3-93AB-EEFA-031C1C83A794}"/>
          </ac:spMkLst>
        </pc:spChg>
        <pc:spChg chg="add mod">
          <ac:chgData name="Melinda Kimble" userId="b8426612-29f7-4707-8f9f-129d475a5d0e" providerId="ADAL" clId="{0743070D-EF02-48A6-8BDF-8FA159D02B5E}" dt="2024-04-15T13:12:49.317" v="1565" actId="26606"/>
          <ac:spMkLst>
            <pc:docMk/>
            <pc:sldMk cId="1103485770" sldId="258"/>
            <ac:spMk id="6" creationId="{89639479-8712-960E-3FD8-826586E4ED43}"/>
          </ac:spMkLst>
        </pc:spChg>
        <pc:spChg chg="add mod">
          <ac:chgData name="Melinda Kimble" userId="b8426612-29f7-4707-8f9f-129d475a5d0e" providerId="ADAL" clId="{0743070D-EF02-48A6-8BDF-8FA159D02B5E}" dt="2024-04-15T13:12:49.317" v="1565" actId="26606"/>
          <ac:spMkLst>
            <pc:docMk/>
            <pc:sldMk cId="1103485770" sldId="258"/>
            <ac:spMk id="9" creationId="{8697DC77-748B-A5C1-AB45-63F6F37E940C}"/>
          </ac:spMkLst>
        </pc:spChg>
        <pc:spChg chg="add del">
          <ac:chgData name="Melinda Kimble" userId="b8426612-29f7-4707-8f9f-129d475a5d0e" providerId="ADAL" clId="{0743070D-EF02-48A6-8BDF-8FA159D02B5E}" dt="2024-04-15T13:12:49.317" v="1565" actId="26606"/>
          <ac:spMkLst>
            <pc:docMk/>
            <pc:sldMk cId="1103485770" sldId="258"/>
            <ac:spMk id="12" creationId="{6503E140-404C-6029-E890-7AB556214DB7}"/>
          </ac:spMkLst>
        </pc:spChg>
        <pc:spChg chg="add del">
          <ac:chgData name="Melinda Kimble" userId="b8426612-29f7-4707-8f9f-129d475a5d0e" providerId="ADAL" clId="{0743070D-EF02-48A6-8BDF-8FA159D02B5E}" dt="2024-04-15T13:12:49.317" v="1565" actId="26606"/>
          <ac:spMkLst>
            <pc:docMk/>
            <pc:sldMk cId="1103485770" sldId="258"/>
            <ac:spMk id="14" creationId="{F991296A-044E-00EB-3C36-ED72938428D4}"/>
          </ac:spMkLst>
        </pc:spChg>
        <pc:spChg chg="add">
          <ac:chgData name="Melinda Kimble" userId="b8426612-29f7-4707-8f9f-129d475a5d0e" providerId="ADAL" clId="{0743070D-EF02-48A6-8BDF-8FA159D02B5E}" dt="2024-04-15T13:12:49.317" v="1565" actId="26606"/>
          <ac:spMkLst>
            <pc:docMk/>
            <pc:sldMk cId="1103485770" sldId="258"/>
            <ac:spMk id="19" creationId="{FAFDCCA3-5CE7-058C-1962-A071B76432F1}"/>
          </ac:spMkLst>
        </pc:spChg>
        <pc:spChg chg="add">
          <ac:chgData name="Melinda Kimble" userId="b8426612-29f7-4707-8f9f-129d475a5d0e" providerId="ADAL" clId="{0743070D-EF02-48A6-8BDF-8FA159D02B5E}" dt="2024-04-15T13:12:49.317" v="1565" actId="26606"/>
          <ac:spMkLst>
            <pc:docMk/>
            <pc:sldMk cId="1103485770" sldId="258"/>
            <ac:spMk id="21" creationId="{1BF24CF1-EE7F-86B3-94A8-3CD26A1ADB0F}"/>
          </ac:spMkLst>
        </pc:spChg>
        <pc:picChg chg="add mod">
          <ac:chgData name="Melinda Kimble" userId="b8426612-29f7-4707-8f9f-129d475a5d0e" providerId="ADAL" clId="{0743070D-EF02-48A6-8BDF-8FA159D02B5E}" dt="2024-04-15T13:12:49.317" v="1565" actId="26606"/>
          <ac:picMkLst>
            <pc:docMk/>
            <pc:sldMk cId="1103485770" sldId="258"/>
            <ac:picMk id="5" creationId="{DF0066BA-A773-C9E3-54DD-2DE0B0792C5E}"/>
          </ac:picMkLst>
        </pc:picChg>
      </pc:sldChg>
      <pc:sldChg chg="modSp add mod">
        <pc:chgData name="Melinda Kimble" userId="b8426612-29f7-4707-8f9f-129d475a5d0e" providerId="ADAL" clId="{0743070D-EF02-48A6-8BDF-8FA159D02B5E}" dt="2024-04-17T14:43:09.333" v="5879" actId="20577"/>
        <pc:sldMkLst>
          <pc:docMk/>
          <pc:sldMk cId="2939930866" sldId="274"/>
        </pc:sldMkLst>
        <pc:spChg chg="mod">
          <ac:chgData name="Melinda Kimble" userId="b8426612-29f7-4707-8f9f-129d475a5d0e" providerId="ADAL" clId="{0743070D-EF02-48A6-8BDF-8FA159D02B5E}" dt="2024-04-17T14:43:09.333" v="5879" actId="20577"/>
          <ac:spMkLst>
            <pc:docMk/>
            <pc:sldMk cId="2939930866" sldId="274"/>
            <ac:spMk id="3" creationId="{4B64FA72-B055-4AE3-A6FD-8071BD687CBE}"/>
          </ac:spMkLst>
        </pc:spChg>
      </pc:sldChg>
      <pc:sldChg chg="addSp delSp modSp add mod setBg">
        <pc:chgData name="Melinda Kimble" userId="b8426612-29f7-4707-8f9f-129d475a5d0e" providerId="ADAL" clId="{0743070D-EF02-48A6-8BDF-8FA159D02B5E}" dt="2024-04-17T10:56:39.539" v="2012" actId="2711"/>
        <pc:sldMkLst>
          <pc:docMk/>
          <pc:sldMk cId="4055644688" sldId="275"/>
        </pc:sldMkLst>
        <pc:spChg chg="mod">
          <ac:chgData name="Melinda Kimble" userId="b8426612-29f7-4707-8f9f-129d475a5d0e" providerId="ADAL" clId="{0743070D-EF02-48A6-8BDF-8FA159D02B5E}" dt="2024-04-17T10:56:39.539" v="2012" actId="2711"/>
          <ac:spMkLst>
            <pc:docMk/>
            <pc:sldMk cId="4055644688" sldId="275"/>
            <ac:spMk id="2" creationId="{A278B0B2-061D-F513-F83C-C58386D999F1}"/>
          </ac:spMkLst>
        </pc:spChg>
        <pc:spChg chg="mod">
          <ac:chgData name="Melinda Kimble" userId="b8426612-29f7-4707-8f9f-129d475a5d0e" providerId="ADAL" clId="{0743070D-EF02-48A6-8BDF-8FA159D02B5E}" dt="2024-04-17T10:54:19.429" v="1992" actId="27636"/>
          <ac:spMkLst>
            <pc:docMk/>
            <pc:sldMk cId="4055644688" sldId="275"/>
            <ac:spMk id="11" creationId="{C06B0933-5F6D-1208-31F7-6FA86BD4A07B}"/>
          </ac:spMkLst>
        </pc:spChg>
        <pc:graphicFrameChg chg="add del mod modGraphic">
          <ac:chgData name="Melinda Kimble" userId="b8426612-29f7-4707-8f9f-129d475a5d0e" providerId="ADAL" clId="{0743070D-EF02-48A6-8BDF-8FA159D02B5E}" dt="2024-04-17T10:54:54.815" v="1998" actId="478"/>
          <ac:graphicFrameMkLst>
            <pc:docMk/>
            <pc:sldMk cId="4055644688" sldId="275"/>
            <ac:graphicFrameMk id="4" creationId="{2FF8D2D8-859C-0789-2B98-56143A99326C}"/>
          </ac:graphicFrameMkLst>
        </pc:graphicFrameChg>
      </pc:sldChg>
      <pc:sldChg chg="addSp delSp modSp add mod ord setBg delDesignElem">
        <pc:chgData name="Melinda Kimble" userId="b8426612-29f7-4707-8f9f-129d475a5d0e" providerId="ADAL" clId="{0743070D-EF02-48A6-8BDF-8FA159D02B5E}" dt="2024-04-17T18:42:30.311" v="5928" actId="27636"/>
        <pc:sldMkLst>
          <pc:docMk/>
          <pc:sldMk cId="524360576" sldId="306"/>
        </pc:sldMkLst>
        <pc:spChg chg="mod">
          <ac:chgData name="Melinda Kimble" userId="b8426612-29f7-4707-8f9f-129d475a5d0e" providerId="ADAL" clId="{0743070D-EF02-48A6-8BDF-8FA159D02B5E}" dt="2024-04-17T18:41:36.807" v="5922" actId="26606"/>
          <ac:spMkLst>
            <pc:docMk/>
            <pc:sldMk cId="524360576" sldId="306"/>
            <ac:spMk id="2" creationId="{47534D6A-01E3-488D-8371-FF7ADAAF82E7}"/>
          </ac:spMkLst>
        </pc:spChg>
        <pc:spChg chg="mod">
          <ac:chgData name="Melinda Kimble" userId="b8426612-29f7-4707-8f9f-129d475a5d0e" providerId="ADAL" clId="{0743070D-EF02-48A6-8BDF-8FA159D02B5E}" dt="2024-04-17T18:42:30.311" v="5928" actId="27636"/>
          <ac:spMkLst>
            <pc:docMk/>
            <pc:sldMk cId="524360576" sldId="306"/>
            <ac:spMk id="3" creationId="{8EC5A17A-33C6-44ED-B8D7-7CE268207271}"/>
          </ac:spMkLst>
        </pc:spChg>
        <pc:spChg chg="add del">
          <ac:chgData name="Melinda Kimble" userId="b8426612-29f7-4707-8f9f-129d475a5d0e" providerId="ADAL" clId="{0743070D-EF02-48A6-8BDF-8FA159D02B5E}" dt="2024-04-17T10:15:05.733" v="1573"/>
          <ac:spMkLst>
            <pc:docMk/>
            <pc:sldMk cId="524360576" sldId="306"/>
            <ac:spMk id="9" creationId="{1E2C3B9A-B4D2-F54D-15F0-06653E183250}"/>
          </ac:spMkLst>
        </pc:spChg>
        <pc:spChg chg="add">
          <ac:chgData name="Melinda Kimble" userId="b8426612-29f7-4707-8f9f-129d475a5d0e" providerId="ADAL" clId="{0743070D-EF02-48A6-8BDF-8FA159D02B5E}" dt="2024-04-17T18:41:36.807" v="5922" actId="26606"/>
          <ac:spMkLst>
            <pc:docMk/>
            <pc:sldMk cId="524360576" sldId="306"/>
            <ac:spMk id="10" creationId="{C89FDD9F-84AD-4824-89D2-9E286F5651E3}"/>
          </ac:spMkLst>
        </pc:spChg>
        <pc:spChg chg="add del">
          <ac:chgData name="Melinda Kimble" userId="b8426612-29f7-4707-8f9f-129d475a5d0e" providerId="ADAL" clId="{0743070D-EF02-48A6-8BDF-8FA159D02B5E}" dt="2024-04-17T10:15:05.733" v="1573"/>
          <ac:spMkLst>
            <pc:docMk/>
            <pc:sldMk cId="524360576" sldId="306"/>
            <ac:spMk id="11" creationId="{0068CEB5-F191-9D3E-BAC0-B0E212720F36}"/>
          </ac:spMkLst>
        </pc:spChg>
        <pc:spChg chg="add">
          <ac:chgData name="Melinda Kimble" userId="b8426612-29f7-4707-8f9f-129d475a5d0e" providerId="ADAL" clId="{0743070D-EF02-48A6-8BDF-8FA159D02B5E}" dt="2024-04-17T18:41:36.807" v="5922" actId="26606"/>
          <ac:spMkLst>
            <pc:docMk/>
            <pc:sldMk cId="524360576" sldId="306"/>
            <ac:spMk id="12" creationId="{0AFF99B9-09FA-411A-8B54-D714B2EE9A68}"/>
          </ac:spMkLst>
        </pc:spChg>
        <pc:spChg chg="add del">
          <ac:chgData name="Melinda Kimble" userId="b8426612-29f7-4707-8f9f-129d475a5d0e" providerId="ADAL" clId="{0743070D-EF02-48A6-8BDF-8FA159D02B5E}" dt="2024-04-17T10:15:05.733" v="1573"/>
          <ac:spMkLst>
            <pc:docMk/>
            <pc:sldMk cId="524360576" sldId="306"/>
            <ac:spMk id="13" creationId="{9464ED38-224B-AB8F-2B4A-18C5B2BE0BF4}"/>
          </ac:spMkLst>
        </pc:spChg>
        <pc:spChg chg="add">
          <ac:chgData name="Melinda Kimble" userId="b8426612-29f7-4707-8f9f-129d475a5d0e" providerId="ADAL" clId="{0743070D-EF02-48A6-8BDF-8FA159D02B5E}" dt="2024-04-17T18:41:36.807" v="5922" actId="26606"/>
          <ac:spMkLst>
            <pc:docMk/>
            <pc:sldMk cId="524360576" sldId="306"/>
            <ac:spMk id="14" creationId="{7E6CE931-52B0-4AD0-991F-0648E313BF3A}"/>
          </ac:spMkLst>
        </pc:spChg>
        <pc:spChg chg="add">
          <ac:chgData name="Melinda Kimble" userId="b8426612-29f7-4707-8f9f-129d475a5d0e" providerId="ADAL" clId="{0743070D-EF02-48A6-8BDF-8FA159D02B5E}" dt="2024-04-17T18:41:36.807" v="5922" actId="26606"/>
          <ac:spMkLst>
            <pc:docMk/>
            <pc:sldMk cId="524360576" sldId="306"/>
            <ac:spMk id="16" creationId="{D138FED9-7840-470D-BB14-BF4696ADA7FC}"/>
          </ac:spMkLst>
        </pc:spChg>
        <pc:picChg chg="add mod ord">
          <ac:chgData name="Melinda Kimble" userId="b8426612-29f7-4707-8f9f-129d475a5d0e" providerId="ADAL" clId="{0743070D-EF02-48A6-8BDF-8FA159D02B5E}" dt="2024-04-17T18:41:36.807" v="5922" actId="26606"/>
          <ac:picMkLst>
            <pc:docMk/>
            <pc:sldMk cId="524360576" sldId="306"/>
            <ac:picMk id="5" creationId="{2D8FCA3B-2B97-6C2C-CA0F-B5437DF142C2}"/>
          </ac:picMkLst>
        </pc:picChg>
      </pc:sldChg>
      <pc:sldChg chg="modSp add mod setBg">
        <pc:chgData name="Melinda Kimble" userId="b8426612-29f7-4707-8f9f-129d475a5d0e" providerId="ADAL" clId="{0743070D-EF02-48A6-8BDF-8FA159D02B5E}" dt="2024-04-17T10:39:13.985" v="1770" actId="20577"/>
        <pc:sldMkLst>
          <pc:docMk/>
          <pc:sldMk cId="1961683418" sldId="308"/>
        </pc:sldMkLst>
        <pc:spChg chg="mod">
          <ac:chgData name="Melinda Kimble" userId="b8426612-29f7-4707-8f9f-129d475a5d0e" providerId="ADAL" clId="{0743070D-EF02-48A6-8BDF-8FA159D02B5E}" dt="2024-04-17T10:39:13.985" v="1770" actId="20577"/>
          <ac:spMkLst>
            <pc:docMk/>
            <pc:sldMk cId="1961683418" sldId="308"/>
            <ac:spMk id="3" creationId="{5821ACEE-149A-C607-1DFD-1498AB057381}"/>
          </ac:spMkLst>
        </pc:spChg>
      </pc:sldChg>
      <pc:sldChg chg="addSp delSp modSp add mod">
        <pc:chgData name="Melinda Kimble" userId="b8426612-29f7-4707-8f9f-129d475a5d0e" providerId="ADAL" clId="{0743070D-EF02-48A6-8BDF-8FA159D02B5E}" dt="2024-04-17T10:27:37.491" v="1668" actId="478"/>
        <pc:sldMkLst>
          <pc:docMk/>
          <pc:sldMk cId="2989585652" sldId="309"/>
        </pc:sldMkLst>
        <pc:spChg chg="mod">
          <ac:chgData name="Melinda Kimble" userId="b8426612-29f7-4707-8f9f-129d475a5d0e" providerId="ADAL" clId="{0743070D-EF02-48A6-8BDF-8FA159D02B5E}" dt="2024-04-17T10:25:55.105" v="1653" actId="2711"/>
          <ac:spMkLst>
            <pc:docMk/>
            <pc:sldMk cId="2989585652" sldId="309"/>
            <ac:spMk id="2" creationId="{711E14F2-75E6-2E06-761E-1E4516BB5BB9}"/>
          </ac:spMkLst>
        </pc:spChg>
        <pc:graphicFrameChg chg="add del mod modGraphic">
          <ac:chgData name="Melinda Kimble" userId="b8426612-29f7-4707-8f9f-129d475a5d0e" providerId="ADAL" clId="{0743070D-EF02-48A6-8BDF-8FA159D02B5E}" dt="2024-04-17T10:27:37.491" v="1668" actId="478"/>
          <ac:graphicFrameMkLst>
            <pc:docMk/>
            <pc:sldMk cId="2989585652" sldId="309"/>
            <ac:graphicFrameMk id="5" creationId="{1927B6FC-74D6-9BDC-4F8B-4FF86EB3EE5E}"/>
          </ac:graphicFrameMkLst>
        </pc:graphicFrameChg>
      </pc:sldChg>
      <pc:sldChg chg="modSp add del mod setBg">
        <pc:chgData name="Melinda Kimble" userId="b8426612-29f7-4707-8f9f-129d475a5d0e" providerId="ADAL" clId="{0743070D-EF02-48A6-8BDF-8FA159D02B5E}" dt="2024-04-17T11:01:52.988" v="2014" actId="47"/>
        <pc:sldMkLst>
          <pc:docMk/>
          <pc:sldMk cId="752881073" sldId="310"/>
        </pc:sldMkLst>
        <pc:spChg chg="mod">
          <ac:chgData name="Melinda Kimble" userId="b8426612-29f7-4707-8f9f-129d475a5d0e" providerId="ADAL" clId="{0743070D-EF02-48A6-8BDF-8FA159D02B5E}" dt="2024-04-17T10:48:21.610" v="1807" actId="20577"/>
          <ac:spMkLst>
            <pc:docMk/>
            <pc:sldMk cId="752881073" sldId="310"/>
            <ac:spMk id="2" creationId="{0E65B471-DECF-AD3B-16AA-E41DFC872027}"/>
          </ac:spMkLst>
        </pc:spChg>
        <pc:spChg chg="mod">
          <ac:chgData name="Melinda Kimble" userId="b8426612-29f7-4707-8f9f-129d475a5d0e" providerId="ADAL" clId="{0743070D-EF02-48A6-8BDF-8FA159D02B5E}" dt="2024-04-17T10:51:37.942" v="1989" actId="20577"/>
          <ac:spMkLst>
            <pc:docMk/>
            <pc:sldMk cId="752881073" sldId="310"/>
            <ac:spMk id="3" creationId="{17D53F23-A6A3-ABCE-0B25-ABB4E3C48C86}"/>
          </ac:spMkLst>
        </pc:spChg>
      </pc:sldChg>
      <pc:sldChg chg="modSp add mod setBg">
        <pc:chgData name="Melinda Kimble" userId="b8426612-29f7-4707-8f9f-129d475a5d0e" providerId="ADAL" clId="{0743070D-EF02-48A6-8BDF-8FA159D02B5E}" dt="2024-04-17T14:37:10.445" v="5577" actId="20577"/>
        <pc:sldMkLst>
          <pc:docMk/>
          <pc:sldMk cId="2612260204" sldId="311"/>
        </pc:sldMkLst>
        <pc:spChg chg="mod">
          <ac:chgData name="Melinda Kimble" userId="b8426612-29f7-4707-8f9f-129d475a5d0e" providerId="ADAL" clId="{0743070D-EF02-48A6-8BDF-8FA159D02B5E}" dt="2024-04-17T14:32:47.638" v="4727" actId="20577"/>
          <ac:spMkLst>
            <pc:docMk/>
            <pc:sldMk cId="2612260204" sldId="311"/>
            <ac:spMk id="2" creationId="{5F3370FF-F2BA-0D39-D6AC-7C6AC81F39C3}"/>
          </ac:spMkLst>
        </pc:spChg>
        <pc:spChg chg="mod">
          <ac:chgData name="Melinda Kimble" userId="b8426612-29f7-4707-8f9f-129d475a5d0e" providerId="ADAL" clId="{0743070D-EF02-48A6-8BDF-8FA159D02B5E}" dt="2024-04-17T14:37:10.445" v="5577" actId="20577"/>
          <ac:spMkLst>
            <pc:docMk/>
            <pc:sldMk cId="2612260204" sldId="311"/>
            <ac:spMk id="3" creationId="{07E5249D-7659-6EDE-5B9D-5F023B178AAA}"/>
          </ac:spMkLst>
        </pc:spChg>
      </pc:sldChg>
      <pc:sldChg chg="add setBg">
        <pc:chgData name="Melinda Kimble" userId="b8426612-29f7-4707-8f9f-129d475a5d0e" providerId="ADAL" clId="{0743070D-EF02-48A6-8BDF-8FA159D02B5E}" dt="2024-04-17T13:42:24.886" v="3016"/>
        <pc:sldMkLst>
          <pc:docMk/>
          <pc:sldMk cId="918578212" sldId="312"/>
        </pc:sldMkLst>
      </pc:sldChg>
      <pc:sldChg chg="addSp modSp add mod setBg">
        <pc:chgData name="Melinda Kimble" userId="b8426612-29f7-4707-8f9f-129d475a5d0e" providerId="ADAL" clId="{0743070D-EF02-48A6-8BDF-8FA159D02B5E}" dt="2024-04-17T10:43:52.157" v="1791" actId="26606"/>
        <pc:sldMkLst>
          <pc:docMk/>
          <pc:sldMk cId="3580617462" sldId="313"/>
        </pc:sldMkLst>
        <pc:spChg chg="mod">
          <ac:chgData name="Melinda Kimble" userId="b8426612-29f7-4707-8f9f-129d475a5d0e" providerId="ADAL" clId="{0743070D-EF02-48A6-8BDF-8FA159D02B5E}" dt="2024-04-17T10:43:52.157" v="1791" actId="26606"/>
          <ac:spMkLst>
            <pc:docMk/>
            <pc:sldMk cId="3580617462" sldId="313"/>
            <ac:spMk id="2" creationId="{086C3019-EA31-6ECF-DCB7-DA3DA4E0E7CF}"/>
          </ac:spMkLst>
        </pc:spChg>
        <pc:spChg chg="mod">
          <ac:chgData name="Melinda Kimble" userId="b8426612-29f7-4707-8f9f-129d475a5d0e" providerId="ADAL" clId="{0743070D-EF02-48A6-8BDF-8FA159D02B5E}" dt="2024-04-17T10:43:52.157" v="1791" actId="26606"/>
          <ac:spMkLst>
            <pc:docMk/>
            <pc:sldMk cId="3580617462" sldId="313"/>
            <ac:spMk id="3" creationId="{5B0EA40D-A37F-7343-C3D1-96F295808D06}"/>
          </ac:spMkLst>
        </pc:spChg>
        <pc:spChg chg="add">
          <ac:chgData name="Melinda Kimble" userId="b8426612-29f7-4707-8f9f-129d475a5d0e" providerId="ADAL" clId="{0743070D-EF02-48A6-8BDF-8FA159D02B5E}" dt="2024-04-17T10:43:52.157" v="1791" actId="26606"/>
          <ac:spMkLst>
            <pc:docMk/>
            <pc:sldMk cId="3580617462" sldId="313"/>
            <ac:spMk id="9" creationId="{495DDCFA-D3DE-4CEB-8AFF-C6501187E430}"/>
          </ac:spMkLst>
        </pc:spChg>
        <pc:picChg chg="add">
          <ac:chgData name="Melinda Kimble" userId="b8426612-29f7-4707-8f9f-129d475a5d0e" providerId="ADAL" clId="{0743070D-EF02-48A6-8BDF-8FA159D02B5E}" dt="2024-04-17T10:43:52.157" v="1791" actId="26606"/>
          <ac:picMkLst>
            <pc:docMk/>
            <pc:sldMk cId="3580617462" sldId="313"/>
            <ac:picMk id="5" creationId="{20DE7932-F5D9-64EB-BF90-C4CDCBBAAF3D}"/>
          </ac:picMkLst>
        </pc:picChg>
      </pc:sldChg>
      <pc:sldChg chg="modSp add mod setBg">
        <pc:chgData name="Melinda Kimble" userId="b8426612-29f7-4707-8f9f-129d475a5d0e" providerId="ADAL" clId="{0743070D-EF02-48A6-8BDF-8FA159D02B5E}" dt="2024-04-17T11:02:22.933" v="2020" actId="20577"/>
        <pc:sldMkLst>
          <pc:docMk/>
          <pc:sldMk cId="340578926" sldId="314"/>
        </pc:sldMkLst>
        <pc:spChg chg="mod">
          <ac:chgData name="Melinda Kimble" userId="b8426612-29f7-4707-8f9f-129d475a5d0e" providerId="ADAL" clId="{0743070D-EF02-48A6-8BDF-8FA159D02B5E}" dt="2024-04-17T11:02:22.933" v="2020" actId="20577"/>
          <ac:spMkLst>
            <pc:docMk/>
            <pc:sldMk cId="340578926" sldId="314"/>
            <ac:spMk id="2" creationId="{91E1B69C-88FD-ED05-ACF4-2B51D53E0808}"/>
          </ac:spMkLst>
        </pc:spChg>
      </pc:sldChg>
      <pc:sldChg chg="add del setBg">
        <pc:chgData name="Melinda Kimble" userId="b8426612-29f7-4707-8f9f-129d475a5d0e" providerId="ADAL" clId="{0743070D-EF02-48A6-8BDF-8FA159D02B5E}" dt="2024-04-17T10:54:25.531" v="1993" actId="47"/>
        <pc:sldMkLst>
          <pc:docMk/>
          <pc:sldMk cId="3302609721" sldId="314"/>
        </pc:sldMkLst>
      </pc:sldChg>
      <pc:sldChg chg="addSp delSp modSp add mod ord setBg">
        <pc:chgData name="Melinda Kimble" userId="b8426612-29f7-4707-8f9f-129d475a5d0e" providerId="ADAL" clId="{0743070D-EF02-48A6-8BDF-8FA159D02B5E}" dt="2024-04-17T18:53:32.519" v="5944" actId="26606"/>
        <pc:sldMkLst>
          <pc:docMk/>
          <pc:sldMk cId="1026020205" sldId="315"/>
        </pc:sldMkLst>
        <pc:spChg chg="mod">
          <ac:chgData name="Melinda Kimble" userId="b8426612-29f7-4707-8f9f-129d475a5d0e" providerId="ADAL" clId="{0743070D-EF02-48A6-8BDF-8FA159D02B5E}" dt="2024-04-17T13:31:45.930" v="2953" actId="26606"/>
          <ac:spMkLst>
            <pc:docMk/>
            <pc:sldMk cId="1026020205" sldId="315"/>
            <ac:spMk id="2" creationId="{FC12522A-76AD-C6C1-2A11-C6CD654FD14D}"/>
          </ac:spMkLst>
        </pc:spChg>
        <pc:spChg chg="mod">
          <ac:chgData name="Melinda Kimble" userId="b8426612-29f7-4707-8f9f-129d475a5d0e" providerId="ADAL" clId="{0743070D-EF02-48A6-8BDF-8FA159D02B5E}" dt="2024-04-17T18:53:32.519" v="5944" actId="26606"/>
          <ac:spMkLst>
            <pc:docMk/>
            <pc:sldMk cId="1026020205" sldId="315"/>
            <ac:spMk id="3" creationId="{D354C7B0-01B8-4B1C-C26E-412D3C5BB7A1}"/>
          </ac:spMkLst>
        </pc:spChg>
        <pc:spChg chg="add del">
          <ac:chgData name="Melinda Kimble" userId="b8426612-29f7-4707-8f9f-129d475a5d0e" providerId="ADAL" clId="{0743070D-EF02-48A6-8BDF-8FA159D02B5E}" dt="2024-04-17T18:53:32.519" v="5944" actId="26606"/>
          <ac:spMkLst>
            <pc:docMk/>
            <pc:sldMk cId="1026020205" sldId="315"/>
            <ac:spMk id="9" creationId="{0D187C4E-14B9-4504-B200-5127823FA78C}"/>
          </ac:spMkLst>
        </pc:spChg>
        <pc:spChg chg="add">
          <ac:chgData name="Melinda Kimble" userId="b8426612-29f7-4707-8f9f-129d475a5d0e" providerId="ADAL" clId="{0743070D-EF02-48A6-8BDF-8FA159D02B5E}" dt="2024-04-17T18:53:32.519" v="5944" actId="26606"/>
          <ac:spMkLst>
            <pc:docMk/>
            <pc:sldMk cId="1026020205" sldId="315"/>
            <ac:spMk id="14" creationId="{909FE742-1A27-4AEF-B5F0-F8C383EAB1D7}"/>
          </ac:spMkLst>
        </pc:spChg>
        <pc:picChg chg="add mod">
          <ac:chgData name="Melinda Kimble" userId="b8426612-29f7-4707-8f9f-129d475a5d0e" providerId="ADAL" clId="{0743070D-EF02-48A6-8BDF-8FA159D02B5E}" dt="2024-04-17T18:53:32.519" v="5944" actId="26606"/>
          <ac:picMkLst>
            <pc:docMk/>
            <pc:sldMk cId="1026020205" sldId="315"/>
            <ac:picMk id="5" creationId="{3A2D3A96-9CF1-D98F-2993-BA05E39EAB0E}"/>
          </ac:picMkLst>
        </pc:picChg>
      </pc:sldChg>
      <pc:sldChg chg="add">
        <pc:chgData name="Melinda Kimble" userId="b8426612-29f7-4707-8f9f-129d475a5d0e" providerId="ADAL" clId="{0743070D-EF02-48A6-8BDF-8FA159D02B5E}" dt="2024-04-17T11:03:55.254" v="2021"/>
        <pc:sldMkLst>
          <pc:docMk/>
          <pc:sldMk cId="2425458190" sldId="346"/>
        </pc:sldMkLst>
      </pc:sldChg>
      <pc:sldChg chg="modSp add mod">
        <pc:chgData name="Melinda Kimble" userId="b8426612-29f7-4707-8f9f-129d475a5d0e" providerId="ADAL" clId="{0743070D-EF02-48A6-8BDF-8FA159D02B5E}" dt="2024-04-17T13:35:09.960" v="2968" actId="20577"/>
        <pc:sldMkLst>
          <pc:docMk/>
          <pc:sldMk cId="805650162" sldId="493"/>
        </pc:sldMkLst>
        <pc:spChg chg="mod">
          <ac:chgData name="Melinda Kimble" userId="b8426612-29f7-4707-8f9f-129d475a5d0e" providerId="ADAL" clId="{0743070D-EF02-48A6-8BDF-8FA159D02B5E}" dt="2024-04-17T13:35:09.960" v="2968" actId="20577"/>
          <ac:spMkLst>
            <pc:docMk/>
            <pc:sldMk cId="805650162" sldId="493"/>
            <ac:spMk id="2" creationId="{00000000-0000-0000-0000-000000000000}"/>
          </ac:spMkLst>
        </pc:spChg>
      </pc:sldChg>
      <pc:sldChg chg="add">
        <pc:chgData name="Melinda Kimble" userId="b8426612-29f7-4707-8f9f-129d475a5d0e" providerId="ADAL" clId="{0743070D-EF02-48A6-8BDF-8FA159D02B5E}" dt="2024-04-17T14:26:31.560" v="4330"/>
        <pc:sldMkLst>
          <pc:docMk/>
          <pc:sldMk cId="3112167445" sldId="498"/>
        </pc:sldMkLst>
      </pc:sldChg>
      <pc:sldChg chg="add del">
        <pc:chgData name="Melinda Kimble" userId="b8426612-29f7-4707-8f9f-129d475a5d0e" providerId="ADAL" clId="{0743070D-EF02-48A6-8BDF-8FA159D02B5E}" dt="2024-04-17T19:02:17.061" v="5961" actId="47"/>
        <pc:sldMkLst>
          <pc:docMk/>
          <pc:sldMk cId="411006294" sldId="503"/>
        </pc:sldMkLst>
      </pc:sldChg>
      <pc:sldChg chg="add ord">
        <pc:chgData name="Melinda Kimble" userId="b8426612-29f7-4707-8f9f-129d475a5d0e" providerId="ADAL" clId="{0743070D-EF02-48A6-8BDF-8FA159D02B5E}" dt="2024-04-17T13:32:12.926" v="2957"/>
        <pc:sldMkLst>
          <pc:docMk/>
          <pc:sldMk cId="4170919335" sldId="504"/>
        </pc:sldMkLst>
      </pc:sldChg>
      <pc:sldChg chg="addSp delSp modSp add mod setBg">
        <pc:chgData name="Melinda Kimble" userId="b8426612-29f7-4707-8f9f-129d475a5d0e" providerId="ADAL" clId="{0743070D-EF02-48A6-8BDF-8FA159D02B5E}" dt="2024-04-17T18:50:52.242" v="5935" actId="27636"/>
        <pc:sldMkLst>
          <pc:docMk/>
          <pc:sldMk cId="2825515449" sldId="505"/>
        </pc:sldMkLst>
        <pc:spChg chg="mod">
          <ac:chgData name="Melinda Kimble" userId="b8426612-29f7-4707-8f9f-129d475a5d0e" providerId="ADAL" clId="{0743070D-EF02-48A6-8BDF-8FA159D02B5E}" dt="2024-04-17T18:50:17.088" v="5931" actId="26606"/>
          <ac:spMkLst>
            <pc:docMk/>
            <pc:sldMk cId="2825515449" sldId="505"/>
            <ac:spMk id="2" creationId="{B6505284-F732-3A36-D3CD-BAA6DB5E0327}"/>
          </ac:spMkLst>
        </pc:spChg>
        <pc:spChg chg="mod">
          <ac:chgData name="Melinda Kimble" userId="b8426612-29f7-4707-8f9f-129d475a5d0e" providerId="ADAL" clId="{0743070D-EF02-48A6-8BDF-8FA159D02B5E}" dt="2024-04-17T18:50:52.242" v="5935" actId="27636"/>
          <ac:spMkLst>
            <pc:docMk/>
            <pc:sldMk cId="2825515449" sldId="505"/>
            <ac:spMk id="3" creationId="{F084D9D0-0E02-ACD8-4652-8FBB2A13441F}"/>
          </ac:spMkLst>
        </pc:spChg>
        <pc:spChg chg="add del">
          <ac:chgData name="Melinda Kimble" userId="b8426612-29f7-4707-8f9f-129d475a5d0e" providerId="ADAL" clId="{0743070D-EF02-48A6-8BDF-8FA159D02B5E}" dt="2024-04-17T18:50:17.025" v="5930" actId="26606"/>
          <ac:spMkLst>
            <pc:docMk/>
            <pc:sldMk cId="2825515449" sldId="505"/>
            <ac:spMk id="10" creationId="{AA047838-7F9E-43CF-A116-26E7AAA8F842}"/>
          </ac:spMkLst>
        </pc:spChg>
        <pc:spChg chg="add">
          <ac:chgData name="Melinda Kimble" userId="b8426612-29f7-4707-8f9f-129d475a5d0e" providerId="ADAL" clId="{0743070D-EF02-48A6-8BDF-8FA159D02B5E}" dt="2024-04-17T18:50:17.088" v="5931" actId="26606"/>
          <ac:spMkLst>
            <pc:docMk/>
            <pc:sldMk cId="2825515449" sldId="505"/>
            <ac:spMk id="12" creationId="{14701A01-E306-48FB-A661-2335BB38BA32}"/>
          </ac:spMkLst>
        </pc:spChg>
        <pc:picChg chg="mod">
          <ac:chgData name="Melinda Kimble" userId="b8426612-29f7-4707-8f9f-129d475a5d0e" providerId="ADAL" clId="{0743070D-EF02-48A6-8BDF-8FA159D02B5E}" dt="2024-04-17T18:50:17.088" v="5931" actId="26606"/>
          <ac:picMkLst>
            <pc:docMk/>
            <pc:sldMk cId="2825515449" sldId="505"/>
            <ac:picMk id="5" creationId="{27122F02-847B-51BE-1A19-D5D01E9A5686}"/>
          </ac:picMkLst>
        </pc:picChg>
      </pc:sldChg>
      <pc:sldChg chg="addSp modSp new mod setBg">
        <pc:chgData name="Melinda Kimble" userId="b8426612-29f7-4707-8f9f-129d475a5d0e" providerId="ADAL" clId="{0743070D-EF02-48A6-8BDF-8FA159D02B5E}" dt="2024-04-17T18:53:05.611" v="5943" actId="113"/>
        <pc:sldMkLst>
          <pc:docMk/>
          <pc:sldMk cId="3930791953" sldId="506"/>
        </pc:sldMkLst>
        <pc:spChg chg="mod">
          <ac:chgData name="Melinda Kimble" userId="b8426612-29f7-4707-8f9f-129d475a5d0e" providerId="ADAL" clId="{0743070D-EF02-48A6-8BDF-8FA159D02B5E}" dt="2024-04-17T18:51:18.061" v="5936" actId="26606"/>
          <ac:spMkLst>
            <pc:docMk/>
            <pc:sldMk cId="3930791953" sldId="506"/>
            <ac:spMk id="2" creationId="{9BB85ECA-801D-9C26-5201-0DA85EFCC8F6}"/>
          </ac:spMkLst>
        </pc:spChg>
        <pc:spChg chg="mod">
          <ac:chgData name="Melinda Kimble" userId="b8426612-29f7-4707-8f9f-129d475a5d0e" providerId="ADAL" clId="{0743070D-EF02-48A6-8BDF-8FA159D02B5E}" dt="2024-04-17T18:53:05.611" v="5943" actId="113"/>
          <ac:spMkLst>
            <pc:docMk/>
            <pc:sldMk cId="3930791953" sldId="506"/>
            <ac:spMk id="3" creationId="{C9FED27D-D93A-3960-3E89-93C8D089C9BD}"/>
          </ac:spMkLst>
        </pc:spChg>
        <pc:picChg chg="add">
          <ac:chgData name="Melinda Kimble" userId="b8426612-29f7-4707-8f9f-129d475a5d0e" providerId="ADAL" clId="{0743070D-EF02-48A6-8BDF-8FA159D02B5E}" dt="2024-04-17T18:51:18.061" v="5936" actId="26606"/>
          <ac:picMkLst>
            <pc:docMk/>
            <pc:sldMk cId="3930791953" sldId="506"/>
            <ac:picMk id="5" creationId="{2991857E-337D-C45D-3E7E-935D8C37C403}"/>
          </ac:picMkLst>
        </pc:picChg>
      </pc:sldChg>
      <pc:sldChg chg="modSp add del mod">
        <pc:chgData name="Melinda Kimble" userId="b8426612-29f7-4707-8f9f-129d475a5d0e" providerId="ADAL" clId="{0743070D-EF02-48A6-8BDF-8FA159D02B5E}" dt="2024-04-17T18:58:34.618" v="5957" actId="2696"/>
        <pc:sldMkLst>
          <pc:docMk/>
          <pc:sldMk cId="801166779" sldId="520"/>
        </pc:sldMkLst>
        <pc:spChg chg="mod">
          <ac:chgData name="Melinda Kimble" userId="b8426612-29f7-4707-8f9f-129d475a5d0e" providerId="ADAL" clId="{0743070D-EF02-48A6-8BDF-8FA159D02B5E}" dt="2024-04-17T13:37:53.808" v="3015" actId="20577"/>
          <ac:spMkLst>
            <pc:docMk/>
            <pc:sldMk cId="801166779" sldId="520"/>
            <ac:spMk id="2" creationId="{00000000-0000-0000-0000-000000000000}"/>
          </ac:spMkLst>
        </pc:spChg>
      </pc:sldChg>
      <pc:sldChg chg="addSp delSp modSp new del mod chgLayout">
        <pc:chgData name="Melinda Kimble" userId="b8426612-29f7-4707-8f9f-129d475a5d0e" providerId="ADAL" clId="{0743070D-EF02-48A6-8BDF-8FA159D02B5E}" dt="2024-04-17T13:57:47.113" v="3577" actId="47"/>
        <pc:sldMkLst>
          <pc:docMk/>
          <pc:sldMk cId="2660950288" sldId="521"/>
        </pc:sldMkLst>
        <pc:spChg chg="mod ord">
          <ac:chgData name="Melinda Kimble" userId="b8426612-29f7-4707-8f9f-129d475a5d0e" providerId="ADAL" clId="{0743070D-EF02-48A6-8BDF-8FA159D02B5E}" dt="2024-04-17T13:57:11.726" v="3575" actId="6264"/>
          <ac:spMkLst>
            <pc:docMk/>
            <pc:sldMk cId="2660950288" sldId="521"/>
            <ac:spMk id="2" creationId="{045DC94B-F649-8D73-EDDB-9BF1C5EF47F4}"/>
          </ac:spMkLst>
        </pc:spChg>
        <pc:spChg chg="add del mod">
          <ac:chgData name="Melinda Kimble" userId="b8426612-29f7-4707-8f9f-129d475a5d0e" providerId="ADAL" clId="{0743070D-EF02-48A6-8BDF-8FA159D02B5E}" dt="2024-04-17T13:57:11.726" v="3575" actId="6264"/>
          <ac:spMkLst>
            <pc:docMk/>
            <pc:sldMk cId="2660950288" sldId="521"/>
            <ac:spMk id="3" creationId="{5455DFC4-10D0-E3E5-D4B8-5B930DFE57DB}"/>
          </ac:spMkLst>
        </pc:spChg>
      </pc:sldChg>
      <pc:sldChg chg="addSp delSp modSp new mod">
        <pc:chgData name="Melinda Kimble" userId="b8426612-29f7-4707-8f9f-129d475a5d0e" providerId="ADAL" clId="{0743070D-EF02-48A6-8BDF-8FA159D02B5E}" dt="2024-04-17T18:58:00.216" v="5956" actId="113"/>
        <pc:sldMkLst>
          <pc:docMk/>
          <pc:sldMk cId="3111979508" sldId="522"/>
        </pc:sldMkLst>
        <pc:spChg chg="mod">
          <ac:chgData name="Melinda Kimble" userId="b8426612-29f7-4707-8f9f-129d475a5d0e" providerId="ADAL" clId="{0743070D-EF02-48A6-8BDF-8FA159D02B5E}" dt="2024-04-17T18:57:37.341" v="5954" actId="113"/>
          <ac:spMkLst>
            <pc:docMk/>
            <pc:sldMk cId="3111979508" sldId="522"/>
            <ac:spMk id="2" creationId="{A689E8C7-AD3E-C5CD-787E-D7F0F108AF5A}"/>
          </ac:spMkLst>
        </pc:spChg>
        <pc:spChg chg="mod">
          <ac:chgData name="Melinda Kimble" userId="b8426612-29f7-4707-8f9f-129d475a5d0e" providerId="ADAL" clId="{0743070D-EF02-48A6-8BDF-8FA159D02B5E}" dt="2024-04-17T18:58:00.216" v="5956" actId="113"/>
          <ac:spMkLst>
            <pc:docMk/>
            <pc:sldMk cId="3111979508" sldId="522"/>
            <ac:spMk id="3" creationId="{AC5B7C2D-C59D-247F-994B-3F7A13E9E7EF}"/>
          </ac:spMkLst>
        </pc:spChg>
        <pc:picChg chg="add del">
          <ac:chgData name="Melinda Kimble" userId="b8426612-29f7-4707-8f9f-129d475a5d0e" providerId="ADAL" clId="{0743070D-EF02-48A6-8BDF-8FA159D02B5E}" dt="2024-04-17T13:58:07.996" v="3579" actId="22"/>
          <ac:picMkLst>
            <pc:docMk/>
            <pc:sldMk cId="3111979508" sldId="522"/>
            <ac:picMk id="5" creationId="{8FF0BEC1-153B-7D9D-1652-C7C97C67A9B7}"/>
          </ac:picMkLst>
        </pc:picChg>
      </pc:sldChg>
      <pc:sldChg chg="new del">
        <pc:chgData name="Melinda Kimble" userId="b8426612-29f7-4707-8f9f-129d475a5d0e" providerId="ADAL" clId="{0743070D-EF02-48A6-8BDF-8FA159D02B5E}" dt="2024-04-17T13:56:49.254" v="3574" actId="680"/>
        <pc:sldMkLst>
          <pc:docMk/>
          <pc:sldMk cId="3308685551" sldId="522"/>
        </pc:sldMkLst>
      </pc:sldChg>
      <pc:sldChg chg="addSp modSp new mod setBg">
        <pc:chgData name="Melinda Kimble" userId="b8426612-29f7-4707-8f9f-129d475a5d0e" providerId="ADAL" clId="{0743070D-EF02-48A6-8BDF-8FA159D02B5E}" dt="2024-04-17T18:56:02.278" v="5953" actId="27636"/>
        <pc:sldMkLst>
          <pc:docMk/>
          <pc:sldMk cId="1258875812" sldId="523"/>
        </pc:sldMkLst>
        <pc:spChg chg="mod">
          <ac:chgData name="Melinda Kimble" userId="b8426612-29f7-4707-8f9f-129d475a5d0e" providerId="ADAL" clId="{0743070D-EF02-48A6-8BDF-8FA159D02B5E}" dt="2024-04-17T18:54:45.165" v="5947" actId="27636"/>
          <ac:spMkLst>
            <pc:docMk/>
            <pc:sldMk cId="1258875812" sldId="523"/>
            <ac:spMk id="2" creationId="{2F809C99-88AF-BE7A-2F9E-6957587F1066}"/>
          </ac:spMkLst>
        </pc:spChg>
        <pc:spChg chg="mod">
          <ac:chgData name="Melinda Kimble" userId="b8426612-29f7-4707-8f9f-129d475a5d0e" providerId="ADAL" clId="{0743070D-EF02-48A6-8BDF-8FA159D02B5E}" dt="2024-04-17T18:56:02.278" v="5953" actId="27636"/>
          <ac:spMkLst>
            <pc:docMk/>
            <pc:sldMk cId="1258875812" sldId="523"/>
            <ac:spMk id="3" creationId="{F666FF0D-F155-BCE7-AF8D-597588F413BF}"/>
          </ac:spMkLst>
        </pc:spChg>
        <pc:picChg chg="add">
          <ac:chgData name="Melinda Kimble" userId="b8426612-29f7-4707-8f9f-129d475a5d0e" providerId="ADAL" clId="{0743070D-EF02-48A6-8BDF-8FA159D02B5E}" dt="2024-04-17T18:54:24.474" v="5945" actId="26606"/>
          <ac:picMkLst>
            <pc:docMk/>
            <pc:sldMk cId="1258875812" sldId="523"/>
            <ac:picMk id="5" creationId="{E5316723-1092-CA31-A642-2276C6982D1E}"/>
          </ac:picMkLst>
        </pc:picChg>
      </pc:sldChg>
      <pc:sldChg chg="new del">
        <pc:chgData name="Melinda Kimble" userId="b8426612-29f7-4707-8f9f-129d475a5d0e" providerId="ADAL" clId="{0743070D-EF02-48A6-8BDF-8FA159D02B5E}" dt="2024-04-17T13:56:48.217" v="3573" actId="680"/>
        <pc:sldMkLst>
          <pc:docMk/>
          <pc:sldMk cId="3973494165" sldId="523"/>
        </pc:sldMkLst>
      </pc:sldChg>
      <pc:sldChg chg="modSp add mod">
        <pc:chgData name="Melinda Kimble" userId="b8426612-29f7-4707-8f9f-129d475a5d0e" providerId="ADAL" clId="{0743070D-EF02-48A6-8BDF-8FA159D02B5E}" dt="2024-04-17T19:00:09.886" v="5960" actId="113"/>
        <pc:sldMkLst>
          <pc:docMk/>
          <pc:sldMk cId="2850235084" sldId="524"/>
        </pc:sldMkLst>
        <pc:spChg chg="mod">
          <ac:chgData name="Melinda Kimble" userId="b8426612-29f7-4707-8f9f-129d475a5d0e" providerId="ADAL" clId="{0743070D-EF02-48A6-8BDF-8FA159D02B5E}" dt="2024-04-17T19:00:09.886" v="5960" actId="113"/>
          <ac:spMkLst>
            <pc:docMk/>
            <pc:sldMk cId="2850235084" sldId="524"/>
            <ac:spMk id="2"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B2B504-AD9C-4D7C-B975-8DD1ACE0DB36}" type="datetimeFigureOut">
              <a:rPr lang="en-US" smtClean="0"/>
              <a:t>4/17/2024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2FA1BC-3FEF-4A1E-93E0-5E98E380C150}" type="slidenum">
              <a:rPr lang="en-US" smtClean="0"/>
              <a:t>‹#›</a:t>
            </a:fld>
            <a:endParaRPr lang="en-US"/>
          </a:p>
        </p:txBody>
      </p:sp>
    </p:spTree>
    <p:extLst>
      <p:ext uri="{BB962C8B-B14F-4D97-AF65-F5344CB8AC3E}">
        <p14:creationId xmlns:p14="http://schemas.microsoft.com/office/powerpoint/2010/main" val="31158722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xfrm>
            <a:off x="685800" y="1143000"/>
            <a:ext cx="5486400" cy="3086100"/>
          </a:xfrm>
          <a:ln/>
        </p:spPr>
      </p:sp>
      <p:sp>
        <p:nvSpPr>
          <p:cNvPr id="389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charset="0"/>
            </a:endParaRPr>
          </a:p>
        </p:txBody>
      </p:sp>
      <p:sp>
        <p:nvSpPr>
          <p:cNvPr id="38916" name="Slide Number Placeholder 3"/>
          <p:cNvSpPr txBox="1">
            <a:spLocks noGrp="1"/>
          </p:cNvSpPr>
          <p:nvPr/>
        </p:nvSpPr>
        <p:spPr bwMode="auto">
          <a:xfrm>
            <a:off x="3885453" y="8686800"/>
            <a:ext cx="297254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nchor="b"/>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lgn="r" eaLnBrk="1" hangingPunct="1"/>
            <a:fld id="{A57F6B44-A623-4F8E-8022-1D6A50370CA7}" type="slidenum">
              <a:rPr lang="en-GB" altLang="en-US" sz="1200"/>
              <a:pPr algn="r" eaLnBrk="1" hangingPunct="1"/>
              <a:t>13</a:t>
            </a:fld>
            <a:endParaRPr lang="en-GB"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544625-0ADF-4414-89A2-9E135F0C849F}" type="slidenum">
              <a:rPr lang="en-US" smtClean="0"/>
              <a:t>21</a:t>
            </a:fld>
            <a:endParaRPr lang="en-US" dirty="0"/>
          </a:p>
        </p:txBody>
      </p:sp>
    </p:spTree>
    <p:extLst>
      <p:ext uri="{BB962C8B-B14F-4D97-AF65-F5344CB8AC3E}">
        <p14:creationId xmlns:p14="http://schemas.microsoft.com/office/powerpoint/2010/main" val="2048347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7736193-EDE3-4BB5-AE5F-E6E5472AB8BE}" type="datetimeFigureOut">
              <a:rPr lang="en-US" smtClean="0"/>
              <a:t>4/17/2024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C2C9B9-B4B7-45CC-A7EB-16F8BADE9045}" type="slidenum">
              <a:rPr lang="en-US" smtClean="0"/>
              <a:t>‹#›</a:t>
            </a:fld>
            <a:endParaRPr lang="en-US"/>
          </a:p>
        </p:txBody>
      </p:sp>
    </p:spTree>
    <p:extLst>
      <p:ext uri="{BB962C8B-B14F-4D97-AF65-F5344CB8AC3E}">
        <p14:creationId xmlns:p14="http://schemas.microsoft.com/office/powerpoint/2010/main" val="20012031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7736193-EDE3-4BB5-AE5F-E6E5472AB8BE}" type="datetimeFigureOut">
              <a:rPr lang="en-US" smtClean="0"/>
              <a:t>4/17/2024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C2C9B9-B4B7-45CC-A7EB-16F8BADE9045}" type="slidenum">
              <a:rPr lang="en-US" smtClean="0"/>
              <a:t>‹#›</a:t>
            </a:fld>
            <a:endParaRPr lang="en-US"/>
          </a:p>
        </p:txBody>
      </p:sp>
    </p:spTree>
    <p:extLst>
      <p:ext uri="{BB962C8B-B14F-4D97-AF65-F5344CB8AC3E}">
        <p14:creationId xmlns:p14="http://schemas.microsoft.com/office/powerpoint/2010/main" val="17399294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E7736193-EDE3-4BB5-AE5F-E6E5472AB8BE}" type="datetimeFigureOut">
              <a:rPr lang="en-US" smtClean="0"/>
              <a:t>4/17/2024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C2C9B9-B4B7-45CC-A7EB-16F8BADE9045}" type="slidenum">
              <a:rPr lang="en-US" smtClean="0"/>
              <a:t>‹#›</a:t>
            </a:fld>
            <a:endParaRPr lang="en-US"/>
          </a:p>
        </p:txBody>
      </p:sp>
    </p:spTree>
    <p:extLst>
      <p:ext uri="{BB962C8B-B14F-4D97-AF65-F5344CB8AC3E}">
        <p14:creationId xmlns:p14="http://schemas.microsoft.com/office/powerpoint/2010/main" val="6983419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E7736193-EDE3-4BB5-AE5F-E6E5472AB8BE}" type="datetimeFigureOut">
              <a:rPr lang="en-US" smtClean="0"/>
              <a:t>4/17/2024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C2C9B9-B4B7-45CC-A7EB-16F8BADE9045}" type="slidenum">
              <a:rPr lang="en-US" smtClean="0"/>
              <a:t>‹#›</a:t>
            </a:fld>
            <a:endParaRPr lang="en-US"/>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944956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7736193-EDE3-4BB5-AE5F-E6E5472AB8BE}" type="datetimeFigureOut">
              <a:rPr lang="en-US" smtClean="0"/>
              <a:t>4/17/2024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C2C9B9-B4B7-45CC-A7EB-16F8BADE9045}" type="slidenum">
              <a:rPr lang="en-US" smtClean="0"/>
              <a:t>‹#›</a:t>
            </a:fld>
            <a:endParaRPr lang="en-US"/>
          </a:p>
        </p:txBody>
      </p:sp>
    </p:spTree>
    <p:extLst>
      <p:ext uri="{BB962C8B-B14F-4D97-AF65-F5344CB8AC3E}">
        <p14:creationId xmlns:p14="http://schemas.microsoft.com/office/powerpoint/2010/main" val="4686010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E7736193-EDE3-4BB5-AE5F-E6E5472AB8BE}" type="datetimeFigureOut">
              <a:rPr lang="en-US" smtClean="0"/>
              <a:t>4/17/2024</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C2C9B9-B4B7-45CC-A7EB-16F8BADE9045}" type="slidenum">
              <a:rPr lang="en-US" smtClean="0"/>
              <a:t>‹#›</a:t>
            </a:fld>
            <a:endParaRPr lang="en-US"/>
          </a:p>
        </p:txBody>
      </p:sp>
    </p:spTree>
    <p:extLst>
      <p:ext uri="{BB962C8B-B14F-4D97-AF65-F5344CB8AC3E}">
        <p14:creationId xmlns:p14="http://schemas.microsoft.com/office/powerpoint/2010/main" val="41533628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E7736193-EDE3-4BB5-AE5F-E6E5472AB8BE}" type="datetimeFigureOut">
              <a:rPr lang="en-US" smtClean="0"/>
              <a:t>4/17/2024</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C2C9B9-B4B7-45CC-A7EB-16F8BADE9045}" type="slidenum">
              <a:rPr lang="en-US" smtClean="0"/>
              <a:t>‹#›</a:t>
            </a:fld>
            <a:endParaRPr lang="en-US"/>
          </a:p>
        </p:txBody>
      </p:sp>
    </p:spTree>
    <p:extLst>
      <p:ext uri="{BB962C8B-B14F-4D97-AF65-F5344CB8AC3E}">
        <p14:creationId xmlns:p14="http://schemas.microsoft.com/office/powerpoint/2010/main" val="35350738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7736193-EDE3-4BB5-AE5F-E6E5472AB8BE}" type="datetimeFigureOut">
              <a:rPr lang="en-US" smtClean="0"/>
              <a:t>4/17/2024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C2C9B9-B4B7-45CC-A7EB-16F8BADE9045}" type="slidenum">
              <a:rPr lang="en-US" smtClean="0"/>
              <a:t>‹#›</a:t>
            </a:fld>
            <a:endParaRPr lang="en-US"/>
          </a:p>
        </p:txBody>
      </p:sp>
    </p:spTree>
    <p:extLst>
      <p:ext uri="{BB962C8B-B14F-4D97-AF65-F5344CB8AC3E}">
        <p14:creationId xmlns:p14="http://schemas.microsoft.com/office/powerpoint/2010/main" val="34473683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7736193-EDE3-4BB5-AE5F-E6E5472AB8BE}" type="datetimeFigureOut">
              <a:rPr lang="en-US" smtClean="0"/>
              <a:t>4/17/2024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C2C9B9-B4B7-45CC-A7EB-16F8BADE9045}" type="slidenum">
              <a:rPr lang="en-US" smtClean="0"/>
              <a:t>‹#›</a:t>
            </a:fld>
            <a:endParaRPr lang="en-US"/>
          </a:p>
        </p:txBody>
      </p:sp>
    </p:spTree>
    <p:extLst>
      <p:ext uri="{BB962C8B-B14F-4D97-AF65-F5344CB8AC3E}">
        <p14:creationId xmlns:p14="http://schemas.microsoft.com/office/powerpoint/2010/main" val="12622562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7736193-EDE3-4BB5-AE5F-E6E5472AB8BE}" type="datetimeFigureOut">
              <a:rPr lang="en-US" smtClean="0"/>
              <a:t>4/17/2024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C2C9B9-B4B7-45CC-A7EB-16F8BADE9045}" type="slidenum">
              <a:rPr lang="en-US" smtClean="0"/>
              <a:t>‹#›</a:t>
            </a:fld>
            <a:endParaRPr lang="en-US"/>
          </a:p>
        </p:txBody>
      </p:sp>
    </p:spTree>
    <p:extLst>
      <p:ext uri="{BB962C8B-B14F-4D97-AF65-F5344CB8AC3E}">
        <p14:creationId xmlns:p14="http://schemas.microsoft.com/office/powerpoint/2010/main" val="32624489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7736193-EDE3-4BB5-AE5F-E6E5472AB8BE}" type="datetimeFigureOut">
              <a:rPr lang="en-US" smtClean="0"/>
              <a:t>4/17/2024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C2C9B9-B4B7-45CC-A7EB-16F8BADE9045}" type="slidenum">
              <a:rPr lang="en-US" smtClean="0"/>
              <a:t>‹#›</a:t>
            </a:fld>
            <a:endParaRPr lang="en-US"/>
          </a:p>
        </p:txBody>
      </p:sp>
    </p:spTree>
    <p:extLst>
      <p:ext uri="{BB962C8B-B14F-4D97-AF65-F5344CB8AC3E}">
        <p14:creationId xmlns:p14="http://schemas.microsoft.com/office/powerpoint/2010/main" val="265960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7736193-EDE3-4BB5-AE5F-E6E5472AB8BE}" type="datetimeFigureOut">
              <a:rPr lang="en-US" smtClean="0"/>
              <a:t>4/17/2024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C2C9B9-B4B7-45CC-A7EB-16F8BADE9045}" type="slidenum">
              <a:rPr lang="en-US" smtClean="0"/>
              <a:t>‹#›</a:t>
            </a:fld>
            <a:endParaRPr lang="en-US"/>
          </a:p>
        </p:txBody>
      </p:sp>
    </p:spTree>
    <p:extLst>
      <p:ext uri="{BB962C8B-B14F-4D97-AF65-F5344CB8AC3E}">
        <p14:creationId xmlns:p14="http://schemas.microsoft.com/office/powerpoint/2010/main" val="9709804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7736193-EDE3-4BB5-AE5F-E6E5472AB8BE}" type="datetimeFigureOut">
              <a:rPr lang="en-US" smtClean="0"/>
              <a:t>4/17/2024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CC2C9B9-B4B7-45CC-A7EB-16F8BADE9045}" type="slidenum">
              <a:rPr lang="en-US" smtClean="0"/>
              <a:t>‹#›</a:t>
            </a:fld>
            <a:endParaRPr lang="en-US"/>
          </a:p>
        </p:txBody>
      </p:sp>
    </p:spTree>
    <p:extLst>
      <p:ext uri="{BB962C8B-B14F-4D97-AF65-F5344CB8AC3E}">
        <p14:creationId xmlns:p14="http://schemas.microsoft.com/office/powerpoint/2010/main" val="10409036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E7736193-EDE3-4BB5-AE5F-E6E5472AB8BE}" type="datetimeFigureOut">
              <a:rPr lang="en-US" smtClean="0"/>
              <a:t>4/17/2024</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1CC2C9B9-B4B7-45CC-A7EB-16F8BADE9045}" type="slidenum">
              <a:rPr lang="en-US" smtClean="0"/>
              <a:t>‹#›</a:t>
            </a:fld>
            <a:endParaRPr lang="en-US"/>
          </a:p>
        </p:txBody>
      </p:sp>
    </p:spTree>
    <p:extLst>
      <p:ext uri="{BB962C8B-B14F-4D97-AF65-F5344CB8AC3E}">
        <p14:creationId xmlns:p14="http://schemas.microsoft.com/office/powerpoint/2010/main" val="9949580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E7736193-EDE3-4BB5-AE5F-E6E5472AB8BE}" type="datetimeFigureOut">
              <a:rPr lang="en-US" smtClean="0"/>
              <a:t>4/17/2024</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1CC2C9B9-B4B7-45CC-A7EB-16F8BADE9045}" type="slidenum">
              <a:rPr lang="en-US" smtClean="0"/>
              <a:t>‹#›</a:t>
            </a:fld>
            <a:endParaRPr lang="en-US"/>
          </a:p>
        </p:txBody>
      </p:sp>
    </p:spTree>
    <p:extLst>
      <p:ext uri="{BB962C8B-B14F-4D97-AF65-F5344CB8AC3E}">
        <p14:creationId xmlns:p14="http://schemas.microsoft.com/office/powerpoint/2010/main" val="13215402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E7736193-EDE3-4BB5-AE5F-E6E5472AB8BE}" type="datetimeFigureOut">
              <a:rPr lang="en-US" smtClean="0"/>
              <a:t>4/17/2024</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1CC2C9B9-B4B7-45CC-A7EB-16F8BADE9045}" type="slidenum">
              <a:rPr lang="en-US" smtClean="0"/>
              <a:t>‹#›</a:t>
            </a:fld>
            <a:endParaRPr lang="en-US"/>
          </a:p>
        </p:txBody>
      </p:sp>
    </p:spTree>
    <p:extLst>
      <p:ext uri="{BB962C8B-B14F-4D97-AF65-F5344CB8AC3E}">
        <p14:creationId xmlns:p14="http://schemas.microsoft.com/office/powerpoint/2010/main" val="18308503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7736193-EDE3-4BB5-AE5F-E6E5472AB8BE}" type="datetimeFigureOut">
              <a:rPr lang="en-US" smtClean="0"/>
              <a:t>4/17/2024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C2C9B9-B4B7-45CC-A7EB-16F8BADE9045}" type="slidenum">
              <a:rPr lang="en-US" smtClean="0"/>
              <a:t>‹#›</a:t>
            </a:fld>
            <a:endParaRPr lang="en-US"/>
          </a:p>
        </p:txBody>
      </p:sp>
    </p:spTree>
    <p:extLst>
      <p:ext uri="{BB962C8B-B14F-4D97-AF65-F5344CB8AC3E}">
        <p14:creationId xmlns:p14="http://schemas.microsoft.com/office/powerpoint/2010/main" val="3333272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E7736193-EDE3-4BB5-AE5F-E6E5472AB8BE}" type="datetimeFigureOut">
              <a:rPr lang="en-US" smtClean="0"/>
              <a:t>4/17/2024</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1CC2C9B9-B4B7-45CC-A7EB-16F8BADE9045}" type="slidenum">
              <a:rPr lang="en-US" smtClean="0"/>
              <a:t>‹#›</a:t>
            </a:fld>
            <a:endParaRPr lang="en-US"/>
          </a:p>
        </p:txBody>
      </p:sp>
    </p:spTree>
    <p:extLst>
      <p:ext uri="{BB962C8B-B14F-4D97-AF65-F5344CB8AC3E}">
        <p14:creationId xmlns:p14="http://schemas.microsoft.com/office/powerpoint/2010/main" val="3591575280"/>
      </p:ext>
    </p:extLst>
  </p:cSld>
  <p:clrMap bg1="dk1" tx1="lt1" bg2="dk2" tx2="lt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 id="2147483808" r:id="rId12"/>
    <p:sldLayoutId id="2147483809" r:id="rId13"/>
    <p:sldLayoutId id="2147483810" r:id="rId14"/>
    <p:sldLayoutId id="2147483811" r:id="rId15"/>
    <p:sldLayoutId id="2147483812" r:id="rId16"/>
    <p:sldLayoutId id="2147483813"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3A6F7CC-AB98-212F-87F1-C8BAB6382FA4}"/>
              </a:ext>
            </a:extLst>
          </p:cNvPr>
          <p:cNvPicPr>
            <a:picLocks noChangeAspect="1"/>
          </p:cNvPicPr>
          <p:nvPr/>
        </p:nvPicPr>
        <p:blipFill rotWithShape="1">
          <a:blip r:embed="rId2">
            <a:alphaModFix amt="50000"/>
          </a:blip>
          <a:srcRect t="25000"/>
          <a:stretch/>
        </p:blipFill>
        <p:spPr>
          <a:xfrm>
            <a:off x="91946" y="-18466"/>
            <a:ext cx="12192001" cy="6858000"/>
          </a:xfrm>
          <a:prstGeom prst="rect">
            <a:avLst/>
          </a:prstGeom>
        </p:spPr>
      </p:pic>
      <p:sp>
        <p:nvSpPr>
          <p:cNvPr id="2" name="Title 1">
            <a:extLst>
              <a:ext uri="{FF2B5EF4-FFF2-40B4-BE49-F238E27FC236}">
                <a16:creationId xmlns:a16="http://schemas.microsoft.com/office/drawing/2014/main" id="{7DBB94BA-749B-B3F3-E6FF-40E29AFAEED3}"/>
              </a:ext>
            </a:extLst>
          </p:cNvPr>
          <p:cNvSpPr>
            <a:spLocks noGrp="1"/>
          </p:cNvSpPr>
          <p:nvPr>
            <p:ph type="ctrTitle"/>
          </p:nvPr>
        </p:nvSpPr>
        <p:spPr>
          <a:xfrm>
            <a:off x="776882" y="2498165"/>
            <a:ext cx="4536336" cy="2016326"/>
          </a:xfrm>
          <a:noFill/>
        </p:spPr>
        <p:txBody>
          <a:bodyPr anchor="b">
            <a:normAutofit fontScale="90000"/>
          </a:bodyPr>
          <a:lstStyle/>
          <a:p>
            <a:r>
              <a:rPr lang="en-US" dirty="0">
                <a:solidFill>
                  <a:schemeClr val="accent1">
                    <a:lumMod val="60000"/>
                    <a:lumOff val="40000"/>
                  </a:schemeClr>
                </a:solidFill>
              </a:rPr>
              <a:t>Paris to Baku</a:t>
            </a:r>
          </a:p>
        </p:txBody>
      </p:sp>
      <p:sp>
        <p:nvSpPr>
          <p:cNvPr id="3" name="Subtitle 2">
            <a:extLst>
              <a:ext uri="{FF2B5EF4-FFF2-40B4-BE49-F238E27FC236}">
                <a16:creationId xmlns:a16="http://schemas.microsoft.com/office/drawing/2014/main" id="{9D10483C-F11A-8020-E43E-7F3EEE0D12F8}"/>
              </a:ext>
            </a:extLst>
          </p:cNvPr>
          <p:cNvSpPr>
            <a:spLocks noGrp="1"/>
          </p:cNvSpPr>
          <p:nvPr>
            <p:ph type="subTitle" idx="1"/>
          </p:nvPr>
        </p:nvSpPr>
        <p:spPr>
          <a:xfrm>
            <a:off x="776882" y="4514492"/>
            <a:ext cx="4536336" cy="619145"/>
          </a:xfrm>
          <a:noFill/>
        </p:spPr>
        <p:txBody>
          <a:bodyPr anchor="t">
            <a:normAutofit fontScale="92500" lnSpcReduction="10000"/>
          </a:bodyPr>
          <a:lstStyle/>
          <a:p>
            <a:r>
              <a:rPr lang="en-US">
                <a:solidFill>
                  <a:schemeClr val="accent1">
                    <a:lumMod val="60000"/>
                    <a:lumOff val="40000"/>
                  </a:schemeClr>
                </a:solidFill>
              </a:rPr>
              <a:t>Are we treading water or making progress?</a:t>
            </a:r>
          </a:p>
        </p:txBody>
      </p:sp>
      <p:sp>
        <p:nvSpPr>
          <p:cNvPr id="6" name="TextBox 5">
            <a:extLst>
              <a:ext uri="{FF2B5EF4-FFF2-40B4-BE49-F238E27FC236}">
                <a16:creationId xmlns:a16="http://schemas.microsoft.com/office/drawing/2014/main" id="{C1A2F6DC-FAE9-600D-6A42-2B8C808BBCF8}"/>
              </a:ext>
            </a:extLst>
          </p:cNvPr>
          <p:cNvSpPr txBox="1"/>
          <p:nvPr/>
        </p:nvSpPr>
        <p:spPr>
          <a:xfrm>
            <a:off x="8042787" y="4948971"/>
            <a:ext cx="3217357" cy="646331"/>
          </a:xfrm>
          <a:prstGeom prst="rect">
            <a:avLst/>
          </a:prstGeom>
          <a:noFill/>
        </p:spPr>
        <p:txBody>
          <a:bodyPr wrap="square" rtlCol="0">
            <a:spAutoFit/>
          </a:bodyPr>
          <a:lstStyle/>
          <a:p>
            <a:r>
              <a:rPr lang="en-US" dirty="0"/>
              <a:t>M</a:t>
            </a:r>
            <a:r>
              <a:rPr lang="en-US" sz="1800" kern="1200" dirty="0">
                <a:solidFill>
                  <a:schemeClr val="tx1"/>
                </a:solidFill>
                <a:latin typeface="+mn-lt"/>
                <a:ea typeface="+mn-ea"/>
                <a:cs typeface="+mn-cs"/>
              </a:rPr>
              <a:t>e</a:t>
            </a:r>
            <a:r>
              <a:rPr lang="en-US" dirty="0"/>
              <a:t>linda Kimble</a:t>
            </a:r>
          </a:p>
          <a:p>
            <a:r>
              <a:rPr lang="en-US" sz="1800" kern="1200" dirty="0">
                <a:solidFill>
                  <a:schemeClr val="tx1"/>
                </a:solidFill>
                <a:latin typeface="+mn-lt"/>
                <a:ea typeface="+mn-ea"/>
                <a:cs typeface="+mn-cs"/>
              </a:rPr>
              <a:t>Senior Fellow, UN Foundation </a:t>
            </a:r>
          </a:p>
        </p:txBody>
      </p:sp>
    </p:spTree>
    <p:extLst>
      <p:ext uri="{BB962C8B-B14F-4D97-AF65-F5344CB8AC3E}">
        <p14:creationId xmlns:p14="http://schemas.microsoft.com/office/powerpoint/2010/main" val="1683109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1B69C-88FD-ED05-ACF4-2B51D53E0808}"/>
              </a:ext>
            </a:extLst>
          </p:cNvPr>
          <p:cNvSpPr>
            <a:spLocks noGrp="1"/>
          </p:cNvSpPr>
          <p:nvPr>
            <p:ph type="title"/>
          </p:nvPr>
        </p:nvSpPr>
        <p:spPr>
          <a:xfrm>
            <a:off x="4955458" y="639097"/>
            <a:ext cx="6593075" cy="1612490"/>
          </a:xfrm>
        </p:spPr>
        <p:txBody>
          <a:bodyPr>
            <a:normAutofit/>
          </a:bodyPr>
          <a:lstStyle/>
          <a:p>
            <a:r>
              <a:rPr lang="en-US" b="1" dirty="0">
                <a:latin typeface="+mn-lt"/>
              </a:rPr>
              <a:t>HOW COP 28 UNFOLDED</a:t>
            </a:r>
          </a:p>
        </p:txBody>
      </p:sp>
      <p:pic>
        <p:nvPicPr>
          <p:cNvPr id="5" name="Picture 4" descr="Stock numbers on a digital display">
            <a:extLst>
              <a:ext uri="{FF2B5EF4-FFF2-40B4-BE49-F238E27FC236}">
                <a16:creationId xmlns:a16="http://schemas.microsoft.com/office/drawing/2014/main" id="{813580DC-90D5-8733-59D4-81F8FADCD1CA}"/>
              </a:ext>
            </a:extLst>
          </p:cNvPr>
          <p:cNvPicPr>
            <a:picLocks noChangeAspect="1"/>
          </p:cNvPicPr>
          <p:nvPr/>
        </p:nvPicPr>
        <p:blipFill rotWithShape="1">
          <a:blip r:embed="rId2"/>
          <a:srcRect l="42087" r="18535" b="-2"/>
          <a:stretch/>
        </p:blipFill>
        <p:spPr>
          <a:xfrm>
            <a:off x="20" y="975"/>
            <a:ext cx="4635988" cy="6858000"/>
          </a:xfrm>
          <a:prstGeom prst="rect">
            <a:avLst/>
          </a:prstGeom>
        </p:spPr>
      </p:pic>
      <p:sp>
        <p:nvSpPr>
          <p:cNvPr id="3" name="Content Placeholder 2">
            <a:extLst>
              <a:ext uri="{FF2B5EF4-FFF2-40B4-BE49-F238E27FC236}">
                <a16:creationId xmlns:a16="http://schemas.microsoft.com/office/drawing/2014/main" id="{AA157C7F-CB86-F3BB-F5C4-DAF74D38B071}"/>
              </a:ext>
            </a:extLst>
          </p:cNvPr>
          <p:cNvSpPr>
            <a:spLocks noGrp="1"/>
          </p:cNvSpPr>
          <p:nvPr>
            <p:ph idx="1"/>
          </p:nvPr>
        </p:nvSpPr>
        <p:spPr>
          <a:xfrm>
            <a:off x="4825419" y="1840880"/>
            <a:ext cx="6593075" cy="4192545"/>
          </a:xfrm>
        </p:spPr>
        <p:txBody>
          <a:bodyPr>
            <a:noAutofit/>
          </a:bodyPr>
          <a:lstStyle/>
          <a:p>
            <a:pPr>
              <a:lnSpc>
                <a:spcPct val="90000"/>
              </a:lnSpc>
            </a:pPr>
            <a:r>
              <a:rPr lang="en-US" sz="1400" b="1"/>
              <a:t>Agreement on operationalizing the funding arrangements for responding to “loss and damage” and some $700 million in pledges to be managed by the World Bank.</a:t>
            </a:r>
          </a:p>
          <a:p>
            <a:pPr>
              <a:lnSpc>
                <a:spcPct val="90000"/>
              </a:lnSpc>
            </a:pPr>
            <a:r>
              <a:rPr lang="en-US" sz="1400" b="1"/>
              <a:t>Little progress since Paris (the Global Stocktake) as GHG emissions now exceed 2019 levels.  Increases occurred in China, India, Indonesia and the U.S.  Brazil, the EU, and Russia had decreases in emissions.  The G20 has 76% of global emissions.</a:t>
            </a:r>
          </a:p>
          <a:p>
            <a:pPr>
              <a:lnSpc>
                <a:spcPct val="90000"/>
              </a:lnSpc>
            </a:pPr>
            <a:r>
              <a:rPr lang="en-US" sz="1400" b="1"/>
              <a:t>10% of global population with highest incomes accounted for 48% of emissions.</a:t>
            </a:r>
          </a:p>
          <a:p>
            <a:pPr>
              <a:lnSpc>
                <a:spcPct val="90000"/>
              </a:lnSpc>
            </a:pPr>
            <a:r>
              <a:rPr lang="en-US" sz="1400" b="1"/>
              <a:t>Out of 194 member states, 149 states submitted new NDCs; these show policy improvements, but implementation is uncertain.</a:t>
            </a:r>
          </a:p>
          <a:p>
            <a:pPr>
              <a:lnSpc>
                <a:spcPct val="90000"/>
              </a:lnSpc>
            </a:pPr>
            <a:r>
              <a:rPr lang="en-US" sz="1400" b="1"/>
              <a:t>Climate finance (mitigation, adaptation, loss &amp; damage) remains key to aggressive implementation. </a:t>
            </a:r>
          </a:p>
          <a:p>
            <a:pPr>
              <a:lnSpc>
                <a:spcPct val="90000"/>
              </a:lnSpc>
            </a:pPr>
            <a:r>
              <a:rPr lang="en-US" sz="1400" b="1"/>
              <a:t>Donor commitments of $100 billion annually by 2020 (not fully met) falls far short of $2.4-2.7 trillion needed annually per the World Bank.</a:t>
            </a:r>
          </a:p>
          <a:p>
            <a:pPr>
              <a:lnSpc>
                <a:spcPct val="90000"/>
              </a:lnSpc>
            </a:pPr>
            <a:r>
              <a:rPr lang="en-US" sz="1400" b="1"/>
              <a:t>Increased focus on climate impacts on food, agriculture, oceans, and health as part of an effort to reach a Global Goal on Adaptation (GGA).  Adaptation finance, however, remains limited. </a:t>
            </a:r>
          </a:p>
          <a:p>
            <a:pPr>
              <a:lnSpc>
                <a:spcPct val="90000"/>
              </a:lnSpc>
            </a:pPr>
            <a:r>
              <a:rPr lang="en-US" sz="1400" b="1"/>
              <a:t>Need to “transition away from fossil fuels” stated; but no timetable or roadmap. </a:t>
            </a:r>
            <a:endParaRPr lang="en-US" sz="1400" b="1" dirty="0"/>
          </a:p>
        </p:txBody>
      </p:sp>
    </p:spTree>
    <p:extLst>
      <p:ext uri="{BB962C8B-B14F-4D97-AF65-F5344CB8AC3E}">
        <p14:creationId xmlns:p14="http://schemas.microsoft.com/office/powerpoint/2010/main" val="3405789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505284-F732-3A36-D3CD-BAA6DB5E0327}"/>
              </a:ext>
            </a:extLst>
          </p:cNvPr>
          <p:cNvSpPr>
            <a:spLocks noGrp="1"/>
          </p:cNvSpPr>
          <p:nvPr>
            <p:ph type="title"/>
          </p:nvPr>
        </p:nvSpPr>
        <p:spPr>
          <a:xfrm>
            <a:off x="650668" y="629266"/>
            <a:ext cx="6828512" cy="1641986"/>
          </a:xfrm>
        </p:spPr>
        <p:txBody>
          <a:bodyPr>
            <a:normAutofit/>
          </a:bodyPr>
          <a:lstStyle/>
          <a:p>
            <a:r>
              <a:rPr lang="en-US">
                <a:latin typeface="Amasis MT Pro Black" panose="02040A04050005020304" pitchFamily="18" charset="0"/>
              </a:rPr>
              <a:t>2023: A Cautionary Tale?</a:t>
            </a:r>
          </a:p>
        </p:txBody>
      </p:sp>
      <p:pic>
        <p:nvPicPr>
          <p:cNvPr id="5" name="Picture 4" descr="Elevated view of marsh and tidelands at dusk">
            <a:extLst>
              <a:ext uri="{FF2B5EF4-FFF2-40B4-BE49-F238E27FC236}">
                <a16:creationId xmlns:a16="http://schemas.microsoft.com/office/drawing/2014/main" id="{27122F02-847B-51BE-1A19-D5D01E9A5686}"/>
              </a:ext>
            </a:extLst>
          </p:cNvPr>
          <p:cNvPicPr>
            <a:picLocks noChangeAspect="1"/>
          </p:cNvPicPr>
          <p:nvPr/>
        </p:nvPicPr>
        <p:blipFill rotWithShape="1">
          <a:blip r:embed="rId3"/>
          <a:srcRect l="37070" r="23423" b="-1"/>
          <a:stretch/>
        </p:blipFill>
        <p:spPr>
          <a:xfrm>
            <a:off x="8135860" y="10"/>
            <a:ext cx="4058949" cy="6857990"/>
          </a:xfrm>
          <a:prstGeom prst="rect">
            <a:avLst/>
          </a:prstGeom>
        </p:spPr>
      </p:pic>
      <p:sp>
        <p:nvSpPr>
          <p:cNvPr id="12" name="Rectangle 11">
            <a:extLst>
              <a:ext uri="{FF2B5EF4-FFF2-40B4-BE49-F238E27FC236}">
                <a16:creationId xmlns:a16="http://schemas.microsoft.com/office/drawing/2014/main" id="{14701A01-E306-48FB-A661-2335BB38BA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F084D9D0-0E02-ACD8-4652-8FBB2A13441F}"/>
              </a:ext>
            </a:extLst>
          </p:cNvPr>
          <p:cNvSpPr>
            <a:spLocks noGrp="1"/>
          </p:cNvSpPr>
          <p:nvPr>
            <p:ph idx="1"/>
          </p:nvPr>
        </p:nvSpPr>
        <p:spPr>
          <a:xfrm>
            <a:off x="650668" y="2033082"/>
            <a:ext cx="6828512" cy="4215318"/>
          </a:xfrm>
        </p:spPr>
        <p:txBody>
          <a:bodyPr>
            <a:normAutofit fontScale="92500" lnSpcReduction="20000"/>
          </a:bodyPr>
          <a:lstStyle/>
          <a:p>
            <a:pPr>
              <a:lnSpc>
                <a:spcPct val="90000"/>
              </a:lnSpc>
            </a:pPr>
            <a:endParaRPr lang="en-US" sz="1300" dirty="0">
              <a:latin typeface="Amasis MT Pro Black" panose="02040A04050005020304" pitchFamily="18" charset="0"/>
            </a:endParaRPr>
          </a:p>
          <a:p>
            <a:pPr>
              <a:lnSpc>
                <a:spcPct val="90000"/>
              </a:lnSpc>
            </a:pPr>
            <a:r>
              <a:rPr lang="en-US" sz="1600" dirty="0">
                <a:latin typeface="Amasis MT Pro Black" panose="02040A04050005020304" pitchFamily="18" charset="0"/>
              </a:rPr>
              <a:t>Record setting Canadian Wildfires – covering 18.5 million acres</a:t>
            </a:r>
          </a:p>
          <a:p>
            <a:pPr>
              <a:lnSpc>
                <a:spcPct val="90000"/>
              </a:lnSpc>
            </a:pPr>
            <a:r>
              <a:rPr lang="en-US" sz="1600" dirty="0">
                <a:latin typeface="Amasis MT Pro Black" panose="02040A04050005020304" pitchFamily="18" charset="0"/>
              </a:rPr>
              <a:t>Devastating flooding in Libya, Somalia, Kenya, Ethiopia, Ghana, and India.</a:t>
            </a:r>
          </a:p>
          <a:p>
            <a:pPr>
              <a:lnSpc>
                <a:spcPct val="90000"/>
              </a:lnSpc>
            </a:pPr>
            <a:r>
              <a:rPr lang="en-US" sz="1600" dirty="0">
                <a:latin typeface="Amasis MT Pro Black" panose="02040A04050005020304" pitchFamily="18" charset="0"/>
              </a:rPr>
              <a:t>Wildfire in Maui; 93% of Hawaii experiencing drought conditions as of October </a:t>
            </a:r>
          </a:p>
          <a:p>
            <a:pPr>
              <a:lnSpc>
                <a:spcPct val="90000"/>
              </a:lnSpc>
            </a:pPr>
            <a:r>
              <a:rPr lang="en-US" sz="1600" dirty="0">
                <a:latin typeface="Amasis MT Pro Black" panose="02040A04050005020304" pitchFamily="18" charset="0"/>
              </a:rPr>
              <a:t>Spring floods in California; summer flooding in New York and Vermont.</a:t>
            </a:r>
          </a:p>
          <a:p>
            <a:pPr>
              <a:lnSpc>
                <a:spcPct val="90000"/>
              </a:lnSpc>
            </a:pPr>
            <a:r>
              <a:rPr lang="en-US" sz="1600" dirty="0">
                <a:latin typeface="Amasis MT Pro Black" panose="02040A04050005020304" pitchFamily="18" charset="0"/>
              </a:rPr>
              <a:t>Lower Mississippi water levels at historic lows.</a:t>
            </a:r>
          </a:p>
          <a:p>
            <a:pPr>
              <a:lnSpc>
                <a:spcPct val="90000"/>
              </a:lnSpc>
            </a:pPr>
            <a:r>
              <a:rPr lang="en-US" sz="1600" dirty="0">
                <a:latin typeface="Amasis MT Pro Black" panose="02040A04050005020304" pitchFamily="18" charset="0"/>
              </a:rPr>
              <a:t>Summer 2023 the hottest on record (since 1880); 2023 the hottest year in history.</a:t>
            </a:r>
          </a:p>
          <a:p>
            <a:pPr>
              <a:lnSpc>
                <a:spcPct val="90000"/>
              </a:lnSpc>
            </a:pPr>
            <a:r>
              <a:rPr lang="en-US" sz="1600" dirty="0">
                <a:latin typeface="Amasis MT Pro Black" panose="02040A04050005020304" pitchFamily="18" charset="0"/>
              </a:rPr>
              <a:t>El Niño impacts amplified by human-induced warming.</a:t>
            </a:r>
          </a:p>
          <a:p>
            <a:pPr>
              <a:lnSpc>
                <a:spcPct val="90000"/>
              </a:lnSpc>
            </a:pPr>
            <a:r>
              <a:rPr lang="en-US" sz="1600" dirty="0">
                <a:latin typeface="Amasis MT Pro Black" panose="02040A04050005020304" pitchFamily="18" charset="0"/>
              </a:rPr>
              <a:t>Melting in both Arctic &amp; Antarctic accelerates beyond projections.</a:t>
            </a:r>
          </a:p>
          <a:p>
            <a:pPr>
              <a:lnSpc>
                <a:spcPct val="90000"/>
              </a:lnSpc>
            </a:pPr>
            <a:r>
              <a:rPr lang="en-US" sz="1600" dirty="0">
                <a:latin typeface="Amasis MT Pro Black" panose="02040A04050005020304" pitchFamily="18" charset="0"/>
              </a:rPr>
              <a:t>U.S. corn production is forecast to decline in 23-24 period due to drought in the Midwest.   U.S. exports have been weak.</a:t>
            </a:r>
          </a:p>
          <a:p>
            <a:pPr>
              <a:lnSpc>
                <a:spcPct val="90000"/>
              </a:lnSpc>
            </a:pPr>
            <a:r>
              <a:rPr lang="en-US" sz="1600" dirty="0">
                <a:latin typeface="Amasis MT Pro Black" panose="02040A04050005020304" pitchFamily="18" charset="0"/>
              </a:rPr>
              <a:t>Global GDP was cut 6.3% in 2022. </a:t>
            </a:r>
          </a:p>
        </p:txBody>
      </p:sp>
    </p:spTree>
    <p:extLst>
      <p:ext uri="{BB962C8B-B14F-4D97-AF65-F5344CB8AC3E}">
        <p14:creationId xmlns:p14="http://schemas.microsoft.com/office/powerpoint/2010/main" val="28255154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B85ECA-801D-9C26-5201-0DA85EFCC8F6}"/>
              </a:ext>
            </a:extLst>
          </p:cNvPr>
          <p:cNvSpPr>
            <a:spLocks noGrp="1"/>
          </p:cNvSpPr>
          <p:nvPr>
            <p:ph type="title"/>
          </p:nvPr>
        </p:nvSpPr>
        <p:spPr>
          <a:xfrm>
            <a:off x="5282381" y="629266"/>
            <a:ext cx="4767471" cy="1641986"/>
          </a:xfrm>
        </p:spPr>
        <p:txBody>
          <a:bodyPr>
            <a:normAutofit/>
          </a:bodyPr>
          <a:lstStyle/>
          <a:p>
            <a:r>
              <a:rPr lang="en-US" b="1" dirty="0"/>
              <a:t>Time Limit For Action?</a:t>
            </a:r>
          </a:p>
        </p:txBody>
      </p:sp>
      <p:pic>
        <p:nvPicPr>
          <p:cNvPr id="5" name="Picture 4">
            <a:extLst>
              <a:ext uri="{FF2B5EF4-FFF2-40B4-BE49-F238E27FC236}">
                <a16:creationId xmlns:a16="http://schemas.microsoft.com/office/drawing/2014/main" id="{2991857E-337D-C45D-3E7E-935D8C37C403}"/>
              </a:ext>
            </a:extLst>
          </p:cNvPr>
          <p:cNvPicPr>
            <a:picLocks noChangeAspect="1"/>
          </p:cNvPicPr>
          <p:nvPr/>
        </p:nvPicPr>
        <p:blipFill rotWithShape="1">
          <a:blip r:embed="rId3"/>
          <a:srcRect l="51906" r="10079"/>
          <a:stretch/>
        </p:blipFill>
        <p:spPr>
          <a:xfrm>
            <a:off x="-1" y="10"/>
            <a:ext cx="4634680" cy="6857990"/>
          </a:xfrm>
          <a:prstGeom prst="rect">
            <a:avLst/>
          </a:prstGeom>
        </p:spPr>
      </p:pic>
      <p:sp>
        <p:nvSpPr>
          <p:cNvPr id="3" name="Content Placeholder 2">
            <a:extLst>
              <a:ext uri="{FF2B5EF4-FFF2-40B4-BE49-F238E27FC236}">
                <a16:creationId xmlns:a16="http://schemas.microsoft.com/office/drawing/2014/main" id="{C9FED27D-D93A-3960-3E89-93C8D089C9BD}"/>
              </a:ext>
            </a:extLst>
          </p:cNvPr>
          <p:cNvSpPr>
            <a:spLocks noGrp="1"/>
          </p:cNvSpPr>
          <p:nvPr>
            <p:ph idx="1"/>
          </p:nvPr>
        </p:nvSpPr>
        <p:spPr>
          <a:xfrm>
            <a:off x="5282380" y="2084439"/>
            <a:ext cx="5533104" cy="4144295"/>
          </a:xfrm>
        </p:spPr>
        <p:txBody>
          <a:bodyPr>
            <a:noAutofit/>
          </a:bodyPr>
          <a:lstStyle/>
          <a:p>
            <a:pPr>
              <a:lnSpc>
                <a:spcPct val="90000"/>
              </a:lnSpc>
            </a:pPr>
            <a:r>
              <a:rPr lang="en-US" sz="1600" b="1" dirty="0">
                <a:latin typeface="+mn-lt"/>
              </a:rPr>
              <a:t>Key Science messages:</a:t>
            </a:r>
          </a:p>
          <a:p>
            <a:pPr lvl="1">
              <a:lnSpc>
                <a:spcPct val="90000"/>
              </a:lnSpc>
            </a:pPr>
            <a:r>
              <a:rPr lang="en-US" sz="1600" b="1" dirty="0">
                <a:latin typeface="+mn-lt"/>
              </a:rPr>
              <a:t>Passing a limit (350 ppm CO</a:t>
            </a:r>
            <a:r>
              <a:rPr lang="en-US" sz="1600" b="1" dirty="0">
                <a:latin typeface="+mn-lt"/>
                <a:cs typeface="Times New Roman" panose="02020603050405020304" pitchFamily="18" charset="0"/>
              </a:rPr>
              <a:t>₂ₑ or 1.5ºC) may force tipping points in the ocean or cryosphere that will shift the water cycle.</a:t>
            </a:r>
          </a:p>
          <a:p>
            <a:pPr lvl="1">
              <a:lnSpc>
                <a:spcPct val="90000"/>
              </a:lnSpc>
            </a:pPr>
            <a:r>
              <a:rPr lang="en-US" sz="1600" b="1" dirty="0">
                <a:latin typeface="+mn-lt"/>
                <a:cs typeface="Times New Roman" panose="02020603050405020304" pitchFamily="18" charset="0"/>
              </a:rPr>
              <a:t>Ocean Acidification underscores the ocean’s role as a carbon sink; our focus on atmosphere alone is inadequate.</a:t>
            </a:r>
            <a:endParaRPr lang="en-US" sz="1600" b="1" dirty="0">
              <a:latin typeface="+mn-lt"/>
            </a:endParaRPr>
          </a:p>
          <a:p>
            <a:pPr lvl="1">
              <a:lnSpc>
                <a:spcPct val="90000"/>
              </a:lnSpc>
            </a:pPr>
            <a:r>
              <a:rPr lang="en-US" sz="1600" b="1" dirty="0">
                <a:latin typeface="+mn-lt"/>
              </a:rPr>
              <a:t>The next decade (2020-2030) will be critical to maintain key planetary systems</a:t>
            </a:r>
          </a:p>
          <a:p>
            <a:pPr lvl="1">
              <a:lnSpc>
                <a:spcPct val="90000"/>
              </a:lnSpc>
            </a:pPr>
            <a:r>
              <a:rPr lang="en-US" sz="1600" b="1" dirty="0">
                <a:latin typeface="+mn-lt"/>
              </a:rPr>
              <a:t>Deforestation, industrial agriculture (crops, meat &amp; poultry), industry, and transportation,  are major contributors to GHG emissions.</a:t>
            </a:r>
          </a:p>
          <a:p>
            <a:pPr lvl="1">
              <a:lnSpc>
                <a:spcPct val="90000"/>
              </a:lnSpc>
            </a:pPr>
            <a:r>
              <a:rPr lang="en-US" sz="1600" b="1" dirty="0">
                <a:latin typeface="+mn-lt"/>
              </a:rPr>
              <a:t>Changing weather patterns can compromise food production.</a:t>
            </a:r>
          </a:p>
          <a:p>
            <a:pPr lvl="1">
              <a:lnSpc>
                <a:spcPct val="90000"/>
              </a:lnSpc>
            </a:pPr>
            <a:r>
              <a:rPr lang="en-US" sz="1600" b="1" dirty="0">
                <a:latin typeface="+mn-lt"/>
              </a:rPr>
              <a:t>Methane, Black carbon, and fluorinated gases need more attention.</a:t>
            </a:r>
          </a:p>
          <a:p>
            <a:pPr lvl="1">
              <a:lnSpc>
                <a:spcPct val="90000"/>
              </a:lnSpc>
            </a:pPr>
            <a:r>
              <a:rPr lang="en-US" sz="1600" b="1" dirty="0">
                <a:latin typeface="+mn-lt"/>
              </a:rPr>
              <a:t>Sea-level rise is a threat globally.</a:t>
            </a:r>
          </a:p>
        </p:txBody>
      </p:sp>
    </p:spTree>
    <p:extLst>
      <p:ext uri="{BB962C8B-B14F-4D97-AF65-F5344CB8AC3E}">
        <p14:creationId xmlns:p14="http://schemas.microsoft.com/office/powerpoint/2010/main" val="39307919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Climate tipping elements</a:t>
            </a:r>
            <a:br>
              <a:rPr lang="en-GB" dirty="0"/>
            </a:br>
            <a:endParaRPr lang="en-GB" dirty="0"/>
          </a:p>
        </p:txBody>
      </p:sp>
      <p:sp>
        <p:nvSpPr>
          <p:cNvPr id="7" name="Text Box 3"/>
          <p:cNvSpPr txBox="1">
            <a:spLocks noChangeArrowheads="1"/>
          </p:cNvSpPr>
          <p:nvPr/>
        </p:nvSpPr>
        <p:spPr bwMode="auto">
          <a:xfrm>
            <a:off x="6323243" y="5938172"/>
            <a:ext cx="3172728" cy="307777"/>
          </a:xfrm>
          <a:prstGeom prst="rect">
            <a:avLst/>
          </a:prstGeom>
          <a:noFill/>
          <a:ln w="9525">
            <a:noFill/>
            <a:miter lim="800000"/>
            <a:headEnd/>
            <a:tailEnd/>
          </a:ln>
        </p:spPr>
        <p:txBody>
          <a:bodyPr wrap="none">
            <a:spAutoFit/>
          </a:bodyPr>
          <a:lstStyle/>
          <a:p>
            <a:pPr>
              <a:defRPr/>
            </a:pPr>
            <a:r>
              <a:rPr lang="en-GB" sz="1400" dirty="0">
                <a:solidFill>
                  <a:schemeClr val="bg1"/>
                </a:solidFill>
                <a:latin typeface="Gill Sans MT" panose="020B0502020104020203" pitchFamily="34" charset="0"/>
              </a:rPr>
              <a:t>Lenton et al. (2008) </a:t>
            </a:r>
            <a:r>
              <a:rPr lang="en-GB" sz="1400" i="1" dirty="0">
                <a:solidFill>
                  <a:schemeClr val="bg1"/>
                </a:solidFill>
                <a:latin typeface="Gill Sans MT" panose="020B0502020104020203" pitchFamily="34" charset="0"/>
              </a:rPr>
              <a:t>PNAS </a:t>
            </a:r>
            <a:r>
              <a:rPr lang="en-GB" sz="1400" dirty="0">
                <a:solidFill>
                  <a:schemeClr val="bg1"/>
                </a:solidFill>
                <a:latin typeface="Gill Sans MT" panose="020B0502020104020203" pitchFamily="34" charset="0"/>
              </a:rPr>
              <a:t>105:1786-1793</a:t>
            </a:r>
          </a:p>
        </p:txBody>
      </p:sp>
      <p:pic>
        <p:nvPicPr>
          <p:cNvPr id="5" name="Picture 29" descr="Figure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398259" y="1201072"/>
            <a:ext cx="7097712" cy="473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25458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5" name="Picture 4" descr="Large icebergs in Greenland">
            <a:extLst>
              <a:ext uri="{FF2B5EF4-FFF2-40B4-BE49-F238E27FC236}">
                <a16:creationId xmlns:a16="http://schemas.microsoft.com/office/drawing/2014/main" id="{3A2D3A96-9CF1-D98F-2993-BA05E39EAB0E}"/>
              </a:ext>
            </a:extLst>
          </p:cNvPr>
          <p:cNvPicPr>
            <a:picLocks noChangeAspect="1"/>
          </p:cNvPicPr>
          <p:nvPr/>
        </p:nvPicPr>
        <p:blipFill rotWithShape="1">
          <a:blip r:embed="rId3">
            <a:duotone>
              <a:prstClr val="black"/>
              <a:schemeClr val="accent5">
                <a:tint val="45000"/>
                <a:satMod val="400000"/>
              </a:schemeClr>
            </a:duotone>
            <a:alphaModFix amt="15000"/>
          </a:blip>
          <a:srcRect t="24064" b="936"/>
          <a:stretch/>
        </p:blipFill>
        <p:spPr>
          <a:xfrm>
            <a:off x="20" y="-1"/>
            <a:ext cx="12191980" cy="6858000"/>
          </a:xfrm>
          <a:prstGeom prst="rect">
            <a:avLst/>
          </a:prstGeom>
        </p:spPr>
      </p:pic>
      <p:sp>
        <p:nvSpPr>
          <p:cNvPr id="2" name="Title 1">
            <a:extLst>
              <a:ext uri="{FF2B5EF4-FFF2-40B4-BE49-F238E27FC236}">
                <a16:creationId xmlns:a16="http://schemas.microsoft.com/office/drawing/2014/main" id="{FC12522A-76AD-C6C1-2A11-C6CD654FD14D}"/>
              </a:ext>
            </a:extLst>
          </p:cNvPr>
          <p:cNvSpPr>
            <a:spLocks noGrp="1"/>
          </p:cNvSpPr>
          <p:nvPr>
            <p:ph type="title"/>
          </p:nvPr>
        </p:nvSpPr>
        <p:spPr>
          <a:xfrm>
            <a:off x="646111" y="452718"/>
            <a:ext cx="9404723" cy="1400530"/>
          </a:xfrm>
        </p:spPr>
        <p:txBody>
          <a:bodyPr>
            <a:normAutofit/>
          </a:bodyPr>
          <a:lstStyle/>
          <a:p>
            <a:r>
              <a:rPr lang="en-US" dirty="0">
                <a:latin typeface="Amasis MT Pro Black" panose="02040A04050005020304" pitchFamily="18" charset="0"/>
              </a:rPr>
              <a:t>Risks in the </a:t>
            </a:r>
            <a:r>
              <a:rPr lang="en-US" dirty="0" err="1">
                <a:latin typeface="Amasis MT Pro Black" panose="02040A04050005020304" pitchFamily="18" charset="0"/>
              </a:rPr>
              <a:t>Cyrosphere</a:t>
            </a:r>
            <a:endParaRPr lang="en-US" dirty="0">
              <a:latin typeface="Amasis MT Pro Black" panose="02040A04050005020304" pitchFamily="18" charset="0"/>
            </a:endParaRPr>
          </a:p>
        </p:txBody>
      </p:sp>
      <p:sp>
        <p:nvSpPr>
          <p:cNvPr id="14" name="Rectangle 13">
            <a:extLst>
              <a:ext uri="{FF2B5EF4-FFF2-40B4-BE49-F238E27FC236}">
                <a16:creationId xmlns:a16="http://schemas.microsoft.com/office/drawing/2014/main" id="{909FE742-1A27-4AEF-B5F0-F8C383EAB1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D354C7B0-01B8-4B1C-C26E-412D3C5BB7A1}"/>
              </a:ext>
            </a:extLst>
          </p:cNvPr>
          <p:cNvSpPr>
            <a:spLocks noGrp="1"/>
          </p:cNvSpPr>
          <p:nvPr>
            <p:ph idx="1"/>
          </p:nvPr>
        </p:nvSpPr>
        <p:spPr>
          <a:xfrm>
            <a:off x="1103312" y="2052918"/>
            <a:ext cx="8946541" cy="4195481"/>
          </a:xfrm>
        </p:spPr>
        <p:txBody>
          <a:bodyPr anchor="ctr">
            <a:normAutofit/>
          </a:bodyPr>
          <a:lstStyle/>
          <a:p>
            <a:pPr>
              <a:lnSpc>
                <a:spcPct val="90000"/>
              </a:lnSpc>
            </a:pPr>
            <a:r>
              <a:rPr lang="en-US" sz="1700">
                <a:latin typeface="Amasis MT Pro Black" panose="02040A04050005020304" pitchFamily="18" charset="0"/>
              </a:rPr>
              <a:t>Since the IPCC Special Report on Oceans and Cryosphere, glacier melt has accelerated in all continents and has become acute in the polar regions.</a:t>
            </a:r>
          </a:p>
          <a:p>
            <a:pPr>
              <a:lnSpc>
                <a:spcPct val="90000"/>
              </a:lnSpc>
            </a:pPr>
            <a:r>
              <a:rPr lang="en-US" sz="1700">
                <a:latin typeface="Amasis MT Pro Black" panose="02040A04050005020304" pitchFamily="18" charset="0"/>
              </a:rPr>
              <a:t>The Arctic may be permanently navigable for 6 months or more by 2035; Greenland’s ice sheets are </a:t>
            </a:r>
            <a:r>
              <a:rPr lang="en-US" sz="1700" err="1">
                <a:latin typeface="Amasis MT Pro Black" panose="02040A04050005020304" pitchFamily="18" charset="0"/>
              </a:rPr>
              <a:t>disengrating</a:t>
            </a:r>
            <a:r>
              <a:rPr lang="en-US" sz="1700">
                <a:latin typeface="Amasis MT Pro Black" panose="02040A04050005020304" pitchFamily="18" charset="0"/>
              </a:rPr>
              <a:t> rapidly.  In the Antarctic, the ice sheets are </a:t>
            </a:r>
            <a:r>
              <a:rPr lang="en-US" sz="1700" err="1">
                <a:latin typeface="Amasis MT Pro Black" panose="02040A04050005020304" pitchFamily="18" charset="0"/>
              </a:rPr>
              <a:t>melthing</a:t>
            </a:r>
            <a:r>
              <a:rPr lang="en-US" sz="1700">
                <a:latin typeface="Amasis MT Pro Black" panose="02040A04050005020304" pitchFamily="18" charset="0"/>
              </a:rPr>
              <a:t> from above and below as ocean waters warm.</a:t>
            </a:r>
          </a:p>
          <a:p>
            <a:pPr>
              <a:lnSpc>
                <a:spcPct val="90000"/>
              </a:lnSpc>
            </a:pPr>
            <a:r>
              <a:rPr lang="en-US" sz="1700">
                <a:latin typeface="Amasis MT Pro Black" panose="02040A04050005020304" pitchFamily="18" charset="0"/>
              </a:rPr>
              <a:t>Reducing GHG emissions sharply, eliminating the use of HFO in ships transiting the Arctic, and controlling black carbon emissions are essential steps to reduce impacts. </a:t>
            </a:r>
          </a:p>
          <a:p>
            <a:pPr>
              <a:lnSpc>
                <a:spcPct val="90000"/>
              </a:lnSpc>
            </a:pPr>
            <a:r>
              <a:rPr lang="en-US" sz="1700">
                <a:latin typeface="Amasis MT Pro Black" panose="02040A04050005020304" pitchFamily="18" charset="0"/>
              </a:rPr>
              <a:t>Polar regions are warming 4-5 times faster than the rest of the planet and coastal indigenous communities are already experiencing impacts. </a:t>
            </a:r>
          </a:p>
          <a:p>
            <a:pPr>
              <a:lnSpc>
                <a:spcPct val="90000"/>
              </a:lnSpc>
            </a:pPr>
            <a:r>
              <a:rPr lang="en-US" sz="1700">
                <a:latin typeface="Amasis MT Pro Black" panose="02040A04050005020304" pitchFamily="18" charset="0"/>
              </a:rPr>
              <a:t>These changes accelerate sea level rise and are a particular threat to Small Island Developing States and low-lying coastal areas everywhere. </a:t>
            </a:r>
          </a:p>
          <a:p>
            <a:pPr>
              <a:lnSpc>
                <a:spcPct val="90000"/>
              </a:lnSpc>
            </a:pPr>
            <a:r>
              <a:rPr lang="en-US" sz="1700">
                <a:latin typeface="Amasis MT Pro Black" panose="02040A04050005020304" pitchFamily="18" charset="0"/>
              </a:rPr>
              <a:t>In the U.S., Florida, the Gulf Coast, and the Mid-Atlantic Seaboard are most vulnerable.  </a:t>
            </a:r>
          </a:p>
        </p:txBody>
      </p:sp>
    </p:spTree>
    <p:extLst>
      <p:ext uri="{BB962C8B-B14F-4D97-AF65-F5344CB8AC3E}">
        <p14:creationId xmlns:p14="http://schemas.microsoft.com/office/powerpoint/2010/main" val="10260202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33"/>
          <p:cNvPicPr>
            <a:picLocks noChangeAspect="1"/>
          </p:cNvPicPr>
          <p:nvPr/>
        </p:nvPicPr>
        <p:blipFill rotWithShape="1">
          <a:blip r:embed="rId2" cstate="email">
            <a:extLst>
              <a:ext uri="{BEBA8EAE-BF5A-486C-A8C5-ECC9F3942E4B}">
                <a14:imgProps xmlns:a14="http://schemas.microsoft.com/office/drawing/2010/main">
                  <a14:imgLayer r:embed="rId3">
                    <a14:imgEffect>
                      <a14:artisticCutout/>
                    </a14:imgEffect>
                    <a14:imgEffect>
                      <a14:saturation sat="0"/>
                    </a14:imgEffect>
                  </a14:imgLayer>
                </a14:imgProps>
              </a:ext>
              <a:ext uri="{28A0092B-C50C-407E-A947-70E740481C1C}">
                <a14:useLocalDpi xmlns:a14="http://schemas.microsoft.com/office/drawing/2010/main"/>
              </a:ext>
            </a:extLst>
          </a:blip>
          <a:srcRect/>
          <a:stretch/>
        </p:blipFill>
        <p:spPr>
          <a:xfrm>
            <a:off x="1601583" y="689816"/>
            <a:ext cx="9001126" cy="5392499"/>
          </a:xfrm>
          <a:prstGeom prst="ellipse">
            <a:avLst/>
          </a:prstGeom>
        </p:spPr>
      </p:pic>
      <p:sp>
        <p:nvSpPr>
          <p:cNvPr id="35" name="Oval 34"/>
          <p:cNvSpPr/>
          <p:nvPr/>
        </p:nvSpPr>
        <p:spPr>
          <a:xfrm>
            <a:off x="5062332" y="740905"/>
            <a:ext cx="568325" cy="530225"/>
          </a:xfrm>
          <a:prstGeom prst="ellipse">
            <a:avLst/>
          </a:prstGeom>
          <a:solidFill>
            <a:srgbClr val="FF0000"/>
          </a:solidFill>
          <a:ln>
            <a:solidFill>
              <a:srgbClr val="FD666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a:solidFill>
                <a:srgbClr val="FF0000"/>
              </a:solidFill>
            </a:endParaRPr>
          </a:p>
        </p:txBody>
      </p:sp>
      <p:sp>
        <p:nvSpPr>
          <p:cNvPr id="36" name="Oval 35"/>
          <p:cNvSpPr/>
          <p:nvPr/>
        </p:nvSpPr>
        <p:spPr>
          <a:xfrm>
            <a:off x="5854494" y="475792"/>
            <a:ext cx="568325" cy="530225"/>
          </a:xfrm>
          <a:prstGeom prst="ellipse">
            <a:avLst/>
          </a:prstGeom>
          <a:solidFill>
            <a:srgbClr val="FF0000"/>
          </a:solidFill>
          <a:ln>
            <a:solidFill>
              <a:srgbClr val="FD666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a:solidFill>
                <a:srgbClr val="FF0000"/>
              </a:solidFill>
            </a:endParaRPr>
          </a:p>
        </p:txBody>
      </p:sp>
      <p:sp>
        <p:nvSpPr>
          <p:cNvPr id="37" name="Oval 36"/>
          <p:cNvSpPr/>
          <p:nvPr/>
        </p:nvSpPr>
        <p:spPr>
          <a:xfrm>
            <a:off x="9415257" y="3223755"/>
            <a:ext cx="568325" cy="530225"/>
          </a:xfrm>
          <a:prstGeom prst="ellipse">
            <a:avLst/>
          </a:prstGeom>
          <a:solidFill>
            <a:srgbClr val="FF0000"/>
          </a:solidFill>
          <a:ln>
            <a:solidFill>
              <a:srgbClr val="FD666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a:solidFill>
                <a:srgbClr val="FF0000"/>
              </a:solidFill>
            </a:endParaRPr>
          </a:p>
        </p:txBody>
      </p:sp>
      <p:sp>
        <p:nvSpPr>
          <p:cNvPr id="38" name="Oval 37"/>
          <p:cNvSpPr/>
          <p:nvPr/>
        </p:nvSpPr>
        <p:spPr>
          <a:xfrm>
            <a:off x="3873815" y="3287217"/>
            <a:ext cx="568325" cy="530225"/>
          </a:xfrm>
          <a:prstGeom prst="ellipse">
            <a:avLst/>
          </a:prstGeom>
          <a:solidFill>
            <a:srgbClr val="FF0000"/>
          </a:solidFill>
          <a:ln>
            <a:solidFill>
              <a:srgbClr val="FD666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a:solidFill>
                <a:srgbClr val="FF0000"/>
              </a:solidFill>
            </a:endParaRPr>
          </a:p>
        </p:txBody>
      </p:sp>
      <p:sp>
        <p:nvSpPr>
          <p:cNvPr id="39" name="Oval 38"/>
          <p:cNvSpPr/>
          <p:nvPr/>
        </p:nvSpPr>
        <p:spPr>
          <a:xfrm>
            <a:off x="5005058" y="5587542"/>
            <a:ext cx="568325" cy="530225"/>
          </a:xfrm>
          <a:prstGeom prst="ellipse">
            <a:avLst/>
          </a:prstGeom>
          <a:solidFill>
            <a:srgbClr val="FF0000"/>
          </a:solidFill>
          <a:ln>
            <a:solidFill>
              <a:srgbClr val="FD666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a:solidFill>
                <a:srgbClr val="FF0000"/>
              </a:solidFill>
            </a:endParaRPr>
          </a:p>
        </p:txBody>
      </p:sp>
      <p:sp>
        <p:nvSpPr>
          <p:cNvPr id="40" name="Oval 39"/>
          <p:cNvSpPr/>
          <p:nvPr/>
        </p:nvSpPr>
        <p:spPr>
          <a:xfrm>
            <a:off x="7230857" y="899655"/>
            <a:ext cx="568325" cy="530225"/>
          </a:xfrm>
          <a:prstGeom prst="ellipse">
            <a:avLst/>
          </a:prstGeom>
          <a:solidFill>
            <a:srgbClr val="FF0000"/>
          </a:solidFill>
          <a:ln>
            <a:solidFill>
              <a:srgbClr val="FD666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a:solidFill>
                <a:srgbClr val="FF0000"/>
              </a:solidFill>
            </a:endParaRPr>
          </a:p>
        </p:txBody>
      </p:sp>
      <p:sp>
        <p:nvSpPr>
          <p:cNvPr id="41" name="TextBox 40"/>
          <p:cNvSpPr txBox="1"/>
          <p:nvPr/>
        </p:nvSpPr>
        <p:spPr>
          <a:xfrm>
            <a:off x="8372318" y="162842"/>
            <a:ext cx="3005951" cy="646331"/>
          </a:xfrm>
          <a:prstGeom prst="rect">
            <a:avLst/>
          </a:prstGeom>
          <a:noFill/>
        </p:spPr>
        <p:txBody>
          <a:bodyPr wrap="none" rtlCol="0">
            <a:spAutoFit/>
          </a:bodyPr>
          <a:lstStyle/>
          <a:p>
            <a:r>
              <a:rPr lang="en-US" b="1" dirty="0">
                <a:solidFill>
                  <a:srgbClr val="FF0000"/>
                </a:solidFill>
                <a:latin typeface="ApexNew-Light"/>
                <a:cs typeface="ApexNew-Light"/>
              </a:rPr>
              <a:t>Arctic sea ice</a:t>
            </a:r>
          </a:p>
          <a:p>
            <a:r>
              <a:rPr lang="en-US" b="1" i="1" dirty="0">
                <a:solidFill>
                  <a:srgbClr val="FF0000"/>
                </a:solidFill>
                <a:latin typeface="ApexNew-Light"/>
                <a:cs typeface="ApexNew-Light"/>
              </a:rPr>
              <a:t>Massive reduction in area</a:t>
            </a:r>
          </a:p>
        </p:txBody>
      </p:sp>
      <p:sp>
        <p:nvSpPr>
          <p:cNvPr id="42" name="TextBox 41"/>
          <p:cNvSpPr txBox="1"/>
          <p:nvPr/>
        </p:nvSpPr>
        <p:spPr>
          <a:xfrm>
            <a:off x="1318887" y="197627"/>
            <a:ext cx="2441694" cy="646331"/>
          </a:xfrm>
          <a:prstGeom prst="rect">
            <a:avLst/>
          </a:prstGeom>
          <a:noFill/>
        </p:spPr>
        <p:txBody>
          <a:bodyPr wrap="none" rtlCol="0">
            <a:spAutoFit/>
          </a:bodyPr>
          <a:lstStyle/>
          <a:p>
            <a:r>
              <a:rPr lang="en-US" b="1" dirty="0">
                <a:solidFill>
                  <a:srgbClr val="FF0000"/>
                </a:solidFill>
                <a:latin typeface="ApexNew-Light"/>
                <a:cs typeface="ApexNew-Light"/>
              </a:rPr>
              <a:t>Greenland ice sheet</a:t>
            </a:r>
          </a:p>
          <a:p>
            <a:r>
              <a:rPr lang="en-US" b="1" i="1" dirty="0">
                <a:solidFill>
                  <a:srgbClr val="FF0000"/>
                </a:solidFill>
                <a:latin typeface="ApexNew-Light"/>
                <a:cs typeface="ApexNew-Light"/>
              </a:rPr>
              <a:t>Ice loss accelerating</a:t>
            </a:r>
          </a:p>
        </p:txBody>
      </p:sp>
      <p:sp>
        <p:nvSpPr>
          <p:cNvPr id="43" name="TextBox 42"/>
          <p:cNvSpPr txBox="1"/>
          <p:nvPr/>
        </p:nvSpPr>
        <p:spPr>
          <a:xfrm>
            <a:off x="9670374" y="898221"/>
            <a:ext cx="2262158" cy="646331"/>
          </a:xfrm>
          <a:prstGeom prst="rect">
            <a:avLst/>
          </a:prstGeom>
          <a:noFill/>
        </p:spPr>
        <p:txBody>
          <a:bodyPr wrap="none" rtlCol="0">
            <a:spAutoFit/>
          </a:bodyPr>
          <a:lstStyle/>
          <a:p>
            <a:r>
              <a:rPr lang="en-US" b="1" dirty="0">
                <a:solidFill>
                  <a:srgbClr val="FF0000"/>
                </a:solidFill>
                <a:latin typeface="ApexNew-Light"/>
                <a:cs typeface="ApexNew-Light"/>
              </a:rPr>
              <a:t>Permafrost</a:t>
            </a:r>
          </a:p>
          <a:p>
            <a:r>
              <a:rPr lang="en-US" b="1" i="1" dirty="0">
                <a:solidFill>
                  <a:srgbClr val="FF0000"/>
                </a:solidFill>
                <a:latin typeface="ApexNew-Light"/>
                <a:cs typeface="ApexNew-Light"/>
              </a:rPr>
              <a:t>Thawing underway</a:t>
            </a:r>
          </a:p>
        </p:txBody>
      </p:sp>
      <p:sp>
        <p:nvSpPr>
          <p:cNvPr id="44" name="TextBox 43"/>
          <p:cNvSpPr txBox="1"/>
          <p:nvPr/>
        </p:nvSpPr>
        <p:spPr>
          <a:xfrm>
            <a:off x="10656649" y="3027203"/>
            <a:ext cx="1390124" cy="923330"/>
          </a:xfrm>
          <a:prstGeom prst="rect">
            <a:avLst/>
          </a:prstGeom>
          <a:noFill/>
        </p:spPr>
        <p:txBody>
          <a:bodyPr wrap="none" rtlCol="0">
            <a:spAutoFit/>
          </a:bodyPr>
          <a:lstStyle/>
          <a:p>
            <a:r>
              <a:rPr lang="en-US" b="1" dirty="0">
                <a:solidFill>
                  <a:srgbClr val="FF0000"/>
                </a:solidFill>
                <a:latin typeface="ApexNew-Light"/>
                <a:cs typeface="ApexNew-Light"/>
              </a:rPr>
              <a:t>Coral reefs</a:t>
            </a:r>
          </a:p>
          <a:p>
            <a:r>
              <a:rPr lang="en-US" b="1" i="1" dirty="0">
                <a:solidFill>
                  <a:srgbClr val="FF0000"/>
                </a:solidFill>
                <a:latin typeface="ApexNew-Light"/>
                <a:cs typeface="ApexNew-Light"/>
              </a:rPr>
              <a:t>Massive </a:t>
            </a:r>
          </a:p>
          <a:p>
            <a:r>
              <a:rPr lang="en-US" b="1" i="1" dirty="0">
                <a:solidFill>
                  <a:srgbClr val="FF0000"/>
                </a:solidFill>
                <a:latin typeface="ApexNew-Light"/>
                <a:cs typeface="ApexNew-Light"/>
              </a:rPr>
              <a:t>die offs</a:t>
            </a:r>
          </a:p>
        </p:txBody>
      </p:sp>
      <p:sp>
        <p:nvSpPr>
          <p:cNvPr id="45" name="TextBox 44"/>
          <p:cNvSpPr txBox="1"/>
          <p:nvPr/>
        </p:nvSpPr>
        <p:spPr>
          <a:xfrm>
            <a:off x="275195" y="1016799"/>
            <a:ext cx="1615310" cy="923330"/>
          </a:xfrm>
          <a:prstGeom prst="rect">
            <a:avLst/>
          </a:prstGeom>
          <a:noFill/>
        </p:spPr>
        <p:txBody>
          <a:bodyPr wrap="square" rtlCol="0">
            <a:spAutoFit/>
          </a:bodyPr>
          <a:lstStyle/>
          <a:p>
            <a:r>
              <a:rPr lang="en-US" b="1" dirty="0">
                <a:solidFill>
                  <a:srgbClr val="FF0000"/>
                </a:solidFill>
                <a:latin typeface="ApexNew-Light"/>
                <a:cs typeface="ApexNew-Light"/>
              </a:rPr>
              <a:t>Boreal forest</a:t>
            </a:r>
          </a:p>
          <a:p>
            <a:r>
              <a:rPr lang="en-US" b="1" i="1" dirty="0">
                <a:solidFill>
                  <a:srgbClr val="FF0000"/>
                </a:solidFill>
                <a:latin typeface="ApexNew-Light"/>
                <a:cs typeface="ApexNew-Light"/>
              </a:rPr>
              <a:t>Fire regime </a:t>
            </a:r>
          </a:p>
          <a:p>
            <a:r>
              <a:rPr lang="en-US" b="1" i="1" dirty="0">
                <a:solidFill>
                  <a:srgbClr val="FF0000"/>
                </a:solidFill>
                <a:latin typeface="ApexNew-Light"/>
                <a:cs typeface="ApexNew-Light"/>
              </a:rPr>
              <a:t>changing</a:t>
            </a:r>
          </a:p>
        </p:txBody>
      </p:sp>
      <p:sp>
        <p:nvSpPr>
          <p:cNvPr id="46" name="TextBox 45"/>
          <p:cNvSpPr txBox="1"/>
          <p:nvPr/>
        </p:nvSpPr>
        <p:spPr>
          <a:xfrm>
            <a:off x="799104" y="5556535"/>
            <a:ext cx="2864951" cy="646331"/>
          </a:xfrm>
          <a:prstGeom prst="rect">
            <a:avLst/>
          </a:prstGeom>
          <a:noFill/>
        </p:spPr>
        <p:txBody>
          <a:bodyPr wrap="none" rtlCol="0">
            <a:spAutoFit/>
          </a:bodyPr>
          <a:lstStyle/>
          <a:p>
            <a:r>
              <a:rPr lang="en-US" b="1" dirty="0">
                <a:solidFill>
                  <a:srgbClr val="FF0000"/>
                </a:solidFill>
                <a:latin typeface="ApexNew-Light"/>
                <a:cs typeface="ApexNew-Light"/>
              </a:rPr>
              <a:t>West Antarctic Ice Sheet</a:t>
            </a:r>
          </a:p>
          <a:p>
            <a:r>
              <a:rPr lang="en-US" b="1" i="1" dirty="0">
                <a:solidFill>
                  <a:srgbClr val="FF0000"/>
                </a:solidFill>
                <a:latin typeface="ApexNew-Light"/>
                <a:cs typeface="ApexNew-Light"/>
              </a:rPr>
              <a:t>Ice loss accelerating</a:t>
            </a:r>
          </a:p>
        </p:txBody>
      </p:sp>
      <p:sp>
        <p:nvSpPr>
          <p:cNvPr id="47" name="TextBox 46"/>
          <p:cNvSpPr txBox="1"/>
          <p:nvPr/>
        </p:nvSpPr>
        <p:spPr>
          <a:xfrm>
            <a:off x="235977" y="3920256"/>
            <a:ext cx="1928733" cy="1477328"/>
          </a:xfrm>
          <a:prstGeom prst="rect">
            <a:avLst/>
          </a:prstGeom>
          <a:noFill/>
        </p:spPr>
        <p:txBody>
          <a:bodyPr wrap="none" rtlCol="0">
            <a:spAutoFit/>
          </a:bodyPr>
          <a:lstStyle/>
          <a:p>
            <a:r>
              <a:rPr lang="en-US" b="1" dirty="0">
                <a:solidFill>
                  <a:srgbClr val="FF0000"/>
                </a:solidFill>
                <a:latin typeface="ApexNew-Light"/>
                <a:cs typeface="ApexNew-Light"/>
              </a:rPr>
              <a:t>Amazon </a:t>
            </a:r>
          </a:p>
          <a:p>
            <a:r>
              <a:rPr lang="en-US" b="1" dirty="0">
                <a:solidFill>
                  <a:srgbClr val="FF0000"/>
                </a:solidFill>
                <a:latin typeface="ApexNew-Light"/>
                <a:cs typeface="ApexNew-Light"/>
              </a:rPr>
              <a:t>rainforest</a:t>
            </a:r>
          </a:p>
          <a:p>
            <a:r>
              <a:rPr lang="en-US" b="1" i="1" dirty="0">
                <a:solidFill>
                  <a:srgbClr val="FF0000"/>
                </a:solidFill>
                <a:latin typeface="ApexNew-Light"/>
                <a:cs typeface="ApexNew-Light"/>
              </a:rPr>
              <a:t>Unprecedented </a:t>
            </a:r>
          </a:p>
          <a:p>
            <a:r>
              <a:rPr lang="en-US" b="1" i="1" dirty="0">
                <a:solidFill>
                  <a:srgbClr val="FF0000"/>
                </a:solidFill>
                <a:latin typeface="ApexNew-Light"/>
                <a:cs typeface="ApexNew-Light"/>
              </a:rPr>
              <a:t>droughts </a:t>
            </a:r>
          </a:p>
          <a:p>
            <a:r>
              <a:rPr lang="en-US" b="1" i="1" dirty="0">
                <a:solidFill>
                  <a:srgbClr val="FF0000"/>
                </a:solidFill>
                <a:latin typeface="ApexNew-Light"/>
                <a:cs typeface="ApexNew-Light"/>
              </a:rPr>
              <a:t>in last 15 years</a:t>
            </a:r>
          </a:p>
        </p:txBody>
      </p:sp>
      <p:cxnSp>
        <p:nvCxnSpPr>
          <p:cNvPr id="48" name="Straight Connector 47"/>
          <p:cNvCxnSpPr>
            <a:stCxn id="42" idx="3"/>
            <a:endCxn id="35" idx="2"/>
          </p:cNvCxnSpPr>
          <p:nvPr/>
        </p:nvCxnSpPr>
        <p:spPr>
          <a:xfrm>
            <a:off x="3760581" y="520793"/>
            <a:ext cx="1301751" cy="485225"/>
          </a:xfrm>
          <a:prstGeom prst="line">
            <a:avLst/>
          </a:prstGeom>
          <a:ln w="12700" cmpd="sng">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p:nvCxnSpPr>
        <p:spPr>
          <a:xfrm flipV="1">
            <a:off x="1547643" y="3689521"/>
            <a:ext cx="2326172" cy="769365"/>
          </a:xfrm>
          <a:prstGeom prst="line">
            <a:avLst/>
          </a:prstGeom>
          <a:ln w="12700" cmpd="sng">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50" name="Straight Connector 49"/>
          <p:cNvCxnSpPr>
            <a:stCxn id="36" idx="6"/>
            <a:endCxn id="41" idx="1"/>
          </p:cNvCxnSpPr>
          <p:nvPr/>
        </p:nvCxnSpPr>
        <p:spPr>
          <a:xfrm flipV="1">
            <a:off x="6422819" y="486008"/>
            <a:ext cx="1949499" cy="254897"/>
          </a:xfrm>
          <a:prstGeom prst="line">
            <a:avLst/>
          </a:prstGeom>
          <a:ln w="12700" cmpd="sng">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51" name="Straight Connector 50"/>
          <p:cNvCxnSpPr>
            <a:stCxn id="46" idx="3"/>
            <a:endCxn id="39" idx="2"/>
          </p:cNvCxnSpPr>
          <p:nvPr/>
        </p:nvCxnSpPr>
        <p:spPr>
          <a:xfrm flipV="1">
            <a:off x="3664055" y="5852655"/>
            <a:ext cx="1341003" cy="27046"/>
          </a:xfrm>
          <a:prstGeom prst="line">
            <a:avLst/>
          </a:prstGeom>
          <a:ln w="12700" cmpd="sng">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52" name="Straight Connector 51"/>
          <p:cNvCxnSpPr>
            <a:endCxn id="43" idx="1"/>
          </p:cNvCxnSpPr>
          <p:nvPr/>
        </p:nvCxnSpPr>
        <p:spPr>
          <a:xfrm>
            <a:off x="7766759" y="1176319"/>
            <a:ext cx="1903615" cy="45068"/>
          </a:xfrm>
          <a:prstGeom prst="line">
            <a:avLst/>
          </a:prstGeom>
          <a:ln w="12700" cmpd="sng">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53" name="Straight Connector 52"/>
          <p:cNvCxnSpPr>
            <a:stCxn id="45" idx="3"/>
            <a:endCxn id="54" idx="2"/>
          </p:cNvCxnSpPr>
          <p:nvPr/>
        </p:nvCxnSpPr>
        <p:spPr>
          <a:xfrm>
            <a:off x="1890505" y="1478464"/>
            <a:ext cx="1301751" cy="30384"/>
          </a:xfrm>
          <a:prstGeom prst="line">
            <a:avLst/>
          </a:prstGeom>
          <a:ln w="12700" cmpd="sng">
            <a:solidFill>
              <a:srgbClr val="FF0000"/>
            </a:solidFill>
          </a:ln>
        </p:spPr>
        <p:style>
          <a:lnRef idx="2">
            <a:schemeClr val="accent1"/>
          </a:lnRef>
          <a:fillRef idx="0">
            <a:schemeClr val="accent1"/>
          </a:fillRef>
          <a:effectRef idx="1">
            <a:schemeClr val="accent1"/>
          </a:effectRef>
          <a:fontRef idx="minor">
            <a:schemeClr val="tx1"/>
          </a:fontRef>
        </p:style>
      </p:cxnSp>
      <p:sp>
        <p:nvSpPr>
          <p:cNvPr id="54" name="Oval 53"/>
          <p:cNvSpPr/>
          <p:nvPr/>
        </p:nvSpPr>
        <p:spPr>
          <a:xfrm>
            <a:off x="3192256" y="1243735"/>
            <a:ext cx="568325" cy="530225"/>
          </a:xfrm>
          <a:prstGeom prst="ellipse">
            <a:avLst/>
          </a:prstGeom>
          <a:solidFill>
            <a:srgbClr val="FF0000"/>
          </a:solidFill>
          <a:ln>
            <a:solidFill>
              <a:srgbClr val="FD666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a:solidFill>
                <a:srgbClr val="FF0000"/>
              </a:solidFill>
            </a:endParaRPr>
          </a:p>
        </p:txBody>
      </p:sp>
      <p:cxnSp>
        <p:nvCxnSpPr>
          <p:cNvPr id="55" name="Straight Connector 54"/>
          <p:cNvCxnSpPr>
            <a:stCxn id="37" idx="6"/>
            <a:endCxn id="44" idx="1"/>
          </p:cNvCxnSpPr>
          <p:nvPr/>
        </p:nvCxnSpPr>
        <p:spPr>
          <a:xfrm>
            <a:off x="9983582" y="3488868"/>
            <a:ext cx="673067" cy="0"/>
          </a:xfrm>
          <a:prstGeom prst="line">
            <a:avLst/>
          </a:prstGeom>
          <a:ln w="12700" cmpd="sng">
            <a:solidFill>
              <a:srgbClr val="FF0000"/>
            </a:solidFill>
          </a:ln>
        </p:spPr>
        <p:style>
          <a:lnRef idx="2">
            <a:schemeClr val="accent1"/>
          </a:lnRef>
          <a:fillRef idx="0">
            <a:schemeClr val="accent1"/>
          </a:fillRef>
          <a:effectRef idx="1">
            <a:schemeClr val="accent1"/>
          </a:effectRef>
          <a:fontRef idx="minor">
            <a:schemeClr val="tx1"/>
          </a:fontRef>
        </p:style>
      </p:cxnSp>
      <p:sp>
        <p:nvSpPr>
          <p:cNvPr id="56" name="Oval 55"/>
          <p:cNvSpPr/>
          <p:nvPr/>
        </p:nvSpPr>
        <p:spPr>
          <a:xfrm>
            <a:off x="4778169" y="1829972"/>
            <a:ext cx="568325" cy="530225"/>
          </a:xfrm>
          <a:prstGeom prst="ellipse">
            <a:avLst/>
          </a:prstGeom>
          <a:solidFill>
            <a:srgbClr val="FF0000"/>
          </a:solidFill>
          <a:ln>
            <a:solidFill>
              <a:srgbClr val="FD666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a:solidFill>
                <a:srgbClr val="FF0000"/>
              </a:solidFill>
            </a:endParaRPr>
          </a:p>
        </p:txBody>
      </p:sp>
      <p:sp>
        <p:nvSpPr>
          <p:cNvPr id="57" name="TextBox 56"/>
          <p:cNvSpPr txBox="1"/>
          <p:nvPr/>
        </p:nvSpPr>
        <p:spPr>
          <a:xfrm>
            <a:off x="137719" y="2352000"/>
            <a:ext cx="1890261" cy="1200329"/>
          </a:xfrm>
          <a:prstGeom prst="rect">
            <a:avLst/>
          </a:prstGeom>
          <a:noFill/>
        </p:spPr>
        <p:txBody>
          <a:bodyPr wrap="none" rtlCol="0">
            <a:spAutoFit/>
          </a:bodyPr>
          <a:lstStyle/>
          <a:p>
            <a:r>
              <a:rPr lang="en-US" b="1" dirty="0">
                <a:solidFill>
                  <a:srgbClr val="FF0000"/>
                </a:solidFill>
                <a:latin typeface="ApexNew-Light"/>
                <a:cs typeface="ApexNew-Light"/>
              </a:rPr>
              <a:t>Atlantic </a:t>
            </a:r>
          </a:p>
          <a:p>
            <a:r>
              <a:rPr lang="en-US" b="1" dirty="0">
                <a:solidFill>
                  <a:srgbClr val="FF0000"/>
                </a:solidFill>
                <a:latin typeface="ApexNew-Light"/>
                <a:cs typeface="ApexNew-Light"/>
              </a:rPr>
              <a:t>circulation</a:t>
            </a:r>
          </a:p>
          <a:p>
            <a:r>
              <a:rPr lang="en-US" b="1" i="1" dirty="0">
                <a:solidFill>
                  <a:srgbClr val="FF0000"/>
                </a:solidFill>
                <a:latin typeface="ApexNew-Light"/>
                <a:cs typeface="ApexNew-Light"/>
              </a:rPr>
              <a:t>15% slowdown </a:t>
            </a:r>
          </a:p>
          <a:p>
            <a:r>
              <a:rPr lang="en-US" b="1" i="1" dirty="0">
                <a:solidFill>
                  <a:srgbClr val="FF0000"/>
                </a:solidFill>
                <a:latin typeface="ApexNew-Light"/>
                <a:cs typeface="ApexNew-Light"/>
              </a:rPr>
              <a:t>since 1950s</a:t>
            </a:r>
          </a:p>
        </p:txBody>
      </p:sp>
      <p:cxnSp>
        <p:nvCxnSpPr>
          <p:cNvPr id="58" name="Straight Connector 57"/>
          <p:cNvCxnSpPr>
            <a:stCxn id="57" idx="3"/>
            <a:endCxn id="56" idx="2"/>
          </p:cNvCxnSpPr>
          <p:nvPr/>
        </p:nvCxnSpPr>
        <p:spPr>
          <a:xfrm flipV="1">
            <a:off x="2027980" y="2095085"/>
            <a:ext cx="2750189" cy="857080"/>
          </a:xfrm>
          <a:prstGeom prst="line">
            <a:avLst/>
          </a:prstGeom>
          <a:ln w="12700" cmpd="sng">
            <a:solidFill>
              <a:srgbClr val="FF0000"/>
            </a:solidFill>
          </a:ln>
        </p:spPr>
        <p:style>
          <a:lnRef idx="2">
            <a:schemeClr val="accent1"/>
          </a:lnRef>
          <a:fillRef idx="0">
            <a:schemeClr val="accent1"/>
          </a:fillRef>
          <a:effectRef idx="1">
            <a:schemeClr val="accent1"/>
          </a:effectRef>
          <a:fontRef idx="minor">
            <a:schemeClr val="tx1"/>
          </a:fontRef>
        </p:style>
      </p:cxnSp>
      <p:sp>
        <p:nvSpPr>
          <p:cNvPr id="59" name="Oval 58"/>
          <p:cNvSpPr/>
          <p:nvPr/>
        </p:nvSpPr>
        <p:spPr>
          <a:xfrm>
            <a:off x="7198434" y="5402876"/>
            <a:ext cx="568325" cy="530225"/>
          </a:xfrm>
          <a:prstGeom prst="ellipse">
            <a:avLst/>
          </a:prstGeom>
          <a:solidFill>
            <a:srgbClr val="FF0000"/>
          </a:solidFill>
          <a:ln>
            <a:solidFill>
              <a:srgbClr val="FD666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a:solidFill>
                <a:srgbClr val="FF0000"/>
              </a:solidFill>
            </a:endParaRPr>
          </a:p>
        </p:txBody>
      </p:sp>
      <p:sp>
        <p:nvSpPr>
          <p:cNvPr id="60" name="TextBox 59"/>
          <p:cNvSpPr txBox="1"/>
          <p:nvPr/>
        </p:nvSpPr>
        <p:spPr>
          <a:xfrm>
            <a:off x="5792582" y="6157036"/>
            <a:ext cx="3380028" cy="646331"/>
          </a:xfrm>
          <a:prstGeom prst="rect">
            <a:avLst/>
          </a:prstGeom>
          <a:noFill/>
        </p:spPr>
        <p:txBody>
          <a:bodyPr wrap="none" rtlCol="0">
            <a:spAutoFit/>
          </a:bodyPr>
          <a:lstStyle/>
          <a:p>
            <a:r>
              <a:rPr lang="en-US" b="1" dirty="0">
                <a:solidFill>
                  <a:srgbClr val="FF0000"/>
                </a:solidFill>
                <a:latin typeface="ApexNew-Light"/>
                <a:cs typeface="ApexNew-Light"/>
              </a:rPr>
              <a:t>Wilkes basin, East Antarctica</a:t>
            </a:r>
          </a:p>
          <a:p>
            <a:r>
              <a:rPr lang="en-US" b="1" i="1" dirty="0">
                <a:solidFill>
                  <a:srgbClr val="FF0000"/>
                </a:solidFill>
                <a:latin typeface="ApexNew-Light"/>
                <a:cs typeface="ApexNew-Light"/>
              </a:rPr>
              <a:t>Ice loss accelerating</a:t>
            </a:r>
          </a:p>
        </p:txBody>
      </p:sp>
      <p:cxnSp>
        <p:nvCxnSpPr>
          <p:cNvPr id="61" name="Straight Connector 60"/>
          <p:cNvCxnSpPr>
            <a:stCxn id="59" idx="4"/>
            <a:endCxn id="60" idx="0"/>
          </p:cNvCxnSpPr>
          <p:nvPr/>
        </p:nvCxnSpPr>
        <p:spPr>
          <a:xfrm flipH="1">
            <a:off x="7482596" y="5933101"/>
            <a:ext cx="1" cy="223935"/>
          </a:xfrm>
          <a:prstGeom prst="line">
            <a:avLst/>
          </a:prstGeom>
          <a:ln w="12700" cmpd="sng">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70919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Coupling between tipping events</a:t>
            </a:r>
            <a:br>
              <a:rPr lang="en-GB" dirty="0"/>
            </a:br>
            <a:endParaRPr lang="en-GB" dirty="0"/>
          </a:p>
        </p:txBody>
      </p:sp>
      <p:pic>
        <p:nvPicPr>
          <p:cNvPr id="409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273176" y="1105744"/>
            <a:ext cx="7681720" cy="49331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 Box 3"/>
          <p:cNvSpPr txBox="1">
            <a:spLocks noChangeArrowheads="1"/>
          </p:cNvSpPr>
          <p:nvPr/>
        </p:nvSpPr>
        <p:spPr bwMode="auto">
          <a:xfrm>
            <a:off x="7072440" y="6052915"/>
            <a:ext cx="2882456" cy="307777"/>
          </a:xfrm>
          <a:prstGeom prst="rect">
            <a:avLst/>
          </a:prstGeom>
          <a:noFill/>
          <a:ln w="9525">
            <a:noFill/>
            <a:miter lim="800000"/>
            <a:headEnd/>
            <a:tailEnd/>
          </a:ln>
        </p:spPr>
        <p:txBody>
          <a:bodyPr wrap="none">
            <a:spAutoFit/>
          </a:bodyPr>
          <a:lstStyle/>
          <a:p>
            <a:pPr>
              <a:defRPr/>
            </a:pPr>
            <a:r>
              <a:rPr lang="en-GB" sz="1400" dirty="0">
                <a:solidFill>
                  <a:schemeClr val="bg1"/>
                </a:solidFill>
                <a:latin typeface="Gill Sans MT" panose="020B0502020104020203" pitchFamily="34" charset="0"/>
              </a:rPr>
              <a:t>Steffen et al. (2018) </a:t>
            </a:r>
            <a:r>
              <a:rPr lang="en-GB" sz="1400" i="1" dirty="0">
                <a:solidFill>
                  <a:schemeClr val="bg1"/>
                </a:solidFill>
                <a:latin typeface="Gill Sans MT" panose="020B0502020104020203" pitchFamily="34" charset="0"/>
              </a:rPr>
              <a:t>PNAS </a:t>
            </a:r>
            <a:r>
              <a:rPr lang="en-GB" sz="1400" dirty="0">
                <a:solidFill>
                  <a:schemeClr val="bg1"/>
                </a:solidFill>
                <a:latin typeface="Gill Sans MT" panose="020B0502020104020203" pitchFamily="34" charset="0"/>
              </a:rPr>
              <a:t>115:8252-9</a:t>
            </a:r>
          </a:p>
        </p:txBody>
      </p:sp>
    </p:spTree>
    <p:extLst>
      <p:ext uri="{BB962C8B-B14F-4D97-AF65-F5344CB8AC3E}">
        <p14:creationId xmlns:p14="http://schemas.microsoft.com/office/powerpoint/2010/main" val="3112167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Global CO</a:t>
            </a:r>
            <a:r>
              <a:rPr lang="en-GB" baseline="-25000" dirty="0"/>
              <a:t>2</a:t>
            </a:r>
            <a:r>
              <a:rPr lang="en-GB" dirty="0"/>
              <a:t> emissions for Paris goals</a:t>
            </a:r>
          </a:p>
        </p:txBody>
      </p:sp>
      <p:pic>
        <p:nvPicPr>
          <p:cNvPr id="3" name="Picture 2"/>
          <p:cNvPicPr>
            <a:picLocks noChangeAspect="1"/>
          </p:cNvPicPr>
          <p:nvPr/>
        </p:nvPicPr>
        <p:blipFill>
          <a:blip r:embed="rId2"/>
          <a:stretch>
            <a:fillRect/>
          </a:stretch>
        </p:blipFill>
        <p:spPr>
          <a:xfrm>
            <a:off x="1853737" y="1447798"/>
            <a:ext cx="8420794" cy="4455498"/>
          </a:xfrm>
          <a:prstGeom prst="rect">
            <a:avLst/>
          </a:prstGeom>
        </p:spPr>
      </p:pic>
      <p:sp>
        <p:nvSpPr>
          <p:cNvPr id="4" name="Text Box 6"/>
          <p:cNvSpPr txBox="1">
            <a:spLocks noChangeArrowheads="1"/>
          </p:cNvSpPr>
          <p:nvPr/>
        </p:nvSpPr>
        <p:spPr bwMode="auto">
          <a:xfrm>
            <a:off x="3108960" y="5903296"/>
            <a:ext cx="7165571" cy="307777"/>
          </a:xfrm>
          <a:prstGeom prst="rect">
            <a:avLst/>
          </a:prstGeom>
          <a:noFill/>
          <a:ln w="9525">
            <a:noFill/>
            <a:miter lim="800000"/>
            <a:headEnd/>
            <a:tailEnd/>
          </a:ln>
        </p:spPr>
        <p:txBody>
          <a:bodyPr wrap="square">
            <a:spAutoFit/>
          </a:bodyPr>
          <a:lstStyle/>
          <a:p>
            <a:pPr>
              <a:defRPr/>
            </a:pPr>
            <a:r>
              <a:rPr lang="en-GB" sz="1400" dirty="0">
                <a:solidFill>
                  <a:schemeClr val="bg1"/>
                </a:solidFill>
                <a:latin typeface="Gill Sans MT" panose="020B0502020104020203" pitchFamily="34" charset="0"/>
              </a:rPr>
              <a:t>Committee on Climate Change (2019) </a:t>
            </a:r>
            <a:r>
              <a:rPr lang="en-GB" sz="1400" i="1" dirty="0">
                <a:solidFill>
                  <a:schemeClr val="bg1"/>
                </a:solidFill>
                <a:latin typeface="Gill Sans MT" panose="020B0502020104020203" pitchFamily="34" charset="0"/>
              </a:rPr>
              <a:t>Net Zero:  The UK’s Contribution to Stopping Global Warming</a:t>
            </a:r>
            <a:endParaRPr lang="en-GB" sz="1400" dirty="0">
              <a:solidFill>
                <a:schemeClr val="bg1"/>
              </a:solidFill>
              <a:latin typeface="Gill Sans MT" panose="020B0502020104020203" pitchFamily="34" charset="0"/>
            </a:endParaRPr>
          </a:p>
        </p:txBody>
      </p:sp>
    </p:spTree>
    <p:extLst>
      <p:ext uri="{BB962C8B-B14F-4D97-AF65-F5344CB8AC3E}">
        <p14:creationId xmlns:p14="http://schemas.microsoft.com/office/powerpoint/2010/main" val="805650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Changing risk assessment of tipping points</a:t>
            </a:r>
            <a:br>
              <a:rPr lang="en-GB" dirty="0"/>
            </a:br>
            <a:endParaRPr lang="en-GB" dirty="0"/>
          </a:p>
        </p:txBody>
      </p:sp>
      <p:sp>
        <p:nvSpPr>
          <p:cNvPr id="6" name="Rectangle 5"/>
          <p:cNvSpPr/>
          <p:nvPr/>
        </p:nvSpPr>
        <p:spPr>
          <a:xfrm>
            <a:off x="509953" y="1964325"/>
            <a:ext cx="1316379" cy="2464245"/>
          </a:xfrm>
          <a:prstGeom prst="rect">
            <a:avLst/>
          </a:prstGeom>
          <a:solidFill>
            <a:schemeClr val="bg1">
              <a:lumMod val="85000"/>
            </a:schemeClr>
          </a:soli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3200" dirty="0">
                <a:solidFill>
                  <a:schemeClr val="tx1">
                    <a:lumMod val="50000"/>
                    <a:lumOff val="50000"/>
                  </a:schemeClr>
                </a:solidFill>
                <a:latin typeface="ApexNew-Light"/>
                <a:cs typeface="ApexNew-Light"/>
              </a:rPr>
              <a:t>IPCC</a:t>
            </a:r>
          </a:p>
          <a:p>
            <a:r>
              <a:rPr lang="en-US" sz="1600" dirty="0">
                <a:solidFill>
                  <a:schemeClr val="tx1">
                    <a:lumMod val="50000"/>
                    <a:lumOff val="50000"/>
                  </a:schemeClr>
                </a:solidFill>
                <a:latin typeface="ApexNew-Light"/>
                <a:cs typeface="ApexNew-Light"/>
              </a:rPr>
              <a:t>Assessment</a:t>
            </a:r>
          </a:p>
          <a:p>
            <a:r>
              <a:rPr lang="en-US" sz="1600" dirty="0">
                <a:solidFill>
                  <a:schemeClr val="tx1">
                    <a:lumMod val="50000"/>
                    <a:lumOff val="50000"/>
                  </a:schemeClr>
                </a:solidFill>
                <a:latin typeface="ApexNew-Light"/>
                <a:cs typeface="ApexNew-Light"/>
              </a:rPr>
              <a:t>Reports and Special Reports</a:t>
            </a:r>
          </a:p>
        </p:txBody>
      </p:sp>
      <p:cxnSp>
        <p:nvCxnSpPr>
          <p:cNvPr id="7" name="Straight Arrow Connector 6"/>
          <p:cNvCxnSpPr/>
          <p:nvPr/>
        </p:nvCxnSpPr>
        <p:spPr>
          <a:xfrm>
            <a:off x="2707053" y="4647613"/>
            <a:ext cx="8062779" cy="0"/>
          </a:xfrm>
          <a:prstGeom prst="straightConnector1">
            <a:avLst/>
          </a:prstGeom>
          <a:ln w="38100" cmpd="sng">
            <a:solidFill>
              <a:schemeClr val="bg1"/>
            </a:solidFill>
            <a:tailEnd type="arrow"/>
          </a:ln>
        </p:spPr>
        <p:style>
          <a:lnRef idx="2">
            <a:schemeClr val="accent1"/>
          </a:lnRef>
          <a:fillRef idx="0">
            <a:schemeClr val="accent1"/>
          </a:fillRef>
          <a:effectRef idx="1">
            <a:schemeClr val="accent1"/>
          </a:effectRef>
          <a:fontRef idx="minor">
            <a:schemeClr val="tx1"/>
          </a:fontRef>
        </p:style>
      </p:cxnSp>
      <p:sp>
        <p:nvSpPr>
          <p:cNvPr id="8" name="Rectangle 7"/>
          <p:cNvSpPr/>
          <p:nvPr/>
        </p:nvSpPr>
        <p:spPr>
          <a:xfrm>
            <a:off x="2736297" y="3244922"/>
            <a:ext cx="7494968" cy="487352"/>
          </a:xfrm>
          <a:prstGeom prst="rect">
            <a:avLst/>
          </a:prstGeom>
          <a:gradFill>
            <a:gsLst>
              <a:gs pos="0">
                <a:schemeClr val="bg1"/>
              </a:gs>
              <a:gs pos="73000">
                <a:srgbClr val="55004C"/>
              </a:gs>
              <a:gs pos="55000">
                <a:srgbClr val="FF0000"/>
              </a:gs>
              <a:gs pos="39000">
                <a:srgbClr val="FFFF00"/>
              </a:gs>
              <a:gs pos="16000">
                <a:schemeClr val="bg1"/>
              </a:gs>
            </a:gsLst>
            <a:lin ang="18000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p:cNvSpPr/>
          <p:nvPr/>
        </p:nvSpPr>
        <p:spPr>
          <a:xfrm>
            <a:off x="2707053" y="3875239"/>
            <a:ext cx="3593561" cy="487352"/>
          </a:xfrm>
          <a:prstGeom prst="rect">
            <a:avLst/>
          </a:prstGeom>
          <a:gradFill>
            <a:gsLst>
              <a:gs pos="0">
                <a:schemeClr val="bg1"/>
              </a:gs>
              <a:gs pos="100000">
                <a:srgbClr val="A11521"/>
              </a:gs>
              <a:gs pos="78000">
                <a:srgbClr val="FF0000"/>
              </a:gs>
              <a:gs pos="49000">
                <a:srgbClr val="FFFF00"/>
              </a:gs>
              <a:gs pos="42000">
                <a:schemeClr val="bg1"/>
              </a:gs>
            </a:gsLst>
            <a:lin ang="18000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ectangle 9"/>
          <p:cNvSpPr/>
          <p:nvPr/>
        </p:nvSpPr>
        <p:spPr>
          <a:xfrm>
            <a:off x="2707053" y="2558198"/>
            <a:ext cx="7524212" cy="487352"/>
          </a:xfrm>
          <a:prstGeom prst="rect">
            <a:avLst/>
          </a:prstGeom>
          <a:gradFill>
            <a:gsLst>
              <a:gs pos="0">
                <a:schemeClr val="bg1"/>
              </a:gs>
              <a:gs pos="97000">
                <a:srgbClr val="55004C"/>
              </a:gs>
              <a:gs pos="71000">
                <a:srgbClr val="FF0000"/>
              </a:gs>
              <a:gs pos="45000">
                <a:srgbClr val="FFFF00"/>
              </a:gs>
              <a:gs pos="20000">
                <a:schemeClr val="bg1"/>
              </a:gs>
            </a:gsLst>
            <a:lin ang="18000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Rectangle 10"/>
          <p:cNvSpPr/>
          <p:nvPr/>
        </p:nvSpPr>
        <p:spPr>
          <a:xfrm>
            <a:off x="2707052" y="1898346"/>
            <a:ext cx="7524213" cy="487352"/>
          </a:xfrm>
          <a:prstGeom prst="rect">
            <a:avLst/>
          </a:prstGeom>
          <a:gradFill>
            <a:gsLst>
              <a:gs pos="0">
                <a:schemeClr val="bg1"/>
              </a:gs>
              <a:gs pos="100000">
                <a:srgbClr val="55004C"/>
              </a:gs>
              <a:gs pos="93000">
                <a:srgbClr val="FF0000"/>
              </a:gs>
              <a:gs pos="53000">
                <a:srgbClr val="FFFF00"/>
              </a:gs>
              <a:gs pos="26000">
                <a:schemeClr val="bg1"/>
              </a:gs>
            </a:gsLst>
            <a:lin ang="18000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TextBox 11"/>
          <p:cNvSpPr txBox="1"/>
          <p:nvPr/>
        </p:nvSpPr>
        <p:spPr>
          <a:xfrm>
            <a:off x="3282179" y="4693719"/>
            <a:ext cx="312906" cy="369332"/>
          </a:xfrm>
          <a:prstGeom prst="rect">
            <a:avLst/>
          </a:prstGeom>
          <a:noFill/>
        </p:spPr>
        <p:txBody>
          <a:bodyPr wrap="none" rtlCol="0">
            <a:spAutoFit/>
          </a:bodyPr>
          <a:lstStyle/>
          <a:p>
            <a:r>
              <a:rPr lang="en-US" dirty="0">
                <a:solidFill>
                  <a:schemeClr val="bg1"/>
                </a:solidFill>
                <a:latin typeface="ApexNew-Light"/>
                <a:cs typeface="ApexNew-Light"/>
              </a:rPr>
              <a:t>0</a:t>
            </a:r>
          </a:p>
        </p:txBody>
      </p:sp>
      <p:sp>
        <p:nvSpPr>
          <p:cNvPr id="13" name="TextBox 12"/>
          <p:cNvSpPr txBox="1"/>
          <p:nvPr/>
        </p:nvSpPr>
        <p:spPr>
          <a:xfrm>
            <a:off x="4436264" y="4682774"/>
            <a:ext cx="312906" cy="369332"/>
          </a:xfrm>
          <a:prstGeom prst="rect">
            <a:avLst/>
          </a:prstGeom>
          <a:noFill/>
        </p:spPr>
        <p:txBody>
          <a:bodyPr wrap="none" rtlCol="0">
            <a:spAutoFit/>
          </a:bodyPr>
          <a:lstStyle/>
          <a:p>
            <a:r>
              <a:rPr lang="en-US" dirty="0">
                <a:solidFill>
                  <a:schemeClr val="bg1"/>
                </a:solidFill>
                <a:latin typeface="ApexNew-Light"/>
                <a:cs typeface="ApexNew-Light"/>
              </a:rPr>
              <a:t>1</a:t>
            </a:r>
          </a:p>
        </p:txBody>
      </p:sp>
      <p:sp>
        <p:nvSpPr>
          <p:cNvPr id="14" name="TextBox 13"/>
          <p:cNvSpPr txBox="1"/>
          <p:nvPr/>
        </p:nvSpPr>
        <p:spPr>
          <a:xfrm>
            <a:off x="5581651" y="4686751"/>
            <a:ext cx="312906" cy="369332"/>
          </a:xfrm>
          <a:prstGeom prst="rect">
            <a:avLst/>
          </a:prstGeom>
          <a:noFill/>
        </p:spPr>
        <p:txBody>
          <a:bodyPr wrap="none" rtlCol="0">
            <a:spAutoFit/>
          </a:bodyPr>
          <a:lstStyle/>
          <a:p>
            <a:r>
              <a:rPr lang="en-US" dirty="0">
                <a:solidFill>
                  <a:schemeClr val="bg1"/>
                </a:solidFill>
                <a:latin typeface="ApexNew-Light"/>
                <a:cs typeface="ApexNew-Light"/>
              </a:rPr>
              <a:t>2</a:t>
            </a:r>
          </a:p>
        </p:txBody>
      </p:sp>
      <p:sp>
        <p:nvSpPr>
          <p:cNvPr id="15" name="TextBox 14"/>
          <p:cNvSpPr txBox="1"/>
          <p:nvPr/>
        </p:nvSpPr>
        <p:spPr>
          <a:xfrm>
            <a:off x="6749391" y="4703154"/>
            <a:ext cx="312906" cy="369332"/>
          </a:xfrm>
          <a:prstGeom prst="rect">
            <a:avLst/>
          </a:prstGeom>
          <a:noFill/>
        </p:spPr>
        <p:txBody>
          <a:bodyPr wrap="none" rtlCol="0">
            <a:spAutoFit/>
          </a:bodyPr>
          <a:lstStyle/>
          <a:p>
            <a:r>
              <a:rPr lang="en-US" dirty="0">
                <a:solidFill>
                  <a:schemeClr val="bg1"/>
                </a:solidFill>
                <a:latin typeface="ApexNew-Light"/>
                <a:cs typeface="ApexNew-Light"/>
              </a:rPr>
              <a:t>3</a:t>
            </a:r>
          </a:p>
        </p:txBody>
      </p:sp>
      <p:sp>
        <p:nvSpPr>
          <p:cNvPr id="16" name="TextBox 15"/>
          <p:cNvSpPr txBox="1"/>
          <p:nvPr/>
        </p:nvSpPr>
        <p:spPr>
          <a:xfrm>
            <a:off x="7833484" y="4704048"/>
            <a:ext cx="312906" cy="369332"/>
          </a:xfrm>
          <a:prstGeom prst="rect">
            <a:avLst/>
          </a:prstGeom>
          <a:noFill/>
        </p:spPr>
        <p:txBody>
          <a:bodyPr wrap="none" rtlCol="0">
            <a:spAutoFit/>
          </a:bodyPr>
          <a:lstStyle/>
          <a:p>
            <a:r>
              <a:rPr lang="en-US" dirty="0">
                <a:solidFill>
                  <a:schemeClr val="bg1"/>
                </a:solidFill>
                <a:latin typeface="ApexNew-Light"/>
                <a:cs typeface="ApexNew-Light"/>
              </a:rPr>
              <a:t>4</a:t>
            </a:r>
          </a:p>
        </p:txBody>
      </p:sp>
      <p:sp>
        <p:nvSpPr>
          <p:cNvPr id="17" name="TextBox 16"/>
          <p:cNvSpPr txBox="1"/>
          <p:nvPr/>
        </p:nvSpPr>
        <p:spPr>
          <a:xfrm>
            <a:off x="8993822" y="4686751"/>
            <a:ext cx="312906" cy="369332"/>
          </a:xfrm>
          <a:prstGeom prst="rect">
            <a:avLst/>
          </a:prstGeom>
          <a:noFill/>
        </p:spPr>
        <p:txBody>
          <a:bodyPr wrap="none" rtlCol="0">
            <a:spAutoFit/>
          </a:bodyPr>
          <a:lstStyle/>
          <a:p>
            <a:r>
              <a:rPr lang="en-US" dirty="0">
                <a:solidFill>
                  <a:schemeClr val="bg1"/>
                </a:solidFill>
                <a:latin typeface="ApexNew-Light"/>
                <a:cs typeface="ApexNew-Light"/>
              </a:rPr>
              <a:t>5</a:t>
            </a:r>
          </a:p>
        </p:txBody>
      </p:sp>
      <p:cxnSp>
        <p:nvCxnSpPr>
          <p:cNvPr id="18" name="Straight Connector 17"/>
          <p:cNvCxnSpPr/>
          <p:nvPr/>
        </p:nvCxnSpPr>
        <p:spPr>
          <a:xfrm>
            <a:off x="4575963" y="1484271"/>
            <a:ext cx="0" cy="2927050"/>
          </a:xfrm>
          <a:prstGeom prst="line">
            <a:avLst/>
          </a:prstGeom>
          <a:ln>
            <a:solidFill>
              <a:schemeClr val="bg1"/>
            </a:solidFill>
            <a:prstDash val="solid"/>
          </a:ln>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10123509" y="4704048"/>
            <a:ext cx="444352" cy="369332"/>
          </a:xfrm>
          <a:prstGeom prst="rect">
            <a:avLst/>
          </a:prstGeom>
          <a:noFill/>
        </p:spPr>
        <p:txBody>
          <a:bodyPr wrap="none" rtlCol="0">
            <a:spAutoFit/>
          </a:bodyPr>
          <a:lstStyle/>
          <a:p>
            <a:r>
              <a:rPr lang="en-US" dirty="0">
                <a:solidFill>
                  <a:schemeClr val="bg1"/>
                </a:solidFill>
                <a:latin typeface="ApexNew-Light"/>
                <a:cs typeface="ApexNew-Light"/>
              </a:rPr>
              <a:t>°C</a:t>
            </a:r>
          </a:p>
        </p:txBody>
      </p:sp>
      <p:cxnSp>
        <p:nvCxnSpPr>
          <p:cNvPr id="20" name="Straight Connector 19"/>
          <p:cNvCxnSpPr/>
          <p:nvPr/>
        </p:nvCxnSpPr>
        <p:spPr>
          <a:xfrm>
            <a:off x="1760364" y="5260006"/>
            <a:ext cx="8839200" cy="0"/>
          </a:xfrm>
          <a:prstGeom prst="line">
            <a:avLst/>
          </a:prstGeom>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a:off x="2737606" y="5285406"/>
            <a:ext cx="646331" cy="369332"/>
          </a:xfrm>
          <a:prstGeom prst="rect">
            <a:avLst/>
          </a:prstGeom>
          <a:noFill/>
        </p:spPr>
        <p:txBody>
          <a:bodyPr wrap="none" rtlCol="0">
            <a:spAutoFit/>
          </a:bodyPr>
          <a:lstStyle/>
          <a:p>
            <a:r>
              <a:rPr lang="en-US" dirty="0">
                <a:solidFill>
                  <a:schemeClr val="bg1"/>
                </a:solidFill>
                <a:latin typeface="ApexNew-Light"/>
                <a:cs typeface="ApexNew-Light"/>
              </a:rPr>
              <a:t>Past</a:t>
            </a:r>
          </a:p>
        </p:txBody>
      </p:sp>
      <p:sp>
        <p:nvSpPr>
          <p:cNvPr id="22" name="TextBox 21"/>
          <p:cNvSpPr txBox="1"/>
          <p:nvPr/>
        </p:nvSpPr>
        <p:spPr>
          <a:xfrm>
            <a:off x="6749393" y="5299138"/>
            <a:ext cx="851515" cy="369332"/>
          </a:xfrm>
          <a:prstGeom prst="rect">
            <a:avLst/>
          </a:prstGeom>
          <a:noFill/>
        </p:spPr>
        <p:txBody>
          <a:bodyPr wrap="none" rtlCol="0">
            <a:spAutoFit/>
          </a:bodyPr>
          <a:lstStyle/>
          <a:p>
            <a:r>
              <a:rPr lang="en-US" dirty="0">
                <a:solidFill>
                  <a:schemeClr val="bg1"/>
                </a:solidFill>
                <a:latin typeface="ApexNew-Light"/>
                <a:cs typeface="ApexNew-Light"/>
              </a:rPr>
              <a:t>Future</a:t>
            </a:r>
          </a:p>
        </p:txBody>
      </p:sp>
      <p:cxnSp>
        <p:nvCxnSpPr>
          <p:cNvPr id="23" name="Straight Connector 22"/>
          <p:cNvCxnSpPr/>
          <p:nvPr/>
        </p:nvCxnSpPr>
        <p:spPr>
          <a:xfrm>
            <a:off x="5744363" y="1471571"/>
            <a:ext cx="0" cy="2909342"/>
          </a:xfrm>
          <a:prstGeom prst="line">
            <a:avLst/>
          </a:prstGeom>
          <a:ln>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6925463" y="1501979"/>
            <a:ext cx="0" cy="2909342"/>
          </a:xfrm>
          <a:prstGeom prst="line">
            <a:avLst/>
          </a:prstGeom>
          <a:ln>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7992263" y="1480163"/>
            <a:ext cx="0" cy="2909342"/>
          </a:xfrm>
          <a:prstGeom prst="line">
            <a:avLst/>
          </a:prstGeom>
          <a:ln>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9122563" y="1489279"/>
            <a:ext cx="0" cy="2909342"/>
          </a:xfrm>
          <a:prstGeom prst="line">
            <a:avLst/>
          </a:prstGeom>
          <a:ln>
            <a:solidFill>
              <a:srgbClr val="FFFFFF"/>
            </a:solidFill>
          </a:ln>
        </p:spPr>
        <p:style>
          <a:lnRef idx="2">
            <a:schemeClr val="accent1"/>
          </a:lnRef>
          <a:fillRef idx="0">
            <a:schemeClr val="accent1"/>
          </a:fillRef>
          <a:effectRef idx="1">
            <a:schemeClr val="accent1"/>
          </a:effectRef>
          <a:fontRef idx="minor">
            <a:schemeClr val="tx1"/>
          </a:fontRef>
        </p:style>
      </p:cxnSp>
      <p:sp>
        <p:nvSpPr>
          <p:cNvPr id="27" name="TextBox 26"/>
          <p:cNvSpPr txBox="1"/>
          <p:nvPr/>
        </p:nvSpPr>
        <p:spPr>
          <a:xfrm>
            <a:off x="1899385" y="2016366"/>
            <a:ext cx="697627" cy="369332"/>
          </a:xfrm>
          <a:prstGeom prst="rect">
            <a:avLst/>
          </a:prstGeom>
          <a:noFill/>
        </p:spPr>
        <p:txBody>
          <a:bodyPr wrap="none" rtlCol="0">
            <a:spAutoFit/>
          </a:bodyPr>
          <a:lstStyle/>
          <a:p>
            <a:r>
              <a:rPr lang="en-US" dirty="0">
                <a:solidFill>
                  <a:schemeClr val="bg1"/>
                </a:solidFill>
                <a:latin typeface="ApexNew-Light"/>
                <a:cs typeface="ApexNew-Light"/>
              </a:rPr>
              <a:t>2001</a:t>
            </a:r>
          </a:p>
        </p:txBody>
      </p:sp>
      <p:sp>
        <p:nvSpPr>
          <p:cNvPr id="28" name="TextBox 27"/>
          <p:cNvSpPr txBox="1"/>
          <p:nvPr/>
        </p:nvSpPr>
        <p:spPr>
          <a:xfrm>
            <a:off x="1874301" y="2623566"/>
            <a:ext cx="697627" cy="369332"/>
          </a:xfrm>
          <a:prstGeom prst="rect">
            <a:avLst/>
          </a:prstGeom>
          <a:noFill/>
        </p:spPr>
        <p:txBody>
          <a:bodyPr wrap="none" rtlCol="0">
            <a:spAutoFit/>
          </a:bodyPr>
          <a:lstStyle/>
          <a:p>
            <a:r>
              <a:rPr lang="en-US" dirty="0">
                <a:solidFill>
                  <a:schemeClr val="bg1"/>
                </a:solidFill>
                <a:latin typeface="ApexNew-Light"/>
                <a:cs typeface="ApexNew-Light"/>
              </a:rPr>
              <a:t>2007</a:t>
            </a:r>
          </a:p>
        </p:txBody>
      </p:sp>
      <p:sp>
        <p:nvSpPr>
          <p:cNvPr id="29" name="TextBox 28"/>
          <p:cNvSpPr txBox="1"/>
          <p:nvPr/>
        </p:nvSpPr>
        <p:spPr>
          <a:xfrm>
            <a:off x="1887251" y="3326370"/>
            <a:ext cx="697627" cy="369332"/>
          </a:xfrm>
          <a:prstGeom prst="rect">
            <a:avLst/>
          </a:prstGeom>
          <a:noFill/>
        </p:spPr>
        <p:txBody>
          <a:bodyPr wrap="none" rtlCol="0">
            <a:spAutoFit/>
          </a:bodyPr>
          <a:lstStyle/>
          <a:p>
            <a:r>
              <a:rPr lang="en-US" dirty="0">
                <a:solidFill>
                  <a:schemeClr val="bg1"/>
                </a:solidFill>
                <a:latin typeface="ApexNew-Light"/>
                <a:cs typeface="ApexNew-Light"/>
              </a:rPr>
              <a:t>2013</a:t>
            </a:r>
          </a:p>
        </p:txBody>
      </p:sp>
      <p:sp>
        <p:nvSpPr>
          <p:cNvPr id="30" name="TextBox 29"/>
          <p:cNvSpPr txBox="1"/>
          <p:nvPr/>
        </p:nvSpPr>
        <p:spPr>
          <a:xfrm>
            <a:off x="1892747" y="3941786"/>
            <a:ext cx="697627" cy="369332"/>
          </a:xfrm>
          <a:prstGeom prst="rect">
            <a:avLst/>
          </a:prstGeom>
          <a:noFill/>
        </p:spPr>
        <p:txBody>
          <a:bodyPr wrap="none" rtlCol="0">
            <a:spAutoFit/>
          </a:bodyPr>
          <a:lstStyle/>
          <a:p>
            <a:r>
              <a:rPr lang="en-US" dirty="0">
                <a:solidFill>
                  <a:schemeClr val="bg1"/>
                </a:solidFill>
                <a:latin typeface="ApexNew-Light"/>
                <a:cs typeface="ApexNew-Light"/>
              </a:rPr>
              <a:t>2019</a:t>
            </a:r>
          </a:p>
        </p:txBody>
      </p:sp>
      <p:cxnSp>
        <p:nvCxnSpPr>
          <p:cNvPr id="31" name="Straight Connector 30"/>
          <p:cNvCxnSpPr/>
          <p:nvPr/>
        </p:nvCxnSpPr>
        <p:spPr>
          <a:xfrm>
            <a:off x="3472587" y="1475787"/>
            <a:ext cx="0" cy="2909342"/>
          </a:xfrm>
          <a:prstGeom prst="line">
            <a:avLst/>
          </a:prstGeom>
          <a:ln>
            <a:solidFill>
              <a:srgbClr val="FFFFFF"/>
            </a:solidFill>
          </a:ln>
        </p:spPr>
        <p:style>
          <a:lnRef idx="2">
            <a:schemeClr val="accent1"/>
          </a:lnRef>
          <a:fillRef idx="0">
            <a:schemeClr val="accent1"/>
          </a:fillRef>
          <a:effectRef idx="1">
            <a:schemeClr val="accent1"/>
          </a:effectRef>
          <a:fontRef idx="minor">
            <a:schemeClr val="tx1"/>
          </a:fontRef>
        </p:style>
      </p:cxnSp>
      <p:sp>
        <p:nvSpPr>
          <p:cNvPr id="32" name="TextBox 31"/>
          <p:cNvSpPr txBox="1"/>
          <p:nvPr/>
        </p:nvSpPr>
        <p:spPr>
          <a:xfrm>
            <a:off x="3043959" y="2623566"/>
            <a:ext cx="1351959" cy="338554"/>
          </a:xfrm>
          <a:prstGeom prst="rect">
            <a:avLst/>
          </a:prstGeom>
          <a:noFill/>
        </p:spPr>
        <p:txBody>
          <a:bodyPr wrap="none" rtlCol="0">
            <a:spAutoFit/>
          </a:bodyPr>
          <a:lstStyle/>
          <a:p>
            <a:r>
              <a:rPr lang="en-US" sz="1600" dirty="0">
                <a:latin typeface="ApexNew-Light"/>
                <a:cs typeface="ApexNew-Light"/>
              </a:rPr>
              <a:t>Undetectable </a:t>
            </a:r>
          </a:p>
        </p:txBody>
      </p:sp>
      <p:sp>
        <p:nvSpPr>
          <p:cNvPr id="33" name="TextBox 32"/>
          <p:cNvSpPr txBox="1"/>
          <p:nvPr/>
        </p:nvSpPr>
        <p:spPr>
          <a:xfrm>
            <a:off x="4931474" y="2624380"/>
            <a:ext cx="530915" cy="338554"/>
          </a:xfrm>
          <a:prstGeom prst="rect">
            <a:avLst/>
          </a:prstGeom>
          <a:noFill/>
        </p:spPr>
        <p:txBody>
          <a:bodyPr wrap="none" rtlCol="0">
            <a:spAutoFit/>
          </a:bodyPr>
          <a:lstStyle/>
          <a:p>
            <a:r>
              <a:rPr lang="en-US" sz="1600" dirty="0">
                <a:latin typeface="ApexNew-Light"/>
                <a:cs typeface="ApexNew-Light"/>
              </a:rPr>
              <a:t>Low</a:t>
            </a:r>
          </a:p>
        </p:txBody>
      </p:sp>
      <p:sp>
        <p:nvSpPr>
          <p:cNvPr id="34" name="TextBox 33"/>
          <p:cNvSpPr txBox="1"/>
          <p:nvPr/>
        </p:nvSpPr>
        <p:spPr>
          <a:xfrm>
            <a:off x="8164900" y="2635690"/>
            <a:ext cx="572054" cy="338554"/>
          </a:xfrm>
          <a:prstGeom prst="rect">
            <a:avLst/>
          </a:prstGeom>
          <a:noFill/>
        </p:spPr>
        <p:txBody>
          <a:bodyPr wrap="none" rtlCol="0">
            <a:spAutoFit/>
          </a:bodyPr>
          <a:lstStyle/>
          <a:p>
            <a:r>
              <a:rPr lang="en-US" sz="1600" dirty="0">
                <a:solidFill>
                  <a:srgbClr val="FFFFFF"/>
                </a:solidFill>
                <a:latin typeface="ApexNew-Light"/>
                <a:cs typeface="ApexNew-Light"/>
              </a:rPr>
              <a:t>High</a:t>
            </a:r>
          </a:p>
        </p:txBody>
      </p:sp>
      <p:sp>
        <p:nvSpPr>
          <p:cNvPr id="35" name="TextBox 34"/>
          <p:cNvSpPr txBox="1"/>
          <p:nvPr/>
        </p:nvSpPr>
        <p:spPr>
          <a:xfrm>
            <a:off x="9173606" y="2653744"/>
            <a:ext cx="979755" cy="338554"/>
          </a:xfrm>
          <a:prstGeom prst="rect">
            <a:avLst/>
          </a:prstGeom>
          <a:noFill/>
        </p:spPr>
        <p:txBody>
          <a:bodyPr wrap="none" rtlCol="0">
            <a:spAutoFit/>
          </a:bodyPr>
          <a:lstStyle/>
          <a:p>
            <a:r>
              <a:rPr lang="en-US" sz="1600" dirty="0">
                <a:solidFill>
                  <a:srgbClr val="FFFFFF"/>
                </a:solidFill>
                <a:latin typeface="ApexNew-Light"/>
                <a:cs typeface="ApexNew-Light"/>
              </a:rPr>
              <a:t>Very high</a:t>
            </a:r>
          </a:p>
        </p:txBody>
      </p:sp>
      <p:cxnSp>
        <p:nvCxnSpPr>
          <p:cNvPr id="36" name="Straight Connector 35"/>
          <p:cNvCxnSpPr/>
          <p:nvPr/>
        </p:nvCxnSpPr>
        <p:spPr>
          <a:xfrm flipH="1">
            <a:off x="4711864" y="5077506"/>
            <a:ext cx="1" cy="423800"/>
          </a:xfrm>
          <a:prstGeom prst="line">
            <a:avLst/>
          </a:prstGeom>
          <a:ln>
            <a:solidFill>
              <a:srgbClr val="FF0000"/>
            </a:solidFill>
            <a:prstDash val="sysDash"/>
          </a:ln>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a:off x="4728363" y="1484271"/>
            <a:ext cx="0" cy="2927050"/>
          </a:xfrm>
          <a:prstGeom prst="line">
            <a:avLst/>
          </a:prstGeom>
          <a:ln>
            <a:solidFill>
              <a:srgbClr val="FF0000"/>
            </a:solidFill>
            <a:prstDash val="sysDash"/>
          </a:ln>
        </p:spPr>
        <p:style>
          <a:lnRef idx="2">
            <a:schemeClr val="accent1"/>
          </a:lnRef>
          <a:fillRef idx="0">
            <a:schemeClr val="accent1"/>
          </a:fillRef>
          <a:effectRef idx="1">
            <a:schemeClr val="accent1"/>
          </a:effectRef>
          <a:fontRef idx="minor">
            <a:schemeClr val="tx1"/>
          </a:fontRef>
        </p:style>
      </p:cxnSp>
      <p:cxnSp>
        <p:nvCxnSpPr>
          <p:cNvPr id="38" name="Straight Arrow Connector 37"/>
          <p:cNvCxnSpPr/>
          <p:nvPr/>
        </p:nvCxnSpPr>
        <p:spPr>
          <a:xfrm flipH="1">
            <a:off x="5189364" y="2161208"/>
            <a:ext cx="3416301" cy="1832053"/>
          </a:xfrm>
          <a:prstGeom prst="straightConnector1">
            <a:avLst/>
          </a:prstGeom>
          <a:ln w="38100" cmpd="sng">
            <a:solidFill>
              <a:srgbClr val="FFFFFF"/>
            </a:solidFill>
            <a:tailEnd type="arrow"/>
          </a:ln>
        </p:spPr>
        <p:style>
          <a:lnRef idx="2">
            <a:schemeClr val="accent1"/>
          </a:lnRef>
          <a:fillRef idx="0">
            <a:schemeClr val="accent1"/>
          </a:fillRef>
          <a:effectRef idx="1">
            <a:schemeClr val="accent1"/>
          </a:effectRef>
          <a:fontRef idx="minor">
            <a:schemeClr val="tx1"/>
          </a:fontRef>
        </p:style>
      </p:cxnSp>
      <p:sp>
        <p:nvSpPr>
          <p:cNvPr id="39" name="TextBox 38"/>
          <p:cNvSpPr txBox="1"/>
          <p:nvPr/>
        </p:nvSpPr>
        <p:spPr>
          <a:xfrm>
            <a:off x="4418729" y="5501307"/>
            <a:ext cx="1043660" cy="523220"/>
          </a:xfrm>
          <a:prstGeom prst="rect">
            <a:avLst/>
          </a:prstGeom>
          <a:noFill/>
        </p:spPr>
        <p:txBody>
          <a:bodyPr wrap="square" rtlCol="0">
            <a:spAutoFit/>
          </a:bodyPr>
          <a:lstStyle/>
          <a:p>
            <a:r>
              <a:rPr lang="en-US" sz="1400" dirty="0">
                <a:solidFill>
                  <a:schemeClr val="bg1"/>
                </a:solidFill>
                <a:latin typeface="ApexNew-Light"/>
                <a:cs typeface="ApexNew-Light"/>
              </a:rPr>
              <a:t>1.1°C (2020)</a:t>
            </a:r>
            <a:endParaRPr lang="en-US" dirty="0">
              <a:solidFill>
                <a:schemeClr val="bg1"/>
              </a:solidFill>
              <a:latin typeface="ApexNew-Light"/>
              <a:cs typeface="ApexNew-Light"/>
            </a:endParaRPr>
          </a:p>
        </p:txBody>
      </p:sp>
      <p:sp>
        <p:nvSpPr>
          <p:cNvPr id="40" name="TextBox 39"/>
          <p:cNvSpPr txBox="1"/>
          <p:nvPr/>
        </p:nvSpPr>
        <p:spPr>
          <a:xfrm>
            <a:off x="4559395" y="6042868"/>
            <a:ext cx="3410836" cy="646331"/>
          </a:xfrm>
          <a:prstGeom prst="rect">
            <a:avLst/>
          </a:prstGeom>
          <a:noFill/>
        </p:spPr>
        <p:txBody>
          <a:bodyPr wrap="square" rtlCol="0">
            <a:spAutoFit/>
          </a:bodyPr>
          <a:lstStyle/>
          <a:p>
            <a:pPr algn="ctr"/>
            <a:r>
              <a:rPr lang="en-US" dirty="0">
                <a:solidFill>
                  <a:schemeClr val="bg1"/>
                </a:solidFill>
                <a:latin typeface="ApexNew-Light"/>
                <a:cs typeface="ApexNew-Light"/>
              </a:rPr>
              <a:t>Global average temperature above pre-industrial</a:t>
            </a:r>
          </a:p>
        </p:txBody>
      </p:sp>
    </p:spTree>
    <p:extLst>
      <p:ext uri="{BB962C8B-B14F-4D97-AF65-F5344CB8AC3E}">
        <p14:creationId xmlns:p14="http://schemas.microsoft.com/office/powerpoint/2010/main" val="2850235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89E8C7-AD3E-C5CD-787E-D7F0F108AF5A}"/>
              </a:ext>
            </a:extLst>
          </p:cNvPr>
          <p:cNvSpPr>
            <a:spLocks noGrp="1"/>
          </p:cNvSpPr>
          <p:nvPr>
            <p:ph type="title"/>
          </p:nvPr>
        </p:nvSpPr>
        <p:spPr>
          <a:xfrm>
            <a:off x="646111" y="452718"/>
            <a:ext cx="9404723" cy="928213"/>
          </a:xfrm>
        </p:spPr>
        <p:txBody>
          <a:bodyPr/>
          <a:lstStyle/>
          <a:p>
            <a:r>
              <a:rPr lang="en-US" b="1" dirty="0"/>
              <a:t>UN Governance in 2024</a:t>
            </a:r>
          </a:p>
        </p:txBody>
      </p:sp>
      <p:sp>
        <p:nvSpPr>
          <p:cNvPr id="3" name="Content Placeholder 2">
            <a:extLst>
              <a:ext uri="{FF2B5EF4-FFF2-40B4-BE49-F238E27FC236}">
                <a16:creationId xmlns:a16="http://schemas.microsoft.com/office/drawing/2014/main" id="{AC5B7C2D-C59D-247F-994B-3F7A13E9E7EF}"/>
              </a:ext>
            </a:extLst>
          </p:cNvPr>
          <p:cNvSpPr>
            <a:spLocks noGrp="1"/>
          </p:cNvSpPr>
          <p:nvPr>
            <p:ph idx="1"/>
          </p:nvPr>
        </p:nvSpPr>
        <p:spPr>
          <a:xfrm>
            <a:off x="722312" y="1765051"/>
            <a:ext cx="8946541" cy="4195481"/>
          </a:xfrm>
        </p:spPr>
        <p:txBody>
          <a:bodyPr/>
          <a:lstStyle/>
          <a:p>
            <a:pPr marL="0" indent="0">
              <a:buNone/>
            </a:pPr>
            <a:endParaRPr lang="en-US" dirty="0"/>
          </a:p>
          <a:p>
            <a:pPr lvl="1"/>
            <a:r>
              <a:rPr lang="en-US" sz="2000" b="1" dirty="0"/>
              <a:t>UN Decade of Ocean Science – Barcelona (April 10-12)</a:t>
            </a:r>
          </a:p>
          <a:p>
            <a:pPr lvl="1"/>
            <a:r>
              <a:rPr lang="en-US" sz="2000" b="1" dirty="0"/>
              <a:t>Our Ocean Conference – Athens (April 16-17)</a:t>
            </a:r>
          </a:p>
          <a:p>
            <a:pPr lvl="1"/>
            <a:r>
              <a:rPr lang="en-US" sz="2000" b="1" dirty="0"/>
              <a:t>International Negotiations on Plastics – Ottawa (April 23-29)</a:t>
            </a:r>
          </a:p>
          <a:p>
            <a:pPr lvl="1"/>
            <a:r>
              <a:rPr lang="en-US" sz="2000" b="1" dirty="0"/>
              <a:t>Ocean Climate Dialogue – Bonn (UNFCCC June ) </a:t>
            </a:r>
          </a:p>
          <a:p>
            <a:pPr lvl="1"/>
            <a:r>
              <a:rPr lang="en-US" sz="2000" b="1" dirty="0"/>
              <a:t>UNCLOS Deep Seabed Mining – Kingston  (July 21-28)</a:t>
            </a:r>
          </a:p>
          <a:p>
            <a:pPr lvl="1"/>
            <a:r>
              <a:rPr lang="en-US" sz="2000" b="1" dirty="0"/>
              <a:t>International Maritime Organization (net-zero framework for shipping) –3 London, (Sept 30 – Oct. 4)</a:t>
            </a:r>
          </a:p>
          <a:p>
            <a:pPr lvl="1"/>
            <a:r>
              <a:rPr lang="en-US" sz="2000" b="1" dirty="0"/>
              <a:t>COP 16 Biodiversity Convention – Cali, Colombia (Oct. 21-Nov. 1)</a:t>
            </a:r>
          </a:p>
          <a:p>
            <a:pPr lvl="1"/>
            <a:r>
              <a:rPr lang="en-US" sz="2000" b="1" dirty="0"/>
              <a:t>COP 29 – UNFCCC Baku, Azerbaijan (Nov. 11-22) </a:t>
            </a:r>
          </a:p>
        </p:txBody>
      </p:sp>
    </p:spTree>
    <p:extLst>
      <p:ext uri="{BB962C8B-B14F-4D97-AF65-F5344CB8AC3E}">
        <p14:creationId xmlns:p14="http://schemas.microsoft.com/office/powerpoint/2010/main" val="31119795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534D6A-01E3-488D-8371-FF7ADAAF82E7}"/>
              </a:ext>
            </a:extLst>
          </p:cNvPr>
          <p:cNvSpPr>
            <a:spLocks noGrp="1"/>
          </p:cNvSpPr>
          <p:nvPr>
            <p:ph type="title"/>
          </p:nvPr>
        </p:nvSpPr>
        <p:spPr>
          <a:xfrm>
            <a:off x="648930" y="629266"/>
            <a:ext cx="6188190" cy="1622321"/>
          </a:xfrm>
        </p:spPr>
        <p:txBody>
          <a:bodyPr>
            <a:normAutofit/>
          </a:bodyPr>
          <a:lstStyle/>
          <a:p>
            <a:r>
              <a:rPr lang="en-US" b="1" dirty="0"/>
              <a:t>Acronyms to Remember</a:t>
            </a:r>
          </a:p>
        </p:txBody>
      </p:sp>
      <p:sp>
        <p:nvSpPr>
          <p:cNvPr id="3" name="Content Placeholder 2">
            <a:extLst>
              <a:ext uri="{FF2B5EF4-FFF2-40B4-BE49-F238E27FC236}">
                <a16:creationId xmlns:a16="http://schemas.microsoft.com/office/drawing/2014/main" id="{8EC5A17A-33C6-44ED-B8D7-7CE268207271}"/>
              </a:ext>
            </a:extLst>
          </p:cNvPr>
          <p:cNvSpPr>
            <a:spLocks noGrp="1"/>
          </p:cNvSpPr>
          <p:nvPr>
            <p:ph idx="1"/>
          </p:nvPr>
        </p:nvSpPr>
        <p:spPr>
          <a:xfrm>
            <a:off x="648930" y="2251587"/>
            <a:ext cx="6188189" cy="4348909"/>
          </a:xfrm>
        </p:spPr>
        <p:txBody>
          <a:bodyPr>
            <a:normAutofit fontScale="85000" lnSpcReduction="20000"/>
          </a:bodyPr>
          <a:lstStyle/>
          <a:p>
            <a:pPr>
              <a:lnSpc>
                <a:spcPct val="90000"/>
              </a:lnSpc>
            </a:pPr>
            <a:r>
              <a:rPr lang="en-US" sz="1400" dirty="0">
                <a:latin typeface="Arial Rounded MT Bold" panose="020F0704030504030204" pitchFamily="34" charset="0"/>
              </a:rPr>
              <a:t>IPCC – Intergovernmental Panel on Climate Change</a:t>
            </a:r>
          </a:p>
          <a:p>
            <a:pPr>
              <a:lnSpc>
                <a:spcPct val="90000"/>
              </a:lnSpc>
            </a:pPr>
            <a:r>
              <a:rPr lang="en-US" sz="1400" dirty="0">
                <a:latin typeface="Arial Rounded MT Bold" panose="020F0704030504030204" pitchFamily="34" charset="0"/>
              </a:rPr>
              <a:t>UNFCCC – UN Framework Convention on Climate Change (adopted 1992; entry into force 1995)</a:t>
            </a:r>
          </a:p>
          <a:p>
            <a:pPr>
              <a:lnSpc>
                <a:spcPct val="90000"/>
              </a:lnSpc>
            </a:pPr>
            <a:r>
              <a:rPr lang="en-US" sz="1400" dirty="0">
                <a:latin typeface="Arial Rounded MT Bold" panose="020F0704030504030204" pitchFamily="34" charset="0"/>
              </a:rPr>
              <a:t>GHG – Greenhouse Gases (CO</a:t>
            </a:r>
            <a:r>
              <a:rPr lang="en-US" sz="1400" dirty="0">
                <a:latin typeface="Arial Rounded MT Bold" panose="020F0704030504030204" pitchFamily="34" charset="0"/>
                <a:cs typeface="Times New Roman" panose="02020603050405020304" pitchFamily="18" charset="0"/>
              </a:rPr>
              <a:t>₂, CH₄, N₂O, O₃, CFCs, HCFCs)</a:t>
            </a:r>
            <a:endParaRPr lang="en-US" sz="1400" dirty="0">
              <a:latin typeface="Arial Rounded MT Bold" panose="020F0704030504030204" pitchFamily="34" charset="0"/>
            </a:endParaRPr>
          </a:p>
          <a:p>
            <a:pPr>
              <a:lnSpc>
                <a:spcPct val="90000"/>
              </a:lnSpc>
            </a:pPr>
            <a:r>
              <a:rPr lang="en-US" sz="1400" dirty="0">
                <a:latin typeface="Arial Rounded MT Bold" panose="020F0704030504030204" pitchFamily="34" charset="0"/>
              </a:rPr>
              <a:t>KP – Kyoto Protocol (adopted 1997; entry into force 2004); legally binding targets for developed countries who ratify it.  </a:t>
            </a:r>
          </a:p>
          <a:p>
            <a:pPr>
              <a:lnSpc>
                <a:spcPct val="90000"/>
              </a:lnSpc>
            </a:pPr>
            <a:r>
              <a:rPr lang="en-US" sz="1400" dirty="0">
                <a:latin typeface="Arial Rounded MT Bold" panose="020F0704030504030204" pitchFamily="34" charset="0"/>
              </a:rPr>
              <a:t>CBDR – Common, but differentiated responsibilities (developed countries will act first, and pay for developing country action).</a:t>
            </a:r>
          </a:p>
          <a:p>
            <a:pPr>
              <a:lnSpc>
                <a:spcPct val="90000"/>
              </a:lnSpc>
            </a:pPr>
            <a:r>
              <a:rPr lang="en-US" sz="1400" dirty="0">
                <a:latin typeface="Arial Rounded MT Bold" panose="020F0704030504030204" pitchFamily="34" charset="0"/>
              </a:rPr>
              <a:t>COP – Conference of Parties</a:t>
            </a:r>
          </a:p>
          <a:p>
            <a:pPr>
              <a:lnSpc>
                <a:spcPct val="90000"/>
              </a:lnSpc>
            </a:pPr>
            <a:r>
              <a:rPr lang="en-US" sz="1400" dirty="0">
                <a:latin typeface="Arial Rounded MT Bold" panose="020F0704030504030204" pitchFamily="34" charset="0"/>
              </a:rPr>
              <a:t>CMP – Conference of the Parties serving as the Meeting of the Parties to the Kyoto Protocol</a:t>
            </a:r>
          </a:p>
          <a:p>
            <a:pPr>
              <a:lnSpc>
                <a:spcPct val="90000"/>
              </a:lnSpc>
            </a:pPr>
            <a:r>
              <a:rPr lang="en-US" sz="1400" dirty="0">
                <a:latin typeface="Arial Rounded MT Bold" panose="020F0704030504030204" pitchFamily="34" charset="0"/>
              </a:rPr>
              <a:t>SBI – Subsidiary Body on Implementation</a:t>
            </a:r>
          </a:p>
          <a:p>
            <a:pPr>
              <a:lnSpc>
                <a:spcPct val="90000"/>
              </a:lnSpc>
            </a:pPr>
            <a:r>
              <a:rPr lang="en-US" sz="1400" dirty="0">
                <a:latin typeface="Arial Rounded MT Bold" panose="020F0704030504030204" pitchFamily="34" charset="0"/>
              </a:rPr>
              <a:t>SBSTA – Subsidiary Body on Scientific and Technological Advice</a:t>
            </a:r>
          </a:p>
          <a:p>
            <a:pPr>
              <a:lnSpc>
                <a:spcPct val="90000"/>
              </a:lnSpc>
            </a:pPr>
            <a:r>
              <a:rPr lang="en-US" sz="1400" dirty="0">
                <a:latin typeface="Arial Rounded MT Bold" panose="020F0704030504030204" pitchFamily="34" charset="0"/>
              </a:rPr>
              <a:t>ETS – European Trading System which allows EU firms to trade allowances within the EU reduce costs.</a:t>
            </a:r>
          </a:p>
          <a:p>
            <a:pPr>
              <a:lnSpc>
                <a:spcPct val="90000"/>
              </a:lnSpc>
            </a:pPr>
            <a:r>
              <a:rPr lang="en-US" sz="1400" dirty="0">
                <a:latin typeface="Arial Rounded MT Bold" panose="020F0704030504030204" pitchFamily="34" charset="0"/>
              </a:rPr>
              <a:t>AWG-LCA – UNFCCC Ad Hoc Working Group on Long term Cooperative Action</a:t>
            </a:r>
          </a:p>
          <a:p>
            <a:pPr>
              <a:lnSpc>
                <a:spcPct val="90000"/>
              </a:lnSpc>
            </a:pPr>
            <a:r>
              <a:rPr lang="en-US" sz="1400" dirty="0">
                <a:latin typeface="Arial Rounded MT Bold" panose="020F0704030504030204" pitchFamily="34" charset="0"/>
              </a:rPr>
              <a:t>AWG-KP – UNFCCC Ad Hoc Working Group on the Kyoto Protocol</a:t>
            </a:r>
          </a:p>
          <a:p>
            <a:pPr>
              <a:lnSpc>
                <a:spcPct val="90000"/>
              </a:lnSpc>
            </a:pPr>
            <a:r>
              <a:rPr lang="en-US" sz="1400" dirty="0">
                <a:latin typeface="Arial Rounded MT Bold" panose="020F0704030504030204" pitchFamily="34" charset="0"/>
              </a:rPr>
              <a:t>APA – The Paris Agreement (adopted 2015; entry into force 2016)</a:t>
            </a:r>
          </a:p>
          <a:p>
            <a:pPr>
              <a:lnSpc>
                <a:spcPct val="90000"/>
              </a:lnSpc>
            </a:pPr>
            <a:r>
              <a:rPr lang="en-US" sz="1400" dirty="0">
                <a:latin typeface="Arial Rounded MT Bold" panose="020F0704030504030204" pitchFamily="34" charset="0"/>
              </a:rPr>
              <a:t>NDC – Nationally Determined Contributions</a:t>
            </a:r>
          </a:p>
          <a:p>
            <a:pPr>
              <a:lnSpc>
                <a:spcPct val="90000"/>
              </a:lnSpc>
            </a:pPr>
            <a:endParaRPr lang="en-US" sz="1400" dirty="0">
              <a:latin typeface="Arial Rounded MT Bold" panose="020F0704030504030204" pitchFamily="34" charset="0"/>
            </a:endParaRPr>
          </a:p>
          <a:p>
            <a:pPr>
              <a:lnSpc>
                <a:spcPct val="90000"/>
              </a:lnSpc>
            </a:pPr>
            <a:endParaRPr lang="en-US" sz="800" dirty="0"/>
          </a:p>
        </p:txBody>
      </p:sp>
      <p:sp>
        <p:nvSpPr>
          <p:cNvPr id="10" name="Freeform 31">
            <a:extLst>
              <a:ext uri="{FF2B5EF4-FFF2-40B4-BE49-F238E27FC236}">
                <a16:creationId xmlns:a16="http://schemas.microsoft.com/office/drawing/2014/main" id="{C89FDD9F-84AD-4824-89D2-9E286F5651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15974"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sp>
        <p:nvSpPr>
          <p:cNvPr id="12" name="Rectangle 11">
            <a:extLst>
              <a:ext uri="{FF2B5EF4-FFF2-40B4-BE49-F238E27FC236}">
                <a16:creationId xmlns:a16="http://schemas.microsoft.com/office/drawing/2014/main" id="{0AFF99B9-09FA-411A-8B54-D714B2EE9A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29871" y="0"/>
            <a:ext cx="4062547"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5">
            <a:extLst>
              <a:ext uri="{FF2B5EF4-FFF2-40B4-BE49-F238E27FC236}">
                <a16:creationId xmlns:a16="http://schemas.microsoft.com/office/drawing/2014/main" id="{7E6CE931-52B0-4AD0-991F-0648E313BF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4472531" y="2756642"/>
            <a:ext cx="6858000" cy="1344715"/>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txBody>
          <a:bodyPr/>
          <a:lstStyle/>
          <a:p>
            <a:endParaRPr lang="en-US"/>
          </a:p>
        </p:txBody>
      </p:sp>
      <p:pic>
        <p:nvPicPr>
          <p:cNvPr id="5" name="Picture 4" descr="Checkmate in a chess game">
            <a:extLst>
              <a:ext uri="{FF2B5EF4-FFF2-40B4-BE49-F238E27FC236}">
                <a16:creationId xmlns:a16="http://schemas.microsoft.com/office/drawing/2014/main" id="{2D8FCA3B-2B97-6C2C-CA0F-B5437DF142C2}"/>
              </a:ext>
            </a:extLst>
          </p:cNvPr>
          <p:cNvPicPr>
            <a:picLocks noChangeAspect="1"/>
          </p:cNvPicPr>
          <p:nvPr/>
        </p:nvPicPr>
        <p:blipFill rotWithShape="1">
          <a:blip r:embed="rId3"/>
          <a:srcRect l="23039" r="25553" b="2"/>
          <a:stretch/>
        </p:blipFill>
        <p:spPr>
          <a:xfrm>
            <a:off x="8129871" y="913767"/>
            <a:ext cx="3414010" cy="5030462"/>
          </a:xfrm>
          <a:prstGeom prst="rect">
            <a:avLst/>
          </a:prstGeom>
          <a:effectLst/>
        </p:spPr>
      </p:pic>
      <p:sp>
        <p:nvSpPr>
          <p:cNvPr id="16" name="Rectangle 15">
            <a:extLst>
              <a:ext uri="{FF2B5EF4-FFF2-40B4-BE49-F238E27FC236}">
                <a16:creationId xmlns:a16="http://schemas.microsoft.com/office/drawing/2014/main" id="{D138FED9-7840-470D-BB14-BF4696ADA7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5243605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09C99-88AF-BE7A-2F9E-6957587F1066}"/>
              </a:ext>
            </a:extLst>
          </p:cNvPr>
          <p:cNvSpPr>
            <a:spLocks noGrp="1"/>
          </p:cNvSpPr>
          <p:nvPr>
            <p:ph type="title"/>
          </p:nvPr>
        </p:nvSpPr>
        <p:spPr>
          <a:xfrm>
            <a:off x="5282381" y="629266"/>
            <a:ext cx="4767471" cy="1326856"/>
          </a:xfrm>
        </p:spPr>
        <p:txBody>
          <a:bodyPr>
            <a:normAutofit fontScale="90000"/>
          </a:bodyPr>
          <a:lstStyle/>
          <a:p>
            <a:r>
              <a:rPr lang="en-US" b="1" dirty="0"/>
              <a:t>Conclusions &amp; Questions</a:t>
            </a:r>
          </a:p>
        </p:txBody>
      </p:sp>
      <p:pic>
        <p:nvPicPr>
          <p:cNvPr id="5" name="Picture 4">
            <a:extLst>
              <a:ext uri="{FF2B5EF4-FFF2-40B4-BE49-F238E27FC236}">
                <a16:creationId xmlns:a16="http://schemas.microsoft.com/office/drawing/2014/main" id="{E5316723-1092-CA31-A642-2276C6982D1E}"/>
              </a:ext>
            </a:extLst>
          </p:cNvPr>
          <p:cNvPicPr>
            <a:picLocks noChangeAspect="1"/>
          </p:cNvPicPr>
          <p:nvPr/>
        </p:nvPicPr>
        <p:blipFill rotWithShape="1">
          <a:blip r:embed="rId3"/>
          <a:srcRect l="51123" r="10693" b="-445"/>
          <a:stretch/>
        </p:blipFill>
        <p:spPr>
          <a:xfrm>
            <a:off x="-1" y="10"/>
            <a:ext cx="4634680" cy="6857990"/>
          </a:xfrm>
          <a:prstGeom prst="rect">
            <a:avLst/>
          </a:prstGeom>
        </p:spPr>
      </p:pic>
      <p:sp>
        <p:nvSpPr>
          <p:cNvPr id="3" name="Content Placeholder 2">
            <a:extLst>
              <a:ext uri="{FF2B5EF4-FFF2-40B4-BE49-F238E27FC236}">
                <a16:creationId xmlns:a16="http://schemas.microsoft.com/office/drawing/2014/main" id="{F666FF0D-F155-BCE7-AF8D-597588F413BF}"/>
              </a:ext>
            </a:extLst>
          </p:cNvPr>
          <p:cNvSpPr>
            <a:spLocks noGrp="1"/>
          </p:cNvSpPr>
          <p:nvPr>
            <p:ph idx="1"/>
          </p:nvPr>
        </p:nvSpPr>
        <p:spPr>
          <a:xfrm>
            <a:off x="5282381" y="2228850"/>
            <a:ext cx="5375109" cy="4267200"/>
          </a:xfrm>
        </p:spPr>
        <p:txBody>
          <a:bodyPr>
            <a:normAutofit fontScale="92500"/>
          </a:bodyPr>
          <a:lstStyle/>
          <a:p>
            <a:pPr>
              <a:lnSpc>
                <a:spcPct val="90000"/>
              </a:lnSpc>
            </a:pPr>
            <a:r>
              <a:rPr lang="en-US" sz="1800" b="1" dirty="0"/>
              <a:t>The planet is moving to a new equilibrium driven by warming and its impacts on the global water cycle.</a:t>
            </a:r>
          </a:p>
          <a:p>
            <a:pPr>
              <a:lnSpc>
                <a:spcPct val="90000"/>
              </a:lnSpc>
            </a:pPr>
            <a:r>
              <a:rPr lang="en-US" sz="1800" b="1" dirty="0"/>
              <a:t>Mitigation remains important, but insufficient to prevent more extreme climate events.</a:t>
            </a:r>
          </a:p>
          <a:p>
            <a:pPr>
              <a:lnSpc>
                <a:spcPct val="90000"/>
              </a:lnSpc>
            </a:pPr>
            <a:r>
              <a:rPr lang="en-US" sz="1800" b="1" dirty="0"/>
              <a:t>More action and more technology is needed.</a:t>
            </a:r>
          </a:p>
          <a:p>
            <a:pPr>
              <a:lnSpc>
                <a:spcPct val="90000"/>
              </a:lnSpc>
            </a:pPr>
            <a:r>
              <a:rPr lang="en-US" sz="1800" b="1" dirty="0"/>
              <a:t>Developed countries need to invest more in both mitigation and adaptation.  </a:t>
            </a:r>
          </a:p>
          <a:p>
            <a:pPr>
              <a:lnSpc>
                <a:spcPct val="90000"/>
              </a:lnSpc>
            </a:pPr>
            <a:r>
              <a:rPr lang="en-US" sz="1800" b="1" dirty="0"/>
              <a:t>Building Resilience Strategies is </a:t>
            </a:r>
            <a:r>
              <a:rPr lang="en-US" sz="1800" b="1" dirty="0" err="1"/>
              <a:t>essential.Ho</a:t>
            </a:r>
            <a:endParaRPr lang="en-US" sz="1800" b="1" dirty="0"/>
          </a:p>
          <a:p>
            <a:pPr>
              <a:lnSpc>
                <a:spcPct val="90000"/>
              </a:lnSpc>
            </a:pPr>
            <a:r>
              <a:rPr lang="en-US" sz="1800" b="1" dirty="0"/>
              <a:t>Can the UN process succeed in these efforts?</a:t>
            </a:r>
          </a:p>
          <a:p>
            <a:pPr>
              <a:lnSpc>
                <a:spcPct val="90000"/>
              </a:lnSpc>
            </a:pPr>
            <a:r>
              <a:rPr lang="en-US" sz="1800" b="1" dirty="0"/>
              <a:t>Will US policy be sustained; will new commitments (COP 29 and 30) be implemented?</a:t>
            </a:r>
          </a:p>
          <a:p>
            <a:pPr>
              <a:lnSpc>
                <a:spcPct val="90000"/>
              </a:lnSpc>
            </a:pPr>
            <a:r>
              <a:rPr lang="en-US" sz="1800" b="1" dirty="0"/>
              <a:t>Is a carbon price the answer?</a:t>
            </a:r>
          </a:p>
          <a:p>
            <a:pPr>
              <a:lnSpc>
                <a:spcPct val="90000"/>
              </a:lnSpc>
            </a:pPr>
            <a:endParaRPr lang="en-US" sz="1400" dirty="0"/>
          </a:p>
        </p:txBody>
      </p:sp>
    </p:spTree>
    <p:extLst>
      <p:ext uri="{BB962C8B-B14F-4D97-AF65-F5344CB8AC3E}">
        <p14:creationId xmlns:p14="http://schemas.microsoft.com/office/powerpoint/2010/main" val="12588758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ight spots">
            <a:extLst>
              <a:ext uri="{FF2B5EF4-FFF2-40B4-BE49-F238E27FC236}">
                <a16:creationId xmlns:a16="http://schemas.microsoft.com/office/drawing/2014/main" id="{20A520D0-11CF-4639-8537-F56A8A2FDCFD}"/>
              </a:ext>
            </a:extLst>
          </p:cNvPr>
          <p:cNvPicPr>
            <a:picLocks noChangeAspect="1"/>
          </p:cNvPicPr>
          <p:nvPr/>
        </p:nvPicPr>
        <p:blipFill rotWithShape="1">
          <a:blip r:embed="rId3">
            <a:alphaModFix amt="20000"/>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Title 1">
            <a:extLst>
              <a:ext uri="{FF2B5EF4-FFF2-40B4-BE49-F238E27FC236}">
                <a16:creationId xmlns:a16="http://schemas.microsoft.com/office/drawing/2014/main" id="{D44BCB7C-A6FC-4118-9027-468ECFDE6455}"/>
              </a:ext>
            </a:extLst>
          </p:cNvPr>
          <p:cNvSpPr>
            <a:spLocks noGrp="1"/>
          </p:cNvSpPr>
          <p:nvPr>
            <p:ph type="ctrTitle"/>
          </p:nvPr>
        </p:nvSpPr>
        <p:spPr>
          <a:xfrm>
            <a:off x="3962399" y="1964267"/>
            <a:ext cx="7197726" cy="2421464"/>
          </a:xfrm>
        </p:spPr>
        <p:txBody>
          <a:bodyPr>
            <a:normAutofit/>
          </a:bodyPr>
          <a:lstStyle/>
          <a:p>
            <a:r>
              <a:rPr lang="en-US" dirty="0"/>
              <a:t>Thank You!</a:t>
            </a:r>
          </a:p>
        </p:txBody>
      </p:sp>
      <p:sp>
        <p:nvSpPr>
          <p:cNvPr id="3" name="Subtitle 2">
            <a:extLst>
              <a:ext uri="{FF2B5EF4-FFF2-40B4-BE49-F238E27FC236}">
                <a16:creationId xmlns:a16="http://schemas.microsoft.com/office/drawing/2014/main" id="{4B64FA72-B055-4AE3-A6FD-8071BD687CBE}"/>
              </a:ext>
            </a:extLst>
          </p:cNvPr>
          <p:cNvSpPr>
            <a:spLocks noGrp="1" noRot="1" noMove="1" noResize="1" noEditPoints="1" noAdjustHandles="1" noChangeArrowheads="1" noChangeShapeType="1"/>
          </p:cNvSpPr>
          <p:nvPr>
            <p:ph type="subTitle" idx="1"/>
          </p:nvPr>
        </p:nvSpPr>
        <p:spPr>
          <a:xfrm>
            <a:off x="3962399" y="4385732"/>
            <a:ext cx="7197726" cy="1405467"/>
          </a:xfrm>
        </p:spPr>
        <p:txBody>
          <a:bodyPr>
            <a:normAutofit/>
          </a:bodyPr>
          <a:lstStyle/>
          <a:p>
            <a:r>
              <a:rPr lang="en-US" dirty="0"/>
              <a:t>Melinda Kimble</a:t>
            </a:r>
          </a:p>
          <a:p>
            <a:r>
              <a:rPr lang="en-US"/>
              <a:t>UN Foundation</a:t>
            </a:r>
            <a:endParaRPr lang="en-US" dirty="0"/>
          </a:p>
        </p:txBody>
      </p:sp>
    </p:spTree>
    <p:extLst>
      <p:ext uri="{BB962C8B-B14F-4D97-AF65-F5344CB8AC3E}">
        <p14:creationId xmlns:p14="http://schemas.microsoft.com/office/powerpoint/2010/main" val="29399308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E14F2-75E6-2E06-761E-1E4516BB5BB9}"/>
              </a:ext>
            </a:extLst>
          </p:cNvPr>
          <p:cNvSpPr>
            <a:spLocks noGrp="1"/>
          </p:cNvSpPr>
          <p:nvPr>
            <p:ph type="title"/>
          </p:nvPr>
        </p:nvSpPr>
        <p:spPr>
          <a:xfrm>
            <a:off x="685799" y="1150076"/>
            <a:ext cx="3659389" cy="4557849"/>
          </a:xfrm>
        </p:spPr>
        <p:txBody>
          <a:bodyPr>
            <a:normAutofit/>
          </a:bodyPr>
          <a:lstStyle/>
          <a:p>
            <a:pPr algn="r"/>
            <a:r>
              <a:rPr lang="en-US" b="1" dirty="0">
                <a:latin typeface="+mn-lt"/>
              </a:rPr>
              <a:t>Science and Climate Governance</a:t>
            </a:r>
          </a:p>
        </p:txBody>
      </p:sp>
      <p:sp>
        <p:nvSpPr>
          <p:cNvPr id="3" name="Content Placeholder 2">
            <a:extLst>
              <a:ext uri="{FF2B5EF4-FFF2-40B4-BE49-F238E27FC236}">
                <a16:creationId xmlns:a16="http://schemas.microsoft.com/office/drawing/2014/main" id="{8CE56464-E23E-457B-2AB6-181343156280}"/>
              </a:ext>
            </a:extLst>
          </p:cNvPr>
          <p:cNvSpPr>
            <a:spLocks noGrp="1"/>
          </p:cNvSpPr>
          <p:nvPr>
            <p:ph idx="1"/>
          </p:nvPr>
        </p:nvSpPr>
        <p:spPr>
          <a:xfrm>
            <a:off x="4988658" y="635726"/>
            <a:ext cx="6517543" cy="5947954"/>
          </a:xfrm>
        </p:spPr>
        <p:txBody>
          <a:bodyPr>
            <a:normAutofit/>
          </a:bodyPr>
          <a:lstStyle/>
          <a:p>
            <a:pPr>
              <a:lnSpc>
                <a:spcPct val="90000"/>
              </a:lnSpc>
            </a:pPr>
            <a:r>
              <a:rPr lang="en-US" sz="2000" b="1" dirty="0"/>
              <a:t>In the 19th Svante Arrhenius studied the greenhouse effect, highlighting how industrial emissions were augmenting atmospheric concentrations of CO</a:t>
            </a:r>
            <a:r>
              <a:rPr lang="en-US" sz="2000" b="1" dirty="0">
                <a:latin typeface="Times New Roman" panose="02020603050405020304" pitchFamily="18" charset="0"/>
                <a:cs typeface="Times New Roman" panose="02020603050405020304" pitchFamily="18" charset="0"/>
              </a:rPr>
              <a:t>₂ </a:t>
            </a:r>
            <a:r>
              <a:rPr lang="en-US" sz="2000" b="1" dirty="0">
                <a:latin typeface="Century Gothic" panose="020B0502020202020204" pitchFamily="34" charset="0"/>
                <a:cs typeface="Times New Roman" panose="02020603050405020304" pitchFamily="18" charset="0"/>
              </a:rPr>
              <a:t>and</a:t>
            </a:r>
            <a:r>
              <a:rPr lang="en-US" sz="2000" b="1" dirty="0">
                <a:latin typeface="Times New Roman" panose="02020603050405020304" pitchFamily="18" charset="0"/>
                <a:cs typeface="Times New Roman" panose="02020603050405020304" pitchFamily="18" charset="0"/>
              </a:rPr>
              <a:t> </a:t>
            </a:r>
            <a:r>
              <a:rPr lang="en-US" sz="2000" b="1" dirty="0">
                <a:latin typeface="Century Gothic" panose="020B0502020202020204" pitchFamily="34" charset="0"/>
                <a:cs typeface="Times New Roman" panose="02020603050405020304" pitchFamily="18" charset="0"/>
              </a:rPr>
              <a:t>methane, predicting atmospheric warming.</a:t>
            </a:r>
          </a:p>
          <a:p>
            <a:pPr>
              <a:lnSpc>
                <a:spcPct val="90000"/>
              </a:lnSpc>
            </a:pPr>
            <a:r>
              <a:rPr lang="en-US" sz="2000" b="1" dirty="0">
                <a:latin typeface="Century Gothic" panose="020B0502020202020204" pitchFamily="34" charset="0"/>
                <a:cs typeface="Times New Roman" panose="02020603050405020304" pitchFamily="18" charset="0"/>
              </a:rPr>
              <a:t>Later studies supported these theories; prompted creation of the IPCC in 1987.</a:t>
            </a:r>
            <a:endParaRPr lang="en-US" sz="2000" b="1" dirty="0"/>
          </a:p>
          <a:p>
            <a:pPr>
              <a:lnSpc>
                <a:spcPct val="90000"/>
              </a:lnSpc>
            </a:pPr>
            <a:r>
              <a:rPr lang="en-US" sz="2000" b="1" dirty="0"/>
              <a:t>The IPCC provides policy makers a “synthesis” of peer-reviewed climate science.</a:t>
            </a:r>
          </a:p>
          <a:p>
            <a:pPr>
              <a:lnSpc>
                <a:spcPct val="90000"/>
              </a:lnSpc>
            </a:pPr>
            <a:r>
              <a:rPr lang="en-US" sz="2000" b="1" dirty="0"/>
              <a:t>The !990 and 1992 Assessments underpinned the UN Framework Convention on Climate Change and stressed the role of human activities in key GHG emissions.</a:t>
            </a:r>
          </a:p>
          <a:p>
            <a:pPr>
              <a:lnSpc>
                <a:spcPct val="90000"/>
              </a:lnSpc>
            </a:pPr>
            <a:r>
              <a:rPr lang="en-US" sz="2000" b="1" dirty="0"/>
              <a:t>In 1995, IAR 2 asserted: “the balance of evidence suggests a </a:t>
            </a:r>
            <a:r>
              <a:rPr lang="en-US" sz="2000" b="1" i="1" dirty="0"/>
              <a:t>discernible human influence </a:t>
            </a:r>
            <a:r>
              <a:rPr lang="en-US" sz="2000" b="1" dirty="0"/>
              <a:t>on global climate.</a:t>
            </a:r>
          </a:p>
          <a:p>
            <a:pPr>
              <a:lnSpc>
                <a:spcPct val="90000"/>
              </a:lnSpc>
            </a:pPr>
            <a:r>
              <a:rPr lang="en-US" sz="2000" b="1" dirty="0"/>
              <a:t>This assessment shaped negotiations on the Kyoto Protocol (KP) which was adopted at COP 3 in 1997.</a:t>
            </a:r>
          </a:p>
          <a:p>
            <a:pPr>
              <a:lnSpc>
                <a:spcPct val="90000"/>
              </a:lnSpc>
            </a:pPr>
            <a:endParaRPr lang="en-US" sz="2000" b="1" dirty="0"/>
          </a:p>
        </p:txBody>
      </p:sp>
    </p:spTree>
    <p:extLst>
      <p:ext uri="{BB962C8B-B14F-4D97-AF65-F5344CB8AC3E}">
        <p14:creationId xmlns:p14="http://schemas.microsoft.com/office/powerpoint/2010/main" val="29895856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680FC8B-75CA-0C15-67CA-6A15A622F558}"/>
              </a:ext>
            </a:extLst>
          </p:cNvPr>
          <p:cNvSpPr>
            <a:spLocks noGrp="1"/>
          </p:cNvSpPr>
          <p:nvPr>
            <p:ph type="title"/>
          </p:nvPr>
        </p:nvSpPr>
        <p:spPr>
          <a:xfrm>
            <a:off x="648930" y="629266"/>
            <a:ext cx="4795482" cy="1641987"/>
          </a:xfrm>
        </p:spPr>
        <p:txBody>
          <a:bodyPr>
            <a:normAutofit/>
          </a:bodyPr>
          <a:lstStyle/>
          <a:p>
            <a:r>
              <a:rPr lang="en-US" dirty="0">
                <a:latin typeface="Arial Rounded MT Bold" panose="020F0704030504030204" pitchFamily="34" charset="0"/>
              </a:rPr>
              <a:t>Governance Fault Lines</a:t>
            </a:r>
          </a:p>
        </p:txBody>
      </p:sp>
      <p:pic>
        <p:nvPicPr>
          <p:cNvPr id="5" name="Picture 4" descr="Wind turbines against blue sky">
            <a:extLst>
              <a:ext uri="{FF2B5EF4-FFF2-40B4-BE49-F238E27FC236}">
                <a16:creationId xmlns:a16="http://schemas.microsoft.com/office/drawing/2014/main" id="{2222A82F-C8E2-81AA-09A2-D66C0D6550D2}"/>
              </a:ext>
            </a:extLst>
          </p:cNvPr>
          <p:cNvPicPr>
            <a:picLocks noChangeAspect="1"/>
          </p:cNvPicPr>
          <p:nvPr/>
        </p:nvPicPr>
        <p:blipFill rotWithShape="1">
          <a:blip r:embed="rId3"/>
          <a:srcRect l="22095" r="12183" b="1"/>
          <a:stretch/>
        </p:blipFill>
        <p:spPr>
          <a:xfrm>
            <a:off x="6094410" y="609601"/>
            <a:ext cx="5449889" cy="5638797"/>
          </a:xfrm>
          <a:prstGeom prst="rect">
            <a:avLst/>
          </a:prstGeom>
          <a:effectLst>
            <a:outerShdw blurRad="50800" dist="38100" dir="5400000" algn="t" rotWithShape="0">
              <a:prstClr val="black">
                <a:alpha val="43000"/>
              </a:prstClr>
            </a:outerShdw>
          </a:effectLst>
        </p:spPr>
      </p:pic>
      <p:sp>
        <p:nvSpPr>
          <p:cNvPr id="8" name="Rectangle 7">
            <a:extLst>
              <a:ext uri="{FF2B5EF4-FFF2-40B4-BE49-F238E27FC236}">
                <a16:creationId xmlns:a16="http://schemas.microsoft.com/office/drawing/2014/main" id="{AA047838-7F9E-43CF-A116-26E7AAA8F8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622C392E-7FD6-554F-4F32-62A629D45560}"/>
              </a:ext>
            </a:extLst>
          </p:cNvPr>
          <p:cNvSpPr>
            <a:spLocks noGrp="1"/>
          </p:cNvSpPr>
          <p:nvPr>
            <p:ph idx="1"/>
          </p:nvPr>
        </p:nvSpPr>
        <p:spPr>
          <a:xfrm>
            <a:off x="647701" y="2438401"/>
            <a:ext cx="4797256" cy="3809998"/>
          </a:xfrm>
        </p:spPr>
        <p:txBody>
          <a:bodyPr>
            <a:normAutofit/>
          </a:bodyPr>
          <a:lstStyle/>
          <a:p>
            <a:pPr>
              <a:lnSpc>
                <a:spcPct val="90000"/>
              </a:lnSpc>
            </a:pPr>
            <a:r>
              <a:rPr lang="en-US" sz="1600" dirty="0">
                <a:latin typeface="Arial Rounded MT Bold" panose="020F0704030504030204" pitchFamily="34" charset="0"/>
              </a:rPr>
              <a:t>Decades of environmental action prompted countries to see this as a pollution problem rather than a planetary systems problem.</a:t>
            </a:r>
          </a:p>
          <a:p>
            <a:pPr>
              <a:lnSpc>
                <a:spcPct val="90000"/>
              </a:lnSpc>
            </a:pPr>
            <a:r>
              <a:rPr lang="en-US" sz="1600" dirty="0">
                <a:latin typeface="Arial Rounded MT Bold" panose="020F0704030504030204" pitchFamily="34" charset="0"/>
              </a:rPr>
              <a:t>The Montreal Protocol action on CFCs seen as a template for climate. </a:t>
            </a:r>
          </a:p>
          <a:p>
            <a:pPr>
              <a:lnSpc>
                <a:spcPct val="90000"/>
              </a:lnSpc>
            </a:pPr>
            <a:r>
              <a:rPr lang="en-US" sz="1600" dirty="0">
                <a:latin typeface="Arial Rounded MT Bold" panose="020F0704030504030204" pitchFamily="34" charset="0"/>
              </a:rPr>
              <a:t>Restraining energy consumption equated with limiting economic growth.</a:t>
            </a:r>
          </a:p>
          <a:p>
            <a:pPr>
              <a:lnSpc>
                <a:spcPct val="90000"/>
              </a:lnSpc>
            </a:pPr>
            <a:r>
              <a:rPr lang="en-US" sz="1600" dirty="0">
                <a:latin typeface="Arial Rounded MT Bold" panose="020F0704030504030204" pitchFamily="34" charset="0"/>
              </a:rPr>
              <a:t>Curbing use of fossil fuels is an economic and political challenge. </a:t>
            </a:r>
          </a:p>
          <a:p>
            <a:pPr>
              <a:lnSpc>
                <a:spcPct val="90000"/>
              </a:lnSpc>
            </a:pPr>
            <a:r>
              <a:rPr lang="en-US" sz="1600" dirty="0">
                <a:latin typeface="Arial Rounded MT Bold" panose="020F0704030504030204" pitchFamily="34" charset="0"/>
              </a:rPr>
              <a:t>CO</a:t>
            </a:r>
            <a:r>
              <a:rPr lang="en-US" sz="1600" dirty="0">
                <a:latin typeface="Arial Rounded MT Bold" panose="020F0704030504030204" pitchFamily="34" charset="0"/>
                <a:cs typeface="Times New Roman" panose="02020603050405020304" pitchFamily="18" charset="0"/>
              </a:rPr>
              <a:t>₂ emissions required mitigation; atmosphere was focus.</a:t>
            </a:r>
          </a:p>
          <a:p>
            <a:pPr>
              <a:lnSpc>
                <a:spcPct val="90000"/>
              </a:lnSpc>
            </a:pPr>
            <a:r>
              <a:rPr lang="en-US" sz="1600" dirty="0">
                <a:latin typeface="Arial Rounded MT Bold" panose="020F0704030504030204" pitchFamily="34" charset="0"/>
                <a:cs typeface="Times New Roman" panose="02020603050405020304" pitchFamily="18" charset="0"/>
              </a:rPr>
              <a:t>Less focus placed on the ocean “carbon sink” and resulting ocean acidification which is compromising marine biodiversity. </a:t>
            </a:r>
          </a:p>
          <a:p>
            <a:pPr>
              <a:lnSpc>
                <a:spcPct val="90000"/>
              </a:lnSpc>
            </a:pPr>
            <a:endParaRPr lang="en-US" sz="1600" dirty="0">
              <a:latin typeface="Arial Rounded MT Bold" panose="020F0704030504030204" pitchFamily="34" charset="0"/>
              <a:cs typeface="Times New Roman" panose="02020603050405020304" pitchFamily="18" charset="0"/>
            </a:endParaRPr>
          </a:p>
          <a:p>
            <a:pPr>
              <a:lnSpc>
                <a:spcPct val="90000"/>
              </a:lnSpc>
            </a:pPr>
            <a:endParaRPr lang="en-US" sz="1600" dirty="0">
              <a:latin typeface="Arial Rounded MT Bold" panose="020F0704030504030204" pitchFamily="34" charset="0"/>
              <a:cs typeface="Times New Roman" panose="02020603050405020304" pitchFamily="18" charset="0"/>
            </a:endParaRPr>
          </a:p>
          <a:p>
            <a:pPr>
              <a:lnSpc>
                <a:spcPct val="90000"/>
              </a:lnSpc>
            </a:pPr>
            <a:endParaRPr lang="en-US" sz="1600" dirty="0">
              <a:latin typeface="Arial Rounded MT Bold" panose="020F0704030504030204" pitchFamily="34" charset="0"/>
            </a:endParaRPr>
          </a:p>
        </p:txBody>
      </p:sp>
    </p:spTree>
    <p:extLst>
      <p:ext uri="{BB962C8B-B14F-4D97-AF65-F5344CB8AC3E}">
        <p14:creationId xmlns:p14="http://schemas.microsoft.com/office/powerpoint/2010/main" val="7157993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C3019-EA31-6ECF-DCB7-DA3DA4E0E7CF}"/>
              </a:ext>
            </a:extLst>
          </p:cNvPr>
          <p:cNvSpPr>
            <a:spLocks noGrp="1"/>
          </p:cNvSpPr>
          <p:nvPr>
            <p:ph type="title"/>
          </p:nvPr>
        </p:nvSpPr>
        <p:spPr>
          <a:xfrm>
            <a:off x="650668" y="629266"/>
            <a:ext cx="4802031" cy="1641986"/>
          </a:xfrm>
        </p:spPr>
        <p:txBody>
          <a:bodyPr>
            <a:normAutofit/>
          </a:bodyPr>
          <a:lstStyle/>
          <a:p>
            <a:r>
              <a:rPr lang="en-US">
                <a:latin typeface="Arial Rounded MT Bold" panose="020F0704030504030204" pitchFamily="34" charset="0"/>
              </a:rPr>
              <a:t>Geopolitics &amp; Climate</a:t>
            </a:r>
          </a:p>
        </p:txBody>
      </p:sp>
      <p:pic>
        <p:nvPicPr>
          <p:cNvPr id="5" name="Picture 4" descr="Graph on document with pen">
            <a:extLst>
              <a:ext uri="{FF2B5EF4-FFF2-40B4-BE49-F238E27FC236}">
                <a16:creationId xmlns:a16="http://schemas.microsoft.com/office/drawing/2014/main" id="{20DE7932-F5D9-64EB-BF90-C4CDCBBAAF3D}"/>
              </a:ext>
            </a:extLst>
          </p:cNvPr>
          <p:cNvPicPr>
            <a:picLocks noChangeAspect="1"/>
          </p:cNvPicPr>
          <p:nvPr/>
        </p:nvPicPr>
        <p:blipFill rotWithShape="1">
          <a:blip r:embed="rId3"/>
          <a:srcRect l="27202" r="13479" b="-1"/>
          <a:stretch/>
        </p:blipFill>
        <p:spPr>
          <a:xfrm>
            <a:off x="6100398" y="10"/>
            <a:ext cx="6094412" cy="6857990"/>
          </a:xfrm>
          <a:prstGeom prst="rect">
            <a:avLst/>
          </a:prstGeom>
        </p:spPr>
      </p:pic>
      <p:sp>
        <p:nvSpPr>
          <p:cNvPr id="9" name="Rectangle 8">
            <a:extLst>
              <a:ext uri="{FF2B5EF4-FFF2-40B4-BE49-F238E27FC236}">
                <a16:creationId xmlns:a16="http://schemas.microsoft.com/office/drawing/2014/main" id="{495DDCFA-D3DE-4CEB-8AFF-C6501187E4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5B0EA40D-A37F-7343-C3D1-96F295808D06}"/>
              </a:ext>
            </a:extLst>
          </p:cNvPr>
          <p:cNvSpPr>
            <a:spLocks noGrp="1"/>
          </p:cNvSpPr>
          <p:nvPr>
            <p:ph idx="1"/>
          </p:nvPr>
        </p:nvSpPr>
        <p:spPr>
          <a:xfrm>
            <a:off x="650668" y="2438400"/>
            <a:ext cx="4802031" cy="3809999"/>
          </a:xfrm>
        </p:spPr>
        <p:txBody>
          <a:bodyPr>
            <a:normAutofit/>
          </a:bodyPr>
          <a:lstStyle/>
          <a:p>
            <a:pPr>
              <a:lnSpc>
                <a:spcPct val="90000"/>
              </a:lnSpc>
            </a:pPr>
            <a:r>
              <a:rPr lang="en-US" sz="1300">
                <a:latin typeface="Amasis MT Pro Black" panose="02040A04050005020304" pitchFamily="18" charset="0"/>
              </a:rPr>
              <a:t>Philip Zelikow: “we are in the most sustained period of high crisis since 1962”</a:t>
            </a:r>
          </a:p>
          <a:p>
            <a:pPr>
              <a:lnSpc>
                <a:spcPct val="90000"/>
              </a:lnSpc>
            </a:pPr>
            <a:r>
              <a:rPr lang="en-US" sz="1300">
                <a:latin typeface="Amasis MT Pro Black" panose="02040A04050005020304" pitchFamily="18" charset="0"/>
              </a:rPr>
              <a:t>Geopolitical tensions in the Middle East, Eastern Europe, and the South China Sea create a difficult backdrop for serious negotiations.</a:t>
            </a:r>
          </a:p>
          <a:p>
            <a:pPr>
              <a:lnSpc>
                <a:spcPct val="90000"/>
              </a:lnSpc>
            </a:pPr>
            <a:r>
              <a:rPr lang="en-US" sz="1300">
                <a:latin typeface="Amasis MT Pro Black" panose="02040A04050005020304" pitchFamily="18" charset="0"/>
              </a:rPr>
              <a:t>China – US tensions have frustrated climate action since 2016; APEC meeting restored some dialogue.</a:t>
            </a:r>
          </a:p>
          <a:p>
            <a:pPr>
              <a:lnSpc>
                <a:spcPct val="90000"/>
              </a:lnSpc>
            </a:pPr>
            <a:r>
              <a:rPr lang="en-US" sz="1300">
                <a:latin typeface="Amasis MT Pro Black" panose="02040A04050005020304" pitchFamily="18" charset="0"/>
              </a:rPr>
              <a:t>Climate finance for developing countries is well short of “voluntary targets” offered by OECD. </a:t>
            </a:r>
          </a:p>
          <a:p>
            <a:pPr>
              <a:lnSpc>
                <a:spcPct val="90000"/>
              </a:lnSpc>
            </a:pPr>
            <a:r>
              <a:rPr lang="en-US" sz="1300">
                <a:latin typeface="Amasis MT Pro Black" panose="02040A04050005020304" pitchFamily="18" charset="0"/>
              </a:rPr>
              <a:t>World Bank Marrakech meeting offered hope for reform and expansion of MDB lending, but OECD countries will hold the key to these changes. </a:t>
            </a:r>
          </a:p>
          <a:p>
            <a:pPr>
              <a:lnSpc>
                <a:spcPct val="90000"/>
              </a:lnSpc>
            </a:pPr>
            <a:r>
              <a:rPr lang="en-US" sz="1300">
                <a:latin typeface="Amasis MT Pro Black" panose="02040A04050005020304" pitchFamily="18" charset="0"/>
              </a:rPr>
              <a:t>Expensive conflicts in Ukraine and now, Gaza, are likely to constrain climate funding by big donors. </a:t>
            </a:r>
          </a:p>
          <a:p>
            <a:pPr>
              <a:lnSpc>
                <a:spcPct val="90000"/>
              </a:lnSpc>
            </a:pPr>
            <a:endParaRPr lang="en-US" sz="1300">
              <a:latin typeface="Amasis MT Pro Black" panose="02040A04050005020304" pitchFamily="18" charset="0"/>
            </a:endParaRPr>
          </a:p>
          <a:p>
            <a:pPr>
              <a:lnSpc>
                <a:spcPct val="90000"/>
              </a:lnSpc>
            </a:pPr>
            <a:endParaRPr lang="en-US" sz="1300">
              <a:latin typeface="Amasis MT Pro Black" panose="02040A04050005020304" pitchFamily="18" charset="0"/>
            </a:endParaRPr>
          </a:p>
        </p:txBody>
      </p:sp>
    </p:spTree>
    <p:extLst>
      <p:ext uri="{BB962C8B-B14F-4D97-AF65-F5344CB8AC3E}">
        <p14:creationId xmlns:p14="http://schemas.microsoft.com/office/powerpoint/2010/main" val="35806174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22E55D-14C8-F5CC-0047-F93E32A7A77B}"/>
              </a:ext>
            </a:extLst>
          </p:cNvPr>
          <p:cNvSpPr>
            <a:spLocks noGrp="1"/>
          </p:cNvSpPr>
          <p:nvPr>
            <p:ph type="title"/>
          </p:nvPr>
        </p:nvSpPr>
        <p:spPr>
          <a:xfrm>
            <a:off x="4955458" y="639097"/>
            <a:ext cx="6593075" cy="1516274"/>
          </a:xfrm>
        </p:spPr>
        <p:txBody>
          <a:bodyPr>
            <a:normAutofit/>
          </a:bodyPr>
          <a:lstStyle/>
          <a:p>
            <a:r>
              <a:rPr lang="en-US" b="1" dirty="0">
                <a:latin typeface="+mn-lt"/>
              </a:rPr>
              <a:t>Kyoto to Paris – Action v. Inaction</a:t>
            </a:r>
          </a:p>
        </p:txBody>
      </p:sp>
      <p:pic>
        <p:nvPicPr>
          <p:cNvPr id="5" name="Picture 4" descr="Front steps and columns of a majestic city building">
            <a:extLst>
              <a:ext uri="{FF2B5EF4-FFF2-40B4-BE49-F238E27FC236}">
                <a16:creationId xmlns:a16="http://schemas.microsoft.com/office/drawing/2014/main" id="{EFEAAE88-46BD-89A5-2560-C13144AA7B89}"/>
              </a:ext>
            </a:extLst>
          </p:cNvPr>
          <p:cNvPicPr>
            <a:picLocks noChangeAspect="1"/>
          </p:cNvPicPr>
          <p:nvPr/>
        </p:nvPicPr>
        <p:blipFill rotWithShape="1">
          <a:blip r:embed="rId2"/>
          <a:srcRect l="26264" r="28613" b="-2"/>
          <a:stretch/>
        </p:blipFill>
        <p:spPr>
          <a:xfrm>
            <a:off x="20" y="975"/>
            <a:ext cx="4635988" cy="6858000"/>
          </a:xfrm>
          <a:prstGeom prst="rect">
            <a:avLst/>
          </a:prstGeom>
        </p:spPr>
      </p:pic>
      <p:sp>
        <p:nvSpPr>
          <p:cNvPr id="3" name="Content Placeholder 2">
            <a:extLst>
              <a:ext uri="{FF2B5EF4-FFF2-40B4-BE49-F238E27FC236}">
                <a16:creationId xmlns:a16="http://schemas.microsoft.com/office/drawing/2014/main" id="{5821ACEE-149A-C607-1DFD-1498AB057381}"/>
              </a:ext>
            </a:extLst>
          </p:cNvPr>
          <p:cNvSpPr>
            <a:spLocks noGrp="1"/>
          </p:cNvSpPr>
          <p:nvPr>
            <p:ph idx="1"/>
          </p:nvPr>
        </p:nvSpPr>
        <p:spPr>
          <a:xfrm>
            <a:off x="4955458" y="2251587"/>
            <a:ext cx="6593075" cy="3972232"/>
          </a:xfrm>
        </p:spPr>
        <p:txBody>
          <a:bodyPr>
            <a:normAutofit/>
          </a:bodyPr>
          <a:lstStyle/>
          <a:p>
            <a:pPr>
              <a:lnSpc>
                <a:spcPct val="90000"/>
              </a:lnSpc>
            </a:pPr>
            <a:endParaRPr lang="en-US" sz="1400" b="1" dirty="0"/>
          </a:p>
          <a:p>
            <a:pPr>
              <a:lnSpc>
                <a:spcPct val="90000"/>
              </a:lnSpc>
            </a:pPr>
            <a:r>
              <a:rPr lang="en-US" sz="1400" b="1" dirty="0"/>
              <a:t>Kyoto was premised on developed countries’ action; proposed developed countries would support developing country action.</a:t>
            </a:r>
          </a:p>
          <a:p>
            <a:pPr>
              <a:lnSpc>
                <a:spcPct val="90000"/>
              </a:lnSpc>
            </a:pPr>
            <a:r>
              <a:rPr lang="en-US" sz="1400" b="1" dirty="0"/>
              <a:t>U.S. and Australia refused to ratify; EU orchestrated Russian ratification that brought KP into force in February 2005.  </a:t>
            </a:r>
          </a:p>
          <a:p>
            <a:pPr>
              <a:lnSpc>
                <a:spcPct val="90000"/>
              </a:lnSpc>
            </a:pPr>
            <a:r>
              <a:rPr lang="en-US" sz="1400" b="1" dirty="0"/>
              <a:t>Progress was mixed; Japan, Canada, and Russia took minimal action; key EU countries (UK, Germany, France, and Nordics enabled bloc progress).</a:t>
            </a:r>
          </a:p>
          <a:p>
            <a:pPr>
              <a:lnSpc>
                <a:spcPct val="90000"/>
              </a:lnSpc>
            </a:pPr>
            <a:r>
              <a:rPr lang="en-US" sz="1400" b="1" dirty="0"/>
              <a:t>Kyoto experience led UNFCCC parties to explore a new approach; Copenhagen 2009 (COP 15) set stage for Paris.</a:t>
            </a:r>
          </a:p>
          <a:p>
            <a:pPr>
              <a:lnSpc>
                <a:spcPct val="90000"/>
              </a:lnSpc>
            </a:pPr>
            <a:r>
              <a:rPr lang="en-US" sz="1400" b="1" dirty="0"/>
              <a:t>Cancun 2010 offered “roadmap” and a new financing mechanism.</a:t>
            </a:r>
          </a:p>
          <a:p>
            <a:pPr>
              <a:lnSpc>
                <a:spcPct val="90000"/>
              </a:lnSpc>
            </a:pPr>
            <a:r>
              <a:rPr lang="en-US" sz="1400" b="1" dirty="0"/>
              <a:t>Obama’s leadership “all must act” led to agreement on “nationally determined contributions” (NDCs) for all parties. </a:t>
            </a:r>
          </a:p>
          <a:p>
            <a:pPr>
              <a:lnSpc>
                <a:spcPct val="90000"/>
              </a:lnSpc>
            </a:pPr>
            <a:r>
              <a:rPr lang="en-US" sz="1400" b="1" dirty="0"/>
              <a:t>IPCC IAR 5 “anthropogenic emissions are the highest in human history” underpins Paris negotiations.</a:t>
            </a:r>
          </a:p>
          <a:p>
            <a:pPr>
              <a:lnSpc>
                <a:spcPct val="90000"/>
              </a:lnSpc>
            </a:pPr>
            <a:endParaRPr lang="en-US" sz="1400" b="1" dirty="0"/>
          </a:p>
        </p:txBody>
      </p:sp>
    </p:spTree>
    <p:extLst>
      <p:ext uri="{BB962C8B-B14F-4D97-AF65-F5344CB8AC3E}">
        <p14:creationId xmlns:p14="http://schemas.microsoft.com/office/powerpoint/2010/main" val="19616834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BDE09-D132-4782-A9C4-B43D08AB53B8}"/>
              </a:ext>
            </a:extLst>
          </p:cNvPr>
          <p:cNvSpPr>
            <a:spLocks noGrp="1"/>
          </p:cNvSpPr>
          <p:nvPr>
            <p:ph type="title"/>
          </p:nvPr>
        </p:nvSpPr>
        <p:spPr>
          <a:xfrm>
            <a:off x="4955458" y="461555"/>
            <a:ext cx="6593075" cy="1036320"/>
          </a:xfrm>
        </p:spPr>
        <p:txBody>
          <a:bodyPr>
            <a:normAutofit/>
          </a:bodyPr>
          <a:lstStyle/>
          <a:p>
            <a:r>
              <a:rPr lang="en-US" sz="2800" dirty="0">
                <a:latin typeface="Arial Rounded MT Bold" panose="020F0704030504030204" pitchFamily="34" charset="0"/>
              </a:rPr>
              <a:t>IPCC Post-Paris</a:t>
            </a:r>
          </a:p>
        </p:txBody>
      </p:sp>
      <p:pic>
        <p:nvPicPr>
          <p:cNvPr id="5" name="Picture 4" descr="Aerial view of icebergs in Antarctica">
            <a:extLst>
              <a:ext uri="{FF2B5EF4-FFF2-40B4-BE49-F238E27FC236}">
                <a16:creationId xmlns:a16="http://schemas.microsoft.com/office/drawing/2014/main" id="{0F17193C-2AA6-9C54-174C-8764E3EDD81B}"/>
              </a:ext>
            </a:extLst>
          </p:cNvPr>
          <p:cNvPicPr>
            <a:picLocks noChangeAspect="1"/>
          </p:cNvPicPr>
          <p:nvPr/>
        </p:nvPicPr>
        <p:blipFill rotWithShape="1">
          <a:blip r:embed="rId2"/>
          <a:srcRect l="21173" r="33873"/>
          <a:stretch/>
        </p:blipFill>
        <p:spPr>
          <a:xfrm>
            <a:off x="20" y="975"/>
            <a:ext cx="4635988" cy="6858000"/>
          </a:xfrm>
          <a:prstGeom prst="rect">
            <a:avLst/>
          </a:prstGeom>
        </p:spPr>
      </p:pic>
      <p:sp>
        <p:nvSpPr>
          <p:cNvPr id="3" name="Content Placeholder 2">
            <a:extLst>
              <a:ext uri="{FF2B5EF4-FFF2-40B4-BE49-F238E27FC236}">
                <a16:creationId xmlns:a16="http://schemas.microsoft.com/office/drawing/2014/main" id="{9EDE5813-4AE0-40E9-A16C-675971CACE17}"/>
              </a:ext>
            </a:extLst>
          </p:cNvPr>
          <p:cNvSpPr>
            <a:spLocks noGrp="1"/>
          </p:cNvSpPr>
          <p:nvPr>
            <p:ph idx="1"/>
          </p:nvPr>
        </p:nvSpPr>
        <p:spPr>
          <a:xfrm>
            <a:off x="4955458" y="1497875"/>
            <a:ext cx="6593075" cy="4725944"/>
          </a:xfrm>
        </p:spPr>
        <p:txBody>
          <a:bodyPr>
            <a:noAutofit/>
          </a:bodyPr>
          <a:lstStyle/>
          <a:p>
            <a:pPr>
              <a:lnSpc>
                <a:spcPct val="90000"/>
              </a:lnSpc>
            </a:pPr>
            <a:r>
              <a:rPr lang="en-US" sz="1600" dirty="0">
                <a:latin typeface="Abadi" panose="020B0604020104020204" pitchFamily="34" charset="0"/>
              </a:rPr>
              <a:t>Global Warming at 1.5ºC presented a range of new scenarios that indicated maintaining the lower target would require a much more rapid transition off fossil fuels than ever considered. </a:t>
            </a:r>
          </a:p>
          <a:p>
            <a:pPr>
              <a:lnSpc>
                <a:spcPct val="90000"/>
              </a:lnSpc>
            </a:pPr>
            <a:r>
              <a:rPr lang="en-US" sz="1600" dirty="0">
                <a:latin typeface="Abadi" panose="020B0604020104020204" pitchFamily="34" charset="0"/>
              </a:rPr>
              <a:t>Oceans &amp; Cryosphere: Highlighted ocean acidification and glacier melting.  New observations suggest it’s worse than we thought!</a:t>
            </a:r>
          </a:p>
          <a:p>
            <a:pPr>
              <a:lnSpc>
                <a:spcPct val="90000"/>
              </a:lnSpc>
            </a:pPr>
            <a:r>
              <a:rPr lang="en-US" sz="1600" dirty="0">
                <a:latin typeface="Abadi" panose="020B0604020104020204" pitchFamily="34" charset="0"/>
              </a:rPr>
              <a:t>WGI Report (2021): Human induced climate change is impacting every region of the globe. Changes in the climate system are driving extreme weather and unanticipated impacts.</a:t>
            </a:r>
          </a:p>
          <a:p>
            <a:pPr>
              <a:lnSpc>
                <a:spcPct val="90000"/>
              </a:lnSpc>
            </a:pPr>
            <a:r>
              <a:rPr lang="en-US" sz="1600" dirty="0">
                <a:latin typeface="Abadi" panose="020B0604020104020204" pitchFamily="34" charset="0"/>
              </a:rPr>
              <a:t>WGII (2022) “Cascading, compounding and aggregate impacts on cities, infrastructure, supply chains, and services due to wildfires, floods, droughts, heat waves, storms, and sea level rise make it harder for institutions and governance systems to manage climate risks.”</a:t>
            </a:r>
          </a:p>
          <a:p>
            <a:pPr>
              <a:lnSpc>
                <a:spcPct val="90000"/>
              </a:lnSpc>
            </a:pPr>
            <a:r>
              <a:rPr lang="en-US" sz="1600" dirty="0">
                <a:latin typeface="Abadi" panose="020B0604020104020204" pitchFamily="34" charset="0"/>
              </a:rPr>
              <a:t>WGIII (2022) : Current policy trajectories suggest the world will overshoot 1.5ºC goal highlighted in Paris, Glasgow, and Sharm-</a:t>
            </a:r>
            <a:r>
              <a:rPr lang="en-US" sz="1600" dirty="0" err="1">
                <a:latin typeface="Abadi" panose="020B0604020104020204" pitchFamily="34" charset="0"/>
              </a:rPr>
              <a:t>el</a:t>
            </a:r>
            <a:r>
              <a:rPr lang="en-US" sz="1600" dirty="0">
                <a:latin typeface="Abadi" panose="020B0604020104020204" pitchFamily="34" charset="0"/>
              </a:rPr>
              <a:t>-Sheik.  Good news: some progress on industry and fossil fuel emissions; agriculture, buildings and deforestation are growing in importance. </a:t>
            </a:r>
          </a:p>
          <a:p>
            <a:pPr>
              <a:lnSpc>
                <a:spcPct val="90000"/>
              </a:lnSpc>
            </a:pPr>
            <a:r>
              <a:rPr lang="en-US" sz="1600" dirty="0">
                <a:latin typeface="Abadi" panose="020B0604020104020204" pitchFamily="34" charset="0"/>
              </a:rPr>
              <a:t>IPCC’s 6</a:t>
            </a:r>
            <a:r>
              <a:rPr lang="en-US" sz="1600" baseline="30000" dirty="0">
                <a:latin typeface="Abadi" panose="020B0604020104020204" pitchFamily="34" charset="0"/>
              </a:rPr>
              <a:t>th</a:t>
            </a:r>
            <a:r>
              <a:rPr lang="en-US" sz="1600" dirty="0">
                <a:latin typeface="Abadi" panose="020B0604020104020204" pitchFamily="34" charset="0"/>
              </a:rPr>
              <a:t> Assessment was delayed to 2023 by COVID; the news is not good.</a:t>
            </a:r>
          </a:p>
        </p:txBody>
      </p:sp>
    </p:spTree>
    <p:extLst>
      <p:ext uri="{BB962C8B-B14F-4D97-AF65-F5344CB8AC3E}">
        <p14:creationId xmlns:p14="http://schemas.microsoft.com/office/powerpoint/2010/main" val="9185782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3370FF-F2BA-0D39-D6AC-7C6AC81F39C3}"/>
              </a:ext>
            </a:extLst>
          </p:cNvPr>
          <p:cNvSpPr>
            <a:spLocks noGrp="1"/>
          </p:cNvSpPr>
          <p:nvPr>
            <p:ph type="title"/>
          </p:nvPr>
        </p:nvSpPr>
        <p:spPr>
          <a:xfrm>
            <a:off x="4955458" y="639097"/>
            <a:ext cx="6593075" cy="1612490"/>
          </a:xfrm>
        </p:spPr>
        <p:txBody>
          <a:bodyPr>
            <a:normAutofit/>
          </a:bodyPr>
          <a:lstStyle/>
          <a:p>
            <a:r>
              <a:rPr lang="en-US" b="1" dirty="0">
                <a:latin typeface="+mn-lt"/>
              </a:rPr>
              <a:t>U.S. Policy Compromises Paris</a:t>
            </a:r>
          </a:p>
        </p:txBody>
      </p:sp>
      <p:pic>
        <p:nvPicPr>
          <p:cNvPr id="5" name="Picture 4" descr="Smoke from factory">
            <a:extLst>
              <a:ext uri="{FF2B5EF4-FFF2-40B4-BE49-F238E27FC236}">
                <a16:creationId xmlns:a16="http://schemas.microsoft.com/office/drawing/2014/main" id="{BF53CB64-A9FF-34BE-AF20-AE1E9947F347}"/>
              </a:ext>
            </a:extLst>
          </p:cNvPr>
          <p:cNvPicPr>
            <a:picLocks noChangeAspect="1"/>
          </p:cNvPicPr>
          <p:nvPr/>
        </p:nvPicPr>
        <p:blipFill rotWithShape="1">
          <a:blip r:embed="rId2"/>
          <a:srcRect l="30578" r="24298" b="-2"/>
          <a:stretch/>
        </p:blipFill>
        <p:spPr>
          <a:xfrm>
            <a:off x="20" y="975"/>
            <a:ext cx="4635988" cy="6858000"/>
          </a:xfrm>
          <a:prstGeom prst="rect">
            <a:avLst/>
          </a:prstGeom>
        </p:spPr>
      </p:pic>
      <p:sp>
        <p:nvSpPr>
          <p:cNvPr id="3" name="Content Placeholder 2">
            <a:extLst>
              <a:ext uri="{FF2B5EF4-FFF2-40B4-BE49-F238E27FC236}">
                <a16:creationId xmlns:a16="http://schemas.microsoft.com/office/drawing/2014/main" id="{07E5249D-7659-6EDE-5B9D-5F023B178AAA}"/>
              </a:ext>
            </a:extLst>
          </p:cNvPr>
          <p:cNvSpPr>
            <a:spLocks noGrp="1"/>
          </p:cNvSpPr>
          <p:nvPr>
            <p:ph idx="1"/>
          </p:nvPr>
        </p:nvSpPr>
        <p:spPr>
          <a:xfrm>
            <a:off x="4955458" y="2251587"/>
            <a:ext cx="6593075" cy="3972232"/>
          </a:xfrm>
        </p:spPr>
        <p:txBody>
          <a:bodyPr>
            <a:normAutofit lnSpcReduction="10000"/>
          </a:bodyPr>
          <a:lstStyle/>
          <a:p>
            <a:pPr>
              <a:lnSpc>
                <a:spcPct val="90000"/>
              </a:lnSpc>
            </a:pPr>
            <a:r>
              <a:rPr lang="en-US" sz="1500" b="1" dirty="0"/>
              <a:t>U.S. and China ratify the Paris Agreement in 2016, speeding its entry into force.</a:t>
            </a:r>
          </a:p>
          <a:p>
            <a:pPr>
              <a:lnSpc>
                <a:spcPct val="90000"/>
              </a:lnSpc>
            </a:pPr>
            <a:r>
              <a:rPr lang="en-US" sz="1500" b="1" dirty="0"/>
              <a:t>U.S. emission reductions depend on EPA-designed Clean Power Plan which is stayed by the Supreme Court.</a:t>
            </a:r>
          </a:p>
          <a:p>
            <a:pPr>
              <a:lnSpc>
                <a:spcPct val="90000"/>
              </a:lnSpc>
            </a:pPr>
            <a:r>
              <a:rPr lang="en-US" sz="1500" b="1" dirty="0"/>
              <a:t>New Trump administration withdraws from Paris, rolls back climate action. </a:t>
            </a:r>
          </a:p>
          <a:p>
            <a:pPr>
              <a:lnSpc>
                <a:spcPct val="90000"/>
              </a:lnSpc>
            </a:pPr>
            <a:r>
              <a:rPr lang="en-US" sz="1500" b="1" dirty="0"/>
              <a:t>Some states and municipalities commit to meeting term of Paris; U.S. Climate Alliance leads resistance.</a:t>
            </a:r>
          </a:p>
          <a:p>
            <a:pPr>
              <a:lnSpc>
                <a:spcPct val="90000"/>
              </a:lnSpc>
            </a:pPr>
            <a:r>
              <a:rPr lang="en-US" sz="1500" b="1" dirty="0"/>
              <a:t>Agreement delays U.S. departure until 2020; federal action on curbing emissions stops.</a:t>
            </a:r>
          </a:p>
          <a:p>
            <a:pPr>
              <a:lnSpc>
                <a:spcPct val="90000"/>
              </a:lnSpc>
            </a:pPr>
            <a:r>
              <a:rPr lang="en-US" sz="1500" b="1" dirty="0"/>
              <a:t>Biden administration re-enters Paris, launches major clean energy initiatives funded by the Inflation Reduction Act.</a:t>
            </a:r>
          </a:p>
          <a:p>
            <a:pPr>
              <a:lnSpc>
                <a:spcPct val="90000"/>
              </a:lnSpc>
            </a:pPr>
            <a:r>
              <a:rPr lang="en-US" sz="1500" b="1" dirty="0"/>
              <a:t>US oil and gas production, however, continues to soar.</a:t>
            </a:r>
          </a:p>
          <a:p>
            <a:pPr>
              <a:lnSpc>
                <a:spcPct val="90000"/>
              </a:lnSpc>
            </a:pPr>
            <a:r>
              <a:rPr lang="en-US" sz="1500" b="1" dirty="0"/>
              <a:t>Biden administration raises levies on oil and gas exploration on federal lands.</a:t>
            </a:r>
          </a:p>
          <a:p>
            <a:pPr>
              <a:lnSpc>
                <a:spcPct val="90000"/>
              </a:lnSpc>
            </a:pPr>
            <a:endParaRPr lang="en-US" sz="1500" dirty="0"/>
          </a:p>
        </p:txBody>
      </p:sp>
    </p:spTree>
    <p:extLst>
      <p:ext uri="{BB962C8B-B14F-4D97-AF65-F5344CB8AC3E}">
        <p14:creationId xmlns:p14="http://schemas.microsoft.com/office/powerpoint/2010/main" val="26122602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78B0B2-061D-F513-F83C-C58386D999F1}"/>
              </a:ext>
            </a:extLst>
          </p:cNvPr>
          <p:cNvSpPr>
            <a:spLocks noGrp="1"/>
          </p:cNvSpPr>
          <p:nvPr>
            <p:ph type="title"/>
          </p:nvPr>
        </p:nvSpPr>
        <p:spPr>
          <a:xfrm>
            <a:off x="685801" y="609600"/>
            <a:ext cx="5219699" cy="1456267"/>
          </a:xfrm>
        </p:spPr>
        <p:txBody>
          <a:bodyPr>
            <a:normAutofit/>
          </a:bodyPr>
          <a:lstStyle/>
          <a:p>
            <a:r>
              <a:rPr lang="en-US" dirty="0">
                <a:latin typeface="Arial Rounded MT Bold" panose="020F0704030504030204" pitchFamily="34" charset="0"/>
              </a:rPr>
              <a:t>PRESS AT COP 28</a:t>
            </a:r>
          </a:p>
        </p:txBody>
      </p:sp>
      <p:sp>
        <p:nvSpPr>
          <p:cNvPr id="11" name="Content Placeholder 10">
            <a:extLst>
              <a:ext uri="{FF2B5EF4-FFF2-40B4-BE49-F238E27FC236}">
                <a16:creationId xmlns:a16="http://schemas.microsoft.com/office/drawing/2014/main" id="{C06B0933-5F6D-1208-31F7-6FA86BD4A07B}"/>
              </a:ext>
            </a:extLst>
          </p:cNvPr>
          <p:cNvSpPr>
            <a:spLocks noGrp="1"/>
          </p:cNvSpPr>
          <p:nvPr>
            <p:ph idx="1"/>
          </p:nvPr>
        </p:nvSpPr>
        <p:spPr>
          <a:xfrm>
            <a:off x="685801" y="2142067"/>
            <a:ext cx="5219699" cy="3649133"/>
          </a:xfrm>
        </p:spPr>
        <p:txBody>
          <a:bodyPr>
            <a:normAutofit fontScale="92500" lnSpcReduction="20000"/>
          </a:bodyPr>
          <a:lstStyle/>
          <a:p>
            <a:r>
              <a:rPr lang="en-US" b="1" dirty="0"/>
              <a:t>Lots of rhetoric; little action</a:t>
            </a:r>
          </a:p>
          <a:p>
            <a:r>
              <a:rPr lang="en-US" b="1" dirty="0"/>
              <a:t>Politically controversial meeting</a:t>
            </a:r>
          </a:p>
          <a:p>
            <a:r>
              <a:rPr lang="en-US" b="1" dirty="0"/>
              <a:t>UAE Energy Minister chaired meeting; </a:t>
            </a:r>
            <a:r>
              <a:rPr lang="en-US" dirty="0"/>
              <a:t>opportunity to promote oil &amp; gas</a:t>
            </a:r>
          </a:p>
          <a:p>
            <a:r>
              <a:rPr lang="en-US" b="1" dirty="0"/>
              <a:t>Largest participation ever of oil &amp; gas companies</a:t>
            </a:r>
          </a:p>
          <a:p>
            <a:r>
              <a:rPr lang="en-US" b="1" dirty="0"/>
              <a:t>Can multilateral governance solve the problem?</a:t>
            </a:r>
          </a:p>
          <a:p>
            <a:r>
              <a:rPr lang="en-US" b="1" dirty="0"/>
              <a:t>Agenda was the Global </a:t>
            </a:r>
            <a:r>
              <a:rPr lang="en-US" b="1" dirty="0" err="1"/>
              <a:t>Stocktake</a:t>
            </a:r>
            <a:r>
              <a:rPr lang="en-US" b="1" dirty="0"/>
              <a:t> (GST)</a:t>
            </a:r>
          </a:p>
          <a:p>
            <a:r>
              <a:rPr lang="en-US" b="1" dirty="0"/>
              <a:t>Issues: Finance &amp; oil transition</a:t>
            </a:r>
          </a:p>
          <a:p>
            <a:endParaRPr lang="en-US" b="1" dirty="0"/>
          </a:p>
        </p:txBody>
      </p:sp>
      <p:pic>
        <p:nvPicPr>
          <p:cNvPr id="7" name="Content Placeholder 6" descr="A white envelope with red writing on it&#10;&#10;Description automatically generated">
            <a:extLst>
              <a:ext uri="{FF2B5EF4-FFF2-40B4-BE49-F238E27FC236}">
                <a16:creationId xmlns:a16="http://schemas.microsoft.com/office/drawing/2014/main" id="{85C57190-C2C4-1BDB-FA5C-09755DC3AC49}"/>
              </a:ext>
            </a:extLst>
          </p:cNvPr>
          <p:cNvPicPr>
            <a:picLocks noChangeAspect="1"/>
          </p:cNvPicPr>
          <p:nvPr/>
        </p:nvPicPr>
        <p:blipFill rotWithShape="1">
          <a:blip r:embed="rId2"/>
          <a:srcRect l="8298" r="19410" b="-1"/>
          <a:stretch/>
        </p:blipFill>
        <p:spPr>
          <a:xfrm rot="5400000">
            <a:off x="6297152" y="540774"/>
            <a:ext cx="5250425" cy="5447070"/>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405564468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265</TotalTime>
  <Words>2079</Words>
  <Application>Microsoft Office PowerPoint</Application>
  <PresentationFormat>Widescreen</PresentationFormat>
  <Paragraphs>189</Paragraphs>
  <Slides>21</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21</vt:i4>
      </vt:variant>
    </vt:vector>
  </HeadingPairs>
  <TitlesOfParts>
    <vt:vector size="32" baseType="lpstr">
      <vt:lpstr>Abadi</vt:lpstr>
      <vt:lpstr>Amasis MT Pro Black</vt:lpstr>
      <vt:lpstr>ApexNew-Light</vt:lpstr>
      <vt:lpstr>Arial</vt:lpstr>
      <vt:lpstr>Arial Rounded MT Bold</vt:lpstr>
      <vt:lpstr>Calibri</vt:lpstr>
      <vt:lpstr>Century Gothic</vt:lpstr>
      <vt:lpstr>Gill Sans MT</vt:lpstr>
      <vt:lpstr>Times New Roman</vt:lpstr>
      <vt:lpstr>Wingdings 3</vt:lpstr>
      <vt:lpstr>Ion</vt:lpstr>
      <vt:lpstr>Paris to Baku</vt:lpstr>
      <vt:lpstr>Acronyms to Remember</vt:lpstr>
      <vt:lpstr>Science and Climate Governance</vt:lpstr>
      <vt:lpstr>Governance Fault Lines</vt:lpstr>
      <vt:lpstr>Geopolitics &amp; Climate</vt:lpstr>
      <vt:lpstr>Kyoto to Paris – Action v. Inaction</vt:lpstr>
      <vt:lpstr>IPCC Post-Paris</vt:lpstr>
      <vt:lpstr>U.S. Policy Compromises Paris</vt:lpstr>
      <vt:lpstr>PRESS AT COP 28</vt:lpstr>
      <vt:lpstr>HOW COP 28 UNFOLDED</vt:lpstr>
      <vt:lpstr>2023: A Cautionary Tale?</vt:lpstr>
      <vt:lpstr>Time Limit For Action?</vt:lpstr>
      <vt:lpstr>Climate tipping elements </vt:lpstr>
      <vt:lpstr>Risks in the Cyrosphere</vt:lpstr>
      <vt:lpstr>PowerPoint Presentation</vt:lpstr>
      <vt:lpstr>Coupling between tipping events </vt:lpstr>
      <vt:lpstr>Global CO2 emissions for Paris goals</vt:lpstr>
      <vt:lpstr>Changing risk assessment of tipping points </vt:lpstr>
      <vt:lpstr>UN Governance in 2024</vt:lpstr>
      <vt:lpstr>Conclusions &amp; Questions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Paris to Baku</dc:title>
  <dc:creator>Melinda Kimble</dc:creator>
  <cp:lastModifiedBy>Melinda Kimble</cp:lastModifiedBy>
  <cp:revision>1</cp:revision>
  <dcterms:created xsi:type="dcterms:W3CDTF">2024-04-14T16:01:29Z</dcterms:created>
  <dcterms:modified xsi:type="dcterms:W3CDTF">2024-04-17T19:02:26Z</dcterms:modified>
</cp:coreProperties>
</file>