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6" r:id="rId5"/>
    <p:sldId id="269" r:id="rId6"/>
    <p:sldId id="283" r:id="rId7"/>
    <p:sldId id="284" r:id="rId8"/>
    <p:sldId id="286" r:id="rId9"/>
    <p:sldId id="285" r:id="rId10"/>
    <p:sldId id="294" r:id="rId11"/>
    <p:sldId id="270" r:id="rId12"/>
    <p:sldId id="292" r:id="rId13"/>
    <p:sldId id="288" r:id="rId14"/>
    <p:sldId id="291" r:id="rId15"/>
    <p:sldId id="287" r:id="rId16"/>
    <p:sldId id="267" r:id="rId17"/>
    <p:sldId id="289" r:id="rId18"/>
    <p:sldId id="293" r:id="rId19"/>
    <p:sldId id="282" r:id="rId20"/>
  </p:sldIdLst>
  <p:sldSz cx="12188825" cy="6858000"/>
  <p:notesSz cx="7099300" cy="10234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7B8DC-AA7C-C745-4EA3-E315107EAEB8}" name="Fulton Armstrong" initials="FA" userId="S::fultona@american.edu::f41bbdac-9ceb-4912-8d0c-6324ecc304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3B8"/>
    <a:srgbClr val="7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9DB9D-9BC7-4F31-8B62-01A7872C6286}" v="65" dt="2024-04-15T15:30:2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92" autoAdjust="0"/>
    <p:restoredTop sz="96405" autoAdjust="0"/>
  </p:normalViewPr>
  <p:slideViewPr>
    <p:cSldViewPr snapToGrid="0" showGuides="1">
      <p:cViewPr varScale="1">
        <p:scale>
          <a:sx n="83" d="100"/>
          <a:sy n="83" d="100"/>
        </p:scale>
        <p:origin x="21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E899DB9D-9BC7-4F31-8B62-01A7872C6286}"/>
    <pc:docChg chg="undo custSel addSld delSld modSld">
      <pc:chgData name="Fulton A" userId="6ce49bf28c24c9be" providerId="LiveId" clId="{E899DB9D-9BC7-4F31-8B62-01A7872C6286}" dt="2024-04-15T15:32:29.457" v="84" actId="688"/>
      <pc:docMkLst>
        <pc:docMk/>
      </pc:docMkLst>
      <pc:sldChg chg="del">
        <pc:chgData name="Fulton A" userId="6ce49bf28c24c9be" providerId="LiveId" clId="{E899DB9D-9BC7-4F31-8B62-01A7872C6286}" dt="2024-04-15T15:26:17.105" v="0" actId="2696"/>
        <pc:sldMkLst>
          <pc:docMk/>
          <pc:sldMk cId="538064042" sldId="267"/>
        </pc:sldMkLst>
      </pc:sldChg>
      <pc:sldChg chg="add">
        <pc:chgData name="Fulton A" userId="6ce49bf28c24c9be" providerId="LiveId" clId="{E899DB9D-9BC7-4F31-8B62-01A7872C6286}" dt="2024-04-15T15:26:24.792" v="1"/>
        <pc:sldMkLst>
          <pc:docMk/>
          <pc:sldMk cId="3695568384" sldId="267"/>
        </pc:sldMkLst>
      </pc:sldChg>
      <pc:sldChg chg="del">
        <pc:chgData name="Fulton A" userId="6ce49bf28c24c9be" providerId="LiveId" clId="{E899DB9D-9BC7-4F31-8B62-01A7872C6286}" dt="2024-04-15T15:26:17.105" v="0" actId="2696"/>
        <pc:sldMkLst>
          <pc:docMk/>
          <pc:sldMk cId="655293555" sldId="289"/>
        </pc:sldMkLst>
      </pc:sldChg>
      <pc:sldChg chg="add">
        <pc:chgData name="Fulton A" userId="6ce49bf28c24c9be" providerId="LiveId" clId="{E899DB9D-9BC7-4F31-8B62-01A7872C6286}" dt="2024-04-15T15:26:24.792" v="1"/>
        <pc:sldMkLst>
          <pc:docMk/>
          <pc:sldMk cId="3268705309" sldId="289"/>
        </pc:sldMkLst>
      </pc:sldChg>
      <pc:sldChg chg="addSp delSp modSp add mod addAnim delAnim modAnim">
        <pc:chgData name="Fulton A" userId="6ce49bf28c24c9be" providerId="LiveId" clId="{E899DB9D-9BC7-4F31-8B62-01A7872C6286}" dt="2024-04-15T15:32:29.457" v="84" actId="688"/>
        <pc:sldMkLst>
          <pc:docMk/>
          <pc:sldMk cId="2338099783" sldId="294"/>
        </pc:sldMkLst>
        <pc:spChg chg="add del mod">
          <ac:chgData name="Fulton A" userId="6ce49bf28c24c9be" providerId="LiveId" clId="{E899DB9D-9BC7-4F31-8B62-01A7872C6286}" dt="2024-04-15T15:29:09.121" v="72" actId="20577"/>
          <ac:spMkLst>
            <pc:docMk/>
            <pc:sldMk cId="2338099783" sldId="294"/>
            <ac:spMk id="3" creationId="{98FAE1F4-2004-4029-82D1-62549AE09CD5}"/>
          </ac:spMkLst>
        </pc:spChg>
        <pc:spChg chg="add del mod">
          <ac:chgData name="Fulton A" userId="6ce49bf28c24c9be" providerId="LiveId" clId="{E899DB9D-9BC7-4F31-8B62-01A7872C6286}" dt="2024-04-15T15:28:11.588" v="6" actId="478"/>
          <ac:spMkLst>
            <pc:docMk/>
            <pc:sldMk cId="2338099783" sldId="294"/>
            <ac:spMk id="5" creationId="{25F384CC-F681-ACE7-C600-09C6AD0038A4}"/>
          </ac:spMkLst>
        </pc:spChg>
        <pc:picChg chg="add mod">
          <ac:chgData name="Fulton A" userId="6ce49bf28c24c9be" providerId="LiveId" clId="{E899DB9D-9BC7-4F31-8B62-01A7872C6286}" dt="2024-04-15T15:32:29.457" v="84" actId="688"/>
          <ac:picMkLst>
            <pc:docMk/>
            <pc:sldMk cId="2338099783" sldId="294"/>
            <ac:picMk id="7" creationId="{934F3D0D-38F4-16B2-4D53-DED299CA4AD2}"/>
          </ac:picMkLst>
        </pc:picChg>
      </pc:sldChg>
    </pc:docChg>
  </pc:docChgLst>
  <pc:docChgLst>
    <pc:chgData name="Fulton A" userId="6ce49bf28c24c9be" providerId="LiveId" clId="{0A2D297F-FEAC-46CF-A118-7C5CFAA80F89}"/>
    <pc:docChg chg="undo custSel modSld">
      <pc:chgData name="Fulton A" userId="6ce49bf28c24c9be" providerId="LiveId" clId="{0A2D297F-FEAC-46CF-A118-7C5CFAA80F89}" dt="2023-04-13T22:53:51.371" v="177"/>
      <pc:docMkLst>
        <pc:docMk/>
      </pc:docMkLst>
      <pc:sldChg chg="modSp mod">
        <pc:chgData name="Fulton A" userId="6ce49bf28c24c9be" providerId="LiveId" clId="{0A2D297F-FEAC-46CF-A118-7C5CFAA80F89}" dt="2023-04-13T22:16:58.807" v="3" actId="1076"/>
        <pc:sldMkLst>
          <pc:docMk/>
          <pc:sldMk cId="2495148708" sldId="266"/>
        </pc:sldMkLst>
        <pc:spChg chg="mod">
          <ac:chgData name="Fulton A" userId="6ce49bf28c24c9be" providerId="LiveId" clId="{0A2D297F-FEAC-46CF-A118-7C5CFAA80F89}" dt="2023-04-13T22:16:58.807" v="3" actId="1076"/>
          <ac:spMkLst>
            <pc:docMk/>
            <pc:sldMk cId="2495148708" sldId="266"/>
            <ac:spMk id="3" creationId="{1C29E4A6-70FB-49A2-8C60-DC1DA4C38A2B}"/>
          </ac:spMkLst>
        </pc:spChg>
      </pc:sldChg>
      <pc:sldChg chg="modAnim">
        <pc:chgData name="Fulton A" userId="6ce49bf28c24c9be" providerId="LiveId" clId="{0A2D297F-FEAC-46CF-A118-7C5CFAA80F89}" dt="2023-04-13T22:50:58.252" v="170"/>
        <pc:sldMkLst>
          <pc:docMk/>
          <pc:sldMk cId="538064042" sldId="267"/>
        </pc:sldMkLst>
      </pc:sldChg>
      <pc:sldChg chg="modAnim">
        <pc:chgData name="Fulton A" userId="6ce49bf28c24c9be" providerId="LiveId" clId="{0A2D297F-FEAC-46CF-A118-7C5CFAA80F89}" dt="2023-04-13T22:21:09.997" v="16"/>
        <pc:sldMkLst>
          <pc:docMk/>
          <pc:sldMk cId="3710500254" sldId="269"/>
        </pc:sldMkLst>
      </pc:sldChg>
      <pc:sldChg chg="addSp delSp modSp mod delAnim modAnim">
        <pc:chgData name="Fulton A" userId="6ce49bf28c24c9be" providerId="LiveId" clId="{0A2D297F-FEAC-46CF-A118-7C5CFAA80F89}" dt="2023-04-13T22:34:44.404" v="91"/>
        <pc:sldMkLst>
          <pc:docMk/>
          <pc:sldMk cId="4243325487" sldId="270"/>
        </pc:sldMkLst>
        <pc:spChg chg="del mod">
          <ac:chgData name="Fulton A" userId="6ce49bf28c24c9be" providerId="LiveId" clId="{0A2D297F-FEAC-46CF-A118-7C5CFAA80F89}" dt="2023-04-13T22:32:28.696" v="70" actId="478"/>
          <ac:spMkLst>
            <pc:docMk/>
            <pc:sldMk cId="4243325487" sldId="270"/>
            <ac:spMk id="3" creationId="{E358EBF7-B6E8-4BCD-8276-63C9CCEC16ED}"/>
          </ac:spMkLst>
        </pc:spChg>
        <pc:spChg chg="del">
          <ac:chgData name="Fulton A" userId="6ce49bf28c24c9be" providerId="LiveId" clId="{0A2D297F-FEAC-46CF-A118-7C5CFAA80F89}" dt="2023-04-13T22:32:59.878" v="77" actId="478"/>
          <ac:spMkLst>
            <pc:docMk/>
            <pc:sldMk cId="4243325487" sldId="270"/>
            <ac:spMk id="5" creationId="{073C0A2B-1DE9-47A0-A6E9-08FAF85E07F3}"/>
          </ac:spMkLst>
        </pc:spChg>
        <pc:spChg chg="mod">
          <ac:chgData name="Fulton A" userId="6ce49bf28c24c9be" providerId="LiveId" clId="{0A2D297F-FEAC-46CF-A118-7C5CFAA80F89}" dt="2023-04-13T22:33:32.417" v="86" actId="1076"/>
          <ac:spMkLst>
            <pc:docMk/>
            <pc:sldMk cId="4243325487" sldId="270"/>
            <ac:spMk id="6" creationId="{7F54D7AA-4926-432B-A686-D87A884A3E4B}"/>
          </ac:spMkLst>
        </pc:spChg>
        <pc:spChg chg="add del mod">
          <ac:chgData name="Fulton A" userId="6ce49bf28c24c9be" providerId="LiveId" clId="{0A2D297F-FEAC-46CF-A118-7C5CFAA80F89}" dt="2023-04-13T22:32:33.634" v="71" actId="478"/>
          <ac:spMkLst>
            <pc:docMk/>
            <pc:sldMk cId="4243325487" sldId="270"/>
            <ac:spMk id="7" creationId="{FB9B43D4-47B4-2E19-3446-2B3E40811AEE}"/>
          </ac:spMkLst>
        </pc:spChg>
        <pc:spChg chg="add del mod">
          <ac:chgData name="Fulton A" userId="6ce49bf28c24c9be" providerId="LiveId" clId="{0A2D297F-FEAC-46CF-A118-7C5CFAA80F89}" dt="2023-04-13T22:33:07.958" v="78" actId="478"/>
          <ac:spMkLst>
            <pc:docMk/>
            <pc:sldMk cId="4243325487" sldId="270"/>
            <ac:spMk id="9" creationId="{D6725DD7-5211-6889-048B-CF5653531231}"/>
          </ac:spMkLst>
        </pc:spChg>
        <pc:spChg chg="mod">
          <ac:chgData name="Fulton A" userId="6ce49bf28c24c9be" providerId="LiveId" clId="{0A2D297F-FEAC-46CF-A118-7C5CFAA80F89}" dt="2023-04-13T22:32:49.528" v="76" actId="1076"/>
          <ac:spMkLst>
            <pc:docMk/>
            <pc:sldMk cId="4243325487" sldId="270"/>
            <ac:spMk id="10" creationId="{741E8D30-3CC4-4EA6-A168-D203BBF590B8}"/>
          </ac:spMkLst>
        </pc:spChg>
      </pc:sldChg>
      <pc:sldChg chg="modAnim">
        <pc:chgData name="Fulton A" userId="6ce49bf28c24c9be" providerId="LiveId" clId="{0A2D297F-FEAC-46CF-A118-7C5CFAA80F89}" dt="2023-04-13T22:23:23.538" v="26"/>
        <pc:sldMkLst>
          <pc:docMk/>
          <pc:sldMk cId="441827820" sldId="283"/>
        </pc:sldMkLst>
      </pc:sldChg>
      <pc:sldChg chg="modAnim">
        <pc:chgData name="Fulton A" userId="6ce49bf28c24c9be" providerId="LiveId" clId="{0A2D297F-FEAC-46CF-A118-7C5CFAA80F89}" dt="2023-04-13T22:24:47.632" v="31"/>
        <pc:sldMkLst>
          <pc:docMk/>
          <pc:sldMk cId="4078752079" sldId="284"/>
        </pc:sldMkLst>
      </pc:sldChg>
      <pc:sldChg chg="modSp mod modAnim">
        <pc:chgData name="Fulton A" userId="6ce49bf28c24c9be" providerId="LiveId" clId="{0A2D297F-FEAC-46CF-A118-7C5CFAA80F89}" dt="2023-04-13T22:28:36.551" v="49"/>
        <pc:sldMkLst>
          <pc:docMk/>
          <pc:sldMk cId="790281778" sldId="285"/>
        </pc:sldMkLst>
        <pc:spChg chg="mod">
          <ac:chgData name="Fulton A" userId="6ce49bf28c24c9be" providerId="LiveId" clId="{0A2D297F-FEAC-46CF-A118-7C5CFAA80F89}" dt="2023-04-13T22:28:08.380" v="46" actId="14100"/>
          <ac:spMkLst>
            <pc:docMk/>
            <pc:sldMk cId="790281778" sldId="285"/>
            <ac:spMk id="3" creationId="{98FAE1F4-2004-4029-82D1-62549AE09CD5}"/>
          </ac:spMkLst>
        </pc:spChg>
      </pc:sldChg>
      <pc:sldChg chg="modAnim">
        <pc:chgData name="Fulton A" userId="6ce49bf28c24c9be" providerId="LiveId" clId="{0A2D297F-FEAC-46CF-A118-7C5CFAA80F89}" dt="2023-04-13T22:27:07.473" v="45"/>
        <pc:sldMkLst>
          <pc:docMk/>
          <pc:sldMk cId="4046717289" sldId="286"/>
        </pc:sldMkLst>
      </pc:sldChg>
      <pc:sldChg chg="modAnim">
        <pc:chgData name="Fulton A" userId="6ce49bf28c24c9be" providerId="LiveId" clId="{0A2D297F-FEAC-46CF-A118-7C5CFAA80F89}" dt="2023-04-13T22:49:39.474" v="161"/>
        <pc:sldMkLst>
          <pc:docMk/>
          <pc:sldMk cId="2297379399" sldId="287"/>
        </pc:sldMkLst>
      </pc:sldChg>
      <pc:sldChg chg="modSp mod modAnim">
        <pc:chgData name="Fulton A" userId="6ce49bf28c24c9be" providerId="LiveId" clId="{0A2D297F-FEAC-46CF-A118-7C5CFAA80F89}" dt="2023-04-13T22:48:11.855" v="157"/>
        <pc:sldMkLst>
          <pc:docMk/>
          <pc:sldMk cId="1705621519" sldId="288"/>
        </pc:sldMkLst>
        <pc:spChg chg="mod">
          <ac:chgData name="Fulton A" userId="6ce49bf28c24c9be" providerId="LiveId" clId="{0A2D297F-FEAC-46CF-A118-7C5CFAA80F89}" dt="2023-04-13T22:47:12.268" v="153" actId="14100"/>
          <ac:spMkLst>
            <pc:docMk/>
            <pc:sldMk cId="1705621519" sldId="288"/>
            <ac:spMk id="3" creationId="{E358EBF7-B6E8-4BCD-8276-63C9CCEC16ED}"/>
          </ac:spMkLst>
        </pc:spChg>
        <pc:spChg chg="mod">
          <ac:chgData name="Fulton A" userId="6ce49bf28c24c9be" providerId="LiveId" clId="{0A2D297F-FEAC-46CF-A118-7C5CFAA80F89}" dt="2023-04-13T22:47:12.268" v="153" actId="14100"/>
          <ac:spMkLst>
            <pc:docMk/>
            <pc:sldMk cId="1705621519" sldId="288"/>
            <ac:spMk id="4" creationId="{2792BFF4-ED32-4E9B-B5F3-7FC32D4C06F4}"/>
          </ac:spMkLst>
        </pc:spChg>
        <pc:spChg chg="mod">
          <ac:chgData name="Fulton A" userId="6ce49bf28c24c9be" providerId="LiveId" clId="{0A2D297F-FEAC-46CF-A118-7C5CFAA80F89}" dt="2023-04-13T22:46:08.184" v="149" actId="14100"/>
          <ac:spMkLst>
            <pc:docMk/>
            <pc:sldMk cId="1705621519" sldId="288"/>
            <ac:spMk id="5" creationId="{073C0A2B-1DE9-47A0-A6E9-08FAF85E07F3}"/>
          </ac:spMkLst>
        </pc:spChg>
        <pc:spChg chg="mod">
          <ac:chgData name="Fulton A" userId="6ce49bf28c24c9be" providerId="LiveId" clId="{0A2D297F-FEAC-46CF-A118-7C5CFAA80F89}" dt="2023-04-13T22:46:08.184" v="149" actId="14100"/>
          <ac:spMkLst>
            <pc:docMk/>
            <pc:sldMk cId="1705621519" sldId="288"/>
            <ac:spMk id="6" creationId="{7F54D7AA-4926-432B-A686-D87A884A3E4B}"/>
          </ac:spMkLst>
        </pc:spChg>
        <pc:spChg chg="mod">
          <ac:chgData name="Fulton A" userId="6ce49bf28c24c9be" providerId="LiveId" clId="{0A2D297F-FEAC-46CF-A118-7C5CFAA80F89}" dt="2023-04-13T22:47:41.684" v="155" actId="14100"/>
          <ac:spMkLst>
            <pc:docMk/>
            <pc:sldMk cId="1705621519" sldId="288"/>
            <ac:spMk id="7" creationId="{718DDDDF-15D2-44B6-AF8F-9D0B4CC9E938}"/>
          </ac:spMkLst>
        </pc:spChg>
        <pc:spChg chg="mod">
          <ac:chgData name="Fulton A" userId="6ce49bf28c24c9be" providerId="LiveId" clId="{0A2D297F-FEAC-46CF-A118-7C5CFAA80F89}" dt="2023-04-13T22:47:41.684" v="155" actId="14100"/>
          <ac:spMkLst>
            <pc:docMk/>
            <pc:sldMk cId="1705621519" sldId="288"/>
            <ac:spMk id="10" creationId="{6A7205B1-1BC9-404D-B78C-C0432FCC804C}"/>
          </ac:spMkLst>
        </pc:spChg>
      </pc:sldChg>
      <pc:sldChg chg="modAnim">
        <pc:chgData name="Fulton A" userId="6ce49bf28c24c9be" providerId="LiveId" clId="{0A2D297F-FEAC-46CF-A118-7C5CFAA80F89}" dt="2023-04-13T22:20:36.333" v="13"/>
        <pc:sldMkLst>
          <pc:docMk/>
          <pc:sldMk cId="655293555" sldId="289"/>
        </pc:sldMkLst>
      </pc:sldChg>
      <pc:sldChg chg="modAnim">
        <pc:chgData name="Fulton A" userId="6ce49bf28c24c9be" providerId="LiveId" clId="{0A2D297F-FEAC-46CF-A118-7C5CFAA80F89}" dt="2023-04-13T22:49:04.335" v="159"/>
        <pc:sldMkLst>
          <pc:docMk/>
          <pc:sldMk cId="2981194601" sldId="291"/>
        </pc:sldMkLst>
      </pc:sldChg>
      <pc:sldChg chg="addSp delSp modSp mod modAnim">
        <pc:chgData name="Fulton A" userId="6ce49bf28c24c9be" providerId="LiveId" clId="{0A2D297F-FEAC-46CF-A118-7C5CFAA80F89}" dt="2023-04-13T22:53:51.371" v="177"/>
        <pc:sldMkLst>
          <pc:docMk/>
          <pc:sldMk cId="3685142460" sldId="292"/>
        </pc:sldMkLst>
        <pc:spChg chg="add del">
          <ac:chgData name="Fulton A" userId="6ce49bf28c24c9be" providerId="LiveId" clId="{0A2D297F-FEAC-46CF-A118-7C5CFAA80F89}" dt="2023-04-13T22:38:08.716" v="112" actId="478"/>
          <ac:spMkLst>
            <pc:docMk/>
            <pc:sldMk cId="3685142460" sldId="292"/>
            <ac:spMk id="3" creationId="{E358EBF7-B6E8-4BCD-8276-63C9CCEC16ED}"/>
          </ac:spMkLst>
        </pc:spChg>
        <pc:spChg chg="mod">
          <ac:chgData name="Fulton A" userId="6ce49bf28c24c9be" providerId="LiveId" clId="{0A2D297F-FEAC-46CF-A118-7C5CFAA80F89}" dt="2023-04-13T22:38:19.997" v="119" actId="20577"/>
          <ac:spMkLst>
            <pc:docMk/>
            <pc:sldMk cId="3685142460" sldId="292"/>
            <ac:spMk id="4" creationId="{2792BFF4-ED32-4E9B-B5F3-7FC32D4C06F4}"/>
          </ac:spMkLst>
        </pc:spChg>
        <pc:spChg chg="add del mod">
          <ac:chgData name="Fulton A" userId="6ce49bf28c24c9be" providerId="LiveId" clId="{0A2D297F-FEAC-46CF-A118-7C5CFAA80F89}" dt="2023-04-13T22:38:08.716" v="112" actId="478"/>
          <ac:spMkLst>
            <pc:docMk/>
            <pc:sldMk cId="3685142460" sldId="292"/>
            <ac:spMk id="10" creationId="{CCC85722-42F6-6202-81A8-73F3EAC52C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en-US"/>
              <a:t>4/15/2024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/>
              <a:t>4/15/2024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2382560"/>
            <a:ext cx="84559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Title Slides</a:t>
            </a:r>
          </a:p>
        </p:txBody>
      </p:sp>
    </p:spTree>
    <p:extLst>
      <p:ext uri="{BB962C8B-B14F-4D97-AF65-F5344CB8AC3E}">
        <p14:creationId xmlns:p14="http://schemas.microsoft.com/office/powerpoint/2010/main" val="21290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3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66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4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ection Title&#10;">
            <a:extLst>
              <a:ext uri="{FF2B5EF4-FFF2-40B4-BE49-F238E27FC236}">
                <a16:creationId xmlns:a16="http://schemas.microsoft.com/office/drawing/2014/main" id="{DFF1E99D-67CF-469D-B644-22052A0E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7" name="Subtitle" descr="Section Subtitle&#10;">
            <a:extLst>
              <a:ext uri="{FF2B5EF4-FFF2-40B4-BE49-F238E27FC236}">
                <a16:creationId xmlns:a16="http://schemas.microsoft.com/office/drawing/2014/main" id="{08396D1E-B9A1-49F8-9FE3-4A64B6971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29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5125" y="1382286"/>
            <a:ext cx="1145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</a:t>
            </a:r>
            <a:b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86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5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3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Conten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5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1074420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A82CEF22-E654-4B2B-8C63-313F5DCEB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Conten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27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able Placeholder 4" descr="Table Placeholder">
            <a:extLst>
              <a:ext uri="{FF2B5EF4-FFF2-40B4-BE49-F238E27FC236}">
                <a16:creationId xmlns:a16="http://schemas.microsoft.com/office/drawing/2014/main" id="{D2E2A7A3-8339-46A1-91FC-E5CEBE49D88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9705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hart Placeholder 2" descr="Chart Placeholder">
            <a:extLst>
              <a:ext uri="{FF2B5EF4-FFF2-40B4-BE49-F238E27FC236}">
                <a16:creationId xmlns:a16="http://schemas.microsoft.com/office/drawing/2014/main" id="{DD1700E8-F77C-4D8A-A3A0-DDA2761C8BD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</p:spTree>
    <p:extLst>
      <p:ext uri="{BB962C8B-B14F-4D97-AF65-F5344CB8AC3E}">
        <p14:creationId xmlns:p14="http://schemas.microsoft.com/office/powerpoint/2010/main" val="14792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97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06977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1925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old Statement&#10;"/>
          <p:cNvSpPr>
            <a:spLocks noGrp="1"/>
          </p:cNvSpPr>
          <p:nvPr>
            <p:ph type="title" hasCustomPrompt="1"/>
          </p:nvPr>
        </p:nvSpPr>
        <p:spPr>
          <a:xfrm>
            <a:off x="723900" y="1916113"/>
            <a:ext cx="10744200" cy="19510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Bold Statement</a:t>
            </a:r>
            <a:endParaRPr dirty="0"/>
          </a:p>
        </p:txBody>
      </p:sp>
      <p:sp>
        <p:nvSpPr>
          <p:cNvPr id="6" name="Text Placeholder 5" descr="Additional Content">
            <a:extLst>
              <a:ext uri="{FF2B5EF4-FFF2-40B4-BE49-F238E27FC236}">
                <a16:creationId xmlns:a16="http://schemas.microsoft.com/office/drawing/2014/main" id="{4AB7D231-FA9B-44CD-AC11-146902774C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905249"/>
            <a:ext cx="10744200" cy="1247775"/>
          </a:xfr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2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00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96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382286"/>
            <a:ext cx="12188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Slides (Text Only)</a:t>
            </a:r>
          </a:p>
        </p:txBody>
      </p:sp>
    </p:spTree>
    <p:extLst>
      <p:ext uri="{BB962C8B-B14F-4D97-AF65-F5344CB8AC3E}">
        <p14:creationId xmlns:p14="http://schemas.microsoft.com/office/powerpoint/2010/main" val="98160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&amp;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Tex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0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0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</a:lstStyle>
          <a:p>
            <a:pPr lvl="0"/>
            <a:r>
              <a:rPr lang="en-US" dirty="0"/>
              <a:t>Body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4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Tex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9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Content placeholder" descr="Content Placeholder&#10;">
            <a:extLst>
              <a:ext uri="{FF2B5EF4-FFF2-40B4-BE49-F238E27FC236}">
                <a16:creationId xmlns:a16="http://schemas.microsoft.com/office/drawing/2014/main" id="{815D66EC-DEC5-4A30-BF42-F752F345B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2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Content placeholder" descr="Content Placeholder">
            <a:extLst>
              <a:ext uri="{FF2B5EF4-FFF2-40B4-BE49-F238E27FC236}">
                <a16:creationId xmlns:a16="http://schemas.microsoft.com/office/drawing/2014/main" id="{9E79150B-FB83-41F2-8652-BE8B674282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49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52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Content placeholder" descr="Content Placeholder 1&#10;">
            <a:extLst>
              <a:ext uri="{FF2B5EF4-FFF2-40B4-BE49-F238E27FC236}">
                <a16:creationId xmlns:a16="http://schemas.microsoft.com/office/drawing/2014/main" id="{D1469A39-741F-4917-8D7C-21DA0715A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8" name="Content placeholder" descr="Content Placeholder 2&#10;">
            <a:extLst>
              <a:ext uri="{FF2B5EF4-FFF2-40B4-BE49-F238E27FC236}">
                <a16:creationId xmlns:a16="http://schemas.microsoft.com/office/drawing/2014/main" id="{2B668054-5E8D-4925-9642-1F64E75D6B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78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Content placeholder" descr="Content Placeholder 1&#10;">
            <a:extLst>
              <a:ext uri="{FF2B5EF4-FFF2-40B4-BE49-F238E27FC236}">
                <a16:creationId xmlns:a16="http://schemas.microsoft.com/office/drawing/2014/main" id="{2500CC9D-2588-4F63-8F41-63780F4604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Content placeholder" descr="Content Placeholder 2&#10;">
            <a:extLst>
              <a:ext uri="{FF2B5EF4-FFF2-40B4-BE49-F238E27FC236}">
                <a16:creationId xmlns:a16="http://schemas.microsoft.com/office/drawing/2014/main" id="{B5B4E6AE-71F2-42FE-827B-F5B9F0694D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151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 descr="Content placeholder 1&#10;">
            <a:extLst>
              <a:ext uri="{FF2B5EF4-FFF2-40B4-BE49-F238E27FC236}">
                <a16:creationId xmlns:a16="http://schemas.microsoft.com/office/drawing/2014/main" id="{2F09B7A3-99DA-4E51-8C3F-FF21E87D39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9" name="Content placeholder" descr="Content Placeholder 2&#10;">
            <a:extLst>
              <a:ext uri="{FF2B5EF4-FFF2-40B4-BE49-F238E27FC236}">
                <a16:creationId xmlns:a16="http://schemas.microsoft.com/office/drawing/2014/main" id="{466CC21B-A807-410C-9860-1F5A8C41D51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47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" descr="Content Placeholder 1&#10;">
            <a:extLst>
              <a:ext uri="{FF2B5EF4-FFF2-40B4-BE49-F238E27FC236}">
                <a16:creationId xmlns:a16="http://schemas.microsoft.com/office/drawing/2014/main" id="{7E0DB8AC-8586-45D4-BE22-01411C96A32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12" name="Content placeholder" descr="Content Placeholder 2&#10;">
            <a:extLst>
              <a:ext uri="{FF2B5EF4-FFF2-40B4-BE49-F238E27FC236}">
                <a16:creationId xmlns:a16="http://schemas.microsoft.com/office/drawing/2014/main" id="{3DF5AF15-C919-4856-A1A6-950AB2121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864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Closing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924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4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Closing Text">
            <a:extLst>
              <a:ext uri="{FF2B5EF4-FFF2-40B4-BE49-F238E27FC236}">
                <a16:creationId xmlns:a16="http://schemas.microsoft.com/office/drawing/2014/main" id="{E85F9899-BFD1-4807-8708-1E812259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9" name="Subtitle" descr="Your name and contact details&#10;">
            <a:extLst>
              <a:ext uri="{FF2B5EF4-FFF2-40B4-BE49-F238E27FC236}">
                <a16:creationId xmlns:a16="http://schemas.microsoft.com/office/drawing/2014/main" id="{B7528459-641F-484E-9624-0D60B00D9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65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23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3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2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4_pictu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916112"/>
            <a:ext cx="4637088" cy="231940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5021982"/>
            <a:ext cx="4637088" cy="9628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D2819E0F-3F31-401A-8C7B-BDAAF33EF2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6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5_pictu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1" y="1916112"/>
            <a:ext cx="4637088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723901" y="5021982"/>
            <a:ext cx="4637088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EE780411-7796-4872-9417-AED1A3C7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Section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44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4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&#10;"/>
          <p:cNvSpPr>
            <a:spLocks noGrp="1"/>
          </p:cNvSpPr>
          <p:nvPr>
            <p:ph type="ctrTitle" hasCustomPrompt="1"/>
          </p:nvPr>
        </p:nvSpPr>
        <p:spPr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&#10;"/>
          <p:cNvSpPr>
            <a:spLocks noGrp="1"/>
          </p:cNvSpPr>
          <p:nvPr>
            <p:ph type="subTitle" idx="1" hasCustomPrompt="1"/>
          </p:nvPr>
        </p:nvSpPr>
        <p:spPr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915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Master Title&#10;"/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3" name="Text Placeholder 2" descr="Slide Master Text Box&#10;"/>
          <p:cNvSpPr>
            <a:spLocks noGrp="1"/>
          </p:cNvSpPr>
          <p:nvPr>
            <p:ph type="body" idx="1"/>
          </p:nvPr>
        </p:nvSpPr>
        <p:spPr>
          <a:xfrm>
            <a:off x="723900" y="1916114"/>
            <a:ext cx="10744200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C7EBF-C146-4D1D-B132-4A0EAD955F02}"/>
              </a:ext>
            </a:extLst>
          </p:cNvPr>
          <p:cNvCxnSpPr>
            <a:cxnSpLocks/>
          </p:cNvCxnSpPr>
          <p:nvPr userDrawn="1"/>
        </p:nvCxnSpPr>
        <p:spPr>
          <a:xfrm>
            <a:off x="723900" y="6352753"/>
            <a:ext cx="10744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079954-F448-40DD-9A41-5A6C6EA476A6}"/>
              </a:ext>
            </a:extLst>
          </p:cNvPr>
          <p:cNvSpPr txBox="1"/>
          <p:nvPr userDrawn="1"/>
        </p:nvSpPr>
        <p:spPr>
          <a:xfrm>
            <a:off x="723900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Georgia" panose="02040502050405020303" pitchFamily="18" charset="0"/>
              </a:rPr>
              <a:t>Syracuse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3798-06D0-4AE6-B226-6897C12299AB}"/>
              </a:ext>
            </a:extLst>
          </p:cNvPr>
          <p:cNvSpPr txBox="1"/>
          <p:nvPr userDrawn="1"/>
        </p:nvSpPr>
        <p:spPr>
          <a:xfrm>
            <a:off x="9077325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A2266CBC-BADA-4268-8D71-8919D9DD78FA}" type="slidenum">
              <a:rPr lang="en-GB" sz="1000" smtClean="0">
                <a:solidFill>
                  <a:schemeClr val="bg2"/>
                </a:solidFill>
                <a:latin typeface="Georgia" panose="02040502050405020303" pitchFamily="18" charset="0"/>
              </a:rPr>
              <a:t>‹#›</a:t>
            </a:fld>
            <a:endParaRPr lang="en-GB" sz="1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9" r:id="rId12"/>
    <p:sldLayoutId id="2147483680" r:id="rId13"/>
    <p:sldLayoutId id="2147483654" r:id="rId14"/>
    <p:sldLayoutId id="2147483717" r:id="rId15"/>
    <p:sldLayoutId id="2147483720" r:id="rId16"/>
    <p:sldLayoutId id="2147483681" r:id="rId17"/>
    <p:sldLayoutId id="2147483682" r:id="rId18"/>
    <p:sldLayoutId id="2147483650" r:id="rId19"/>
    <p:sldLayoutId id="2147483718" r:id="rId20"/>
    <p:sldLayoutId id="2147483719" r:id="rId21"/>
    <p:sldLayoutId id="2147483693" r:id="rId22"/>
    <p:sldLayoutId id="2147483701" r:id="rId23"/>
    <p:sldLayoutId id="2147483694" r:id="rId24"/>
    <p:sldLayoutId id="2147483703" r:id="rId25"/>
    <p:sldLayoutId id="2147483683" r:id="rId26"/>
    <p:sldLayoutId id="2147483652" r:id="rId27"/>
    <p:sldLayoutId id="2147483653" r:id="rId28"/>
    <p:sldLayoutId id="2147483702" r:id="rId29"/>
    <p:sldLayoutId id="2147483700" r:id="rId30"/>
    <p:sldLayoutId id="2147483721" r:id="rId31"/>
    <p:sldLayoutId id="2147483707" r:id="rId32"/>
    <p:sldLayoutId id="2147483708" r:id="rId33"/>
    <p:sldLayoutId id="2147483711" r:id="rId34"/>
    <p:sldLayoutId id="2147483713" r:id="rId35"/>
    <p:sldLayoutId id="2147483714" r:id="rId36"/>
    <p:sldLayoutId id="2147483715" r:id="rId37"/>
    <p:sldLayoutId id="2147483716" r:id="rId38"/>
    <p:sldLayoutId id="2147483684" r:id="rId39"/>
    <p:sldLayoutId id="2147483685" r:id="rId40"/>
    <p:sldLayoutId id="2147483691" r:id="rId41"/>
    <p:sldLayoutId id="214748369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839" userDrawn="1">
          <p15:clr>
            <a:srgbClr val="F26B43"/>
          </p15:clr>
        </p15:guide>
        <p15:guide id="7" pos="3612" userDrawn="1">
          <p15:clr>
            <a:srgbClr val="F26B43"/>
          </p15:clr>
        </p15:guide>
        <p15:guide id="8" pos="4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24DBA3A7-62F6-4DF4-9B24-8ACD2186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1916112"/>
            <a:ext cx="4637088" cy="2786517"/>
          </a:xfrm>
        </p:spPr>
        <p:txBody>
          <a:bodyPr/>
          <a:lstStyle/>
          <a:p>
            <a:r>
              <a:rPr lang="en-US" dirty="0"/>
              <a:t>Salary Negotiation: Advocating for Yourself</a:t>
            </a:r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1C29E4A6-70FB-49A2-8C60-DC1DA4C38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1" y="5374679"/>
            <a:ext cx="5180510" cy="962894"/>
          </a:xfrm>
        </p:spPr>
        <p:txBody>
          <a:bodyPr/>
          <a:lstStyle/>
          <a:p>
            <a:r>
              <a:rPr lang="en-US" dirty="0"/>
              <a:t>Washington, DC Programs Team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2A72E93-2129-4A36-98FF-BA268970FE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23" r="2052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DAC4E-249F-4A90-BA3C-BBCB3CB1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30" y="672792"/>
            <a:ext cx="10744200" cy="373380"/>
          </a:xfrm>
        </p:spPr>
        <p:txBody>
          <a:bodyPr/>
          <a:lstStyle/>
          <a:p>
            <a:r>
              <a:rPr lang="en-US" dirty="0"/>
              <a:t>More Tips and Tactics 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5380" y="500072"/>
            <a:ext cx="5010150" cy="466098"/>
          </a:xfrm>
        </p:spPr>
        <p:txBody>
          <a:bodyPr/>
          <a:lstStyle/>
          <a:p>
            <a:r>
              <a:rPr lang="en-US" dirty="0"/>
              <a:t>Use ranges to your advantage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380" y="1046171"/>
            <a:ext cx="5010150" cy="2005947"/>
          </a:xfrm>
        </p:spPr>
        <p:txBody>
          <a:bodyPr/>
          <a:lstStyle/>
          <a:p>
            <a:r>
              <a:rPr lang="en-US" dirty="0"/>
              <a:t>Have a range in mind, but use concrete numbers in discussion</a:t>
            </a:r>
          </a:p>
          <a:p>
            <a:r>
              <a:rPr lang="en-US" dirty="0"/>
              <a:t>If forced to give a number and you have a range of $40,000-$50,000, say $50,000 but include that you would like to consider the whole package</a:t>
            </a:r>
          </a:p>
          <a:p>
            <a:pPr marL="2317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331" y="1404710"/>
            <a:ext cx="5013325" cy="482395"/>
          </a:xfrm>
        </p:spPr>
        <p:txBody>
          <a:bodyPr/>
          <a:lstStyle/>
          <a:p>
            <a:r>
              <a:rPr lang="en-US" dirty="0"/>
              <a:t>Do not make the first move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330" y="1938418"/>
            <a:ext cx="5013325" cy="4585950"/>
          </a:xfrm>
        </p:spPr>
        <p:txBody>
          <a:bodyPr/>
          <a:lstStyle/>
          <a:p>
            <a:r>
              <a:rPr lang="en-US" dirty="0"/>
              <a:t>Organizations will always have a salary range for a position</a:t>
            </a:r>
          </a:p>
          <a:p>
            <a:pPr lvl="1"/>
            <a:r>
              <a:rPr lang="en-US" dirty="0"/>
              <a:t>Avoid giving them a number </a:t>
            </a:r>
          </a:p>
          <a:p>
            <a:pPr lvl="1"/>
            <a:r>
              <a:rPr lang="en-US" dirty="0"/>
              <a:t>Avoid disclosing past salary (illegal in some places to ask!)</a:t>
            </a:r>
          </a:p>
          <a:p>
            <a:r>
              <a:rPr lang="en-US" dirty="0"/>
              <a:t>Ask them if you can discuss after you’ve had a chance to learn more about the role and expectations and determined if you are a good fit</a:t>
            </a:r>
          </a:p>
          <a:p>
            <a:r>
              <a:rPr lang="en-US" dirty="0"/>
              <a:t>Turn the question back on them </a:t>
            </a:r>
          </a:p>
          <a:p>
            <a:pPr lvl="1"/>
            <a:r>
              <a:rPr lang="en-US" dirty="0"/>
              <a:t>Can you tell me if you have a certain budget/range in mind?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ubtitle 1" descr="Subtitle 1">
            <a:extLst>
              <a:ext uri="{FF2B5EF4-FFF2-40B4-BE49-F238E27FC236}">
                <a16:creationId xmlns:a16="http://schemas.microsoft.com/office/drawing/2014/main" id="{718DDDDF-15D2-44B6-AF8F-9D0B4CC9E938}"/>
              </a:ext>
            </a:extLst>
          </p:cNvPr>
          <p:cNvSpPr txBox="1">
            <a:spLocks/>
          </p:cNvSpPr>
          <p:nvPr/>
        </p:nvSpPr>
        <p:spPr>
          <a:xfrm>
            <a:off x="6380577" y="3526520"/>
            <a:ext cx="5010150" cy="533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Not</a:t>
            </a:r>
          </a:p>
        </p:txBody>
      </p:sp>
      <p:sp>
        <p:nvSpPr>
          <p:cNvPr id="10" name="Content Placeholder 1" descr="Bullet List 1">
            <a:extLst>
              <a:ext uri="{FF2B5EF4-FFF2-40B4-BE49-F238E27FC236}">
                <a16:creationId xmlns:a16="http://schemas.microsoft.com/office/drawing/2014/main" id="{6A7205B1-1BC9-404D-B78C-C0432FCC804C}"/>
              </a:ext>
            </a:extLst>
          </p:cNvPr>
          <p:cNvSpPr txBox="1">
            <a:spLocks/>
          </p:cNvSpPr>
          <p:nvPr/>
        </p:nvSpPr>
        <p:spPr>
          <a:xfrm>
            <a:off x="6109783" y="4061106"/>
            <a:ext cx="5507712" cy="2296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Say you are sorry or apologize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Overshare about your personal expenses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salary to a co-worker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an ultimatum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Move forward without an offer letter</a:t>
            </a:r>
          </a:p>
          <a:p>
            <a:pPr marL="231775" lvl="1" indent="0">
              <a:buFont typeface="Verdana" panose="020B060403050404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Gaps: Gender AND Ethnicity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3443956"/>
            <a:ext cx="5010150" cy="373380"/>
          </a:xfrm>
        </p:spPr>
        <p:txBody>
          <a:bodyPr/>
          <a:lstStyle/>
          <a:p>
            <a:r>
              <a:rPr lang="en-US" dirty="0"/>
              <a:t>Closing the Gaps: Be an ally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950" y="4040238"/>
            <a:ext cx="5010150" cy="2673360"/>
          </a:xfrm>
        </p:spPr>
        <p:txBody>
          <a:bodyPr/>
          <a:lstStyle/>
          <a:p>
            <a:r>
              <a:rPr lang="en-US" dirty="0"/>
              <a:t>Women are more likely to negotiate when an employer explicitly states that wages are negotiable</a:t>
            </a:r>
          </a:p>
          <a:p>
            <a:r>
              <a:rPr lang="en-US" dirty="0"/>
              <a:t>Women are less likely to negotiate face to face</a:t>
            </a:r>
          </a:p>
          <a:p>
            <a:r>
              <a:rPr lang="en-US" dirty="0"/>
              <a:t>Be aware of bias and prejudice</a:t>
            </a:r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3834" y="1522388"/>
            <a:ext cx="5159544" cy="37338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Women earn $0.82 per dollar men earn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3834" y="2265446"/>
            <a:ext cx="5013325" cy="3549585"/>
          </a:xfrm>
        </p:spPr>
        <p:txBody>
          <a:bodyPr/>
          <a:lstStyle/>
          <a:p>
            <a:r>
              <a:rPr lang="en-US" dirty="0"/>
              <a:t>Disparity starts right out of college</a:t>
            </a:r>
          </a:p>
          <a:p>
            <a:r>
              <a:rPr lang="en-US" dirty="0"/>
              <a:t>Men initiate negotiations four times more often than women</a:t>
            </a:r>
          </a:p>
          <a:p>
            <a:r>
              <a:rPr lang="en-US" dirty="0"/>
              <a:t>Men view negotiations as a game; women as a painful confrontation</a:t>
            </a:r>
          </a:p>
          <a:p>
            <a:pPr lvl="1"/>
            <a:r>
              <a:rPr lang="en-US" dirty="0"/>
              <a:t>Socialization</a:t>
            </a:r>
          </a:p>
          <a:p>
            <a:pPr lvl="1"/>
            <a:r>
              <a:rPr lang="en-US" dirty="0"/>
              <a:t>Assume employers will be fair</a:t>
            </a:r>
          </a:p>
          <a:p>
            <a:pPr lvl="1"/>
            <a:r>
              <a:rPr lang="en-US" dirty="0"/>
              <a:t>Fear of backlash</a:t>
            </a:r>
          </a:p>
          <a:p>
            <a:pPr lvl="1"/>
            <a:r>
              <a:rPr lang="en-US" dirty="0"/>
              <a:t>Perception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88699-722F-4811-82BA-E4A6103960C3}"/>
              </a:ext>
            </a:extLst>
          </p:cNvPr>
          <p:cNvSpPr txBox="1"/>
          <p:nvPr/>
        </p:nvSpPr>
        <p:spPr>
          <a:xfrm>
            <a:off x="1937084" y="6429841"/>
            <a:ext cx="9276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292929"/>
                </a:solidFill>
                <a:effectLst/>
                <a:latin typeface="sohne"/>
              </a:rPr>
              <a:t>Gender Pay Gap in U.S. Held Steady in 2020,  </a:t>
            </a:r>
            <a:r>
              <a:rPr lang="en-US" sz="1000" i="0" dirty="0">
                <a:solidFill>
                  <a:srgbClr val="292929"/>
                </a:solidFill>
                <a:effectLst/>
                <a:latin typeface="sohne"/>
              </a:rPr>
              <a:t>Amanda Barroso and Anna Brown, Pew Research Center</a:t>
            </a:r>
            <a:r>
              <a:rPr lang="en-US" sz="1000" i="0" dirty="0">
                <a:solidFill>
                  <a:schemeClr val="bg1"/>
                </a:solidFill>
                <a:effectLst/>
                <a:latin typeface="sohne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sohne"/>
              </a:rPr>
              <a:t>May 25, 2021, pewresearch.org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C5CA8-CE6C-49E2-B6AC-307E89C0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59" y="433387"/>
            <a:ext cx="4363945" cy="25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DCA8-98BB-4388-AB52-0ECA418A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They Say No?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898C-1432-4613-9193-D4AFCDD4E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6" y="1531620"/>
            <a:ext cx="5010150" cy="373380"/>
          </a:xfrm>
        </p:spPr>
        <p:txBody>
          <a:bodyPr/>
          <a:lstStyle/>
          <a:p>
            <a:r>
              <a:rPr lang="en-US" dirty="0"/>
              <a:t>Don’t Panic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CC06A-E7BB-48C4-80CD-34476AD35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26" y="2084870"/>
            <a:ext cx="5010150" cy="3746933"/>
          </a:xfrm>
        </p:spPr>
        <p:txBody>
          <a:bodyPr/>
          <a:lstStyle/>
          <a:p>
            <a:r>
              <a:rPr lang="en-US" dirty="0"/>
              <a:t>They may be convinced the salary is competitive and not willing to budge – it may be their best and final offer</a:t>
            </a:r>
          </a:p>
          <a:p>
            <a:r>
              <a:rPr lang="en-US" dirty="0"/>
              <a:t>You can inquire about other benefits or perks</a:t>
            </a:r>
          </a:p>
          <a:p>
            <a:r>
              <a:rPr lang="en-US" dirty="0"/>
              <a:t>They will not think poorly of you if you accept original offer </a:t>
            </a:r>
          </a:p>
          <a:p>
            <a:r>
              <a:rPr lang="en-US" dirty="0"/>
              <a:t>Thank them for taking the time to hear out and discuss your concerns</a:t>
            </a:r>
          </a:p>
          <a:p>
            <a:r>
              <a:rPr lang="en-US" dirty="0"/>
              <a:t>Accept the offer enthusiastically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3EFBC-3AA6-4236-BC4F-77D229A31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4772" y="1985281"/>
            <a:ext cx="5013325" cy="373380"/>
          </a:xfrm>
        </p:spPr>
        <p:txBody>
          <a:bodyPr/>
          <a:lstStyle/>
          <a:p>
            <a:r>
              <a:rPr lang="en-US" dirty="0"/>
              <a:t>Be Proud of Yourself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7DD8A-481B-49B2-8D37-B1FAE6F61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772" y="2609740"/>
            <a:ext cx="5013325" cy="3549585"/>
          </a:xfrm>
        </p:spPr>
        <p:txBody>
          <a:bodyPr/>
          <a:lstStyle/>
          <a:p>
            <a:r>
              <a:rPr lang="en-US" dirty="0"/>
              <a:t>You demonstrated that you value yourself and your work</a:t>
            </a:r>
          </a:p>
          <a:p>
            <a:r>
              <a:rPr lang="en-US" dirty="0"/>
              <a:t>You can ask about a timeline for when it would be appropriate to reassess a possible raise</a:t>
            </a:r>
          </a:p>
          <a:p>
            <a:r>
              <a:rPr lang="en-US" dirty="0"/>
              <a:t>Negotiating in a straightforward, professional and polite manner demonstrates that you can handle difficult conversations and are not afraid to advocate for things that are important to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79615-5E5D-434A-8C16-212B0FBC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66" y="114292"/>
            <a:ext cx="2808279" cy="18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Negotiation Exercise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Content Placeholder" descr="Bullet List">
            <a:extLst>
              <a:ext uri="{FF2B5EF4-FFF2-40B4-BE49-F238E27FC236}">
                <a16:creationId xmlns:a16="http://schemas.microsoft.com/office/drawing/2014/main" id="{3E587F9A-8CE0-4BF9-9EF1-8F4B2572BFE0}"/>
              </a:ext>
            </a:extLst>
          </p:cNvPr>
          <p:cNvSpPr txBox="1">
            <a:spLocks/>
          </p:cNvSpPr>
          <p:nvPr/>
        </p:nvSpPr>
        <p:spPr>
          <a:xfrm>
            <a:off x="808121" y="1394619"/>
            <a:ext cx="10744200" cy="5042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17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35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572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500"/>
              </a:lnSpc>
            </a:pPr>
            <a:endParaRPr lang="en-US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Ground Rules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our confidential space to share and make mistakes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Everyone is learning; this is not a competition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an art, not a science</a:t>
            </a:r>
            <a:br>
              <a:rPr lang="en-US" dirty="0"/>
            </a:br>
            <a:endParaRPr lang="en-US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Read your role and prepare your thinking (5 minutes)</a:t>
            </a:r>
            <a:br>
              <a:rPr lang="en-US" b="1" dirty="0"/>
            </a:br>
            <a:endParaRPr lang="en-US" b="1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Find your number partner, introduce yourself, sit down and negotiate a salary agreement (10 minutes)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Negotiation Exercise - DEBRIEF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Content Placeholder" descr="Bullet List">
            <a:extLst>
              <a:ext uri="{FF2B5EF4-FFF2-40B4-BE49-F238E27FC236}">
                <a16:creationId xmlns:a16="http://schemas.microsoft.com/office/drawing/2014/main" id="{3E587F9A-8CE0-4BF9-9EF1-8F4B2572BFE0}"/>
              </a:ext>
            </a:extLst>
          </p:cNvPr>
          <p:cNvSpPr txBox="1">
            <a:spLocks/>
          </p:cNvSpPr>
          <p:nvPr/>
        </p:nvSpPr>
        <p:spPr>
          <a:xfrm>
            <a:off x="808121" y="1394619"/>
            <a:ext cx="10744200" cy="5042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17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35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572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500"/>
              </a:lnSpc>
            </a:pPr>
            <a:endParaRPr lang="en-US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Share how well you each did in meeting your needs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How are you feeling? 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were the techniques and tactics you used? 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was the most difficult part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Who scored a fat salary?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Who felt comfortable with a lower salary?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112D9-524C-4A64-A712-37D38772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341" y="3585503"/>
            <a:ext cx="4436980" cy="22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DCA8-98BB-4388-AB52-0ECA418A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better?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" descr="Name and Contact Details">
            <a:extLst>
              <a:ext uri="{FF2B5EF4-FFF2-40B4-BE49-F238E27FC236}">
                <a16:creationId xmlns:a16="http://schemas.microsoft.com/office/drawing/2014/main" id="{EE3C9344-3D7F-03DA-46B2-8D5B404DBB59}"/>
              </a:ext>
            </a:extLst>
          </p:cNvPr>
          <p:cNvSpPr txBox="1">
            <a:spLocks/>
          </p:cNvSpPr>
          <p:nvPr/>
        </p:nvSpPr>
        <p:spPr>
          <a:xfrm>
            <a:off x="723900" y="2887364"/>
            <a:ext cx="8677221" cy="11121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Practice in a mirror, on video, with friends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Say the words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Pay attention to your language –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 think, I’m not sure, I guess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Be aware of any triggers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Great resources are everywhere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1AFF8C-C14A-0125-5814-60C92239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989" y="424180"/>
            <a:ext cx="3831978" cy="25546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D2689A-B56D-6C89-50A0-B861E452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895" y="3999483"/>
            <a:ext cx="441998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">
            <a:extLst>
              <a:ext uri="{FF2B5EF4-FFF2-40B4-BE49-F238E27FC236}">
                <a16:creationId xmlns:a16="http://schemas.microsoft.com/office/drawing/2014/main" id="{625F7FAC-86A0-41C7-9607-E71097F77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068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77" y="3245567"/>
            <a:ext cx="7060532" cy="539413"/>
          </a:xfrm>
        </p:spPr>
        <p:txBody>
          <a:bodyPr/>
          <a:lstStyle/>
          <a:p>
            <a:r>
              <a:rPr lang="en-GB" sz="2800" dirty="0"/>
              <a:t>Typical Negotiation Process</a:t>
            </a:r>
            <a:endParaRPr lang="en-US" sz="2800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7" y="3731065"/>
            <a:ext cx="10546517" cy="4390691"/>
          </a:xfrm>
        </p:spPr>
        <p:txBody>
          <a:bodyPr/>
          <a:lstStyle/>
          <a:p>
            <a:r>
              <a:rPr lang="en-US" sz="1400" b="1" dirty="0"/>
              <a:t>Preparation</a:t>
            </a:r>
            <a:r>
              <a:rPr lang="en-US" sz="1400" dirty="0"/>
              <a:t> – research both sides, least and most desired outcomes, tradeoffs, concessions, BATNA alternative if negotiation fails (Best Alternative to a Negotiated Agreement), ground rules</a:t>
            </a:r>
          </a:p>
          <a:p>
            <a:r>
              <a:rPr lang="en-US" sz="1400" b="1" dirty="0"/>
              <a:t>Exchange Information </a:t>
            </a:r>
            <a:r>
              <a:rPr lang="en-US" sz="1400" dirty="0"/>
              <a:t>– each party share initial position, including underlying interests and concerns uninterrupted, what they aim to receive and why they feel that way</a:t>
            </a:r>
          </a:p>
          <a:p>
            <a:r>
              <a:rPr lang="en-US" sz="1400" b="1" dirty="0"/>
              <a:t>Clarification</a:t>
            </a:r>
            <a:r>
              <a:rPr lang="en-US" sz="1400" dirty="0"/>
              <a:t> – discussion with justification and bolstering of claims, disagreements broached and understood</a:t>
            </a:r>
          </a:p>
          <a:p>
            <a:r>
              <a:rPr lang="en-US" sz="1400" b="1" dirty="0"/>
              <a:t>Bargain and Problem-Solve </a:t>
            </a:r>
            <a:r>
              <a:rPr lang="en-US" sz="1400" dirty="0"/>
              <a:t>–  give-and-take with proposal of counter-offers; active listening and calm feedback</a:t>
            </a:r>
          </a:p>
          <a:p>
            <a:r>
              <a:rPr lang="en-US" sz="1400" b="1" dirty="0"/>
              <a:t>Conclusion and Implementation </a:t>
            </a:r>
            <a:r>
              <a:rPr lang="en-US" sz="1400" dirty="0"/>
              <a:t>– acceptable solution agreed upon, thank each other (maintaining good relations is key), outline expectations and write-up agreement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899CA-0347-4281-B51D-CF3DE8F447DD}"/>
              </a:ext>
            </a:extLst>
          </p:cNvPr>
          <p:cNvSpPr txBox="1"/>
          <p:nvPr/>
        </p:nvSpPr>
        <p:spPr>
          <a:xfrm>
            <a:off x="723900" y="1318695"/>
            <a:ext cx="10941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Negotiation</a:t>
            </a:r>
            <a:r>
              <a:rPr lang="en-US" dirty="0">
                <a:solidFill>
                  <a:schemeClr val="accent1"/>
                </a:solidFill>
              </a:rPr>
              <a:t>: A process by which two or more parties resolve an issue or achieve an outcome through compromise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chemeClr val="accent1"/>
                </a:solidFill>
              </a:rPr>
              <a:t>PARCC* definition:</a:t>
            </a:r>
            <a:r>
              <a:rPr lang="en-US" dirty="0">
                <a:solidFill>
                  <a:schemeClr val="accent1"/>
                </a:solidFill>
              </a:rPr>
              <a:t> A conversation about balancing Interests and Positions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	   -&gt; Position: I want a $80,000 salary plus…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	   -&gt; Interest: I value work-life balance; I value challenge</a:t>
            </a:r>
          </a:p>
        </p:txBody>
      </p:sp>
      <p:sp>
        <p:nvSpPr>
          <p:cNvPr id="8" name="Title" descr="Title">
            <a:extLst>
              <a:ext uri="{FF2B5EF4-FFF2-40B4-BE49-F238E27FC236}">
                <a16:creationId xmlns:a16="http://schemas.microsoft.com/office/drawing/2014/main" id="{50DE81D9-3705-4455-839E-4CE5DFEBDA88}"/>
              </a:ext>
            </a:extLst>
          </p:cNvPr>
          <p:cNvSpPr txBox="1">
            <a:spLocks/>
          </p:cNvSpPr>
          <p:nvPr/>
        </p:nvSpPr>
        <p:spPr>
          <a:xfrm>
            <a:off x="639677" y="561439"/>
            <a:ext cx="7060532" cy="539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is a Negotiation?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E4E34-7863-8583-46EB-29AF3E4A6FC3}"/>
              </a:ext>
            </a:extLst>
          </p:cNvPr>
          <p:cNvSpPr txBox="1"/>
          <p:nvPr/>
        </p:nvSpPr>
        <p:spPr>
          <a:xfrm>
            <a:off x="3741821" y="6424863"/>
            <a:ext cx="754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*PARCC: Program for the Advancement of Research on Conflict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105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8516354" cy="575508"/>
          </a:xfrm>
        </p:spPr>
        <p:txBody>
          <a:bodyPr/>
          <a:lstStyle/>
          <a:p>
            <a:r>
              <a:rPr lang="en-GB" dirty="0"/>
              <a:t>DO YOU HAVE TO ASK? Yes!!! 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380453"/>
            <a:ext cx="10152647" cy="4801771"/>
          </a:xfrm>
        </p:spPr>
        <p:txBody>
          <a:bodyPr/>
          <a:lstStyle/>
          <a:p>
            <a:r>
              <a:rPr lang="en-US" dirty="0"/>
              <a:t>If you don’t ask, you definitely aren’t getting anything. This is your chance to set a foundation for future growth.</a:t>
            </a:r>
          </a:p>
          <a:p>
            <a:r>
              <a:rPr lang="en-US" dirty="0"/>
              <a:t>Address your fears and repeat:</a:t>
            </a:r>
          </a:p>
          <a:p>
            <a:pPr lvl="1"/>
            <a:r>
              <a:rPr lang="en-US" b="1" dirty="0"/>
              <a:t>Your employer EXPECTS you to negotiate</a:t>
            </a:r>
          </a:p>
          <a:p>
            <a:pPr lvl="2"/>
            <a:r>
              <a:rPr lang="en-US" dirty="0"/>
              <a:t> Wiggle room built-in to offers – not always salary</a:t>
            </a:r>
          </a:p>
          <a:p>
            <a:pPr lvl="1"/>
            <a:r>
              <a:rPr lang="en-US" b="1" dirty="0"/>
              <a:t>Do not negotiate with yourself</a:t>
            </a:r>
          </a:p>
          <a:p>
            <a:pPr lvl="2"/>
            <a:r>
              <a:rPr lang="en-US" dirty="0"/>
              <a:t>Do not talk yourself out of negotiating before you even start</a:t>
            </a:r>
          </a:p>
          <a:p>
            <a:pPr lvl="2"/>
            <a:r>
              <a:rPr lang="en-US" dirty="0"/>
              <a:t>Reassess the position and expectations after the offer</a:t>
            </a:r>
            <a:endParaRPr lang="en-US" b="1" dirty="0"/>
          </a:p>
          <a:p>
            <a:pPr lvl="1"/>
            <a:r>
              <a:rPr lang="en-US" b="1" dirty="0"/>
              <a:t>They will not rescind the offer if you negotiate in good faith</a:t>
            </a:r>
          </a:p>
          <a:p>
            <a:pPr lvl="2"/>
            <a:r>
              <a:rPr lang="en-US" dirty="0"/>
              <a:t>No lying or misrepresenting</a:t>
            </a:r>
          </a:p>
          <a:p>
            <a:pPr lvl="2"/>
            <a:r>
              <a:rPr lang="en-US" dirty="0"/>
              <a:t>If you advocate for yourself, you will advocate for the organization</a:t>
            </a:r>
          </a:p>
          <a:p>
            <a:pPr marL="231775" lvl="1" indent="0">
              <a:buNone/>
            </a:pPr>
            <a:endParaRPr lang="en-US" dirty="0"/>
          </a:p>
          <a:p>
            <a:pPr marL="463550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1B1CD-56C4-4A40-8F6C-EDDC8F66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450" y="1816768"/>
            <a:ext cx="3442368" cy="2478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F6E74-7072-4CEB-9A76-149D84F1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18" y="450983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7" y="675775"/>
            <a:ext cx="11464091" cy="491287"/>
          </a:xfrm>
        </p:spPr>
        <p:txBody>
          <a:bodyPr/>
          <a:lstStyle/>
          <a:p>
            <a:r>
              <a:rPr lang="en-GB" dirty="0"/>
              <a:t>WHEN DO YOU ASK? </a:t>
            </a:r>
            <a:r>
              <a:rPr lang="en-US" dirty="0"/>
              <a:t>When they offer you the position.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95" y="1197972"/>
            <a:ext cx="10874542" cy="4984253"/>
          </a:xfrm>
        </p:spPr>
        <p:txBody>
          <a:bodyPr/>
          <a:lstStyle/>
          <a:p>
            <a:r>
              <a:rPr lang="en-US" b="1" dirty="0"/>
              <a:t>Avoid (if possible) discussing salary until an offer is made; they want you!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salary arises before an offer, ask them what the range 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mentioning salary history – illegal to ask in some states</a:t>
            </a:r>
          </a:p>
          <a:p>
            <a:r>
              <a:rPr lang="en-US" b="1" dirty="0"/>
              <a:t>Be prepared for the unexpected</a:t>
            </a:r>
            <a:r>
              <a:rPr lang="en-US" dirty="0"/>
              <a:t>. Different companies follow different processes.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They may email all salary and benefit information before an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may negotiate with a recruiter or HR representative; or remotely</a:t>
            </a:r>
          </a:p>
          <a:p>
            <a:r>
              <a:rPr lang="en-US" b="1" dirty="0"/>
              <a:t>Be excited by the offer and express your enthusiasm and gratitude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negotiating on the spot. Ask for offer in writing.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Reply immediately with a thank you and let them know you will get back to them in 24 hours once you have a chance to review the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negotiating by email – only in person or via phone/video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Reiterate how excited you are at the prospect of working together, you have questions about the offer and would like to set up a time to discuss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675775"/>
            <a:ext cx="10826418" cy="467225"/>
          </a:xfrm>
        </p:spPr>
        <p:txBody>
          <a:bodyPr/>
          <a:lstStyle/>
          <a:p>
            <a:r>
              <a:rPr lang="en-GB" dirty="0"/>
              <a:t>WHAT DO YOU ASK FOR? Preparation is paramount. 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289215"/>
            <a:ext cx="10573753" cy="4893010"/>
          </a:xfrm>
        </p:spPr>
        <p:txBody>
          <a:bodyPr/>
          <a:lstStyle/>
          <a:p>
            <a:r>
              <a:rPr lang="en-US" b="1" dirty="0"/>
              <a:t>Know your worth </a:t>
            </a:r>
            <a:r>
              <a:rPr lang="en-US" dirty="0"/>
              <a:t>– and be able to articulate it</a:t>
            </a:r>
          </a:p>
          <a:p>
            <a:pPr lvl="1"/>
            <a:r>
              <a:rPr lang="en-US" dirty="0"/>
              <a:t>Is the role bigger than you first imagined? After interview, reconsider skills and expectations, what you bring to the role, etc. Summarize achievements, unique values.</a:t>
            </a:r>
            <a:endParaRPr lang="en-US" b="1" dirty="0"/>
          </a:p>
          <a:p>
            <a:r>
              <a:rPr lang="en-US" b="1" dirty="0"/>
              <a:t>Do your research </a:t>
            </a:r>
            <a:r>
              <a:rPr lang="en-US" dirty="0"/>
              <a:t>– browse salary guides like glassdoor.com, payscale.com and salary.com. NACE* has a guide for new graduates.</a:t>
            </a:r>
          </a:p>
          <a:p>
            <a:pPr lvl="1"/>
            <a:r>
              <a:rPr lang="en-US" dirty="0"/>
              <a:t>Market-rate compensation adjusted for factors like location, experience, education</a:t>
            </a:r>
          </a:p>
          <a:p>
            <a:r>
              <a:rPr lang="en-US" b="1" dirty="0"/>
              <a:t>Know your needs </a:t>
            </a:r>
            <a:r>
              <a:rPr lang="en-US" dirty="0"/>
              <a:t>– game out a budget for location (living expenses, debt, insurance, savings, retirement, </a:t>
            </a:r>
            <a:r>
              <a:rPr lang="en-US" dirty="0" err="1"/>
              <a:t>etc</a:t>
            </a:r>
            <a:r>
              <a:rPr lang="en-US" dirty="0"/>
              <a:t>). Cost of Living Wizard or Cost of Living Comparison sites.</a:t>
            </a:r>
          </a:p>
          <a:p>
            <a:r>
              <a:rPr lang="en-US" b="1" dirty="0"/>
              <a:t>Speak to your network -</a:t>
            </a:r>
            <a:r>
              <a:rPr lang="en-US" dirty="0"/>
              <a:t> friends, alums – people of different gender and race</a:t>
            </a:r>
          </a:p>
          <a:p>
            <a:r>
              <a:rPr lang="en-US" b="1" dirty="0"/>
              <a:t>Consider non-salary compensation </a:t>
            </a:r>
            <a:r>
              <a:rPr lang="en-US" dirty="0"/>
              <a:t>- vacation time, retirement, sign-on bonus, relocation costs, performance bonuses, telework, professional development, continuing education benefits, particular role on a project, etc.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67AE9-AF67-328E-4108-5B335C8F4A6D}"/>
              </a:ext>
            </a:extLst>
          </p:cNvPr>
          <p:cNvSpPr txBox="1"/>
          <p:nvPr/>
        </p:nvSpPr>
        <p:spPr>
          <a:xfrm>
            <a:off x="6137107" y="6424864"/>
            <a:ext cx="520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*NACE: National Association of Colleges and Employers</a:t>
            </a:r>
          </a:p>
        </p:txBody>
      </p:sp>
    </p:spTree>
    <p:extLst>
      <p:ext uri="{BB962C8B-B14F-4D97-AF65-F5344CB8AC3E}">
        <p14:creationId xmlns:p14="http://schemas.microsoft.com/office/powerpoint/2010/main" val="40467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9707480" cy="419098"/>
          </a:xfrm>
        </p:spPr>
        <p:txBody>
          <a:bodyPr/>
          <a:lstStyle/>
          <a:p>
            <a:r>
              <a:rPr lang="en-GB" dirty="0"/>
              <a:t>HOW DO YOU ASK?  Have a plan.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368421"/>
            <a:ext cx="10513595" cy="4982952"/>
          </a:xfrm>
        </p:spPr>
        <p:txBody>
          <a:bodyPr/>
          <a:lstStyle/>
          <a:p>
            <a:r>
              <a:rPr lang="en-US" b="1" dirty="0"/>
              <a:t>Think it through - </a:t>
            </a:r>
            <a:r>
              <a:rPr lang="en-US" dirty="0"/>
              <a:t>will you counter offer, walk away or accept the initial offer? </a:t>
            </a:r>
          </a:p>
          <a:p>
            <a:pPr lvl="1"/>
            <a:r>
              <a:rPr lang="en-US" dirty="0"/>
              <a:t>Know your Best Alternative to a Negotiated Agreement (BATNA) taking into account your wants and needs, budget, interests and worth, the </a:t>
            </a:r>
            <a:r>
              <a:rPr lang="en-US" dirty="0" err="1"/>
              <a:t>payscale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How important is the salary given other aspects of the position? </a:t>
            </a:r>
          </a:p>
          <a:p>
            <a:r>
              <a:rPr lang="en-US" b="1" dirty="0"/>
              <a:t>Have a script and practice out loud</a:t>
            </a:r>
          </a:p>
          <a:p>
            <a:pPr lvl="1"/>
            <a:r>
              <a:rPr lang="en-US" dirty="0"/>
              <a:t>Actually say out loud the things you are going to say out loud</a:t>
            </a:r>
          </a:p>
          <a:p>
            <a:pPr lvl="2"/>
            <a:r>
              <a:rPr lang="en-US" dirty="0"/>
              <a:t>Find a script and see what feels natural for you, refine till comfortable </a:t>
            </a:r>
          </a:p>
          <a:p>
            <a:pPr lvl="2"/>
            <a:r>
              <a:rPr lang="en-US" dirty="0"/>
              <a:t>Say the number out loud – repeat</a:t>
            </a:r>
          </a:p>
          <a:p>
            <a:pPr lvl="3"/>
            <a:r>
              <a:rPr lang="en-US" dirty="0"/>
              <a:t>Based on my understanding of the role, fair market compensation (or base salary) in Washington, DC would be in the $50,000 to $60,000 range</a:t>
            </a:r>
          </a:p>
          <a:p>
            <a:pPr lvl="2"/>
            <a:r>
              <a:rPr lang="en-US" dirty="0"/>
              <a:t>Practice with a friend – friends who work in HR are priceless!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9707480" cy="419098"/>
          </a:xfrm>
        </p:spPr>
        <p:txBody>
          <a:bodyPr/>
          <a:lstStyle/>
          <a:p>
            <a:r>
              <a:rPr lang="en-GB" dirty="0"/>
              <a:t>HOW DO YOU ASK?  Have a plan.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1" y="1592042"/>
            <a:ext cx="7072068" cy="8086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Have a couple scripts on your back pocket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F3D0D-38F4-16B2-4D53-DED299CA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518">
            <a:off x="2595804" y="2196963"/>
            <a:ext cx="6575906" cy="82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43" y="865430"/>
            <a:ext cx="10744200" cy="373380"/>
          </a:xfrm>
        </p:spPr>
        <p:txBody>
          <a:bodyPr/>
          <a:lstStyle/>
          <a:p>
            <a:r>
              <a:rPr lang="en-US" dirty="0"/>
              <a:t>Tips and Tactics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1267051"/>
            <a:ext cx="5013325" cy="452004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Be collaborative not competitive</a:t>
            </a:r>
          </a:p>
          <a:p>
            <a:r>
              <a:rPr lang="en-US" dirty="0"/>
              <a:t>This is not a competition – aim for a win-win and think mutual gains</a:t>
            </a:r>
          </a:p>
          <a:p>
            <a:r>
              <a:rPr lang="en-US" dirty="0"/>
              <a:t>Consider both sides and remain positive</a:t>
            </a:r>
          </a:p>
          <a:p>
            <a:pPr lvl="1"/>
            <a:r>
              <a:rPr lang="en-US" dirty="0"/>
              <a:t>You and the employer have a common goal - to get you working for them with a salary you are happy with</a:t>
            </a:r>
          </a:p>
          <a:p>
            <a:r>
              <a:rPr lang="en-US" dirty="0"/>
              <a:t>You will be working with these people so keep a friendly demeanor – no hard feelings</a:t>
            </a:r>
          </a:p>
          <a:p>
            <a:r>
              <a:rPr lang="en-US" dirty="0"/>
              <a:t>Use reflective listening and summarizing</a:t>
            </a:r>
          </a:p>
          <a:p>
            <a:r>
              <a:rPr lang="en-US" dirty="0"/>
              <a:t>Use cooperative processes - discuss your interests and help brainstorm options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1E8D30-3CC4-4EA6-A168-D203BBF59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43" y="2740901"/>
            <a:ext cx="5010150" cy="31483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Demeanor</a:t>
            </a:r>
          </a:p>
          <a:p>
            <a:r>
              <a:rPr lang="en-US" dirty="0"/>
              <a:t>SMILE, be confident and friendly</a:t>
            </a:r>
          </a:p>
          <a:p>
            <a:r>
              <a:rPr lang="en-US" dirty="0"/>
              <a:t>Match their pace and energy</a:t>
            </a:r>
          </a:p>
          <a:p>
            <a:r>
              <a:rPr lang="en-US" dirty="0"/>
              <a:t>Detach from the outcome</a:t>
            </a:r>
          </a:p>
          <a:p>
            <a:pPr lvl="1"/>
            <a:r>
              <a:rPr lang="en-US" dirty="0"/>
              <a:t>Imagine you are negotiating for a friend</a:t>
            </a:r>
          </a:p>
          <a:p>
            <a:r>
              <a:rPr lang="en-US" dirty="0"/>
              <a:t>The organization wants to seal the deal at this point; do not waste their time by needlessly extending the negotiation</a:t>
            </a:r>
          </a:p>
        </p:txBody>
      </p:sp>
      <p:sp>
        <p:nvSpPr>
          <p:cNvPr id="12" name="Content Placeholder 1" descr="Bullet List 1">
            <a:extLst>
              <a:ext uri="{FF2B5EF4-FFF2-40B4-BE49-F238E27FC236}">
                <a16:creationId xmlns:a16="http://schemas.microsoft.com/office/drawing/2014/main" id="{1F5725FC-EBB5-4CDD-A9AB-64B635EA9E80}"/>
              </a:ext>
            </a:extLst>
          </p:cNvPr>
          <p:cNvSpPr txBox="1">
            <a:spLocks/>
          </p:cNvSpPr>
          <p:nvPr/>
        </p:nvSpPr>
        <p:spPr>
          <a:xfrm>
            <a:off x="575343" y="1486338"/>
            <a:ext cx="5010150" cy="1039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Remember:</a:t>
            </a:r>
            <a:r>
              <a:rPr lang="en-US" dirty="0"/>
              <a:t> Negotiation involves conflict – which is simply an incompatibility between two (or more)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uiExpand="1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4" y="582442"/>
            <a:ext cx="10744200" cy="373380"/>
          </a:xfrm>
        </p:spPr>
        <p:txBody>
          <a:bodyPr/>
          <a:lstStyle/>
          <a:p>
            <a:r>
              <a:rPr lang="en-US" dirty="0"/>
              <a:t>Tips and Tactics, continued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24" y="1307030"/>
            <a:ext cx="5010150" cy="373380"/>
          </a:xfrm>
        </p:spPr>
        <p:txBody>
          <a:bodyPr/>
          <a:lstStyle/>
          <a:p>
            <a:r>
              <a:rPr lang="en-US" dirty="0"/>
              <a:t>Focus on points of agreement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24" y="1818962"/>
            <a:ext cx="5010150" cy="1980298"/>
          </a:xfrm>
        </p:spPr>
        <p:txBody>
          <a:bodyPr/>
          <a:lstStyle/>
          <a:p>
            <a:r>
              <a:rPr lang="en-US" dirty="0"/>
              <a:t>Reiterate things you’ve already agreed upon </a:t>
            </a:r>
          </a:p>
          <a:p>
            <a:pPr lvl="1"/>
            <a:r>
              <a:rPr lang="en-US" dirty="0"/>
              <a:t>Start date – works well</a:t>
            </a:r>
          </a:p>
          <a:p>
            <a:pPr lvl="1"/>
            <a:r>
              <a:rPr lang="en-US" dirty="0"/>
              <a:t>Benefits – look great</a:t>
            </a:r>
          </a:p>
          <a:p>
            <a:endParaRPr lang="en-US" dirty="0"/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4739" y="388730"/>
            <a:ext cx="5013325" cy="373380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4739" y="820261"/>
            <a:ext cx="5013325" cy="5649009"/>
          </a:xfrm>
        </p:spPr>
        <p:txBody>
          <a:bodyPr/>
          <a:lstStyle/>
          <a:p>
            <a:r>
              <a:rPr lang="en-US" dirty="0"/>
              <a:t>Ask open-ended questions</a:t>
            </a:r>
          </a:p>
          <a:p>
            <a:pPr lvl="1"/>
            <a:r>
              <a:rPr lang="en-US" dirty="0"/>
              <a:t>Is this your final offer vs. is there room to negotiate a better offer</a:t>
            </a:r>
          </a:p>
          <a:p>
            <a:r>
              <a:rPr lang="en-US" dirty="0"/>
              <a:t>Use inquiry rather than interrogation, and ask clarifying and permission questions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there any flexibility on the salary?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we talk more about flextime?</a:t>
            </a:r>
          </a:p>
          <a:p>
            <a:r>
              <a:rPr lang="en-US" dirty="0"/>
              <a:t>Use encouraging language that connects – echo, praise and “we” language</a:t>
            </a:r>
          </a:p>
          <a:p>
            <a:r>
              <a:rPr lang="en-US" dirty="0"/>
              <a:t>Keep your wording positive and open</a:t>
            </a:r>
          </a:p>
          <a:p>
            <a:pPr lvl="1"/>
            <a:r>
              <a:rPr lang="en-US" dirty="0"/>
              <a:t>Instead of saying ‘no’ try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Is it possible…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I’d be more comfortable with…</a:t>
            </a:r>
          </a:p>
          <a:p>
            <a:endParaRPr lang="en-US" dirty="0"/>
          </a:p>
        </p:txBody>
      </p:sp>
      <p:sp>
        <p:nvSpPr>
          <p:cNvPr id="7" name="Subtitle 1" descr="Subtitle 1">
            <a:extLst>
              <a:ext uri="{FF2B5EF4-FFF2-40B4-BE49-F238E27FC236}">
                <a16:creationId xmlns:a16="http://schemas.microsoft.com/office/drawing/2014/main" id="{718DDDDF-15D2-44B6-AF8F-9D0B4CC9E938}"/>
              </a:ext>
            </a:extLst>
          </p:cNvPr>
          <p:cNvSpPr txBox="1">
            <a:spLocks/>
          </p:cNvSpPr>
          <p:nvPr/>
        </p:nvSpPr>
        <p:spPr>
          <a:xfrm>
            <a:off x="466224" y="3620393"/>
            <a:ext cx="5010150" cy="373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Always </a:t>
            </a:r>
          </a:p>
        </p:txBody>
      </p:sp>
      <p:sp>
        <p:nvSpPr>
          <p:cNvPr id="13" name="Content Placeholder 1" descr="Bullet List 1">
            <a:extLst>
              <a:ext uri="{FF2B5EF4-FFF2-40B4-BE49-F238E27FC236}">
                <a16:creationId xmlns:a16="http://schemas.microsoft.com/office/drawing/2014/main" id="{F2AC8099-980B-49C7-92C7-ECA74687A0B7}"/>
              </a:ext>
            </a:extLst>
          </p:cNvPr>
          <p:cNvSpPr txBox="1">
            <a:spLocks/>
          </p:cNvSpPr>
          <p:nvPr/>
        </p:nvSpPr>
        <p:spPr>
          <a:xfrm>
            <a:off x="466224" y="4162912"/>
            <a:ext cx="5010150" cy="1980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Reinforce your excitement </a:t>
            </a:r>
          </a:p>
          <a:p>
            <a:r>
              <a:rPr lang="en-US" dirty="0"/>
              <a:t>Listen carefully </a:t>
            </a:r>
          </a:p>
          <a:p>
            <a:r>
              <a:rPr lang="en-US" dirty="0"/>
              <a:t>Only talk as much as you need to</a:t>
            </a:r>
          </a:p>
          <a:p>
            <a:pPr lvl="1"/>
            <a:r>
              <a:rPr lang="en-US" dirty="0"/>
              <a:t>The more they talk, the more you learn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BFA2A-9486-9EE3-3CA2-8C9EFF2A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242" y="2490782"/>
            <a:ext cx="279221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7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U">
  <a:themeElements>
    <a:clrScheme name="Syracuse PPT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ustom 2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757C44C2-A77B-834D-8FAB-68BFAD1491B4}" vid="{42734D28-6386-DE42-B688-E510F83709F6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F95DE25223488036D3AE878E21D2" ma:contentTypeVersion="2" ma:contentTypeDescription="Create a new document." ma:contentTypeScope="" ma:versionID="8f4e3052d1de95f83fc8f5219a729695">
  <xsd:schema xmlns:xsd="http://www.w3.org/2001/XMLSchema" xmlns:xs="http://www.w3.org/2001/XMLSchema" xmlns:p="http://schemas.microsoft.com/office/2006/metadata/properties" xmlns:ns3="f8a6d93b-109b-47b8-94f6-67eec0f9ae5e" targetNamespace="http://schemas.microsoft.com/office/2006/metadata/properties" ma:root="true" ma:fieldsID="96456b86ff6cf36d914724a7035b3048" ns3:_="">
    <xsd:import namespace="f8a6d93b-109b-47b8-94f6-67eec0f9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d93b-109b-47b8-94f6-67eec0f9a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6B2A7-0483-48DB-9EFB-E9B0212DC34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f8a6d93b-109b-47b8-94f6-67eec0f9ae5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421371-8134-4B55-B75A-B929485D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19873-2799-4BBC-B242-7EEBBAC9B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6d93b-109b-47b8-94f6-67eec0f9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PPTVerdana</Template>
  <TotalTime>5182</TotalTime>
  <Words>1685</Words>
  <Application>Microsoft Office PowerPoint</Application>
  <PresentationFormat>Custom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sohne</vt:lpstr>
      <vt:lpstr>Arial</vt:lpstr>
      <vt:lpstr>Corbel</vt:lpstr>
      <vt:lpstr>Georgia</vt:lpstr>
      <vt:lpstr>Verdana</vt:lpstr>
      <vt:lpstr>Wingdings</vt:lpstr>
      <vt:lpstr>SU</vt:lpstr>
      <vt:lpstr>Salary Negotiation: Advocating for Yourself5</vt:lpstr>
      <vt:lpstr>Typical Negotiation Process</vt:lpstr>
      <vt:lpstr>DO YOU HAVE TO ASK? Yes!!! </vt:lpstr>
      <vt:lpstr>WHEN DO YOU ASK? When they offer you the position.  </vt:lpstr>
      <vt:lpstr>WHAT DO YOU ASK FOR? Preparation is paramount. </vt:lpstr>
      <vt:lpstr>HOW DO YOU ASK?  Have a plan.</vt:lpstr>
      <vt:lpstr>HOW DO YOU ASK?  Have a plan.</vt:lpstr>
      <vt:lpstr>Tips and Tactics</vt:lpstr>
      <vt:lpstr>Tips and Tactics, continued</vt:lpstr>
      <vt:lpstr>More Tips and Tactics </vt:lpstr>
      <vt:lpstr>Pay Gaps: Gender AND Ethnicity</vt:lpstr>
      <vt:lpstr>What If They Say No?</vt:lpstr>
      <vt:lpstr>Salary Negotiation Exercise</vt:lpstr>
      <vt:lpstr>Salary Negotiation Exercise - DEBRIEF</vt:lpstr>
      <vt:lpstr>How do you get better? </vt:lpstr>
      <vt:lpstr>Questions? 3</vt:lpstr>
    </vt:vector>
  </TitlesOfParts>
  <Company/>
  <LinksUpToDate>false</LinksUpToDate>
  <SharedDoc>false</SharedDoc>
  <HyperlinkBase>https://www.syracuse.edu/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</dc:title>
  <dc:subject>SyracuseUniversity 16x9 PowerPoint Template</dc:subject>
  <dc:creator>Samantha Clemence</dc:creator>
  <cp:keywords>SyracuseUniversity PowerPoint</cp:keywords>
  <dc:description>Accessible PPT Template</dc:description>
  <cp:lastModifiedBy>Fulton</cp:lastModifiedBy>
  <cp:revision>12</cp:revision>
  <dcterms:created xsi:type="dcterms:W3CDTF">2021-11-29T22:02:53Z</dcterms:created>
  <dcterms:modified xsi:type="dcterms:W3CDTF">2024-04-15T15:32:38Z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0x010100E7AAF95DE25223488036D3AE878E21D2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