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3ADF0-E186-449E-B130-2C7269948068}" v="25" dt="2025-11-19T16:44:42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8" autoAdjust="0"/>
    <p:restoredTop sz="94660"/>
  </p:normalViewPr>
  <p:slideViewPr>
    <p:cSldViewPr snapToGrid="0">
      <p:cViewPr varScale="1">
        <p:scale>
          <a:sx n="89" d="100"/>
          <a:sy n="89" d="100"/>
        </p:scale>
        <p:origin x="96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9604F-CECC-4688-827A-E12D3E7572A2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C7D82-62B4-4FDE-957F-DFB54E2379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5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7D82-62B4-4FDE-957F-DFB54E2379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337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7D82-62B4-4FDE-957F-DFB54E2379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4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CF56E-D922-4450-9794-8B0E1451F6EB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 dpi="0" rotWithShape="1">
            <a:blip r:embed="rId2">
              <a:alphaModFix amt="7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9985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6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5C1F80-0989-4135-BEC0-53996BCA1D73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902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B346B3B-D23C-46FC-82B4-EC936862EBB6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622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9BA5514-C4EC-5772-F451-90A91C38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95E155-D254-47EB-52CD-C66E0A29E9A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947EE6D-F09F-E804-C40C-AB228BDE8E64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83" y="722376"/>
            <a:ext cx="5138927" cy="1581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30EF3B0-9D02-EBD8-2D14-79BF34534AA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9307" y="0"/>
            <a:ext cx="5413248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2784" y="2834640"/>
            <a:ext cx="5138928" cy="2999232"/>
          </a:xfrm>
        </p:spPr>
        <p:txBody>
          <a:bodyPr vert="horz" lIns="91440" tIns="45720" rIns="91440" bIns="45720" rtlCol="0" anchor="b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272784" y="6318504"/>
            <a:ext cx="3569956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075652" y="6318504"/>
            <a:ext cx="1491507" cy="365760"/>
          </a:xfrm>
        </p:spPr>
        <p:txBody>
          <a:bodyPr/>
          <a:lstStyle/>
          <a:p>
            <a:fld id="{11039C6F-01AE-405F-93D2-431591D79461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672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222436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222436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AE82713-2685-4CB9-BD26-DD329F3C67A6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23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57926B3-CA5D-44FB-BC2D-6B05FBB97B04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37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E009212-C305-41EC-8687-C39B36C09AF0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480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CD886C8-FB0E-44DB-9413-26C9933623BA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672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78A6864-E7E2-494F-A90A-ECC53613C6EC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327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F4ED686-7864-484B-8047-F06E855FD995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348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B8F8C76-8E31-4D47-BC79-85F35E81929B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3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954512" cy="795528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1C96F-46D7-47BB-8945-9667BCB4F5BB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21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5640267-1344-46BE-B105-162E68855468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8603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483717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1C45E567-307A-4358-87B7-AFD16C4C07D5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426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E016730A-3443-4D7F-BC47-3A3CDB3837FC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29142" y="0"/>
            <a:ext cx="3939493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7069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7" y="0"/>
            <a:ext cx="3968496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D9193AC5-F257-4C01-8A7B-A4CD87F22F04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73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A64EBB10-E93E-4729-97C4-FAB8DF4548E2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44556" y="0"/>
            <a:ext cx="6224082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5316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7040DD2C-7FC6-41A9-87A2-29E4EDD4A815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660263" y="0"/>
            <a:ext cx="6408375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378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05656" y="722376"/>
            <a:ext cx="3417212" cy="544068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8E3A8ED-7C53-48B7-8E07-F767A8357B6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5507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-1"/>
            <a:ext cx="7397496" cy="6857999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1AC3B39-0D1D-4C0E-BE8E-C570B18D6B3B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1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0780F3AB-C899-4854-A4A4-B2E20F203358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02819" y="0"/>
            <a:ext cx="7265819" cy="6858000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4446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5866" y="0"/>
            <a:ext cx="7397496" cy="6858000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400"/>
            </a:lvl3pPr>
            <a:lvl4pPr marL="685800" indent="0">
              <a:buNone/>
              <a:defRPr sz="1400"/>
            </a:lvl4pPr>
            <a:lvl5pPr marL="914400" indent="0"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1095A040-388D-41D5-A09F-3EC1A1D097A8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2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548451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CBE317-7590-8646-B2DB-5BED6EE8A1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4181134" y="3367319"/>
            <a:ext cx="68580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B255D3-4FB2-87A8-E502-9CDE10990A3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15F704-CD21-A249-03F6-4F036D21400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A6379DD5-AE65-4D02-9BCE-257CC17A63B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91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4591025"/>
          </a:xfr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591027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400"/>
            </a:lvl4pPr>
            <a:lvl5pPr marL="914400" indent="0">
              <a:buFont typeface="Arial" panose="020B0604020202020204" pitchFamily="34" charset="0"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B542C-378A-4AAF-83EE-A3767FF83605}" type="datetime1">
              <a:rPr lang="en-US" smtClean="0"/>
              <a:t>11/20/2025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85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370080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400"/>
            </a:lvl4pPr>
            <a:lvl5pPr marL="1085850" indent="-171450"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6C6F251-EB74-4ADA-AD63-D85EC3A9D616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150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1801367"/>
            <a:ext cx="7015248" cy="4489704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2735" y="1801367"/>
            <a:ext cx="3314425" cy="4489704"/>
          </a:xfr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305F46D-792E-48B7-9047-8A167251507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52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4669536" cy="4024566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B53D3FE-D727-4B50-874D-41D5E635B20A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09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2648" y="2293938"/>
            <a:ext cx="3645980" cy="4024565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E942071-3A2D-4B86-82F9-428DB212BAF8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9489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93BC13-F3D8-0BDA-D1BF-7B8E455AC0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7362B5B-CACD-7203-74DE-7B0BBF7D69CE}"/>
              </a:ext>
            </a:extLst>
          </p:cNvPr>
          <p:cNvGrpSpPr/>
          <p:nvPr/>
        </p:nvGrpSpPr>
        <p:grpSpPr>
          <a:xfrm>
            <a:off x="-22276" y="-6922"/>
            <a:ext cx="12214276" cy="6869101"/>
            <a:chOff x="-22276" y="-6922"/>
            <a:chExt cx="12214276" cy="686910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D6A753B-AD01-7A7A-4F2D-C75592EC67B9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E82525-BA9A-AA08-8DF0-B77178C6BC45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4B5202-8712-82B4-1B42-E7E4336E8698}"/>
                </a:ext>
              </a:extLst>
            </p:cNvPr>
            <p:cNvSpPr/>
            <p:nvPr/>
          </p:nvSpPr>
          <p:spPr>
            <a:xfrm flipH="1">
              <a:off x="-22276" y="-6922"/>
              <a:ext cx="3849318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5172D8-9117-7FB7-2347-567B5663C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928616"/>
            <a:ext cx="9912096" cy="1545336"/>
          </a:xfrm>
        </p:spPr>
        <p:txBody>
          <a:bodyPr anchor="t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0352" y="978408"/>
            <a:ext cx="11137392" cy="411480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7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32224-E515-4E44-2832-0D5E94847C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71D16-7052-CB51-10DB-659F8F77B25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0D1012-6B36-4753-8153-E5F98223956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32CC-C4B7-E2AF-5520-00C69FF37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32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718304"/>
            <a:ext cx="6281928" cy="13533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21208" y="786384"/>
            <a:ext cx="11155680" cy="4334256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78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2E2BBBB-FE25-456C-89E4-A0303F0273E5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072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BB35F-4BB0-2BB5-FD14-127AFB0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83480"/>
            <a:ext cx="6281928" cy="13533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sz="280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7C9CAD-F25A-225B-E7BA-4503FD713A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57200" y="182880"/>
            <a:ext cx="11247120" cy="49743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90000"/>
              </a:lnSpc>
              <a:buNone/>
              <a:defRPr lang="en-US" sz="32500" b="1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D0173-56FC-C02C-32BA-73DB1BA380C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15EE4B-219D-4799-AB8D-57B100451C5D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6AFD340-D045-A82B-779A-CCE82B04A25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46833-56EB-2252-BAD6-8D369F5548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29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5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4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0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36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E9E314-CB58-F3CE-7C32-D6103621A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9E12D21-0607-5120-F81C-6E1DA0652C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499AFF4-C109-45E7-87CB-3A41EC6C3342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1B35F-4D88-6EA9-8D55-4133CD961A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462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tem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8784" y="6739061"/>
            <a:ext cx="12207240" cy="137160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6" y="0"/>
            <a:ext cx="137160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1pPr>
            <a:lvl2pPr marL="2286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2pPr>
            <a:lvl3pPr marL="4572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3pPr>
            <a:lvl4pPr marL="6858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4pPr>
            <a:lvl5pPr marL="914400" indent="0">
              <a:lnSpc>
                <a:spcPct val="100000"/>
              </a:lnSpc>
              <a:buNone/>
              <a:defRPr sz="56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AFEFF9-BDF1-4CFA-B535-0413D62BE29A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84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5400" dirty="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9DFFF819-4E26-4576-8A6D-DA055CFF682A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534656" y="0"/>
            <a:ext cx="4654296" cy="6858000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1308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12357" y="6746828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761A50-B070-4EAD-9EB9-92E4929324E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40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5920" y="5203004"/>
            <a:ext cx="9052560" cy="55778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795462"/>
            <a:ext cx="9198864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4400"/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A1CBA35-F376-4C5F-B8C5-4C103617FD91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791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D93FB6C-5982-EAFA-94FA-F06EABA0EC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48F732B-25DE-1819-DB0A-266B26703011}"/>
              </a:ext>
            </a:extLst>
          </p:cNvPr>
          <p:cNvGrpSpPr/>
          <p:nvPr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0BBD41E-DAB9-A564-3A2B-295B7AE87C42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4A4391-9FDD-C033-0A4D-647A73420405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90101F-E74A-5C0F-8CC5-E0B5E3DC0E24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E2756-2591-1046-1B67-C9DEEDDCB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1368" y="5120640"/>
            <a:ext cx="8549640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1965960"/>
            <a:ext cx="8695944" cy="2331720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A89D600-DCDC-4EC3-BDD3-052C2836DAF2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894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49479-B594-DDBA-C16A-3A98635C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E065CA7-C91C-8C4F-CD30-E6DB950A620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CDB482-1274-EA4E-11EA-FDB308F1540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AEF3D1-EB50-234E-F0C0-5C4E6FB69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-1091" y="0"/>
            <a:ext cx="12188952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35CE4F-16F9-575C-78CA-4F076F0C3D1F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59711A-5559-82B6-B156-35D79618FF56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DDF72D5-B6AC-3F01-D0B7-E4B24906CC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9836" y="5192776"/>
            <a:ext cx="8494776" cy="621792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18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A93000-1238-849C-EADD-03910EE27D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33532" y="1792224"/>
            <a:ext cx="8641080" cy="2871216"/>
          </a:xfrm>
        </p:spPr>
        <p:txBody>
          <a:bodyPr anchor="ctr">
            <a:normAutofit/>
          </a:bodyPr>
          <a:lstStyle>
            <a:lvl1pPr marL="137160" indent="-137160">
              <a:lnSpc>
                <a:spcPct val="100000"/>
              </a:lnSpc>
              <a:buNone/>
              <a:defRPr sz="3600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C0B63-D720-7E4B-EF47-C094EDA300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91BBB-CF16-BAC6-4881-2B122B945B8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ADB2DB3-0A08-4E5B-8BB6-A488CF1C042F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8C42D5-A475-3C08-9471-C59B3A49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659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A329DD1-6F17-4170-B2B1-1A76C32D62A1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16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A7E6053-DA33-4DC9-86BB-0E52E5EB5B56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7964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CE4D-D83F-44D4-ACB0-A88A6B9DB4F7}" type="datetime1">
              <a:rPr lang="en-US" smtClean="0"/>
              <a:t>11/20/2025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940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2F981-1EE1-49F5-B605-4EA23F0307AC}" type="datetime1">
              <a:rPr lang="en-US" smtClean="0"/>
              <a:t>11/20/2025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68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6493B-A447-4205-AC2D-AE2DEDAE4E3B}" type="datetime1">
              <a:rPr lang="en-US" smtClean="0"/>
              <a:t>11/20/2025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15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53978" y="342016"/>
            <a:ext cx="6413182" cy="5976487"/>
          </a:xfr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F9A354F-9C13-4261-9BA4-DD76051C2429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74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88952" cy="4492679"/>
          </a:xfr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.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602ACF4-9E47-4D03-8EA6-1CE7E20F9165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79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A9CD26-23FE-488A-AF3B-5DDE99301C10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031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4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C67263D-2536-4E2E-A4D6-BA89E45F00B0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2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82B809-8BB3-463C-8B5E-28962B4654D8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965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8F537-5E0E-4697-8198-FDF0E53F372F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05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/>
        </p:nvSpPr>
        <p:spPr>
          <a:xfrm rot="16200000" flipH="1">
            <a:off x="2666999" y="-2667000"/>
            <a:ext cx="6857999" cy="12192002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/>
        </p:nvSpPr>
        <p:spPr>
          <a:xfrm rot="5400000" flipH="1">
            <a:off x="2719785" y="-1537266"/>
            <a:ext cx="5669226" cy="111088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H="1">
            <a:off x="-648303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8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4E7D34-A495-4E23-B1D1-F5D651D22AFE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41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093976"/>
            <a:ext cx="7271895" cy="4178808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7200" dirty="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976A96-D1F6-4A74-B023-FDE16753EDD7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FD1C4689-B28D-4D3C-8B05-9ABB967E2A3E}" type="datetime1">
              <a:rPr lang="en-US" smtClean="0"/>
              <a:t>11/20/2025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1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  <p:sldLayoutId id="2147483831" r:id="rId27"/>
    <p:sldLayoutId id="2147483832" r:id="rId28"/>
    <p:sldLayoutId id="2147483833" r:id="rId29"/>
    <p:sldLayoutId id="2147483834" r:id="rId30"/>
    <p:sldLayoutId id="2147483835" r:id="rId31"/>
    <p:sldLayoutId id="2147483836" r:id="rId32"/>
    <p:sldLayoutId id="2147483837" r:id="rId33"/>
    <p:sldLayoutId id="2147483838" r:id="rId34"/>
    <p:sldLayoutId id="2147483839" r:id="rId35"/>
    <p:sldLayoutId id="2147483840" r:id="rId36"/>
    <p:sldLayoutId id="2147483841" r:id="rId37"/>
    <p:sldLayoutId id="2147483842" r:id="rId38"/>
    <p:sldLayoutId id="2147483843" r:id="rId39"/>
    <p:sldLayoutId id="2147483844" r:id="rId40"/>
    <p:sldLayoutId id="2147483845" r:id="rId41"/>
    <p:sldLayoutId id="2147483846" r:id="rId42"/>
    <p:sldLayoutId id="2147483847" r:id="rId43"/>
    <p:sldLayoutId id="2147483848" r:id="rId44"/>
    <p:sldLayoutId id="2147483849" r:id="rId45"/>
    <p:sldLayoutId id="2147483850" r:id="rId46"/>
    <p:sldLayoutId id="2147483851" r:id="rId47"/>
    <p:sldLayoutId id="2147483852" r:id="rId48"/>
    <p:sldLayoutId id="2147483853" r:id="rId49"/>
    <p:sldLayoutId id="2147483854" r:id="rId50"/>
    <p:sldLayoutId id="2147483855" r:id="rId5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6C59-3214-2284-4232-F55ED0AAE1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  <a:latin typeface="Abadi" panose="020B0604020104020204" pitchFamily="34" charset="0"/>
              </a:rPr>
              <a:t>Paris to Belém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22D8D-E411-BE65-77E0-C35984A1B4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 Study in Policy Discontinuity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D51911BA-6B32-1938-D2B0-A8F3D2884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F2E3-D1C7-4C13-2296-C83448BC1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2783" y="223935"/>
            <a:ext cx="5138927" cy="1539551"/>
          </a:xfrm>
        </p:spPr>
        <p:txBody>
          <a:bodyPr anchor="b">
            <a:normAutofit/>
          </a:bodyPr>
          <a:lstStyle/>
          <a:p>
            <a:r>
              <a:rPr lang="en-US" sz="3300" b="1" dirty="0">
                <a:solidFill>
                  <a:schemeClr val="tx1"/>
                </a:solidFill>
                <a:latin typeface="Abadi" panose="020B0604020104020204" pitchFamily="34" charset="0"/>
              </a:rPr>
              <a:t>Solving the Impasse?</a:t>
            </a:r>
            <a:br>
              <a:rPr lang="en-US" sz="3300" dirty="0"/>
            </a:br>
            <a:br>
              <a:rPr lang="en-US" sz="3300" dirty="0"/>
            </a:br>
            <a:endParaRPr lang="en-US" sz="3300" dirty="0"/>
          </a:p>
        </p:txBody>
      </p:sp>
      <p:pic>
        <p:nvPicPr>
          <p:cNvPr id="8" name="Picture Placeholder 7" descr="Shanghai city skyline">
            <a:extLst>
              <a:ext uri="{FF2B5EF4-FFF2-40B4-BE49-F238E27FC236}">
                <a16:creationId xmlns:a16="http://schemas.microsoft.com/office/drawing/2014/main" id="{9A074108-03F9-2AEF-B27B-2267FE8775C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6" r="23655" b="-1"/>
          <a:stretch>
            <a:fillRect/>
          </a:stretch>
        </p:blipFill>
        <p:spPr>
          <a:xfrm>
            <a:off x="119307" y="10"/>
            <a:ext cx="5413248" cy="685799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392E-735E-5436-2D84-B8CC681A1D3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4310" y="1436914"/>
            <a:ext cx="5617402" cy="4348066"/>
          </a:xfrm>
        </p:spPr>
        <p:txBody>
          <a:bodyPr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Abadi" panose="020B0604020104020204" pitchFamily="34" charset="0"/>
              </a:rPr>
              <a:t>Reframe the issue?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" panose="020B0604020104020204" pitchFamily="34" charset="0"/>
              </a:rPr>
              <a:t>Fossil energy remains an economic option.  How do we raise the price and ration the supply?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" panose="020B0604020104020204" pitchFamily="34" charset="0"/>
              </a:rPr>
              <a:t>Can the UNFCCC shape these outcomes?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" panose="020B0604020104020204" pitchFamily="34" charset="0"/>
              </a:rPr>
              <a:t>How do we adapt to a rapidly changing planet?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Abadi" panose="020B0604020104020204" pitchFamily="34" charset="0"/>
              </a:rPr>
              <a:t>Is U.S. re-engagement in the Post WWII order possible?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700" b="1" dirty="0"/>
          </a:p>
        </p:txBody>
      </p:sp>
    </p:spTree>
    <p:extLst>
      <p:ext uri="{BB962C8B-B14F-4D97-AF65-F5344CB8AC3E}">
        <p14:creationId xmlns:p14="http://schemas.microsoft.com/office/powerpoint/2010/main" val="268356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A405-2B56-9F17-0A9D-FACE68E7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Abadi" panose="020B0604020104020204" pitchFamily="34" charset="0"/>
              </a:rPr>
              <a:t>Paris Offered a Road 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D00E0-5423-87AA-D01B-BE1EE91B49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Abadi" panose="020B0604020104020204" pitchFamily="34" charset="0"/>
              </a:rPr>
              <a:t>Involved all countries with a system of Nationally Determined Contributions (NDCs) that were designed to be strengthened within each successive 4-5 year period.</a:t>
            </a:r>
          </a:p>
          <a:p>
            <a:r>
              <a:rPr lang="en-US" sz="2000" dirty="0">
                <a:latin typeface="Abadi" panose="020B0604020104020204" pitchFamily="34" charset="0"/>
              </a:rPr>
              <a:t>Committed to keeping global temperature rise “well below 2 degrees Celsius” above pre-industrial levels and to pursuing efforts to “limit the temperature increase to 1.5 degrees Celsius.”</a:t>
            </a:r>
          </a:p>
          <a:p>
            <a:r>
              <a:rPr lang="en-US" sz="2000" dirty="0">
                <a:latin typeface="Abadi" panose="020B0604020104020204" pitchFamily="34" charset="0"/>
              </a:rPr>
              <a:t>Introduced new reporting requirements on mitigation efforts and established a Global </a:t>
            </a:r>
            <a:r>
              <a:rPr lang="en-US" sz="2000" dirty="0" err="1">
                <a:latin typeface="Abadi" panose="020B0604020104020204" pitchFamily="34" charset="0"/>
              </a:rPr>
              <a:t>Stocktake</a:t>
            </a:r>
            <a:r>
              <a:rPr lang="en-US" sz="2000" dirty="0">
                <a:latin typeface="Abadi" panose="020B0604020104020204" pitchFamily="34" charset="0"/>
              </a:rPr>
              <a:t> (GST) every five years to assess progress toward goals.</a:t>
            </a:r>
          </a:p>
          <a:p>
            <a:r>
              <a:rPr lang="en-US" sz="2000" dirty="0">
                <a:latin typeface="Abadi" panose="020B0604020104020204" pitchFamily="34" charset="0"/>
              </a:rPr>
              <a:t>Entered into Force (EIF) November 4, 2016.</a:t>
            </a:r>
          </a:p>
          <a:p>
            <a:r>
              <a:rPr lang="en-US" sz="2000" dirty="0">
                <a:latin typeface="Abadi" panose="020B0604020104020204" pitchFamily="34" charset="0"/>
              </a:rPr>
              <a:t>To date 194 countries have ratified the agreement, although the United States notified the UNFCCC of its intent to withdraw effective January 21, 2026 (for the second time).</a:t>
            </a:r>
          </a:p>
        </p:txBody>
      </p:sp>
    </p:spTree>
    <p:extLst>
      <p:ext uri="{BB962C8B-B14F-4D97-AF65-F5344CB8AC3E}">
        <p14:creationId xmlns:p14="http://schemas.microsoft.com/office/powerpoint/2010/main" val="403831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4C10-9754-549A-4340-8CAF6FD7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U.S. Policy Post-Paris</a:t>
            </a:r>
          </a:p>
        </p:txBody>
      </p:sp>
      <p:pic>
        <p:nvPicPr>
          <p:cNvPr id="6" name="Picture Placeholder 5" descr="Piping and tanks of an industrial factory">
            <a:extLst>
              <a:ext uri="{FF2B5EF4-FFF2-40B4-BE49-F238E27FC236}">
                <a16:creationId xmlns:a16="http://schemas.microsoft.com/office/drawing/2014/main" id="{A5AB8AE1-B616-D86B-172E-5A1D017B557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3" r="16043"/>
          <a:stretch>
            <a:fillRect/>
          </a:stretch>
        </p:blipFill>
        <p:spPr>
          <a:xfrm>
            <a:off x="612775" y="2293938"/>
            <a:ext cx="3646488" cy="4024312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A2F51-FE79-D271-A4FD-536F23ACA2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Abadi" panose="020B0604020104020204" pitchFamily="34" charset="0"/>
              </a:rPr>
              <a:t>Major EPA effort to phase out coal power generation through the Clean Power Plan provided incentives for states to reduce or eliminate coal.  States sued and implementation stalled. </a:t>
            </a:r>
          </a:p>
          <a:p>
            <a:r>
              <a:rPr lang="en-US" dirty="0">
                <a:latin typeface="Abadi" panose="020B0604020104020204" pitchFamily="34" charset="0"/>
              </a:rPr>
              <a:t>Obama Administration takes other steps to implement the Paris Agreement – formally joining the Paris Agreement 2016. </a:t>
            </a:r>
          </a:p>
          <a:p>
            <a:r>
              <a:rPr lang="en-US" dirty="0">
                <a:latin typeface="Abadi" panose="020B0604020104020204" pitchFamily="34" charset="0"/>
              </a:rPr>
              <a:t>States and Cities are encouraged to adopt zero emission targets.</a:t>
            </a:r>
          </a:p>
          <a:p>
            <a:r>
              <a:rPr lang="en-US" dirty="0">
                <a:latin typeface="Abadi" panose="020B0604020104020204" pitchFamily="34" charset="0"/>
              </a:rPr>
              <a:t>U.S. initiates action within the Montreal Protocol to phase out Hydrofluorocarbons (HFCs) –a refrigerant with high global warming potential (GWP).</a:t>
            </a:r>
          </a:p>
          <a:p>
            <a:r>
              <a:rPr lang="en-US" dirty="0">
                <a:latin typeface="Abadi" panose="020B0604020104020204" pitchFamily="34" charset="0"/>
              </a:rPr>
              <a:t>Trump Administration’s opposition to climate action (2017) slows action; Trump withdraws from Paris Agreement in November 2019 effective in 2020.</a:t>
            </a:r>
          </a:p>
          <a:p>
            <a:r>
              <a:rPr lang="en-US" dirty="0">
                <a:latin typeface="Abadi" panose="020B0604020104020204" pitchFamily="34" charset="0"/>
              </a:rPr>
              <a:t>Biden Administration re-enters Paris Agreement in 2021.</a:t>
            </a:r>
          </a:p>
        </p:txBody>
      </p:sp>
    </p:spTree>
    <p:extLst>
      <p:ext uri="{BB962C8B-B14F-4D97-AF65-F5344CB8AC3E}">
        <p14:creationId xmlns:p14="http://schemas.microsoft.com/office/powerpoint/2010/main" val="279675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23EDA-5AE9-A8F3-688F-37D3000F5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812696"/>
          </a:xfrm>
        </p:spPr>
        <p:txBody>
          <a:bodyPr anchor="b">
            <a:normAutofit fontScale="90000"/>
          </a:bodyPr>
          <a:lstStyle/>
          <a:p>
            <a:r>
              <a:rPr lang="en-US" b="1" dirty="0">
                <a:latin typeface="Abadi" panose="020B0604020104020204" pitchFamily="34" charset="0"/>
              </a:rPr>
              <a:t>The Biden Approach to Paris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88053-93EE-CC31-5F2A-4994C0C91E7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5283" y="1408922"/>
            <a:ext cx="4696471" cy="512250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latin typeface="Abadi" panose="020B0604020104020204" pitchFamily="34" charset="0"/>
              </a:rPr>
              <a:t>New administration seeks to incentivize action through legislation.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Abadi" panose="020B0604020104020204" pitchFamily="34" charset="0"/>
              </a:rPr>
              <a:t>The Infrastructure Act aims to modernize the economy through support for cleaner energy and innovation.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Abadi" panose="020B0604020104020204" pitchFamily="34" charset="0"/>
              </a:rPr>
              <a:t>The Inflation Reduction Act offered new incentives to states and individuals, supporting clean power production and development of new products – advanced batteries, electric vehicles, wind and solar systems.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Abadi" panose="020B0604020104020204" pitchFamily="34" charset="0"/>
              </a:rPr>
              <a:t>At COP 29, John Podesta argued that the U. S. energy transition would continue as the legislation was backed by appropriations. </a:t>
            </a:r>
          </a:p>
          <a:p>
            <a:pPr>
              <a:lnSpc>
                <a:spcPct val="110000"/>
              </a:lnSpc>
            </a:pPr>
            <a:r>
              <a:rPr lang="en-US" sz="1600" dirty="0">
                <a:latin typeface="Abadi" panose="020B0604020104020204" pitchFamily="34" charset="0"/>
              </a:rPr>
              <a:t>Optimism proved unfounded as the new administration dismantled the legislation and rescinded appropriations without opposition from a GOP-controlled Congress. </a:t>
            </a:r>
          </a:p>
        </p:txBody>
      </p:sp>
      <p:pic>
        <p:nvPicPr>
          <p:cNvPr id="5" name="Picture 4" descr="Wind turbines against blue sky">
            <a:extLst>
              <a:ext uri="{FF2B5EF4-FFF2-40B4-BE49-F238E27FC236}">
                <a16:creationId xmlns:a16="http://schemas.microsoft.com/office/drawing/2014/main" id="{035E1742-D3CA-3E0F-74A2-855BF34BD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04" r="13254" b="-1"/>
          <a:stretch>
            <a:fillRect/>
          </a:stretch>
        </p:blipFill>
        <p:spPr>
          <a:xfrm>
            <a:off x="5896947" y="10"/>
            <a:ext cx="6171691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2734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0B459-5778-51F1-7BA0-F95227A05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U.S. Abandons COP 30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1539E56-1290-D460-607D-F3EC8CF7851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586204"/>
            <a:ext cx="4573413" cy="4851918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COP 30 was </a:t>
            </a:r>
            <a:r>
              <a:rPr lang="en-US" dirty="0" err="1">
                <a:latin typeface="Abadi" panose="020B0604020104020204" pitchFamily="34" charset="0"/>
              </a:rPr>
              <a:t>designed.d</a:t>
            </a:r>
            <a:r>
              <a:rPr lang="en-US" dirty="0">
                <a:latin typeface="Abadi" panose="020B0604020104020204" pitchFamily="34" charset="0"/>
              </a:rPr>
              <a:t> to strengthen original NDCs.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U.S. withdrawal has compromised the process; strong U.S. NDC undermined; U.S. support for international climate action eliminated.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China’s new NDC shows little ambition despite China’s major role in renewable energy production.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Despite promise of Paris no new climate leadership emerges.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Geopolitical tensions lower priority for climate action. </a:t>
            </a:r>
          </a:p>
        </p:txBody>
      </p:sp>
      <p:pic>
        <p:nvPicPr>
          <p:cNvPr id="5" name="Content Placeholder 4" descr="Fog-covered mountain">
            <a:extLst>
              <a:ext uri="{FF2B5EF4-FFF2-40B4-BE49-F238E27FC236}">
                <a16:creationId xmlns:a16="http://schemas.microsoft.com/office/drawing/2014/main" id="{C8DE0DFF-E598-FB9A-BD56-DBA92009D3C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r="11688" b="-1"/>
          <a:stretch>
            <a:fillRect/>
          </a:stretch>
        </p:blipFill>
        <p:spPr>
          <a:xfrm>
            <a:off x="5844556" y="10"/>
            <a:ext cx="6224082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165893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9F202-83DB-AE97-1456-F0E98EB15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090" y="130255"/>
            <a:ext cx="5259665" cy="1147666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Policy Assumptions</a:t>
            </a:r>
          </a:p>
        </p:txBody>
      </p:sp>
      <p:pic>
        <p:nvPicPr>
          <p:cNvPr id="7" name="Content Placeholder 6" descr="Thermal power station">
            <a:extLst>
              <a:ext uri="{FF2B5EF4-FFF2-40B4-BE49-F238E27FC236}">
                <a16:creationId xmlns:a16="http://schemas.microsoft.com/office/drawing/2014/main" id="{D0DE7342-4491-617F-5112-74B60087A36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16408"/>
          <a:stretch>
            <a:fillRect/>
          </a:stretch>
        </p:blipFill>
        <p:spPr>
          <a:xfrm>
            <a:off x="115866" y="10"/>
            <a:ext cx="5594469" cy="6857990"/>
          </a:xfrm>
          <a:noFill/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5CAE15D-E23A-145B-FA63-F03D0E8E4F3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81668" y="1688841"/>
            <a:ext cx="5085492" cy="4917232"/>
          </a:xfrm>
        </p:spPr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U.S. environmental policy was focused on mitigation.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Success with SO² (sulfur) and CFCs (ozone) offered examples. 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Assumed fossil fuel interests would accept science that CO² was a pollutant.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Ignored differences in earlier efforts which were directly linked to human health.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Dismissed the scale of the problem: in 1987 fossil fuels represented 81% of Total primary energy supply (TPES).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Regulating CO² required penalizing the energy sector.  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badi" panose="020B0604020104020204" pitchFamily="34" charset="0"/>
              </a:rPr>
              <a:t>Public understood CO² was an essential part of the earth’s biome.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badi" panose="020B0604020104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59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E7D3C4A-2739-DF7A-5992-A033A57FE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092615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Resistance to Action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1876218-F0AA-5E95-7E11-D0926CF448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In 1992 Congress ratified UNFCCC as it called for study; imposed no constraints.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UNFCCC entered into force; failure of parties to meet 1990 emission levels triggers Kyoto protocol negotiations.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Congress adopts Byrd-Hagel resolution cautioning against harming U.S. economy.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Fossil fuel interests mount public campaign against Kyoto action.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Climate change and environmental action become polarizing – more conflict emerges along party lines.</a:t>
            </a:r>
          </a:p>
          <a:p>
            <a:pPr marL="0" indent="-34290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Abadi" panose="020B0604020104020204" pitchFamily="34" charset="0"/>
              </a:rPr>
              <a:t>Trump embodies these perceptions even as climate change impacts become visible.  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14" name="Picture Placeholder 13" descr="Blue painted factory">
            <a:extLst>
              <a:ext uri="{FF2B5EF4-FFF2-40B4-BE49-F238E27FC236}">
                <a16:creationId xmlns:a16="http://schemas.microsoft.com/office/drawing/2014/main" id="{CBFEE7C3-E9A5-F0F9-B333-D0CF70EED57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r="8399" b="-1"/>
          <a:stretch>
            <a:fillRect/>
          </a:stretch>
        </p:blipFill>
        <p:spPr>
          <a:xfrm>
            <a:off x="5660263" y="10"/>
            <a:ext cx="6408375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4055574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B293-8740-6CDF-CB57-8EA0B67C2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18" y="502920"/>
            <a:ext cx="4429242" cy="850019"/>
          </a:xfrm>
        </p:spPr>
        <p:txBody>
          <a:bodyPr anchor="b">
            <a:normAutofit fontScale="90000"/>
          </a:bodyPr>
          <a:lstStyle/>
          <a:p>
            <a:r>
              <a:rPr lang="en-US" sz="3000" b="1" dirty="0">
                <a:latin typeface="Abadi" panose="020B0604020104020204" pitchFamily="34" charset="0"/>
              </a:rPr>
              <a:t>Political Polarization Stalled Climate Action</a:t>
            </a:r>
          </a:p>
        </p:txBody>
      </p:sp>
      <p:pic>
        <p:nvPicPr>
          <p:cNvPr id="5" name="Picture 4" descr="View of earth from space">
            <a:extLst>
              <a:ext uri="{FF2B5EF4-FFF2-40B4-BE49-F238E27FC236}">
                <a16:creationId xmlns:a16="http://schemas.microsoft.com/office/drawing/2014/main" id="{CED2E7C0-8BF9-3CCA-908F-DA1BBE5E1A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960" r="18174"/>
          <a:stretch>
            <a:fillRect/>
          </a:stretch>
        </p:blipFill>
        <p:spPr>
          <a:xfrm>
            <a:off x="327661" y="121298"/>
            <a:ext cx="6707621" cy="6218436"/>
          </a:xfrm>
          <a:prstGeom prst="rect">
            <a:avLst/>
          </a:prstGeom>
          <a:noFill/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127319-DD68-26E9-9F40-124AD675182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37918" y="1586204"/>
            <a:ext cx="4429242" cy="4668292"/>
          </a:xfrm>
        </p:spPr>
        <p:txBody>
          <a:bodyPr/>
          <a:lstStyle/>
          <a:p>
            <a:r>
              <a:rPr lang="en-US" dirty="0">
                <a:latin typeface="Abadi" panose="020B0604020104020204" pitchFamily="34" charset="0"/>
              </a:rPr>
              <a:t>Fossil fuel abundance shaped the Post WWII World. </a:t>
            </a:r>
          </a:p>
          <a:p>
            <a:r>
              <a:rPr lang="en-US" dirty="0">
                <a:latin typeface="Abadi" panose="020B0604020104020204" pitchFamily="34" charset="0"/>
              </a:rPr>
              <a:t>Environmental activists thought science could overcome public resistance.</a:t>
            </a:r>
          </a:p>
          <a:p>
            <a:r>
              <a:rPr lang="en-US" dirty="0">
                <a:latin typeface="Abadi" panose="020B0604020104020204" pitchFamily="34" charset="0"/>
              </a:rPr>
              <a:t>Emissions trading (like SO² approach) dominated discussions.</a:t>
            </a:r>
          </a:p>
          <a:p>
            <a:r>
              <a:rPr lang="en-US" dirty="0">
                <a:latin typeface="Abadi" panose="020B0604020104020204" pitchFamily="34" charset="0"/>
              </a:rPr>
              <a:t>Climate was seen as a global problem; all industrialized countries must act. </a:t>
            </a:r>
          </a:p>
          <a:p>
            <a:r>
              <a:rPr lang="en-US" dirty="0">
                <a:latin typeface="Abadi" panose="020B0604020104020204" pitchFamily="34" charset="0"/>
              </a:rPr>
              <a:t>Oil companies argued U.S. would face disproportionate constraints; developing countries would benefit at our expense.  </a:t>
            </a:r>
          </a:p>
          <a:p>
            <a:endParaRPr lang="en-US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04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40BF6-1D7A-1854-97D9-B83229D5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560770"/>
          </a:xfrm>
        </p:spPr>
        <p:txBody>
          <a:bodyPr anchor="b">
            <a:normAutofit/>
          </a:bodyPr>
          <a:lstStyle/>
          <a:p>
            <a:r>
              <a:rPr lang="en-US" b="1" dirty="0">
                <a:latin typeface="Abadi" panose="020B0604020104020204" pitchFamily="34" charset="0"/>
              </a:rPr>
              <a:t>COP 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61805-CCC8-3E6E-24ED-182F89F06A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>
            <a:normAutofit fontScale="92500"/>
          </a:bodyPr>
          <a:lstStyle/>
          <a:p>
            <a:r>
              <a:rPr lang="en-US" sz="1700" dirty="0">
                <a:latin typeface="Abadi" panose="020B0604020104020204" pitchFamily="34" charset="0"/>
              </a:rPr>
              <a:t>In 2019, China and EU sought to fill vacuum, U.S. still participated.</a:t>
            </a:r>
          </a:p>
          <a:p>
            <a:r>
              <a:rPr lang="en-US" sz="1700" dirty="0">
                <a:latin typeface="Abadi" panose="020B0604020104020204" pitchFamily="34" charset="0"/>
              </a:rPr>
              <a:t>Brazil has sought to create a sense of collaborative multilateralism.</a:t>
            </a:r>
          </a:p>
          <a:p>
            <a:r>
              <a:rPr lang="en-US" sz="1700" dirty="0">
                <a:latin typeface="Abadi" panose="020B0604020104020204" pitchFamily="34" charset="0"/>
              </a:rPr>
              <a:t>Ambition in NDCs is limited; finance is a constraint.</a:t>
            </a:r>
          </a:p>
          <a:p>
            <a:r>
              <a:rPr lang="en-US" sz="1700" dirty="0">
                <a:latin typeface="Abadi" panose="020B0604020104020204" pitchFamily="34" charset="0"/>
              </a:rPr>
              <a:t>Dilemma: Emissions since Paris only fell during the pandemic; 2024 emissions surged.</a:t>
            </a:r>
          </a:p>
          <a:p>
            <a:r>
              <a:rPr lang="en-US" sz="1700" dirty="0">
                <a:latin typeface="Abadi" panose="020B0604020104020204" pitchFamily="34" charset="0"/>
              </a:rPr>
              <a:t>TPES in 2024 is still 81% fossil fuels despite steady growth of renewables.</a:t>
            </a:r>
          </a:p>
          <a:p>
            <a:r>
              <a:rPr lang="en-US" sz="1700" dirty="0">
                <a:latin typeface="Abadi" panose="020B0604020104020204" pitchFamily="34" charset="0"/>
              </a:rPr>
              <a:t>New energy demands in OECD and Asia poses challenges for action.</a:t>
            </a:r>
          </a:p>
          <a:p>
            <a:r>
              <a:rPr lang="en-US" sz="1700" dirty="0">
                <a:latin typeface="Abadi" panose="020B0604020104020204" pitchFamily="34" charset="0"/>
              </a:rPr>
              <a:t>Geopolitics poses serious challenges. </a:t>
            </a:r>
          </a:p>
          <a:p>
            <a:endParaRPr lang="en-US" sz="1700" dirty="0"/>
          </a:p>
        </p:txBody>
      </p:sp>
      <p:pic>
        <p:nvPicPr>
          <p:cNvPr id="6" name="Picture Placeholder 5" descr="Digital rendering of a colored world map">
            <a:extLst>
              <a:ext uri="{FF2B5EF4-FFF2-40B4-BE49-F238E27FC236}">
                <a16:creationId xmlns:a16="http://schemas.microsoft.com/office/drawing/2014/main" id="{DFA1D26F-558B-5676-8FB3-CF44620C4E7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r="18462"/>
          <a:stretch>
            <a:fillRect/>
          </a:stretch>
        </p:blipFill>
        <p:spPr>
          <a:xfrm>
            <a:off x="5844556" y="10"/>
            <a:ext cx="6224082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9764207"/>
      </p:ext>
    </p:extLst>
  </p:cSld>
  <p:clrMapOvr>
    <a:masterClrMapping/>
  </p:clrMapOvr>
</p:sld>
</file>

<file path=ppt/theme/theme1.xml><?xml version="1.0" encoding="utf-8"?>
<a:theme xmlns:a="http://schemas.openxmlformats.org/drawingml/2006/main" name="Chroma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" id="{DC2B181E-9B25-4FFB-A269-A81149E37B96}" vid="{FD28A279-D9A1-4F6C-9122-D382EE6782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Chroma">
    <a:dk1>
      <a:srgbClr val="131313"/>
    </a:dk1>
    <a:lt1>
      <a:sysClr val="window" lastClr="FFFFFF"/>
    </a:lt1>
    <a:dk2>
      <a:srgbClr val="0C233A"/>
    </a:dk2>
    <a:lt2>
      <a:srgbClr val="F5FAFD"/>
    </a:lt2>
    <a:accent1>
      <a:srgbClr val="4485DC"/>
    </a:accent1>
    <a:accent2>
      <a:srgbClr val="25AAD5"/>
    </a:accent2>
    <a:accent3>
      <a:srgbClr val="5BBEAC"/>
    </a:accent3>
    <a:accent4>
      <a:srgbClr val="6666E2"/>
    </a:accent4>
    <a:accent5>
      <a:srgbClr val="66C26C"/>
    </a:accent5>
    <a:accent6>
      <a:srgbClr val="10CF9B"/>
    </a:accent6>
    <a:hlink>
      <a:srgbClr val="4485DC"/>
    </a:hlink>
    <a:folHlink>
      <a:srgbClr val="25AAD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203</TotalTime>
  <Words>847</Words>
  <Application>Microsoft Office PowerPoint</Application>
  <PresentationFormat>Widescreen</PresentationFormat>
  <Paragraphs>66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Abadi</vt:lpstr>
      <vt:lpstr>Aptos</vt:lpstr>
      <vt:lpstr>Aptos Light</vt:lpstr>
      <vt:lpstr>Arial</vt:lpstr>
      <vt:lpstr>Chroma</vt:lpstr>
      <vt:lpstr>Paris to Belém</vt:lpstr>
      <vt:lpstr>Paris Offered a Road Map</vt:lpstr>
      <vt:lpstr>U.S. Policy Post-Paris</vt:lpstr>
      <vt:lpstr>The Biden Approach to Paris</vt:lpstr>
      <vt:lpstr>U.S. Abandons COP 30</vt:lpstr>
      <vt:lpstr>Policy Assumptions</vt:lpstr>
      <vt:lpstr>Resistance to Action</vt:lpstr>
      <vt:lpstr>Political Polarization Stalled Climate Action</vt:lpstr>
      <vt:lpstr>COP 30</vt:lpstr>
      <vt:lpstr>Solving the Impasse?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Melinda Kimble</dc:creator>
  <cp:lastModifiedBy>Fulton A</cp:lastModifiedBy>
  <cp:revision>2</cp:revision>
  <dcterms:created xsi:type="dcterms:W3CDTF">2025-11-18T14:13:37Z</dcterms:created>
  <dcterms:modified xsi:type="dcterms:W3CDTF">2025-11-20T13:30:29Z</dcterms:modified>
</cp:coreProperties>
</file>