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776" r:id="rId3"/>
    <p:sldId id="791" r:id="rId4"/>
    <p:sldId id="777" r:id="rId5"/>
    <p:sldId id="786" r:id="rId6"/>
    <p:sldId id="780" r:id="rId7"/>
    <p:sldId id="778" r:id="rId8"/>
    <p:sldId id="781" r:id="rId9"/>
    <p:sldId id="779" r:id="rId10"/>
    <p:sldId id="788" r:id="rId11"/>
    <p:sldId id="782" r:id="rId12"/>
    <p:sldId id="789" r:id="rId13"/>
    <p:sldId id="795" r:id="rId14"/>
    <p:sldId id="790" r:id="rId15"/>
    <p:sldId id="767" r:id="rId16"/>
    <p:sldId id="784" r:id="rId17"/>
    <p:sldId id="792" r:id="rId18"/>
    <p:sldId id="797" r:id="rId19"/>
    <p:sldId id="773" r:id="rId20"/>
    <p:sldId id="796" r:id="rId21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5C1BE-3E70-408D-9572-7473B9A7104E}" v="21" dt="2025-10-09T14:08:00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24" d="100"/>
          <a:sy n="124" d="100"/>
        </p:scale>
        <p:origin x="102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ton A" userId="6ce49bf28c24c9be" providerId="LiveId" clId="{6BBDCC28-EAC0-40FF-A09B-B0AEED10F0DB}"/>
    <pc:docChg chg="undo custSel addSld delSld modSld">
      <pc:chgData name="Fulton A" userId="6ce49bf28c24c9be" providerId="LiveId" clId="{6BBDCC28-EAC0-40FF-A09B-B0AEED10F0DB}" dt="2025-10-09T14:08:00.010" v="257"/>
      <pc:docMkLst>
        <pc:docMk/>
      </pc:docMkLst>
      <pc:sldChg chg="modSp mod">
        <pc:chgData name="Fulton A" userId="6ce49bf28c24c9be" providerId="LiveId" clId="{6BBDCC28-EAC0-40FF-A09B-B0AEED10F0DB}" dt="2025-10-09T13:58:37.886" v="47" actId="20577"/>
        <pc:sldMkLst>
          <pc:docMk/>
          <pc:sldMk cId="2153690178" sldId="256"/>
        </pc:sldMkLst>
        <pc:spChg chg="mod">
          <ac:chgData name="Fulton A" userId="6ce49bf28c24c9be" providerId="LiveId" clId="{6BBDCC28-EAC0-40FF-A09B-B0AEED10F0DB}" dt="2025-10-09T13:58:37.886" v="47" actId="20577"/>
          <ac:spMkLst>
            <pc:docMk/>
            <pc:sldMk cId="2153690178" sldId="256"/>
            <ac:spMk id="4" creationId="{61BCD19B-55AB-4D08-A939-080A93DACEA3}"/>
          </ac:spMkLst>
        </pc:spChg>
        <pc:spChg chg="mod">
          <ac:chgData name="Fulton A" userId="6ce49bf28c24c9be" providerId="LiveId" clId="{6BBDCC28-EAC0-40FF-A09B-B0AEED10F0DB}" dt="2025-10-09T13:58:18.424" v="12" actId="20577"/>
          <ac:spMkLst>
            <pc:docMk/>
            <pc:sldMk cId="2153690178" sldId="256"/>
            <ac:spMk id="6" creationId="{C33D3CE5-5285-44EC-AB2E-E318AACFE2FF}"/>
          </ac:spMkLst>
        </pc:spChg>
      </pc:sldChg>
      <pc:sldChg chg="del">
        <pc:chgData name="Fulton A" userId="6ce49bf28c24c9be" providerId="LiveId" clId="{6BBDCC28-EAC0-40FF-A09B-B0AEED10F0DB}" dt="2025-10-09T13:58:49.074" v="49" actId="47"/>
        <pc:sldMkLst>
          <pc:docMk/>
          <pc:sldMk cId="3758901616" sldId="794"/>
        </pc:sldMkLst>
      </pc:sldChg>
      <pc:sldChg chg="add">
        <pc:chgData name="Fulton A" userId="6ce49bf28c24c9be" providerId="LiveId" clId="{6BBDCC28-EAC0-40FF-A09B-B0AEED10F0DB}" dt="2025-10-09T13:58:46.331" v="48"/>
        <pc:sldMkLst>
          <pc:docMk/>
          <pc:sldMk cId="3889648251" sldId="796"/>
        </pc:sldMkLst>
      </pc:sldChg>
      <pc:sldChg chg="addSp modSp new mod modAnim">
        <pc:chgData name="Fulton A" userId="6ce49bf28c24c9be" providerId="LiveId" clId="{6BBDCC28-EAC0-40FF-A09B-B0AEED10F0DB}" dt="2025-10-09T14:08:00.010" v="257"/>
        <pc:sldMkLst>
          <pc:docMk/>
          <pc:sldMk cId="1251664151" sldId="797"/>
        </pc:sldMkLst>
        <pc:spChg chg="add mod">
          <ac:chgData name="Fulton A" userId="6ce49bf28c24c9be" providerId="LiveId" clId="{6BBDCC28-EAC0-40FF-A09B-B0AEED10F0DB}" dt="2025-10-09T14:00:56.379" v="72" actId="1076"/>
          <ac:spMkLst>
            <pc:docMk/>
            <pc:sldMk cId="1251664151" sldId="797"/>
            <ac:spMk id="4" creationId="{3B2FE00A-7CD0-C14B-B6BA-86512B8E717B}"/>
          </ac:spMkLst>
        </pc:spChg>
        <pc:spChg chg="add mod">
          <ac:chgData name="Fulton A" userId="6ce49bf28c24c9be" providerId="LiveId" clId="{6BBDCC28-EAC0-40FF-A09B-B0AEED10F0DB}" dt="2025-10-09T14:04:46.078" v="200" actId="208"/>
          <ac:spMkLst>
            <pc:docMk/>
            <pc:sldMk cId="1251664151" sldId="797"/>
            <ac:spMk id="5" creationId="{7C6EDFCC-5A43-FDBA-19EE-CE7CE3541B37}"/>
          </ac:spMkLst>
        </pc:spChg>
        <pc:spChg chg="add mod">
          <ac:chgData name="Fulton A" userId="6ce49bf28c24c9be" providerId="LiveId" clId="{6BBDCC28-EAC0-40FF-A09B-B0AEED10F0DB}" dt="2025-10-09T14:04:57.249" v="201" actId="208"/>
          <ac:spMkLst>
            <pc:docMk/>
            <pc:sldMk cId="1251664151" sldId="797"/>
            <ac:spMk id="6" creationId="{1C18FB84-62B1-CA7C-3663-462413BB96FB}"/>
          </ac:spMkLst>
        </pc:spChg>
        <pc:spChg chg="add mod">
          <ac:chgData name="Fulton A" userId="6ce49bf28c24c9be" providerId="LiveId" clId="{6BBDCC28-EAC0-40FF-A09B-B0AEED10F0DB}" dt="2025-10-09T14:05:02.723" v="202" actId="208"/>
          <ac:spMkLst>
            <pc:docMk/>
            <pc:sldMk cId="1251664151" sldId="797"/>
            <ac:spMk id="7" creationId="{62E9D64E-A90A-35CB-896F-9523C252FD19}"/>
          </ac:spMkLst>
        </pc:spChg>
        <pc:spChg chg="add mod">
          <ac:chgData name="Fulton A" userId="6ce49bf28c24c9be" providerId="LiveId" clId="{6BBDCC28-EAC0-40FF-A09B-B0AEED10F0DB}" dt="2025-10-09T14:05:06.774" v="203" actId="208"/>
          <ac:spMkLst>
            <pc:docMk/>
            <pc:sldMk cId="1251664151" sldId="797"/>
            <ac:spMk id="8" creationId="{4B242A47-AEA9-D49C-5BB7-467173D947C3}"/>
          </ac:spMkLst>
        </pc:spChg>
        <pc:spChg chg="add mod">
          <ac:chgData name="Fulton A" userId="6ce49bf28c24c9be" providerId="LiveId" clId="{6BBDCC28-EAC0-40FF-A09B-B0AEED10F0DB}" dt="2025-10-09T14:06:12.572" v="245" actId="208"/>
          <ac:spMkLst>
            <pc:docMk/>
            <pc:sldMk cId="1251664151" sldId="797"/>
            <ac:spMk id="9" creationId="{5E5F1803-F472-625E-0342-B2B4527E28DF}"/>
          </ac:spMkLst>
        </pc:spChg>
        <pc:picChg chg="add mod">
          <ac:chgData name="Fulton A" userId="6ce49bf28c24c9be" providerId="LiveId" clId="{6BBDCC28-EAC0-40FF-A09B-B0AEED10F0DB}" dt="2025-10-09T14:05:12.898" v="205" actId="1076"/>
          <ac:picMkLst>
            <pc:docMk/>
            <pc:sldMk cId="1251664151" sldId="797"/>
            <ac:picMk id="3" creationId="{1A37BE40-6B0E-42FC-30E6-3B00E5D824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382C9-6A48-49AF-A069-E0AA57207C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hyperlink" Target="http://pngimg.com/download/2567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81175"/>
            <a:ext cx="7686674" cy="1194650"/>
          </a:xfrm>
        </p:spPr>
        <p:txBody>
          <a:bodyPr>
            <a:normAutofit/>
          </a:bodyPr>
          <a:lstStyle/>
          <a:p>
            <a:pPr algn="ctr"/>
            <a:r>
              <a:rPr lang="en-US" sz="4400" spc="-140" dirty="0"/>
              <a:t>Overcoming “Impostor Syndrome”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686" y="2810477"/>
            <a:ext cx="7291040" cy="8855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it’s natural.  Building confidence.  Channeling adrenaline.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425268" y="5307656"/>
            <a:ext cx="280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Samantha Clemence</a:t>
            </a:r>
            <a:br>
              <a:rPr lang="en-US" sz="2400" dirty="0"/>
            </a:br>
            <a:r>
              <a:rPr lang="en-US" sz="2400" dirty="0"/>
              <a:t>Fulton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993321" y="5676989"/>
            <a:ext cx="220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 October 2025</a:t>
            </a:r>
          </a:p>
        </p:txBody>
      </p:sp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1AC88B-FC5D-4657-8EF1-456EB151D634}"/>
              </a:ext>
            </a:extLst>
          </p:cNvPr>
          <p:cNvSpPr txBox="1"/>
          <p:nvPr/>
        </p:nvSpPr>
        <p:spPr>
          <a:xfrm>
            <a:off x="1225804" y="5082690"/>
            <a:ext cx="712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want to trust the organization – a “sense of belonging” is important – but choose wisely.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9AC9A-B399-4A13-B92C-38EFF83A86B6}"/>
              </a:ext>
            </a:extLst>
          </p:cNvPr>
          <p:cNvSpPr txBox="1">
            <a:spLocks/>
          </p:cNvSpPr>
          <p:nvPr/>
        </p:nvSpPr>
        <p:spPr>
          <a:xfrm>
            <a:off x="326735" y="18689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1A847-FA14-4D89-A995-69C1A3E62263}"/>
              </a:ext>
            </a:extLst>
          </p:cNvPr>
          <p:cNvSpPr txBox="1"/>
          <p:nvPr/>
        </p:nvSpPr>
        <p:spPr>
          <a:xfrm>
            <a:off x="1491243" y="2218668"/>
            <a:ext cx="5848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#1    Know that you are not alone.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6B186-969E-4A48-BAE0-99D284167647}"/>
              </a:ext>
            </a:extLst>
          </p:cNvPr>
          <p:cNvSpPr txBox="1"/>
          <p:nvPr/>
        </p:nvSpPr>
        <p:spPr>
          <a:xfrm>
            <a:off x="1749840" y="4357243"/>
            <a:ext cx="5589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/>
              <a:t>** Ask a Mentor or someone outside the organization.**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EDE839-03FB-C29A-3E16-D97DD5AFB512}"/>
              </a:ext>
            </a:extLst>
          </p:cNvPr>
          <p:cNvCxnSpPr/>
          <p:nvPr/>
        </p:nvCxnSpPr>
        <p:spPr>
          <a:xfrm>
            <a:off x="4663440" y="4726575"/>
            <a:ext cx="2174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038599-F8A1-5B13-B7C3-0AEA4EF12287}"/>
              </a:ext>
            </a:extLst>
          </p:cNvPr>
          <p:cNvCxnSpPr/>
          <p:nvPr/>
        </p:nvCxnSpPr>
        <p:spPr>
          <a:xfrm flipH="1">
            <a:off x="5080000" y="4726575"/>
            <a:ext cx="548640" cy="2823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9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6193DE1-7053-4EFF-9964-900DC86FAC53}"/>
              </a:ext>
            </a:extLst>
          </p:cNvPr>
          <p:cNvSpPr txBox="1">
            <a:spLocks/>
          </p:cNvSpPr>
          <p:nvPr/>
        </p:nvSpPr>
        <p:spPr>
          <a:xfrm>
            <a:off x="331669" y="20235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7F3132-B2E5-442C-8549-D4C23466357C}"/>
              </a:ext>
            </a:extLst>
          </p:cNvPr>
          <p:cNvSpPr txBox="1"/>
          <p:nvPr/>
        </p:nvSpPr>
        <p:spPr>
          <a:xfrm>
            <a:off x="1507475" y="2394066"/>
            <a:ext cx="6129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cardinal rule to observe even before you start:  Be Honest.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E1EAA3-73B9-4EED-B7EA-DFB79CE7FCB2}"/>
              </a:ext>
            </a:extLst>
          </p:cNvPr>
          <p:cNvSpPr txBox="1"/>
          <p:nvPr/>
        </p:nvSpPr>
        <p:spPr>
          <a:xfrm>
            <a:off x="1967876" y="3355939"/>
            <a:ext cx="594584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“Put your best foot forward,” of course, </a:t>
            </a:r>
          </a:p>
          <a:p>
            <a:pPr>
              <a:lnSpc>
                <a:spcPct val="150000"/>
              </a:lnSpc>
            </a:pPr>
            <a:r>
              <a:rPr lang="en-US" dirty="0"/>
              <a:t>but be careful of</a:t>
            </a:r>
          </a:p>
          <a:p>
            <a:pPr>
              <a:lnSpc>
                <a:spcPct val="150000"/>
              </a:lnSpc>
            </a:pPr>
            <a:r>
              <a:rPr lang="en-US" dirty="0"/>
              <a:t>misrepresentation, excessive exaggeration – </a:t>
            </a:r>
          </a:p>
          <a:p>
            <a:pPr>
              <a:lnSpc>
                <a:spcPct val="150000"/>
              </a:lnSpc>
            </a:pPr>
            <a:r>
              <a:rPr lang="en-US" dirty="0"/>
              <a:t>because </a:t>
            </a:r>
            <a:r>
              <a:rPr lang="en-US" b="1" i="1" dirty="0"/>
              <a:t>they</a:t>
            </a:r>
            <a:r>
              <a:rPr lang="en-US" dirty="0"/>
              <a:t> might believe in you more than </a:t>
            </a:r>
            <a:r>
              <a:rPr lang="en-US" b="1" i="1" dirty="0"/>
              <a:t>you</a:t>
            </a:r>
            <a:r>
              <a:rPr lang="en-US" dirty="0"/>
              <a:t> believe in yourself.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77BF2D-3805-4FFB-AD55-6AE21A86B48E}"/>
              </a:ext>
            </a:extLst>
          </p:cNvPr>
          <p:cNvGrpSpPr/>
          <p:nvPr/>
        </p:nvGrpSpPr>
        <p:grpSpPr>
          <a:xfrm>
            <a:off x="2093934" y="5098093"/>
            <a:ext cx="5542591" cy="449429"/>
            <a:chOff x="2093934" y="5098093"/>
            <a:chExt cx="5542591" cy="44942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B237FA9-1C9B-4024-9B99-F840ABB69862}"/>
                </a:ext>
              </a:extLst>
            </p:cNvPr>
            <p:cNvCxnSpPr/>
            <p:nvPr/>
          </p:nvCxnSpPr>
          <p:spPr>
            <a:xfrm>
              <a:off x="2931090" y="5098093"/>
              <a:ext cx="47054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D1931D-9C11-461B-96B9-E2C050DAEBD8}"/>
                </a:ext>
              </a:extLst>
            </p:cNvPr>
            <p:cNvCxnSpPr>
              <a:cxnSpLocks/>
            </p:cNvCxnSpPr>
            <p:nvPr/>
          </p:nvCxnSpPr>
          <p:spPr>
            <a:xfrm>
              <a:off x="2093934" y="5547522"/>
              <a:ext cx="6993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59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66193DE1-7053-4EFF-9964-900DC86FAC53}"/>
              </a:ext>
            </a:extLst>
          </p:cNvPr>
          <p:cNvSpPr txBox="1">
            <a:spLocks/>
          </p:cNvSpPr>
          <p:nvPr/>
        </p:nvSpPr>
        <p:spPr>
          <a:xfrm>
            <a:off x="331669" y="20235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A3C4F-BE63-4B40-9395-740B59E8E9B8}"/>
              </a:ext>
            </a:extLst>
          </p:cNvPr>
          <p:cNvSpPr txBox="1"/>
          <p:nvPr/>
        </p:nvSpPr>
        <p:spPr>
          <a:xfrm>
            <a:off x="1152873" y="2024028"/>
            <a:ext cx="217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and Experience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Skills</a:t>
            </a:r>
          </a:p>
          <a:p>
            <a:r>
              <a:rPr lang="en-US" dirty="0"/>
              <a:t>Psychology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27F95-E2EE-441F-B615-DDB777D00E17}"/>
              </a:ext>
            </a:extLst>
          </p:cNvPr>
          <p:cNvSpPr txBox="1"/>
          <p:nvPr/>
        </p:nvSpPr>
        <p:spPr>
          <a:xfrm>
            <a:off x="861126" y="6331644"/>
            <a:ext cx="593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Wise truthteller who loves you and tells you to cut the </a:t>
            </a:r>
            <a:r>
              <a:rPr lang="en-US" dirty="0" err="1"/>
              <a:t>sh</a:t>
            </a:r>
            <a:r>
              <a:rPr lang="en-US" dirty="0"/>
              <a:t>__.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9F42A1-5B67-4E70-B009-9270650FB1FC}"/>
              </a:ext>
            </a:extLst>
          </p:cNvPr>
          <p:cNvGrpSpPr/>
          <p:nvPr/>
        </p:nvGrpSpPr>
        <p:grpSpPr>
          <a:xfrm>
            <a:off x="3682534" y="651935"/>
            <a:ext cx="5239269" cy="1484487"/>
            <a:chOff x="3682534" y="651935"/>
            <a:chExt cx="5239269" cy="14844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8204C3-7D84-444E-B690-370A0C524031}"/>
                </a:ext>
              </a:extLst>
            </p:cNvPr>
            <p:cNvSpPr txBox="1"/>
            <p:nvPr/>
          </p:nvSpPr>
          <p:spPr>
            <a:xfrm>
              <a:off x="5102199" y="651935"/>
              <a:ext cx="38196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Seek challenges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Incrementally; welcome </a:t>
              </a:r>
              <a:r>
                <a:rPr lang="en-US" dirty="0" err="1"/>
                <a:t>scutwork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Focus on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“Get rid of the fear by doing the work” (for many)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A7B4149-E8D5-457D-BACF-EEACB7DAA7BE}"/>
                </a:ext>
              </a:extLst>
            </p:cNvPr>
            <p:cNvCxnSpPr/>
            <p:nvPr/>
          </p:nvCxnSpPr>
          <p:spPr>
            <a:xfrm flipV="1">
              <a:off x="3682534" y="1579841"/>
              <a:ext cx="1083449" cy="556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2142ED-1E13-4092-AF5E-355BB224C818}"/>
              </a:ext>
            </a:extLst>
          </p:cNvPr>
          <p:cNvGrpSpPr/>
          <p:nvPr/>
        </p:nvGrpSpPr>
        <p:grpSpPr>
          <a:xfrm>
            <a:off x="3711388" y="2547291"/>
            <a:ext cx="4871678" cy="1653751"/>
            <a:chOff x="3711388" y="2547291"/>
            <a:chExt cx="4871678" cy="16537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5A9506-163F-405D-A232-DCEDD2FD81A6}"/>
                </a:ext>
              </a:extLst>
            </p:cNvPr>
            <p:cNvSpPr txBox="1"/>
            <p:nvPr/>
          </p:nvSpPr>
          <p:spPr>
            <a:xfrm>
              <a:off x="5102199" y="2723714"/>
              <a:ext cx="34808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Collect the facts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Document the good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Don’t judge hastily; do a “6−week review”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Assess your assessors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AAFDEF-45E4-4D62-A098-C1132B41A3E9}"/>
                </a:ext>
              </a:extLst>
            </p:cNvPr>
            <p:cNvCxnSpPr>
              <a:cxnSpLocks/>
            </p:cNvCxnSpPr>
            <p:nvPr/>
          </p:nvCxnSpPr>
          <p:spPr>
            <a:xfrm>
              <a:off x="3711388" y="2547291"/>
              <a:ext cx="1054595" cy="2790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A8537D-DA76-46F2-ADAA-24A88AA61AED}"/>
              </a:ext>
            </a:extLst>
          </p:cNvPr>
          <p:cNvGrpSpPr/>
          <p:nvPr/>
        </p:nvGrpSpPr>
        <p:grpSpPr>
          <a:xfrm>
            <a:off x="3653682" y="3231716"/>
            <a:ext cx="4692280" cy="2505477"/>
            <a:chOff x="3653682" y="3231716"/>
            <a:chExt cx="4692280" cy="25054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FC8D1-6C2B-46A1-A15B-996307E7BDFA}"/>
                </a:ext>
              </a:extLst>
            </p:cNvPr>
            <p:cNvSpPr txBox="1"/>
            <p:nvPr/>
          </p:nvSpPr>
          <p:spPr>
            <a:xfrm>
              <a:off x="5070129" y="4536864"/>
              <a:ext cx="32758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stop building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Keys to “success,” confidence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Tools you take everywhere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Investment in yourself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D48971B-2010-41F3-952B-67053FA47844}"/>
                </a:ext>
              </a:extLst>
            </p:cNvPr>
            <p:cNvCxnSpPr>
              <a:cxnSpLocks/>
            </p:cNvCxnSpPr>
            <p:nvPr/>
          </p:nvCxnSpPr>
          <p:spPr>
            <a:xfrm>
              <a:off x="3653682" y="3231716"/>
              <a:ext cx="1181908" cy="11246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570702-778F-4102-A2AE-555204ED8F2E}"/>
              </a:ext>
            </a:extLst>
          </p:cNvPr>
          <p:cNvGrpSpPr/>
          <p:nvPr/>
        </p:nvGrpSpPr>
        <p:grpSpPr>
          <a:xfrm>
            <a:off x="861126" y="3224358"/>
            <a:ext cx="3720890" cy="2757630"/>
            <a:chOff x="861126" y="3224358"/>
            <a:chExt cx="3720890" cy="27576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857EC0-86BE-459C-96BA-A8E2F6CBB950}"/>
                </a:ext>
              </a:extLst>
            </p:cNvPr>
            <p:cNvSpPr txBox="1"/>
            <p:nvPr/>
          </p:nvSpPr>
          <p:spPr>
            <a:xfrm>
              <a:off x="861126" y="4258439"/>
              <a:ext cx="3720890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“Cognitive self-therapy”</a:t>
              </a:r>
              <a:br>
                <a:rPr lang="en-US" dirty="0"/>
              </a:br>
              <a:r>
                <a:rPr lang="en-US" sz="1600" dirty="0"/>
                <a:t>(when dark fog moves in)</a:t>
              </a:r>
              <a:endParaRPr lang="en-US" dirty="0"/>
            </a:p>
            <a:p>
              <a:r>
                <a:rPr lang="en-US" dirty="0"/>
                <a:t>- Stop doubt in its tracks a.s.a.p.</a:t>
              </a:r>
            </a:p>
            <a:p>
              <a:r>
                <a:rPr lang="en-US" dirty="0"/>
                <a:t>- Listen to your Aunt Betty-Lou*</a:t>
              </a:r>
            </a:p>
            <a:p>
              <a:r>
                <a:rPr lang="en-US" dirty="0"/>
                <a:t>- Challenge negative feelings</a:t>
              </a:r>
            </a:p>
            <a:p>
              <a:r>
                <a:rPr lang="en-US" dirty="0"/>
                <a:t>- Write questions and honest answers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574F669-EA3D-40A5-A9C9-623C26D5DBDE}"/>
                </a:ext>
              </a:extLst>
            </p:cNvPr>
            <p:cNvCxnSpPr>
              <a:cxnSpLocks/>
            </p:cNvCxnSpPr>
            <p:nvPr/>
          </p:nvCxnSpPr>
          <p:spPr>
            <a:xfrm>
              <a:off x="1721224" y="3224358"/>
              <a:ext cx="0" cy="9327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4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4DF81A5-FFF2-1CD4-3A4E-FF172DE4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06AA286-9396-FCE1-33E0-21CE09301F41}"/>
              </a:ext>
            </a:extLst>
          </p:cNvPr>
          <p:cNvSpPr txBox="1">
            <a:spLocks/>
          </p:cNvSpPr>
          <p:nvPr/>
        </p:nvSpPr>
        <p:spPr>
          <a:xfrm>
            <a:off x="331669" y="202352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6E0BA-D867-11B2-04B6-6737A8DA1E81}"/>
              </a:ext>
            </a:extLst>
          </p:cNvPr>
          <p:cNvSpPr txBox="1"/>
          <p:nvPr/>
        </p:nvSpPr>
        <p:spPr>
          <a:xfrm>
            <a:off x="1152873" y="2024028"/>
            <a:ext cx="2177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and Experience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Skills</a:t>
            </a:r>
          </a:p>
          <a:p>
            <a:r>
              <a:rPr lang="en-US" dirty="0"/>
              <a:t>Psychology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85EE2-EF2B-7B88-2AEB-3DB460C7F41D}"/>
              </a:ext>
            </a:extLst>
          </p:cNvPr>
          <p:cNvSpPr txBox="1"/>
          <p:nvPr/>
        </p:nvSpPr>
        <p:spPr>
          <a:xfrm>
            <a:off x="861126" y="6331644"/>
            <a:ext cx="593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Wise truthteller who loves you and tells you to cut the </a:t>
            </a:r>
            <a:r>
              <a:rPr lang="en-US" dirty="0" err="1"/>
              <a:t>sh</a:t>
            </a:r>
            <a:r>
              <a:rPr lang="en-US" dirty="0"/>
              <a:t>__.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8044D3-CFE1-AF87-281B-A926C698E1EC}"/>
              </a:ext>
            </a:extLst>
          </p:cNvPr>
          <p:cNvGrpSpPr/>
          <p:nvPr/>
        </p:nvGrpSpPr>
        <p:grpSpPr>
          <a:xfrm>
            <a:off x="3682534" y="651935"/>
            <a:ext cx="5239269" cy="1484487"/>
            <a:chOff x="3682534" y="651935"/>
            <a:chExt cx="5239269" cy="148448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CD80411-7A51-F286-4990-86713D0026BD}"/>
                </a:ext>
              </a:extLst>
            </p:cNvPr>
            <p:cNvSpPr txBox="1"/>
            <p:nvPr/>
          </p:nvSpPr>
          <p:spPr>
            <a:xfrm>
              <a:off x="5102199" y="651935"/>
              <a:ext cx="381960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Seek challenges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Incrementally; welcome </a:t>
              </a:r>
              <a:r>
                <a:rPr lang="en-US" dirty="0" err="1"/>
                <a:t>scutwork</a:t>
              </a:r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Focus on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“Get rid of the fear by doing the work” (for many)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FFF5950-952B-CECB-2455-D7A8337015C9}"/>
                </a:ext>
              </a:extLst>
            </p:cNvPr>
            <p:cNvCxnSpPr/>
            <p:nvPr/>
          </p:nvCxnSpPr>
          <p:spPr>
            <a:xfrm flipV="1">
              <a:off x="3682534" y="1579841"/>
              <a:ext cx="1083449" cy="5565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7D179E-B9A9-966D-F8A7-1375A0313F36}"/>
              </a:ext>
            </a:extLst>
          </p:cNvPr>
          <p:cNvGrpSpPr/>
          <p:nvPr/>
        </p:nvGrpSpPr>
        <p:grpSpPr>
          <a:xfrm>
            <a:off x="3711388" y="2547291"/>
            <a:ext cx="4871678" cy="1653751"/>
            <a:chOff x="3711388" y="2547291"/>
            <a:chExt cx="4871678" cy="165375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D5F588-1D6A-20E5-122B-17A501F1E869}"/>
                </a:ext>
              </a:extLst>
            </p:cNvPr>
            <p:cNvSpPr txBox="1"/>
            <p:nvPr/>
          </p:nvSpPr>
          <p:spPr>
            <a:xfrm>
              <a:off x="5102199" y="2723714"/>
              <a:ext cx="34808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Collect the facts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Document the good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Don’t judge hastily; do a “6−week review”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Assess your assessors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7904EB6-49E0-404B-22D2-2475A42372E0}"/>
                </a:ext>
              </a:extLst>
            </p:cNvPr>
            <p:cNvCxnSpPr>
              <a:cxnSpLocks/>
            </p:cNvCxnSpPr>
            <p:nvPr/>
          </p:nvCxnSpPr>
          <p:spPr>
            <a:xfrm>
              <a:off x="3711388" y="2547291"/>
              <a:ext cx="1054595" cy="2790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7C2454-3F99-5D21-D3B8-B806F58F4AE5}"/>
              </a:ext>
            </a:extLst>
          </p:cNvPr>
          <p:cNvGrpSpPr/>
          <p:nvPr/>
        </p:nvGrpSpPr>
        <p:grpSpPr>
          <a:xfrm>
            <a:off x="3653682" y="3231716"/>
            <a:ext cx="4692280" cy="2505477"/>
            <a:chOff x="3653682" y="3231716"/>
            <a:chExt cx="4692280" cy="250547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9C11B5-6270-93D9-A358-4C6F71D227A6}"/>
                </a:ext>
              </a:extLst>
            </p:cNvPr>
            <p:cNvSpPr txBox="1"/>
            <p:nvPr/>
          </p:nvSpPr>
          <p:spPr>
            <a:xfrm>
              <a:off x="5070129" y="4536864"/>
              <a:ext cx="32758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stop building skills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Keys to “success,” confidence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Tools you take everywhere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Investment in yourself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2E4D66C-0429-A44E-D38B-ECB70F318AF3}"/>
                </a:ext>
              </a:extLst>
            </p:cNvPr>
            <p:cNvCxnSpPr>
              <a:cxnSpLocks/>
            </p:cNvCxnSpPr>
            <p:nvPr/>
          </p:nvCxnSpPr>
          <p:spPr>
            <a:xfrm>
              <a:off x="3653682" y="3231716"/>
              <a:ext cx="1181908" cy="11246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53F913-5543-44A0-2257-7DAAE8A02CB4}"/>
              </a:ext>
            </a:extLst>
          </p:cNvPr>
          <p:cNvGrpSpPr/>
          <p:nvPr/>
        </p:nvGrpSpPr>
        <p:grpSpPr>
          <a:xfrm>
            <a:off x="861126" y="3224358"/>
            <a:ext cx="3720890" cy="2757630"/>
            <a:chOff x="861126" y="3224358"/>
            <a:chExt cx="3720890" cy="27576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5A13EA-EF9D-A2BB-DC08-62F7D1A2D6B5}"/>
                </a:ext>
              </a:extLst>
            </p:cNvPr>
            <p:cNvSpPr txBox="1"/>
            <p:nvPr/>
          </p:nvSpPr>
          <p:spPr>
            <a:xfrm>
              <a:off x="861126" y="4258439"/>
              <a:ext cx="3720890" cy="172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“Cognitive self-therapy”</a:t>
              </a:r>
              <a:br>
                <a:rPr lang="en-US" dirty="0"/>
              </a:br>
              <a:r>
                <a:rPr lang="en-US" sz="1600" dirty="0"/>
                <a:t>(when dark fog moves in)</a:t>
              </a:r>
              <a:endParaRPr lang="en-US" dirty="0"/>
            </a:p>
            <a:p>
              <a:r>
                <a:rPr lang="en-US" dirty="0"/>
                <a:t>- Stop doubt in its tracks a.s.a.p.</a:t>
              </a:r>
            </a:p>
            <a:p>
              <a:r>
                <a:rPr lang="en-US" dirty="0"/>
                <a:t>- Listen to your Aunt Betty-Lou*</a:t>
              </a:r>
            </a:p>
            <a:p>
              <a:r>
                <a:rPr lang="en-US" dirty="0"/>
                <a:t>- Challenge negative feelings</a:t>
              </a:r>
            </a:p>
            <a:p>
              <a:r>
                <a:rPr lang="en-US" dirty="0"/>
                <a:t>- Write questions and honest answers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D6C49CD-532B-6D60-5D13-FA85072D56D4}"/>
                </a:ext>
              </a:extLst>
            </p:cNvPr>
            <p:cNvCxnSpPr>
              <a:cxnSpLocks/>
            </p:cNvCxnSpPr>
            <p:nvPr/>
          </p:nvCxnSpPr>
          <p:spPr>
            <a:xfrm>
              <a:off x="1721224" y="3224358"/>
              <a:ext cx="0" cy="9327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0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DBEE99B-69DC-418B-A3CF-50CFEDABDF7A}"/>
              </a:ext>
            </a:extLst>
          </p:cNvPr>
          <p:cNvSpPr txBox="1">
            <a:spLocks/>
          </p:cNvSpPr>
          <p:nvPr/>
        </p:nvSpPr>
        <p:spPr>
          <a:xfrm>
            <a:off x="694297" y="2747847"/>
            <a:ext cx="8261813" cy="100996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Doubt attacks can flare up with nerves and adrenaline.  </a:t>
            </a:r>
          </a:p>
        </p:txBody>
      </p:sp>
    </p:spTree>
    <p:extLst>
      <p:ext uri="{BB962C8B-B14F-4D97-AF65-F5344CB8AC3E}">
        <p14:creationId xmlns:p14="http://schemas.microsoft.com/office/powerpoint/2010/main" val="214574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7C8CEF8B-D348-4EF4-A4DC-5DB6636FBA7E}"/>
              </a:ext>
            </a:extLst>
          </p:cNvPr>
          <p:cNvSpPr txBox="1">
            <a:spLocks/>
          </p:cNvSpPr>
          <p:nvPr/>
        </p:nvSpPr>
        <p:spPr>
          <a:xfrm>
            <a:off x="837450" y="622969"/>
            <a:ext cx="7291040" cy="61852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Channeling adrenaline.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AE3A1-A043-465C-AFD4-2398FEC03168}"/>
              </a:ext>
            </a:extLst>
          </p:cNvPr>
          <p:cNvSpPr txBox="1"/>
          <p:nvPr/>
        </p:nvSpPr>
        <p:spPr>
          <a:xfrm>
            <a:off x="864326" y="2533272"/>
            <a:ext cx="1800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Prepare to shine</a:t>
            </a:r>
          </a:p>
          <a:p>
            <a:r>
              <a:rPr lang="en-US" dirty="0"/>
              <a:t>Do a “ceremony”</a:t>
            </a:r>
          </a:p>
          <a:p>
            <a:r>
              <a:rPr lang="en-US" dirty="0"/>
              <a:t>Enjoy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19E6CA-E39D-4340-B56A-7CFC84396479}"/>
              </a:ext>
            </a:extLst>
          </p:cNvPr>
          <p:cNvGrpSpPr/>
          <p:nvPr/>
        </p:nvGrpSpPr>
        <p:grpSpPr>
          <a:xfrm>
            <a:off x="3196558" y="1241492"/>
            <a:ext cx="5109992" cy="1477328"/>
            <a:chOff x="3196558" y="682778"/>
            <a:chExt cx="5109992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C6F30E3-A63B-4E8B-A1EA-D482C8BAFDCE}"/>
                </a:ext>
              </a:extLst>
            </p:cNvPr>
            <p:cNvSpPr txBox="1"/>
            <p:nvPr/>
          </p:nvSpPr>
          <p:spPr>
            <a:xfrm>
              <a:off x="5116253" y="682778"/>
              <a:ext cx="319029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Prepare well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Know your readers/audience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Script as works for you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Rehearse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Perhaps “murder board”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754AF41-5C14-44FD-A6EC-01CC5650C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96558" y="1454332"/>
              <a:ext cx="1513755" cy="6741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321F91-C12E-4379-9587-551873037A03}"/>
              </a:ext>
            </a:extLst>
          </p:cNvPr>
          <p:cNvGrpSpPr/>
          <p:nvPr/>
        </p:nvGrpSpPr>
        <p:grpSpPr>
          <a:xfrm>
            <a:off x="3288766" y="3170934"/>
            <a:ext cx="5340404" cy="2377780"/>
            <a:chOff x="3288765" y="2228671"/>
            <a:chExt cx="5340404" cy="23777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B30340-8DF3-4FC9-AB3F-7D4B2D44857B}"/>
                </a:ext>
              </a:extLst>
            </p:cNvPr>
            <p:cNvSpPr txBox="1"/>
            <p:nvPr/>
          </p:nvSpPr>
          <p:spPr>
            <a:xfrm>
              <a:off x="5116252" y="2852125"/>
              <a:ext cx="35129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Visualize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Find your space (solitude or distraction)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Think positive thoughts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Think you’re briefing someone you love and trust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FB27D8A-8112-42DE-AAF1-EF73A983B48F}"/>
                </a:ext>
              </a:extLst>
            </p:cNvPr>
            <p:cNvCxnSpPr>
              <a:cxnSpLocks/>
            </p:cNvCxnSpPr>
            <p:nvPr/>
          </p:nvCxnSpPr>
          <p:spPr>
            <a:xfrm>
              <a:off x="3288765" y="2228671"/>
              <a:ext cx="1283234" cy="664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8F3081-3285-4D69-B36B-70324E26E527}"/>
              </a:ext>
            </a:extLst>
          </p:cNvPr>
          <p:cNvGrpSpPr/>
          <p:nvPr/>
        </p:nvGrpSpPr>
        <p:grpSpPr>
          <a:xfrm>
            <a:off x="864326" y="3716246"/>
            <a:ext cx="3437932" cy="2172450"/>
            <a:chOff x="1080281" y="3055886"/>
            <a:chExt cx="3437932" cy="21724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C017E1-6678-4976-BE0A-B74A0D2F4F08}"/>
                </a:ext>
              </a:extLst>
            </p:cNvPr>
            <p:cNvSpPr txBox="1"/>
            <p:nvPr/>
          </p:nvSpPr>
          <p:spPr>
            <a:xfrm>
              <a:off x="1080281" y="3751008"/>
              <a:ext cx="34379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Be yourself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Know audience is with you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Smile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Breathe</a:t>
              </a:r>
            </a:p>
            <a:p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29992A7-797F-4754-BE8B-5232004EFA3D}"/>
                </a:ext>
              </a:extLst>
            </p:cNvPr>
            <p:cNvCxnSpPr>
              <a:cxnSpLocks/>
            </p:cNvCxnSpPr>
            <p:nvPr/>
          </p:nvCxnSpPr>
          <p:spPr>
            <a:xfrm>
              <a:off x="1425940" y="3055886"/>
              <a:ext cx="0" cy="5429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665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6A0B3-C865-470A-BF27-97F364E6C8D2}"/>
              </a:ext>
            </a:extLst>
          </p:cNvPr>
          <p:cNvSpPr txBox="1"/>
          <p:nvPr/>
        </p:nvSpPr>
        <p:spPr>
          <a:xfrm>
            <a:off x="1962599" y="2059963"/>
            <a:ext cx="521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What’s the longer-term objective?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3876E-A21A-48CD-B355-CC51D98D07FF}"/>
              </a:ext>
            </a:extLst>
          </p:cNvPr>
          <p:cNvSpPr txBox="1"/>
          <p:nvPr/>
        </p:nvSpPr>
        <p:spPr>
          <a:xfrm>
            <a:off x="1564394" y="3557546"/>
            <a:ext cx="6015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Find ways to build strong base of confidence.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Stretch, but don’t over-sell.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Reassure yourself that you deserve what you have.</a:t>
            </a:r>
          </a:p>
        </p:txBody>
      </p:sp>
    </p:spTree>
    <p:extLst>
      <p:ext uri="{BB962C8B-B14F-4D97-AF65-F5344CB8AC3E}">
        <p14:creationId xmlns:p14="http://schemas.microsoft.com/office/powerpoint/2010/main" val="25486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2C671-772B-B970-D281-BD0AD59FE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134F9C-F5E5-5B58-BDF4-58AAAD6CF963}"/>
              </a:ext>
            </a:extLst>
          </p:cNvPr>
          <p:cNvSpPr txBox="1"/>
          <p:nvPr/>
        </p:nvSpPr>
        <p:spPr>
          <a:xfrm>
            <a:off x="753035" y="6444578"/>
            <a:ext cx="340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International Journal of Behavioral Science,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1583BB-63CF-7590-1362-874135F8429E}"/>
              </a:ext>
            </a:extLst>
          </p:cNvPr>
          <p:cNvSpPr txBox="1"/>
          <p:nvPr/>
        </p:nvSpPr>
        <p:spPr>
          <a:xfrm>
            <a:off x="4918841" y="1103586"/>
            <a:ext cx="2222938" cy="950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Anxiety</a:t>
            </a:r>
            <a:br>
              <a:rPr lang="en-US" dirty="0"/>
            </a:br>
            <a:r>
              <a:rPr lang="en-US" dirty="0"/>
              <a:t>Self-doubt</a:t>
            </a:r>
            <a:br>
              <a:rPr lang="en-US" dirty="0"/>
            </a:br>
            <a:r>
              <a:rPr lang="en-US" dirty="0"/>
              <a:t>Worry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6BF2E14-8CC4-A1A7-8526-7D7CBBB7656A}"/>
              </a:ext>
            </a:extLst>
          </p:cNvPr>
          <p:cNvCxnSpPr>
            <a:cxnSpLocks/>
          </p:cNvCxnSpPr>
          <p:nvPr/>
        </p:nvCxnSpPr>
        <p:spPr>
          <a:xfrm>
            <a:off x="3231931" y="1437290"/>
            <a:ext cx="13400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3CD5C6-E86A-73A2-3319-A46A87933B06}"/>
              </a:ext>
            </a:extLst>
          </p:cNvPr>
          <p:cNvCxnSpPr>
            <a:cxnSpLocks/>
          </p:cNvCxnSpPr>
          <p:nvPr/>
        </p:nvCxnSpPr>
        <p:spPr>
          <a:xfrm flipH="1" flipV="1">
            <a:off x="2002221" y="2230024"/>
            <a:ext cx="1" cy="1788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D55C502-1F92-41DA-51E6-D6C579D7BC0B}"/>
              </a:ext>
            </a:extLst>
          </p:cNvPr>
          <p:cNvGrpSpPr/>
          <p:nvPr/>
        </p:nvGrpSpPr>
        <p:grpSpPr>
          <a:xfrm>
            <a:off x="4264573" y="2238703"/>
            <a:ext cx="1765737" cy="956239"/>
            <a:chOff x="4264573" y="2238703"/>
            <a:chExt cx="1765737" cy="95623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F914AF3-0A67-29BF-D5D1-28A4222D57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103" y="2238703"/>
              <a:ext cx="220719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88118B-114F-C4C6-CD4C-31C3541C00C5}"/>
                </a:ext>
              </a:extLst>
            </p:cNvPr>
            <p:cNvSpPr/>
            <p:nvPr/>
          </p:nvSpPr>
          <p:spPr>
            <a:xfrm>
              <a:off x="4264573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Over-prepare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9E2804-AD63-ED00-A24D-E791EDEDA8E3}"/>
              </a:ext>
            </a:extLst>
          </p:cNvPr>
          <p:cNvGrpSpPr/>
          <p:nvPr/>
        </p:nvGrpSpPr>
        <p:grpSpPr>
          <a:xfrm>
            <a:off x="6166946" y="2238703"/>
            <a:ext cx="1765737" cy="956239"/>
            <a:chOff x="6166946" y="2238703"/>
            <a:chExt cx="1765737" cy="95623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23EFFC6-34F5-909F-CAD3-2922F63691C9}"/>
                </a:ext>
              </a:extLst>
            </p:cNvPr>
            <p:cNvCxnSpPr>
              <a:cxnSpLocks/>
            </p:cNvCxnSpPr>
            <p:nvPr/>
          </p:nvCxnSpPr>
          <p:spPr>
            <a:xfrm>
              <a:off x="6392918" y="2238703"/>
              <a:ext cx="220716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564FDF-489D-4A83-95B7-E6D27D936953}"/>
                </a:ext>
              </a:extLst>
            </p:cNvPr>
            <p:cNvSpPr/>
            <p:nvPr/>
          </p:nvSpPr>
          <p:spPr>
            <a:xfrm>
              <a:off x="6166946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Procrastinate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96CBE54-838E-DB5A-ED00-BA23355A402D}"/>
              </a:ext>
            </a:extLst>
          </p:cNvPr>
          <p:cNvGrpSpPr/>
          <p:nvPr/>
        </p:nvGrpSpPr>
        <p:grpSpPr>
          <a:xfrm>
            <a:off x="5508736" y="3274458"/>
            <a:ext cx="1316420" cy="588094"/>
            <a:chOff x="5508736" y="3274458"/>
            <a:chExt cx="1316420" cy="58809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E947A35-66D4-4F17-366A-B375BF10E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3" y="3274458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3" name="TextBox 22">
              <a:extLst>
                <a:ext uri="{FF2B5EF4-FFF2-40B4-BE49-F238E27FC236}">
                  <a16:creationId xmlns:a16="http://schemas.microsoft.com/office/drawing/2014/main" id="{B3AF48F5-3878-5E87-641A-86C9109D168D}"/>
                </a:ext>
              </a:extLst>
            </p:cNvPr>
            <p:cNvSpPr txBox="1"/>
            <p:nvPr/>
          </p:nvSpPr>
          <p:spPr>
            <a:xfrm>
              <a:off x="5508736" y="3430005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Accomplishment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7D6ABA9-C77B-C1A6-75C0-E11B2AB5838A}"/>
              </a:ext>
            </a:extLst>
          </p:cNvPr>
          <p:cNvSpPr txBox="1"/>
          <p:nvPr/>
        </p:nvSpPr>
        <p:spPr>
          <a:xfrm>
            <a:off x="5362912" y="4018099"/>
            <a:ext cx="14661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 of relief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4E1105F-FD7C-F344-BC2E-62C63E0CB716}"/>
              </a:ext>
            </a:extLst>
          </p:cNvPr>
          <p:cNvGrpSpPr/>
          <p:nvPr/>
        </p:nvGrpSpPr>
        <p:grpSpPr>
          <a:xfrm>
            <a:off x="5486399" y="4833095"/>
            <a:ext cx="1316420" cy="588094"/>
            <a:chOff x="5486399" y="4833095"/>
            <a:chExt cx="1316420" cy="5880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78A97C-8EB6-B444-171D-E780DA7A02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666" y="4833095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6" name="TextBox 25">
              <a:extLst>
                <a:ext uri="{FF2B5EF4-FFF2-40B4-BE49-F238E27FC236}">
                  <a16:creationId xmlns:a16="http://schemas.microsoft.com/office/drawing/2014/main" id="{14DB60B0-2CBA-BEC8-AA22-640330D33A1D}"/>
                </a:ext>
              </a:extLst>
            </p:cNvPr>
            <p:cNvSpPr txBox="1"/>
            <p:nvPr/>
          </p:nvSpPr>
          <p:spPr>
            <a:xfrm>
              <a:off x="5486399" y="4988642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Positive feedback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CA737B1-F62E-923C-524D-D425FB73BEEA}"/>
              </a:ext>
            </a:extLst>
          </p:cNvPr>
          <p:cNvSpPr txBox="1"/>
          <p:nvPr/>
        </p:nvSpPr>
        <p:spPr>
          <a:xfrm>
            <a:off x="5362912" y="5440565"/>
            <a:ext cx="1466182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Discounted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10C8FF2-E42E-6291-0890-568E0AC4B806}"/>
              </a:ext>
            </a:extLst>
          </p:cNvPr>
          <p:cNvGrpSpPr/>
          <p:nvPr/>
        </p:nvGrpSpPr>
        <p:grpSpPr>
          <a:xfrm>
            <a:off x="4198343" y="3373821"/>
            <a:ext cx="949097" cy="2251410"/>
            <a:chOff x="4198343" y="3373821"/>
            <a:chExt cx="949097" cy="2251410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F767B7B6-322B-EDFC-90C7-4DA3EFA81362}"/>
                </a:ext>
              </a:extLst>
            </p:cNvPr>
            <p:cNvCxnSpPr/>
            <p:nvPr/>
          </p:nvCxnSpPr>
          <p:spPr>
            <a:xfrm rot="16200000" flipH="1">
              <a:off x="3836491" y="4314281"/>
              <a:ext cx="2251410" cy="370489"/>
            </a:xfrm>
            <a:prstGeom prst="bentConnector3">
              <a:avLst>
                <a:gd name="adj1" fmla="val 993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437B88-9D92-D873-5F2E-035CD0EFB291}"/>
                </a:ext>
              </a:extLst>
            </p:cNvPr>
            <p:cNvSpPr txBox="1"/>
            <p:nvPr/>
          </p:nvSpPr>
          <p:spPr>
            <a:xfrm>
              <a:off x="4198343" y="4202764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Effort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799CDA8-F249-284F-9E44-787C2174DD06}"/>
              </a:ext>
            </a:extLst>
          </p:cNvPr>
          <p:cNvGrpSpPr/>
          <p:nvPr/>
        </p:nvGrpSpPr>
        <p:grpSpPr>
          <a:xfrm>
            <a:off x="7016972" y="3373822"/>
            <a:ext cx="1386994" cy="2251412"/>
            <a:chOff x="7016972" y="3373822"/>
            <a:chExt cx="1386994" cy="2251412"/>
          </a:xfrm>
        </p:grpSpPr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77160973-5D66-0B4C-A5EE-1638688345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77824" y="4312970"/>
              <a:ext cx="2251412" cy="373115"/>
            </a:xfrm>
            <a:prstGeom prst="bentConnector3">
              <a:avLst>
                <a:gd name="adj1" fmla="val 1000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AABCB4-017C-C1BE-1E51-1314B6A69FFA}"/>
                </a:ext>
              </a:extLst>
            </p:cNvPr>
            <p:cNvSpPr txBox="1"/>
            <p:nvPr/>
          </p:nvSpPr>
          <p:spPr>
            <a:xfrm>
              <a:off x="7377723" y="4222526"/>
              <a:ext cx="1026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Luck or other</a:t>
              </a:r>
            </a:p>
          </p:txBody>
        </p:sp>
      </p:grp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DD8693F9-5F74-03B1-EC94-4B28278540BC}"/>
              </a:ext>
            </a:extLst>
          </p:cNvPr>
          <p:cNvCxnSpPr>
            <a:cxnSpLocks/>
          </p:cNvCxnSpPr>
          <p:nvPr/>
        </p:nvCxnSpPr>
        <p:spPr>
          <a:xfrm rot="10800000">
            <a:off x="1977257" y="5172513"/>
            <a:ext cx="3170184" cy="631596"/>
          </a:xfrm>
          <a:prstGeom prst="bentConnector3">
            <a:avLst>
              <a:gd name="adj1" fmla="val 10022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12D9148-40C2-AC26-76A9-A583A07F2211}"/>
              </a:ext>
            </a:extLst>
          </p:cNvPr>
          <p:cNvSpPr txBox="1"/>
          <p:nvPr/>
        </p:nvSpPr>
        <p:spPr>
          <a:xfrm>
            <a:off x="1114810" y="4118253"/>
            <a:ext cx="185993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Perceived Fraudulence</a:t>
            </a:r>
          </a:p>
          <a:p>
            <a:pPr algn="ctr"/>
            <a:r>
              <a:rPr lang="en-US" sz="1400" dirty="0"/>
              <a:t>Increased Self-doubt</a:t>
            </a:r>
          </a:p>
          <a:p>
            <a:pPr algn="ctr"/>
            <a:r>
              <a:rPr lang="en-US" sz="1400" dirty="0"/>
              <a:t>Depression</a:t>
            </a:r>
          </a:p>
          <a:p>
            <a:pPr algn="ctr"/>
            <a:r>
              <a:rPr lang="en-US" sz="1400" dirty="0"/>
              <a:t>Anxiety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6E26DAA-E7F1-53E7-77AE-B04841612789}"/>
              </a:ext>
            </a:extLst>
          </p:cNvPr>
          <p:cNvSpPr txBox="1"/>
          <p:nvPr/>
        </p:nvSpPr>
        <p:spPr>
          <a:xfrm>
            <a:off x="1166067" y="1174583"/>
            <a:ext cx="176112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dirty="0"/>
              <a:t>Discounting</a:t>
            </a:r>
            <a:br>
              <a:rPr lang="en-US" sz="1400" dirty="0"/>
            </a:br>
            <a:r>
              <a:rPr lang="en-US" sz="1400" dirty="0"/>
              <a:t>Achievement-related</a:t>
            </a:r>
          </a:p>
          <a:p>
            <a:pPr algn="ctr"/>
            <a:r>
              <a:rPr lang="en-US" sz="1400" dirty="0"/>
              <a:t>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757B28-34BD-9FE0-A86A-6D1D4F772C3E}"/>
              </a:ext>
            </a:extLst>
          </p:cNvPr>
          <p:cNvSpPr txBox="1"/>
          <p:nvPr/>
        </p:nvSpPr>
        <p:spPr>
          <a:xfrm>
            <a:off x="3167259" y="368843"/>
            <a:ext cx="235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BREAK</a:t>
            </a:r>
            <a:r>
              <a:rPr lang="en-US" sz="2400" dirty="0"/>
              <a:t> the Cycle</a:t>
            </a:r>
          </a:p>
        </p:txBody>
      </p:sp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657D08AA-F3F8-7922-352F-AC4716E4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819" y="2580677"/>
            <a:ext cx="614265" cy="614265"/>
          </a:xfrm>
          <a:prstGeom prst="rect">
            <a:avLst/>
          </a:prstGeom>
        </p:spPr>
      </p:pic>
      <p:pic>
        <p:nvPicPr>
          <p:cNvPr id="34" name="Graphic 33" descr="Warning">
            <a:extLst>
              <a:ext uri="{FF2B5EF4-FFF2-40B4-BE49-F238E27FC236}">
                <a16:creationId xmlns:a16="http://schemas.microsoft.com/office/drawing/2014/main" id="{93954F93-26B2-9001-41D1-107B4A716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9372" y="2608024"/>
            <a:ext cx="614265" cy="614265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3ECCF824-98E3-0FB0-C3E7-EFFED542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3248">
            <a:off x="5016014" y="3842802"/>
            <a:ext cx="781344" cy="78134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40C4FC6-CFA8-C926-6673-BFEFB7531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19820" y="5699177"/>
            <a:ext cx="672868" cy="6728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95E637-8C84-3EF5-8D90-2CB474F059F7}"/>
              </a:ext>
            </a:extLst>
          </p:cNvPr>
          <p:cNvSpPr/>
          <p:nvPr/>
        </p:nvSpPr>
        <p:spPr>
          <a:xfrm>
            <a:off x="5439103" y="4921135"/>
            <a:ext cx="1316416" cy="415636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7D0767A-34ED-A82D-DE74-D3B0789CF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93537" y="4652208"/>
            <a:ext cx="672868" cy="672868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E16391-8B3B-4DC4-E93C-D30303B8E877}"/>
              </a:ext>
            </a:extLst>
          </p:cNvPr>
          <p:cNvSpPr/>
          <p:nvPr/>
        </p:nvSpPr>
        <p:spPr>
          <a:xfrm rot="2056595">
            <a:off x="4204657" y="4588283"/>
            <a:ext cx="1115410" cy="459673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C7891106-8E87-523D-7111-9B2F6ABBEECB}"/>
              </a:ext>
            </a:extLst>
          </p:cNvPr>
          <p:cNvSpPr txBox="1"/>
          <p:nvPr/>
        </p:nvSpPr>
        <p:spPr>
          <a:xfrm>
            <a:off x="753035" y="1941111"/>
            <a:ext cx="3913305" cy="329320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 lIns="457200" tIns="457200" rIns="457200" bIns="365760" rtlCol="0">
            <a:spAutoFit/>
          </a:bodyPr>
          <a:lstStyle/>
          <a:p>
            <a:r>
              <a:rPr lang="en-US" sz="2000" dirty="0"/>
              <a:t>REPEAT:  Embrace feedback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/>
              <a:t>Learn how to accept praise without saying something stupid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dirty="0"/>
              <a:t>If feedback is not all great, write it down, cool off, make a plan – trust your skills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A829D89-3692-58E1-7F16-A2779A66B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3035" y="767152"/>
            <a:ext cx="672868" cy="672868"/>
          </a:xfrm>
          <a:prstGeom prst="rect">
            <a:avLst/>
          </a:prstGeom>
        </p:spPr>
      </p:pic>
      <p:sp>
        <p:nvSpPr>
          <p:cNvPr id="2" name="Star: 7 Points 1">
            <a:extLst>
              <a:ext uri="{FF2B5EF4-FFF2-40B4-BE49-F238E27FC236}">
                <a16:creationId xmlns:a16="http://schemas.microsoft.com/office/drawing/2014/main" id="{7FB12F26-ADF8-6A0B-D937-AEE4D80D940F}"/>
              </a:ext>
            </a:extLst>
          </p:cNvPr>
          <p:cNvSpPr/>
          <p:nvPr/>
        </p:nvSpPr>
        <p:spPr>
          <a:xfrm>
            <a:off x="2739692" y="-64083"/>
            <a:ext cx="3340073" cy="1174583"/>
          </a:xfrm>
          <a:prstGeom prst="star7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  <p:bldP spid="42" grpId="0" animBg="1"/>
      <p:bldP spid="50" grpId="0" animBg="1"/>
      <p:bldP spid="10" grpId="0" animBg="1"/>
      <p:bldP spid="17" grpId="0" animBg="1"/>
      <p:bldP spid="17" grpId="1" animBg="1"/>
      <p:bldP spid="12" grpId="0" animBg="1"/>
      <p:bldP spid="12" grpId="1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AI-generated content may be incorrect.">
            <a:extLst>
              <a:ext uri="{FF2B5EF4-FFF2-40B4-BE49-F238E27FC236}">
                <a16:creationId xmlns:a16="http://schemas.microsoft.com/office/drawing/2014/main" id="{1A37BE40-6B0E-42FC-30E6-3B00E5D82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9" y="1188720"/>
            <a:ext cx="8761881" cy="4480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FE00A-7CD0-C14B-B6BA-86512B8E717B}"/>
              </a:ext>
            </a:extLst>
          </p:cNvPr>
          <p:cNvSpPr txBox="1"/>
          <p:nvPr/>
        </p:nvSpPr>
        <p:spPr>
          <a:xfrm>
            <a:off x="7385395" y="819388"/>
            <a:ext cx="15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WP 7 Sep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6EDFCC-5A43-FDBA-19EE-CE7CE3541B37}"/>
              </a:ext>
            </a:extLst>
          </p:cNvPr>
          <p:cNvSpPr txBox="1"/>
          <p:nvPr/>
        </p:nvSpPr>
        <p:spPr>
          <a:xfrm>
            <a:off x="1192193" y="3429000"/>
            <a:ext cx="1812099" cy="4616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Strike a pose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18FB84-62B1-CA7C-3663-462413BB96FB}"/>
              </a:ext>
            </a:extLst>
          </p:cNvPr>
          <p:cNvSpPr txBox="1"/>
          <p:nvPr/>
        </p:nvSpPr>
        <p:spPr>
          <a:xfrm>
            <a:off x="2759900" y="2551837"/>
            <a:ext cx="2658100" cy="46166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Name the impostor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E9D64E-A90A-35CB-896F-9523C252FD19}"/>
              </a:ext>
            </a:extLst>
          </p:cNvPr>
          <p:cNvSpPr txBox="1"/>
          <p:nvPr/>
        </p:nvSpPr>
        <p:spPr>
          <a:xfrm>
            <a:off x="4631776" y="3244333"/>
            <a:ext cx="3015868" cy="83099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Can’t be an impostor if you’re authentic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242A47-AEA9-D49C-5BB7-467173D947C3}"/>
              </a:ext>
            </a:extLst>
          </p:cNvPr>
          <p:cNvSpPr txBox="1"/>
          <p:nvPr/>
        </p:nvSpPr>
        <p:spPr>
          <a:xfrm>
            <a:off x="7445009" y="3290500"/>
            <a:ext cx="1374900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Embrace the impostor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F1803-F472-625E-0342-B2B4527E28DF}"/>
              </a:ext>
            </a:extLst>
          </p:cNvPr>
          <p:cNvSpPr txBox="1"/>
          <p:nvPr/>
        </p:nvSpPr>
        <p:spPr>
          <a:xfrm>
            <a:off x="6112610" y="1720840"/>
            <a:ext cx="1874231" cy="83099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 little hubris</a:t>
            </a:r>
            <a:br>
              <a:rPr lang="en-US" sz="2400" dirty="0">
                <a:solidFill>
                  <a:sysClr val="windowText" lastClr="000000"/>
                </a:solidFill>
              </a:rPr>
            </a:br>
            <a:r>
              <a:rPr lang="en-US" sz="2400" dirty="0">
                <a:solidFill>
                  <a:sysClr val="windowText" lastClr="000000"/>
                </a:solidFill>
              </a:rPr>
              <a:t>doesn’t hurt</a:t>
            </a:r>
          </a:p>
        </p:txBody>
      </p:sp>
    </p:spTree>
    <p:extLst>
      <p:ext uri="{BB962C8B-B14F-4D97-AF65-F5344CB8AC3E}">
        <p14:creationId xmlns:p14="http://schemas.microsoft.com/office/powerpoint/2010/main" val="12516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DA32F8-62FE-47D1-AB83-67ED46F21B3D}"/>
              </a:ext>
            </a:extLst>
          </p:cNvPr>
          <p:cNvSpPr txBox="1"/>
          <p:nvPr/>
        </p:nvSpPr>
        <p:spPr>
          <a:xfrm>
            <a:off x="1505127" y="1393597"/>
            <a:ext cx="39453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career is a process.  In each job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focused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in “learning mode”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Stay honest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CD1C9-A260-429C-A647-274484EA1389}"/>
              </a:ext>
            </a:extLst>
          </p:cNvPr>
          <p:cNvSpPr txBox="1"/>
          <p:nvPr/>
        </p:nvSpPr>
        <p:spPr>
          <a:xfrm>
            <a:off x="1650991" y="5108493"/>
            <a:ext cx="612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Questions?  Comments?  Experiences to share?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0C5E9-37E4-4A36-991E-77968F9CAE3D}"/>
              </a:ext>
            </a:extLst>
          </p:cNvPr>
          <p:cNvSpPr txBox="1"/>
          <p:nvPr/>
        </p:nvSpPr>
        <p:spPr>
          <a:xfrm>
            <a:off x="4714875" y="2704742"/>
            <a:ext cx="32223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Arm yourself to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fear.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self-doubt.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Beat impostor syndrome.</a:t>
            </a:r>
          </a:p>
        </p:txBody>
      </p:sp>
    </p:spTree>
    <p:extLst>
      <p:ext uri="{BB962C8B-B14F-4D97-AF65-F5344CB8AC3E}">
        <p14:creationId xmlns:p14="http://schemas.microsoft.com/office/powerpoint/2010/main" val="382705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81175"/>
            <a:ext cx="7686674" cy="1194650"/>
          </a:xfrm>
        </p:spPr>
        <p:txBody>
          <a:bodyPr>
            <a:normAutofit/>
          </a:bodyPr>
          <a:lstStyle/>
          <a:p>
            <a:pPr algn="ctr"/>
            <a:r>
              <a:rPr lang="en-US" sz="4400" spc="-140" dirty="0"/>
              <a:t>Overcoming “Impostor Syndrome”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2883538"/>
            <a:ext cx="3594206" cy="44619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Understanding it’s natural.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22737-5D49-42FB-B9A4-853ED4538866}"/>
              </a:ext>
            </a:extLst>
          </p:cNvPr>
          <p:cNvSpPr txBox="1"/>
          <p:nvPr/>
        </p:nvSpPr>
        <p:spPr>
          <a:xfrm>
            <a:off x="1283285" y="4754880"/>
            <a:ext cx="1346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majority</a:t>
            </a:r>
          </a:p>
          <a:p>
            <a:r>
              <a:rPr lang="en-US" dirty="0"/>
              <a:t>Healthy</a:t>
            </a:r>
          </a:p>
          <a:p>
            <a:r>
              <a:rPr lang="en-US" dirty="0"/>
              <a:t>Not forever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FDFC6-EE5C-47D7-8EBD-783B45E08CB8}"/>
              </a:ext>
            </a:extLst>
          </p:cNvPr>
          <p:cNvSpPr txBox="1"/>
          <p:nvPr/>
        </p:nvSpPr>
        <p:spPr>
          <a:xfrm>
            <a:off x="3931920" y="4754880"/>
            <a:ext cx="1027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Prepare</a:t>
            </a:r>
          </a:p>
          <a:p>
            <a:r>
              <a:rPr lang="en-US" dirty="0"/>
              <a:t>Visualize</a:t>
            </a:r>
          </a:p>
          <a:p>
            <a:r>
              <a:rPr lang="en-US" dirty="0"/>
              <a:t>Breathe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2F241-729E-434A-AF74-789D41EA4F49}"/>
              </a:ext>
            </a:extLst>
          </p:cNvPr>
          <p:cNvSpPr txBox="1"/>
          <p:nvPr/>
        </p:nvSpPr>
        <p:spPr>
          <a:xfrm>
            <a:off x="6216503" y="4754880"/>
            <a:ext cx="1237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Experience</a:t>
            </a:r>
          </a:p>
          <a:p>
            <a:r>
              <a:rPr lang="en-US" dirty="0"/>
              <a:t>Skills</a:t>
            </a:r>
          </a:p>
          <a:p>
            <a:r>
              <a:rPr lang="en-US" dirty="0"/>
              <a:t>Awareness</a:t>
            </a:r>
          </a:p>
          <a:p>
            <a:r>
              <a:rPr lang="en-US" dirty="0"/>
              <a:t>Exorcism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8165530-B130-43DB-83D1-20BE94C4F4EA}"/>
              </a:ext>
            </a:extLst>
          </p:cNvPr>
          <p:cNvSpPr txBox="1">
            <a:spLocks/>
          </p:cNvSpPr>
          <p:nvPr/>
        </p:nvSpPr>
        <p:spPr>
          <a:xfrm>
            <a:off x="2927497" y="3719517"/>
            <a:ext cx="3289006" cy="4461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Channeling adrenaline.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6D7B73-77EE-4B38-AAFD-E94B3565067D}"/>
              </a:ext>
            </a:extLst>
          </p:cNvPr>
          <p:cNvSpPr txBox="1">
            <a:spLocks/>
          </p:cNvSpPr>
          <p:nvPr/>
        </p:nvSpPr>
        <p:spPr>
          <a:xfrm>
            <a:off x="4979933" y="2480066"/>
            <a:ext cx="3819605" cy="8855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Building confidence. 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68B0D1-8DF9-4B65-AA5F-51481E8BD836}"/>
              </a:ext>
            </a:extLst>
          </p:cNvPr>
          <p:cNvSpPr txBox="1">
            <a:spLocks/>
          </p:cNvSpPr>
          <p:nvPr/>
        </p:nvSpPr>
        <p:spPr>
          <a:xfrm>
            <a:off x="373036" y="774883"/>
            <a:ext cx="7686674" cy="119465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i="1" spc="-140" dirty="0"/>
              <a:t>Avoiding</a:t>
            </a:r>
            <a:br>
              <a:rPr lang="en-US" sz="4400" spc="-140" dirty="0"/>
            </a:br>
            <a:r>
              <a:rPr lang="en-US" sz="4400" spc="-14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22007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77F70-9D7F-6830-3A67-58FFB9E8A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AA46-975F-F513-BAD1-3D1061980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81175"/>
            <a:ext cx="7686674" cy="1194650"/>
          </a:xfrm>
        </p:spPr>
        <p:txBody>
          <a:bodyPr>
            <a:normAutofit/>
          </a:bodyPr>
          <a:lstStyle/>
          <a:p>
            <a:pPr algn="ctr"/>
            <a:r>
              <a:rPr lang="en-US" sz="4400" spc="-140" dirty="0"/>
              <a:t>Overcoming “Impostor Syndrome”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D2F0-6214-DA61-9D8D-390341443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7686" y="2810477"/>
            <a:ext cx="7291040" cy="88554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it’s natural.  Building confidence.  Channeling adrenaline.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6920E-489D-F5C5-8A4E-D05E84AB755B}"/>
              </a:ext>
            </a:extLst>
          </p:cNvPr>
          <p:cNvSpPr txBox="1"/>
          <p:nvPr/>
        </p:nvSpPr>
        <p:spPr>
          <a:xfrm>
            <a:off x="5425268" y="5307656"/>
            <a:ext cx="280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Samantha Clemence</a:t>
            </a:r>
            <a:br>
              <a:rPr lang="en-US" sz="2400" dirty="0"/>
            </a:br>
            <a:r>
              <a:rPr lang="en-US" sz="2400" dirty="0"/>
              <a:t>Fulton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DD202-2EE3-7742-1262-AB9AE3B0B5BA}"/>
              </a:ext>
            </a:extLst>
          </p:cNvPr>
          <p:cNvSpPr txBox="1"/>
          <p:nvPr/>
        </p:nvSpPr>
        <p:spPr>
          <a:xfrm>
            <a:off x="993321" y="5676989"/>
            <a:ext cx="2208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17 </a:t>
            </a:r>
            <a:r>
              <a:rPr lang="en-US" sz="2400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388964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BDAA42-0CF1-469E-B5BD-27598CA6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152035"/>
            <a:ext cx="8869680" cy="232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2BD6E-14D6-4DCF-BEA5-7D760B345D27}"/>
              </a:ext>
            </a:extLst>
          </p:cNvPr>
          <p:cNvSpPr txBox="1"/>
          <p:nvPr/>
        </p:nvSpPr>
        <p:spPr>
          <a:xfrm>
            <a:off x="1703330" y="2281012"/>
            <a:ext cx="675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“I’m running a game on everybody, and they’re going to find me out.”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5B4A6-4028-4C25-9DA9-212F5B52E735}"/>
              </a:ext>
            </a:extLst>
          </p:cNvPr>
          <p:cNvSpPr txBox="1"/>
          <p:nvPr/>
        </p:nvSpPr>
        <p:spPr>
          <a:xfrm>
            <a:off x="847483" y="1844465"/>
            <a:ext cx="154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Maya Angelou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AB434-5DD2-4FE2-BD2F-6EE87D63B820}"/>
              </a:ext>
            </a:extLst>
          </p:cNvPr>
          <p:cNvSpPr txBox="1"/>
          <p:nvPr/>
        </p:nvSpPr>
        <p:spPr>
          <a:xfrm>
            <a:off x="1769832" y="3215383"/>
            <a:ext cx="296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“I’m an involuntary swindler.”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18AB3-5C2E-45C6-86AF-A0BA68F764AA}"/>
              </a:ext>
            </a:extLst>
          </p:cNvPr>
          <p:cNvSpPr txBox="1"/>
          <p:nvPr/>
        </p:nvSpPr>
        <p:spPr>
          <a:xfrm>
            <a:off x="827188" y="2817048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Albert Einstein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7D7BE-45A9-4DB2-9958-CB3BB0C0921F}"/>
              </a:ext>
            </a:extLst>
          </p:cNvPr>
          <p:cNvSpPr txBox="1"/>
          <p:nvPr/>
        </p:nvSpPr>
        <p:spPr>
          <a:xfrm>
            <a:off x="1769832" y="4135369"/>
            <a:ext cx="686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“… the voice in my head that I call my obnoxious roommate.”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32ABE3-9543-4F9E-8AEC-A346915B2B76}"/>
              </a:ext>
            </a:extLst>
          </p:cNvPr>
          <p:cNvSpPr txBox="1"/>
          <p:nvPr/>
        </p:nvSpPr>
        <p:spPr>
          <a:xfrm>
            <a:off x="847483" y="369882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Arianna Huffington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CCAD5-FEFD-4F21-B548-1127C0884E88}"/>
              </a:ext>
            </a:extLst>
          </p:cNvPr>
          <p:cNvSpPr txBox="1"/>
          <p:nvPr/>
        </p:nvSpPr>
        <p:spPr>
          <a:xfrm>
            <a:off x="1703330" y="5036393"/>
            <a:ext cx="537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 still sometimes feel like the loser kid in high school.”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0A00CC-ADA6-4D44-9FD4-046D5E50B6F3}"/>
              </a:ext>
            </a:extLst>
          </p:cNvPr>
          <p:cNvSpPr txBox="1"/>
          <p:nvPr/>
        </p:nvSpPr>
        <p:spPr>
          <a:xfrm>
            <a:off x="836401" y="4651880"/>
            <a:ext cx="368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Stefani Joanne Angelina Germanotta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9EC3-0A3D-46D4-8628-B67BAAE2F583}"/>
              </a:ext>
            </a:extLst>
          </p:cNvPr>
          <p:cNvSpPr txBox="1"/>
          <p:nvPr/>
        </p:nvSpPr>
        <p:spPr>
          <a:xfrm>
            <a:off x="1703330" y="5970201"/>
            <a:ext cx="647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 am always looking over my shoulder wondering if I measure up.”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07CE2-8644-4168-9638-22F784BCC1DD}"/>
              </a:ext>
            </a:extLst>
          </p:cNvPr>
          <p:cNvSpPr txBox="1"/>
          <p:nvPr/>
        </p:nvSpPr>
        <p:spPr>
          <a:xfrm>
            <a:off x="853171" y="5612756"/>
            <a:ext cx="18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Sonia Sotomayor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E61AF2-0768-4FDC-B08D-5B420C136A4C}"/>
              </a:ext>
            </a:extLst>
          </p:cNvPr>
          <p:cNvSpPr/>
          <p:nvPr/>
        </p:nvSpPr>
        <p:spPr>
          <a:xfrm>
            <a:off x="1703330" y="1404385"/>
            <a:ext cx="6751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“When are they going to discover that I am, in fact, a fraud?”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B3931-130C-414D-960D-15653184C63D}"/>
              </a:ext>
            </a:extLst>
          </p:cNvPr>
          <p:cNvSpPr/>
          <p:nvPr/>
        </p:nvSpPr>
        <p:spPr>
          <a:xfrm>
            <a:off x="847483" y="894191"/>
            <a:ext cx="1253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Tom Hanks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CDCE9A-74CD-423A-A250-45CB8DDC0F14}"/>
              </a:ext>
            </a:extLst>
          </p:cNvPr>
          <p:cNvSpPr txBox="1"/>
          <p:nvPr/>
        </p:nvSpPr>
        <p:spPr>
          <a:xfrm>
            <a:off x="3158265" y="560073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Famous “Impostors”</a:t>
            </a:r>
          </a:p>
        </p:txBody>
      </p:sp>
    </p:spTree>
    <p:extLst>
      <p:ext uri="{BB962C8B-B14F-4D97-AF65-F5344CB8AC3E}">
        <p14:creationId xmlns:p14="http://schemas.microsoft.com/office/powerpoint/2010/main" val="377128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E7216-F712-418C-96DF-C389A77F7CF9}"/>
              </a:ext>
            </a:extLst>
          </p:cNvPr>
          <p:cNvSpPr txBox="1"/>
          <p:nvPr/>
        </p:nvSpPr>
        <p:spPr>
          <a:xfrm>
            <a:off x="1277796" y="661351"/>
            <a:ext cx="4478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Different Stereotypes of Sufferers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C4B09-1BF2-47B6-AD59-8994AEA578D0}"/>
              </a:ext>
            </a:extLst>
          </p:cNvPr>
          <p:cNvSpPr txBox="1"/>
          <p:nvPr/>
        </p:nvSpPr>
        <p:spPr>
          <a:xfrm>
            <a:off x="5443107" y="1269910"/>
            <a:ext cx="2320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“Perfectionists”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Unachievable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Deeply ingrained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4AE7E-99EF-4EE2-A4D9-EDCA8BFAD25E}"/>
              </a:ext>
            </a:extLst>
          </p:cNvPr>
          <p:cNvSpPr txBox="1"/>
          <p:nvPr/>
        </p:nvSpPr>
        <p:spPr>
          <a:xfrm>
            <a:off x="868296" y="1732218"/>
            <a:ext cx="5256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“Experts”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need to </a:t>
            </a:r>
            <a:r>
              <a:rPr lang="en-US" i="1" dirty="0"/>
              <a:t>know</a:t>
            </a:r>
            <a:r>
              <a:rPr lang="en-US" dirty="0"/>
              <a:t> everything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Train, collect so much that they miss opportunities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688EF-5EDE-4ECF-942B-64B321FDE718}"/>
              </a:ext>
            </a:extLst>
          </p:cNvPr>
          <p:cNvSpPr txBox="1"/>
          <p:nvPr/>
        </p:nvSpPr>
        <p:spPr>
          <a:xfrm>
            <a:off x="868296" y="2931260"/>
            <a:ext cx="4233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“Natural genius”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Hit upon situation in which they, finally, have to work like the rest of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32BAD4-7EA9-4AF8-AEDE-91DAFABA4E05}"/>
              </a:ext>
            </a:extLst>
          </p:cNvPr>
          <p:cNvSpPr txBox="1"/>
          <p:nvPr/>
        </p:nvSpPr>
        <p:spPr>
          <a:xfrm>
            <a:off x="5443107" y="2931260"/>
            <a:ext cx="3004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“Soloists”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they have to do everything themselves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accept help is to admit weakness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4B09F-EAAC-4A09-9612-8581F8A720A4}"/>
              </a:ext>
            </a:extLst>
          </p:cNvPr>
          <p:cNvSpPr txBox="1"/>
          <p:nvPr/>
        </p:nvSpPr>
        <p:spPr>
          <a:xfrm>
            <a:off x="952820" y="4407301"/>
            <a:ext cx="7051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“Supermen” or “Superwomen”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 harder than anyone to prove themselves – in </a:t>
            </a:r>
            <a:r>
              <a:rPr lang="en-US" i="1" dirty="0"/>
              <a:t>everything </a:t>
            </a:r>
            <a:r>
              <a:rPr lang="en-US" dirty="0"/>
              <a:t>they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Consumed with competition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8BB7D-2B1A-48BD-99EE-84BD9208D8BF}"/>
              </a:ext>
            </a:extLst>
          </p:cNvPr>
          <p:cNvSpPr txBox="1"/>
          <p:nvPr/>
        </p:nvSpPr>
        <p:spPr>
          <a:xfrm>
            <a:off x="952820" y="5760231"/>
            <a:ext cx="737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ALL … non-pathological cases … ALL “normal” people … ALL like US!</a:t>
            </a:r>
          </a:p>
        </p:txBody>
      </p:sp>
    </p:spTree>
    <p:extLst>
      <p:ext uri="{BB962C8B-B14F-4D97-AF65-F5344CB8AC3E}">
        <p14:creationId xmlns:p14="http://schemas.microsoft.com/office/powerpoint/2010/main" val="30728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DFCDB2B-2AF1-4CF6-A237-E08F2CCC4EBC}"/>
              </a:ext>
            </a:extLst>
          </p:cNvPr>
          <p:cNvSpPr txBox="1">
            <a:spLocks/>
          </p:cNvSpPr>
          <p:nvPr/>
        </p:nvSpPr>
        <p:spPr>
          <a:xfrm>
            <a:off x="845005" y="646289"/>
            <a:ext cx="3594206" cy="44619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Understanding it’s natural.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A0F1F-EAAC-4770-A7A7-C4719ED3C122}"/>
              </a:ext>
            </a:extLst>
          </p:cNvPr>
          <p:cNvSpPr txBox="1"/>
          <p:nvPr/>
        </p:nvSpPr>
        <p:spPr>
          <a:xfrm>
            <a:off x="1532261" y="1630136"/>
            <a:ext cx="7247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70 percent of us, according to </a:t>
            </a:r>
            <a:r>
              <a:rPr lang="en-US" i="1" dirty="0"/>
              <a:t>International Journal of Behavioral Science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473A8-CC1E-4C45-BCE3-060F1DAD2625}"/>
              </a:ext>
            </a:extLst>
          </p:cNvPr>
          <p:cNvSpPr txBox="1"/>
          <p:nvPr/>
        </p:nvSpPr>
        <p:spPr>
          <a:xfrm>
            <a:off x="1522428" y="2839566"/>
            <a:ext cx="569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have deep roots, including genes, childhood, peers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4AB0A-72C7-41B6-904A-B46828F9044B}"/>
              </a:ext>
            </a:extLst>
          </p:cNvPr>
          <p:cNvSpPr txBox="1"/>
          <p:nvPr/>
        </p:nvSpPr>
        <p:spPr>
          <a:xfrm>
            <a:off x="1522428" y="5173661"/>
            <a:ext cx="652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Even based on some common wisdom: “Fake it till you make it.”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BC892-6961-4583-9CA7-DE55D8746F24}"/>
              </a:ext>
            </a:extLst>
          </p:cNvPr>
          <p:cNvSpPr txBox="1"/>
          <p:nvPr/>
        </p:nvSpPr>
        <p:spPr>
          <a:xfrm>
            <a:off x="1522428" y="4571544"/>
            <a:ext cx="494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have GOOD underlying factors:  You CARE.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38DCBC-881A-4435-BD40-566BE27BDE9E}"/>
              </a:ext>
            </a:extLst>
          </p:cNvPr>
          <p:cNvSpPr txBox="1"/>
          <p:nvPr/>
        </p:nvSpPr>
        <p:spPr>
          <a:xfrm>
            <a:off x="1522428" y="3501199"/>
            <a:ext cx="5365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driven by factors beyond our control</a:t>
            </a:r>
            <a:br>
              <a:rPr lang="en-US" dirty="0"/>
            </a:br>
            <a:r>
              <a:rPr lang="en-US" dirty="0"/>
              <a:t>	- socio-economic		- company policies</a:t>
            </a:r>
            <a:br>
              <a:rPr lang="en-US" dirty="0"/>
            </a:br>
            <a:r>
              <a:rPr lang="en-US" dirty="0"/>
              <a:t>	- cultural values		- well-intended initiatives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EC79F5-D918-4717-9530-B5FA89FC00F8}"/>
              </a:ext>
            </a:extLst>
          </p:cNvPr>
          <p:cNvSpPr txBox="1"/>
          <p:nvPr/>
        </p:nvSpPr>
        <p:spPr>
          <a:xfrm>
            <a:off x="1522428" y="2212567"/>
            <a:ext cx="535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Equally across genders*, ages, races; most careers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DAC56-00BD-4F51-B34D-EA4F2E2BDAF8}"/>
              </a:ext>
            </a:extLst>
          </p:cNvPr>
          <p:cNvSpPr txBox="1"/>
          <p:nvPr/>
        </p:nvSpPr>
        <p:spPr>
          <a:xfrm>
            <a:off x="1306660" y="6204626"/>
            <a:ext cx="7309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 Originally more research on women as moving into workforce, but now equaled out.</a:t>
            </a:r>
          </a:p>
        </p:txBody>
      </p:sp>
    </p:spTree>
    <p:extLst>
      <p:ext uri="{BB962C8B-B14F-4D97-AF65-F5344CB8AC3E}">
        <p14:creationId xmlns:p14="http://schemas.microsoft.com/office/powerpoint/2010/main" val="303952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937E10-8B92-4E6D-847B-AA943314CEF2}"/>
              </a:ext>
            </a:extLst>
          </p:cNvPr>
          <p:cNvSpPr txBox="1"/>
          <p:nvPr/>
        </p:nvSpPr>
        <p:spPr>
          <a:xfrm>
            <a:off x="1065181" y="81926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BAFCA-1D23-40DF-BB99-BB3DE77C1EFE}"/>
              </a:ext>
            </a:extLst>
          </p:cNvPr>
          <p:cNvSpPr txBox="1"/>
          <p:nvPr/>
        </p:nvSpPr>
        <p:spPr>
          <a:xfrm>
            <a:off x="2701072" y="2447465"/>
            <a:ext cx="336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sign of depression, anxiety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977F8-76DD-4D6D-8E5C-DA1CCD0481DD}"/>
              </a:ext>
            </a:extLst>
          </p:cNvPr>
          <p:cNvSpPr txBox="1"/>
          <p:nvPr/>
        </p:nvSpPr>
        <p:spPr>
          <a:xfrm>
            <a:off x="2701072" y="2979964"/>
            <a:ext cx="303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sign of low self-esteem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97370-D764-4514-905E-FF3F4720BD5D}"/>
              </a:ext>
            </a:extLst>
          </p:cNvPr>
          <p:cNvSpPr txBox="1"/>
          <p:nvPr/>
        </p:nvSpPr>
        <p:spPr>
          <a:xfrm>
            <a:off x="1796235" y="1916941"/>
            <a:ext cx="2443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 mental illness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F6EB4-FC3F-4CCB-A1FC-118B3A7D9423}"/>
              </a:ext>
            </a:extLst>
          </p:cNvPr>
          <p:cNvSpPr txBox="1"/>
          <p:nvPr/>
        </p:nvSpPr>
        <p:spPr>
          <a:xfrm>
            <a:off x="1807692" y="1290448"/>
            <a:ext cx="272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lack of smarts, skills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EBB0C-719F-4485-953F-83818F896895}"/>
              </a:ext>
            </a:extLst>
          </p:cNvPr>
          <p:cNvSpPr txBox="1"/>
          <p:nvPr/>
        </p:nvSpPr>
        <p:spPr>
          <a:xfrm>
            <a:off x="2046374" y="3737014"/>
            <a:ext cx="4463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sense of </a:t>
            </a:r>
            <a:r>
              <a:rPr lang="en-US" i="1" dirty="0"/>
              <a:t>sometimes</a:t>
            </a:r>
            <a:r>
              <a:rPr lang="en-US" dirty="0"/>
              <a:t> feeling not deserving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19BD8F-A7D4-421A-949B-B2E852E52B9C}"/>
              </a:ext>
            </a:extLst>
          </p:cNvPr>
          <p:cNvSpPr txBox="1"/>
          <p:nvPr/>
        </p:nvSpPr>
        <p:spPr>
          <a:xfrm>
            <a:off x="6509455" y="3720259"/>
            <a:ext cx="1468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opportunities</a:t>
            </a:r>
          </a:p>
          <a:p>
            <a:r>
              <a:rPr lang="en-US" dirty="0"/>
              <a:t>accolades</a:t>
            </a:r>
          </a:p>
          <a:p>
            <a:r>
              <a:rPr lang="en-US" dirty="0"/>
              <a:t>distinctions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CEC0F-239C-4518-B4F2-B805DC19F904}"/>
              </a:ext>
            </a:extLst>
          </p:cNvPr>
          <p:cNvSpPr txBox="1"/>
          <p:nvPr/>
        </p:nvSpPr>
        <p:spPr>
          <a:xfrm>
            <a:off x="1964223" y="4697819"/>
            <a:ext cx="550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that voice … in the back of your mind … that sows doubt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03224C-8D13-471C-91D3-D88F77C656C5}"/>
              </a:ext>
            </a:extLst>
          </p:cNvPr>
          <p:cNvGrpSpPr/>
          <p:nvPr/>
        </p:nvGrpSpPr>
        <p:grpSpPr>
          <a:xfrm>
            <a:off x="683172" y="5454869"/>
            <a:ext cx="8072700" cy="970872"/>
            <a:chOff x="683172" y="5454869"/>
            <a:chExt cx="8072700" cy="97087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C4E665-3580-45B8-BF94-5DBC57E35DE2}"/>
                </a:ext>
              </a:extLst>
            </p:cNvPr>
            <p:cNvSpPr txBox="1"/>
            <p:nvPr/>
          </p:nvSpPr>
          <p:spPr>
            <a:xfrm>
              <a:off x="829337" y="5587227"/>
              <a:ext cx="3283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  as if </a:t>
              </a:r>
              <a:r>
                <a:rPr lang="en-US" i="1" dirty="0"/>
                <a:t>healthy</a:t>
              </a:r>
              <a:r>
                <a:rPr lang="en-US" dirty="0"/>
                <a:t> modesty became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EF50FA-91EA-4F5C-8D13-50C58254F129}"/>
                </a:ext>
              </a:extLst>
            </p:cNvPr>
            <p:cNvSpPr/>
            <p:nvPr/>
          </p:nvSpPr>
          <p:spPr>
            <a:xfrm>
              <a:off x="4396986" y="5587227"/>
              <a:ext cx="3166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an obstacle to self-visualization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3C999D-3C0B-4263-9B23-D3EF8BD6F6D1}"/>
                </a:ext>
              </a:extLst>
            </p:cNvPr>
            <p:cNvSpPr/>
            <p:nvPr/>
          </p:nvSpPr>
          <p:spPr>
            <a:xfrm>
              <a:off x="4396986" y="5904251"/>
              <a:ext cx="4358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almost </a:t>
              </a:r>
              <a:r>
                <a:rPr lang="en-US" dirty="0" err="1"/>
                <a:t>superstitiousness</a:t>
              </a:r>
              <a:r>
                <a:rPr lang="en-US" dirty="0"/>
                <a:t> about being happy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75845D-79F5-48D8-AA4F-DA09591F17A1}"/>
                </a:ext>
              </a:extLst>
            </p:cNvPr>
            <p:cNvSpPr/>
            <p:nvPr/>
          </p:nvSpPr>
          <p:spPr>
            <a:xfrm>
              <a:off x="683172" y="5454869"/>
              <a:ext cx="8071945" cy="9708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4EDC6AD-0B17-475B-580D-15A15771A010}"/>
              </a:ext>
            </a:extLst>
          </p:cNvPr>
          <p:cNvSpPr txBox="1"/>
          <p:nvPr/>
        </p:nvSpPr>
        <p:spPr>
          <a:xfrm>
            <a:off x="1065181" y="344385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8FAE1-0DFF-FCAE-49B9-7962F7D5B11B}"/>
              </a:ext>
            </a:extLst>
          </p:cNvPr>
          <p:cNvSpPr txBox="1"/>
          <p:nvPr/>
        </p:nvSpPr>
        <p:spPr>
          <a:xfrm>
            <a:off x="1065181" y="4386306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…</a:t>
            </a:r>
          </a:p>
        </p:txBody>
      </p:sp>
    </p:spTree>
    <p:extLst>
      <p:ext uri="{BB962C8B-B14F-4D97-AF65-F5344CB8AC3E}">
        <p14:creationId xmlns:p14="http://schemas.microsoft.com/office/powerpoint/2010/main" val="25340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BE75E7-AEF7-43B1-B465-7037859839C4}"/>
              </a:ext>
            </a:extLst>
          </p:cNvPr>
          <p:cNvSpPr txBox="1"/>
          <p:nvPr/>
        </p:nvSpPr>
        <p:spPr>
          <a:xfrm>
            <a:off x="753035" y="6444578"/>
            <a:ext cx="340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© International Journal of Behavioral Science, 2011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BC4B6-2B33-482D-AA76-1FF871F11EBF}"/>
              </a:ext>
            </a:extLst>
          </p:cNvPr>
          <p:cNvSpPr txBox="1"/>
          <p:nvPr/>
        </p:nvSpPr>
        <p:spPr>
          <a:xfrm>
            <a:off x="4918841" y="1103586"/>
            <a:ext cx="2222938" cy="9509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Anxiety</a:t>
            </a:r>
            <a:br>
              <a:rPr lang="en-US" dirty="0"/>
            </a:br>
            <a:r>
              <a:rPr lang="en-US" dirty="0"/>
              <a:t>Self-doubt</a:t>
            </a:r>
            <a:br>
              <a:rPr lang="en-US" dirty="0"/>
            </a:br>
            <a:r>
              <a:rPr lang="en-US" dirty="0"/>
              <a:t>Worry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0F1D62-21DC-4305-BA40-C5252C628F03}"/>
              </a:ext>
            </a:extLst>
          </p:cNvPr>
          <p:cNvCxnSpPr>
            <a:cxnSpLocks/>
          </p:cNvCxnSpPr>
          <p:nvPr/>
        </p:nvCxnSpPr>
        <p:spPr>
          <a:xfrm>
            <a:off x="3231931" y="1437290"/>
            <a:ext cx="13400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B6CDCC-2ADD-46D0-BEAD-B784EED1975B}"/>
              </a:ext>
            </a:extLst>
          </p:cNvPr>
          <p:cNvCxnSpPr>
            <a:cxnSpLocks/>
          </p:cNvCxnSpPr>
          <p:nvPr/>
        </p:nvCxnSpPr>
        <p:spPr>
          <a:xfrm flipH="1" flipV="1">
            <a:off x="2002221" y="2230024"/>
            <a:ext cx="1" cy="17880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1007EE-3F71-40DD-A070-7B5AED5C64E3}"/>
              </a:ext>
            </a:extLst>
          </p:cNvPr>
          <p:cNvGrpSpPr/>
          <p:nvPr/>
        </p:nvGrpSpPr>
        <p:grpSpPr>
          <a:xfrm>
            <a:off x="4264573" y="2238703"/>
            <a:ext cx="1765737" cy="956239"/>
            <a:chOff x="4264573" y="2238703"/>
            <a:chExt cx="1765737" cy="956239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A317D2F-912D-4808-B2D6-D2B1B7EFCE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103" y="2238703"/>
              <a:ext cx="220719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0BE4DC-6C0A-4B23-BBA2-EA97BCF69464}"/>
                </a:ext>
              </a:extLst>
            </p:cNvPr>
            <p:cNvSpPr/>
            <p:nvPr/>
          </p:nvSpPr>
          <p:spPr>
            <a:xfrm>
              <a:off x="4264573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Over-prepare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2EF738-88BF-4503-A181-2FE4732D5DC3}"/>
              </a:ext>
            </a:extLst>
          </p:cNvPr>
          <p:cNvGrpSpPr/>
          <p:nvPr/>
        </p:nvGrpSpPr>
        <p:grpSpPr>
          <a:xfrm>
            <a:off x="6166946" y="2238703"/>
            <a:ext cx="1765737" cy="956239"/>
            <a:chOff x="6166946" y="2238703"/>
            <a:chExt cx="1765737" cy="95623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CEEDDBD-5BD6-4A44-91E1-94CE72C570BC}"/>
                </a:ext>
              </a:extLst>
            </p:cNvPr>
            <p:cNvCxnSpPr>
              <a:cxnSpLocks/>
            </p:cNvCxnSpPr>
            <p:nvPr/>
          </p:nvCxnSpPr>
          <p:spPr>
            <a:xfrm>
              <a:off x="6392918" y="2238703"/>
              <a:ext cx="220716" cy="3783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8AF8BD-7D9C-4407-B88E-A7E50B30103B}"/>
                </a:ext>
              </a:extLst>
            </p:cNvPr>
            <p:cNvSpPr/>
            <p:nvPr/>
          </p:nvSpPr>
          <p:spPr>
            <a:xfrm>
              <a:off x="6166946" y="2729860"/>
              <a:ext cx="1765737" cy="46508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Procrastinate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93D5533-F277-468E-88A8-1C58DF495DE0}"/>
              </a:ext>
            </a:extLst>
          </p:cNvPr>
          <p:cNvGrpSpPr/>
          <p:nvPr/>
        </p:nvGrpSpPr>
        <p:grpSpPr>
          <a:xfrm>
            <a:off x="5508736" y="3274458"/>
            <a:ext cx="1316420" cy="588094"/>
            <a:chOff x="5508736" y="3274458"/>
            <a:chExt cx="1316420" cy="58809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C49BDB3-1D5F-47FC-9BEE-FE1E340FBB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3" y="3274458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3" name="TextBox 22">
              <a:extLst>
                <a:ext uri="{FF2B5EF4-FFF2-40B4-BE49-F238E27FC236}">
                  <a16:creationId xmlns:a16="http://schemas.microsoft.com/office/drawing/2014/main" id="{C06D7CEA-2BA8-4ED5-ADB7-BF56FBEF78B6}"/>
                </a:ext>
              </a:extLst>
            </p:cNvPr>
            <p:cNvSpPr txBox="1"/>
            <p:nvPr/>
          </p:nvSpPr>
          <p:spPr>
            <a:xfrm>
              <a:off x="5508736" y="3430005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Accomplishment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B2DBF09-4FCF-44B2-B5C0-2162A0914757}"/>
              </a:ext>
            </a:extLst>
          </p:cNvPr>
          <p:cNvSpPr txBox="1"/>
          <p:nvPr/>
        </p:nvSpPr>
        <p:spPr>
          <a:xfrm>
            <a:off x="5362912" y="4018099"/>
            <a:ext cx="14661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 of relief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D5F13A0-2DDA-4CD9-A124-518C3821DC07}"/>
              </a:ext>
            </a:extLst>
          </p:cNvPr>
          <p:cNvGrpSpPr/>
          <p:nvPr/>
        </p:nvGrpSpPr>
        <p:grpSpPr>
          <a:xfrm>
            <a:off x="5486399" y="4833095"/>
            <a:ext cx="1316420" cy="588094"/>
            <a:chOff x="5486399" y="4833095"/>
            <a:chExt cx="1316420" cy="588094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C151527-08E1-429A-97C5-2E1EA44E34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73666" y="4833095"/>
              <a:ext cx="1" cy="5880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26" name="TextBox 25">
              <a:extLst>
                <a:ext uri="{FF2B5EF4-FFF2-40B4-BE49-F238E27FC236}">
                  <a16:creationId xmlns:a16="http://schemas.microsoft.com/office/drawing/2014/main" id="{119EE2E1-7D7A-4D14-9044-8EC5B490A203}"/>
                </a:ext>
              </a:extLst>
            </p:cNvPr>
            <p:cNvSpPr txBox="1"/>
            <p:nvPr/>
          </p:nvSpPr>
          <p:spPr>
            <a:xfrm>
              <a:off x="5486399" y="4988642"/>
              <a:ext cx="1316420" cy="27699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Positive feedback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E3DD720-459A-49EC-B081-8DCD0F9D8EA5}"/>
              </a:ext>
            </a:extLst>
          </p:cNvPr>
          <p:cNvSpPr txBox="1"/>
          <p:nvPr/>
        </p:nvSpPr>
        <p:spPr>
          <a:xfrm>
            <a:off x="5362912" y="5440565"/>
            <a:ext cx="1466182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dirty="0"/>
              <a:t>Discounted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4B2BDB-D8B8-4F1C-81F0-FD6C438C527F}"/>
              </a:ext>
            </a:extLst>
          </p:cNvPr>
          <p:cNvGrpSpPr/>
          <p:nvPr/>
        </p:nvGrpSpPr>
        <p:grpSpPr>
          <a:xfrm>
            <a:off x="4198343" y="3373821"/>
            <a:ext cx="949097" cy="2251410"/>
            <a:chOff x="4198343" y="3373821"/>
            <a:chExt cx="949097" cy="2251410"/>
          </a:xfrm>
        </p:grpSpPr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21A0C40F-7D55-4628-9D80-5627F9470EB1}"/>
                </a:ext>
              </a:extLst>
            </p:cNvPr>
            <p:cNvCxnSpPr/>
            <p:nvPr/>
          </p:nvCxnSpPr>
          <p:spPr>
            <a:xfrm rot="16200000" flipH="1">
              <a:off x="3836491" y="4314281"/>
              <a:ext cx="2251410" cy="370489"/>
            </a:xfrm>
            <a:prstGeom prst="bentConnector3">
              <a:avLst>
                <a:gd name="adj1" fmla="val 993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F7FA080-C0EB-471C-98C9-6D313069A05C}"/>
                </a:ext>
              </a:extLst>
            </p:cNvPr>
            <p:cNvSpPr txBox="1"/>
            <p:nvPr/>
          </p:nvSpPr>
          <p:spPr>
            <a:xfrm>
              <a:off x="4198343" y="4202764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Effort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46C51A-5411-4FFC-A38E-3136E061CEF0}"/>
              </a:ext>
            </a:extLst>
          </p:cNvPr>
          <p:cNvGrpSpPr/>
          <p:nvPr/>
        </p:nvGrpSpPr>
        <p:grpSpPr>
          <a:xfrm>
            <a:off x="7016972" y="3373822"/>
            <a:ext cx="1386994" cy="2251412"/>
            <a:chOff x="7016972" y="3373822"/>
            <a:chExt cx="1386994" cy="2251412"/>
          </a:xfrm>
        </p:grpSpPr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D5B1C8CB-11D8-4174-B0E5-8273BA3B75A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077824" y="4312970"/>
              <a:ext cx="2251412" cy="373115"/>
            </a:xfrm>
            <a:prstGeom prst="bentConnector3">
              <a:avLst>
                <a:gd name="adj1" fmla="val 100068"/>
              </a:avLst>
            </a:prstGeom>
            <a:ln w="1905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E236B31-054F-4C6B-ACFB-EEC3BB27FCAD}"/>
                </a:ext>
              </a:extLst>
            </p:cNvPr>
            <p:cNvSpPr txBox="1"/>
            <p:nvPr/>
          </p:nvSpPr>
          <p:spPr>
            <a:xfrm>
              <a:off x="7377723" y="4222526"/>
              <a:ext cx="10262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Luck or other</a:t>
              </a:r>
            </a:p>
          </p:txBody>
        </p:sp>
      </p:grp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829DC19-0ED0-4D8E-B6EA-F07BB410928C}"/>
              </a:ext>
            </a:extLst>
          </p:cNvPr>
          <p:cNvCxnSpPr>
            <a:cxnSpLocks/>
          </p:cNvCxnSpPr>
          <p:nvPr/>
        </p:nvCxnSpPr>
        <p:spPr>
          <a:xfrm rot="10800000">
            <a:off x="1977257" y="5172513"/>
            <a:ext cx="3170184" cy="631596"/>
          </a:xfrm>
          <a:prstGeom prst="bentConnector3">
            <a:avLst>
              <a:gd name="adj1" fmla="val 10022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C0814D7-F1B6-4E84-9A97-B668689FDF2D}"/>
              </a:ext>
            </a:extLst>
          </p:cNvPr>
          <p:cNvSpPr txBox="1"/>
          <p:nvPr/>
        </p:nvSpPr>
        <p:spPr>
          <a:xfrm>
            <a:off x="1114810" y="4162713"/>
            <a:ext cx="18599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Perceived Fraudulence</a:t>
            </a:r>
          </a:p>
          <a:p>
            <a:pPr algn="ctr"/>
            <a:r>
              <a:rPr lang="en-US" sz="1400" dirty="0"/>
              <a:t>Increased Self-doubt</a:t>
            </a:r>
          </a:p>
          <a:p>
            <a:pPr algn="ctr"/>
            <a:r>
              <a:rPr lang="en-US" sz="1400" dirty="0"/>
              <a:t>Anxiety</a:t>
            </a:r>
            <a:endParaRPr lang="en-US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E79470-9DFF-40AF-8E26-343AB510474F}"/>
              </a:ext>
            </a:extLst>
          </p:cNvPr>
          <p:cNvSpPr txBox="1"/>
          <p:nvPr/>
        </p:nvSpPr>
        <p:spPr>
          <a:xfrm>
            <a:off x="1166067" y="1174583"/>
            <a:ext cx="176112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dirty="0"/>
              <a:t>Discounting</a:t>
            </a:r>
            <a:br>
              <a:rPr lang="en-US" sz="1400" dirty="0"/>
            </a:br>
            <a:r>
              <a:rPr lang="en-US" sz="1400" dirty="0"/>
              <a:t>Achievement-related</a:t>
            </a:r>
          </a:p>
          <a:p>
            <a:pPr algn="ctr"/>
            <a:r>
              <a:rPr lang="en-US" sz="1400" dirty="0"/>
              <a:t>Tasks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38A11D-179B-45B8-8DC6-C16AB2384599}"/>
              </a:ext>
            </a:extLst>
          </p:cNvPr>
          <p:cNvSpPr txBox="1"/>
          <p:nvPr/>
        </p:nvSpPr>
        <p:spPr>
          <a:xfrm>
            <a:off x="3167259" y="368843"/>
            <a:ext cx="2617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Impostor Cycle</a:t>
            </a:r>
          </a:p>
        </p:txBody>
      </p:sp>
      <p:pic>
        <p:nvPicPr>
          <p:cNvPr id="3" name="Graphic 2" descr="Cycling">
            <a:extLst>
              <a:ext uri="{FF2B5EF4-FFF2-40B4-BE49-F238E27FC236}">
                <a16:creationId xmlns:a16="http://schemas.microsoft.com/office/drawing/2014/main" id="{F660E17E-28D8-4245-BBF7-3D9C29506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2377" y="302601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7.40741E-7 L 1.12778 0.0055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9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7" grpId="0" animBg="1"/>
      <p:bldP spid="27" grpId="1" animBg="1"/>
      <p:bldP spid="42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F73F6-867F-4668-9AEA-7081037D374D}"/>
              </a:ext>
            </a:extLst>
          </p:cNvPr>
          <p:cNvSpPr txBox="1"/>
          <p:nvPr/>
        </p:nvSpPr>
        <p:spPr>
          <a:xfrm>
            <a:off x="1770880" y="1486581"/>
            <a:ext cx="560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Multiplied by the inaccurate belief that we’re alone.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48ED6-35F4-4BF0-9B15-CF752107F012}"/>
              </a:ext>
            </a:extLst>
          </p:cNvPr>
          <p:cNvSpPr txBox="1"/>
          <p:nvPr/>
        </p:nvSpPr>
        <p:spPr>
          <a:xfrm>
            <a:off x="2499311" y="2461462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“No one else feels these self-doubts.”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9016D-70D3-4B9D-8EB1-CF98F75D7D1F}"/>
              </a:ext>
            </a:extLst>
          </p:cNvPr>
          <p:cNvSpPr txBox="1"/>
          <p:nvPr/>
        </p:nvSpPr>
        <p:spPr>
          <a:xfrm>
            <a:off x="1167973" y="4144229"/>
            <a:ext cx="7610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… even worse … if we ask the wrong person about their possible doubts …</a:t>
            </a:r>
          </a:p>
          <a:p>
            <a:r>
              <a:rPr lang="en-US" dirty="0"/>
              <a:t>competitive ones may … may … may </a:t>
            </a:r>
            <a:r>
              <a:rPr lang="en-US" sz="3600" dirty="0"/>
              <a:t>LIE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21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1118</Words>
  <Application>Microsoft Office PowerPoint</Application>
  <PresentationFormat>On-screen Show (4:3)</PresentationFormat>
  <Paragraphs>209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AU_analysis_class_theme</vt:lpstr>
      <vt:lpstr>Overcoming “Impostor Syndrome”</vt:lpstr>
      <vt:lpstr>Overcoming “Impostor Syndrome”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Overcoming “Impostor Syndrome”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Policy Seminar and Practicum</dc:title>
  <dc:creator>Fulton Armstrong</dc:creator>
  <cp:lastModifiedBy>Fulton A</cp:lastModifiedBy>
  <cp:revision>199</cp:revision>
  <cp:lastPrinted>2020-04-11T16:54:29Z</cp:lastPrinted>
  <dcterms:created xsi:type="dcterms:W3CDTF">2020-02-05T17:02:05Z</dcterms:created>
  <dcterms:modified xsi:type="dcterms:W3CDTF">2025-10-12T18:49:11Z</dcterms:modified>
</cp:coreProperties>
</file>