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1011" r:id="rId3"/>
    <p:sldId id="1665" r:id="rId4"/>
    <p:sldId id="1933" r:id="rId5"/>
    <p:sldId id="1650" r:id="rId6"/>
    <p:sldId id="1595" r:id="rId7"/>
    <p:sldId id="702" r:id="rId8"/>
    <p:sldId id="1594" r:id="rId9"/>
    <p:sldId id="1596" r:id="rId10"/>
    <p:sldId id="1023" r:id="rId11"/>
    <p:sldId id="1597" r:id="rId12"/>
    <p:sldId id="924" r:id="rId13"/>
    <p:sldId id="1934" r:id="rId14"/>
    <p:sldId id="873" r:id="rId15"/>
    <p:sldId id="874" r:id="rId16"/>
    <p:sldId id="1610" r:id="rId17"/>
    <p:sldId id="890" r:id="rId18"/>
    <p:sldId id="1935" r:id="rId19"/>
    <p:sldId id="1932" r:id="rId20"/>
    <p:sldId id="1824" r:id="rId21"/>
    <p:sldId id="1825" r:id="rId22"/>
    <p:sldId id="746" r:id="rId23"/>
    <p:sldId id="1651" r:id="rId24"/>
    <p:sldId id="1936" r:id="rId25"/>
    <p:sldId id="710" r:id="rId26"/>
    <p:sldId id="1578" r:id="rId27"/>
    <p:sldId id="898" r:id="rId28"/>
    <p:sldId id="711" r:id="rId29"/>
    <p:sldId id="899" r:id="rId30"/>
    <p:sldId id="712" r:id="rId31"/>
    <p:sldId id="713" r:id="rId32"/>
    <p:sldId id="1653" r:id="rId33"/>
    <p:sldId id="1938" r:id="rId34"/>
    <p:sldId id="1937" r:id="rId35"/>
    <p:sldId id="1662" r:id="rId36"/>
    <p:sldId id="901" r:id="rId37"/>
    <p:sldId id="928" r:id="rId38"/>
    <p:sldId id="1554" r:id="rId39"/>
    <p:sldId id="1580" r:id="rId40"/>
    <p:sldId id="1579" r:id="rId41"/>
    <p:sldId id="1581" r:id="rId42"/>
    <p:sldId id="1582" r:id="rId43"/>
    <p:sldId id="1583" r:id="rId44"/>
    <p:sldId id="1584" r:id="rId45"/>
    <p:sldId id="714" r:id="rId46"/>
    <p:sldId id="925" r:id="rId47"/>
    <p:sldId id="1571" r:id="rId48"/>
    <p:sldId id="1608" r:id="rId49"/>
    <p:sldId id="900" r:id="rId50"/>
    <p:sldId id="1609" r:id="rId51"/>
    <p:sldId id="1630" r:id="rId52"/>
    <p:sldId id="1631" r:id="rId53"/>
    <p:sldId id="1619" r:id="rId54"/>
    <p:sldId id="845" r:id="rId55"/>
    <p:sldId id="1611" r:id="rId56"/>
    <p:sldId id="896" r:id="rId57"/>
    <p:sldId id="1573" r:id="rId58"/>
    <p:sldId id="1575" r:id="rId59"/>
    <p:sldId id="1017" r:id="rId60"/>
    <p:sldId id="1020" r:id="rId61"/>
    <p:sldId id="1021" r:id="rId62"/>
    <p:sldId id="1022" r:id="rId63"/>
    <p:sldId id="914" r:id="rId64"/>
    <p:sldId id="915" r:id="rId65"/>
    <p:sldId id="852" r:id="rId66"/>
    <p:sldId id="849" r:id="rId67"/>
    <p:sldId id="1643" r:id="rId68"/>
    <p:sldId id="891" r:id="rId69"/>
    <p:sldId id="1539" r:id="rId70"/>
    <p:sldId id="1025" r:id="rId71"/>
    <p:sldId id="926" r:id="rId72"/>
    <p:sldId id="971" r:id="rId73"/>
    <p:sldId id="846" r:id="rId74"/>
    <p:sldId id="974" r:id="rId75"/>
    <p:sldId id="650" r:id="rId76"/>
    <p:sldId id="651" r:id="rId77"/>
    <p:sldId id="652" r:id="rId78"/>
    <p:sldId id="653" r:id="rId79"/>
    <p:sldId id="648" r:id="rId80"/>
    <p:sldId id="886" r:id="rId81"/>
    <p:sldId id="1601" r:id="rId82"/>
    <p:sldId id="865" r:id="rId83"/>
    <p:sldId id="1587" r:id="rId84"/>
    <p:sldId id="1586" r:id="rId85"/>
    <p:sldId id="1939" r:id="rId86"/>
    <p:sldId id="1940" r:id="rId87"/>
    <p:sldId id="1941" r:id="rId88"/>
    <p:sldId id="1666" r:id="rId89"/>
    <p:sldId id="1667" r:id="rId90"/>
    <p:sldId id="1655" r:id="rId91"/>
    <p:sldId id="1664" r:id="rId92"/>
    <p:sldId id="920" r:id="rId93"/>
    <p:sldId id="1943" r:id="rId94"/>
    <p:sldId id="1942" r:id="rId95"/>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86B62A3-7D65-46D0-A407-2FB0C89D52F1}">
          <p14:sldIdLst>
            <p14:sldId id="256"/>
            <p14:sldId id="1011"/>
            <p14:sldId id="1665"/>
            <p14:sldId id="1933"/>
            <p14:sldId id="1650"/>
            <p14:sldId id="1595"/>
            <p14:sldId id="702"/>
            <p14:sldId id="1594"/>
            <p14:sldId id="1596"/>
            <p14:sldId id="1023"/>
            <p14:sldId id="1597"/>
            <p14:sldId id="924"/>
            <p14:sldId id="1934"/>
            <p14:sldId id="873"/>
            <p14:sldId id="874"/>
            <p14:sldId id="1610"/>
            <p14:sldId id="890"/>
            <p14:sldId id="1935"/>
            <p14:sldId id="1932"/>
            <p14:sldId id="1824"/>
            <p14:sldId id="1825"/>
            <p14:sldId id="746"/>
            <p14:sldId id="1651"/>
            <p14:sldId id="1936"/>
          </p14:sldIdLst>
        </p14:section>
        <p14:section name="Good observer?" id="{E01CC503-AED2-4193-A811-80C5D9B0DDAF}">
          <p14:sldIdLst/>
        </p14:section>
        <p14:section name="Second &quot;tests&quot;" id="{6083E672-F2AD-47BA-8BAF-22F6C8C18268}">
          <p14:sldIdLst/>
        </p14:section>
        <p14:section name="Questionnaire-Discussion" id="{E066A4A2-88AD-4E68-A5ED-4A82136DE8D4}">
          <p14:sldIdLst/>
        </p14:section>
        <p14:section name="Syllabus and Schedule" id="{10CFC5B4-CE0C-41E2-99CC-A4DEDE828B88}">
          <p14:sldIdLst>
            <p14:sldId id="710"/>
            <p14:sldId id="1578"/>
            <p14:sldId id="898"/>
            <p14:sldId id="711"/>
            <p14:sldId id="899"/>
            <p14:sldId id="712"/>
            <p14:sldId id="713"/>
            <p14:sldId id="1653"/>
            <p14:sldId id="1938"/>
            <p14:sldId id="1937"/>
            <p14:sldId id="1662"/>
            <p14:sldId id="901"/>
            <p14:sldId id="928"/>
            <p14:sldId id="1554"/>
            <p14:sldId id="1580"/>
            <p14:sldId id="1579"/>
            <p14:sldId id="1581"/>
            <p14:sldId id="1582"/>
            <p14:sldId id="1583"/>
            <p14:sldId id="1584"/>
            <p14:sldId id="714"/>
            <p14:sldId id="925"/>
            <p14:sldId id="1571"/>
            <p14:sldId id="1608"/>
            <p14:sldId id="900"/>
            <p14:sldId id="1609"/>
            <p14:sldId id="1630"/>
            <p14:sldId id="1631"/>
            <p14:sldId id="1619"/>
            <p14:sldId id="845"/>
            <p14:sldId id="1611"/>
          </p14:sldIdLst>
        </p14:section>
        <p14:section name="NSC Project Intro" id="{9DFE92F2-46D1-41A4-B06D-76CA3E932F96}">
          <p14:sldIdLst>
            <p14:sldId id="896"/>
            <p14:sldId id="1573"/>
            <p14:sldId id="1575"/>
            <p14:sldId id="1017"/>
            <p14:sldId id="1020"/>
            <p14:sldId id="1021"/>
            <p14:sldId id="1022"/>
            <p14:sldId id="914"/>
            <p14:sldId id="915"/>
            <p14:sldId id="852"/>
            <p14:sldId id="849"/>
          </p14:sldIdLst>
        </p14:section>
        <p14:section name="USG processes" id="{437D31BE-7979-454B-96D0-2A6E74C1FD21}">
          <p14:sldIdLst>
            <p14:sldId id="1643"/>
            <p14:sldId id="891"/>
            <p14:sldId id="1539"/>
            <p14:sldId id="1025"/>
            <p14:sldId id="926"/>
            <p14:sldId id="971"/>
            <p14:sldId id="846"/>
            <p14:sldId id="974"/>
            <p14:sldId id="650"/>
            <p14:sldId id="651"/>
            <p14:sldId id="652"/>
            <p14:sldId id="653"/>
            <p14:sldId id="648"/>
            <p14:sldId id="886"/>
            <p14:sldId id="1601"/>
            <p14:sldId id="865"/>
            <p14:sldId id="1587"/>
            <p14:sldId id="1586"/>
            <p14:sldId id="1939"/>
            <p14:sldId id="1940"/>
            <p14:sldId id="1941"/>
            <p14:sldId id="1666"/>
            <p14:sldId id="1667"/>
          </p14:sldIdLst>
        </p14:section>
        <p14:section name="lunch" id="{40D56E27-2BFF-4884-885A-541D483C2A5E}">
          <p14:sldIdLst>
            <p14:sldId id="1655"/>
            <p14:sldId id="1664"/>
          </p14:sldIdLst>
        </p14:section>
        <p14:section name="Bill Ortman" id="{CF09538F-A78D-454D-80FF-A522693CEA8C}">
          <p14:sldIdLst>
            <p14:sldId id="920"/>
            <p14:sldId id="1943"/>
            <p14:sldId id="1942"/>
          </p14:sldIdLst>
        </p14:section>
        <p14:section name="break" id="{BE9B1A2E-8DE8-4E4B-A970-982A95F2BAB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2F1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AE3B3-F53A-472F-B4F1-64A2843E30E7}" v="32" dt="2026-01-21T17:46:55.1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8" autoAdjust="0"/>
    <p:restoredTop sz="95740"/>
  </p:normalViewPr>
  <p:slideViewPr>
    <p:cSldViewPr snapToGrid="0">
      <p:cViewPr varScale="1">
        <p:scale>
          <a:sx n="62" d="100"/>
          <a:sy n="62" d="100"/>
        </p:scale>
        <p:origin x="162" y="261"/>
      </p:cViewPr>
      <p:guideLst>
        <p:guide orient="horz" pos="2160"/>
        <p:guide pos="3840"/>
      </p:guideLst>
    </p:cSldViewPr>
  </p:slideViewPr>
  <p:notesTextViewPr>
    <p:cViewPr>
      <p:scale>
        <a:sx n="1" d="1"/>
        <a:sy n="1" d="1"/>
      </p:scale>
      <p:origin x="0" y="0"/>
    </p:cViewPr>
  </p:notesTextViewPr>
  <p:sorterViewPr>
    <p:cViewPr varScale="1">
      <p:scale>
        <a:sx n="1" d="1"/>
        <a:sy n="1" d="1"/>
      </p:scale>
      <p:origin x="0" y="-139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74FF9-7DD0-4286-BCCB-F2D11255712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A2B7826-0DA0-4239-BBD9-D790D0521C03}">
      <dgm:prSet phldrT="[Text]" custT="1"/>
      <dgm:spPr/>
      <dgm:t>
        <a:bodyPr/>
        <a:lstStyle/>
        <a:p>
          <a:r>
            <a:rPr lang="es-ES" sz="2000" dirty="0" err="1"/>
            <a:t>Direction</a:t>
          </a:r>
          <a:r>
            <a:rPr lang="es-ES" sz="2000" dirty="0"/>
            <a:t> and </a:t>
          </a:r>
          <a:r>
            <a:rPr lang="es-ES" sz="2000" dirty="0" err="1"/>
            <a:t>Planning</a:t>
          </a:r>
          <a:endParaRPr lang="en-US" sz="2000" dirty="0"/>
        </a:p>
      </dgm:t>
    </dgm:pt>
    <dgm:pt modelId="{97991A13-0B43-456C-9519-CEA7774099CC}" type="parTrans" cxnId="{0A7D5039-0402-40B0-909D-2ACBBA24A54A}">
      <dgm:prSet/>
      <dgm:spPr/>
      <dgm:t>
        <a:bodyPr/>
        <a:lstStyle/>
        <a:p>
          <a:endParaRPr lang="en-US"/>
        </a:p>
      </dgm:t>
    </dgm:pt>
    <dgm:pt modelId="{64CD31EC-8598-438E-B74C-3222B4887B29}" type="sibTrans" cxnId="{0A7D5039-0402-40B0-909D-2ACBBA24A54A}">
      <dgm:prSet/>
      <dgm:spPr/>
      <dgm:t>
        <a:bodyPr/>
        <a:lstStyle/>
        <a:p>
          <a:endParaRPr lang="en-US"/>
        </a:p>
      </dgm:t>
    </dgm:pt>
    <dgm:pt modelId="{6A085FEA-3109-4D7A-A39D-8C152617417D}">
      <dgm:prSet phldrT="[Text]" custT="1"/>
      <dgm:spPr/>
      <dgm:t>
        <a:bodyPr/>
        <a:lstStyle/>
        <a:p>
          <a:r>
            <a:rPr lang="es-ES" sz="2000" dirty="0" err="1"/>
            <a:t>Collection</a:t>
          </a:r>
          <a:endParaRPr lang="en-US" sz="2000" dirty="0"/>
        </a:p>
      </dgm:t>
    </dgm:pt>
    <dgm:pt modelId="{EFCB2891-0F92-4510-B7E5-619F8A4F75C4}" type="parTrans" cxnId="{67A75521-321F-40B2-B80F-7740B5AFE117}">
      <dgm:prSet/>
      <dgm:spPr/>
      <dgm:t>
        <a:bodyPr/>
        <a:lstStyle/>
        <a:p>
          <a:endParaRPr lang="en-US"/>
        </a:p>
      </dgm:t>
    </dgm:pt>
    <dgm:pt modelId="{0B6E1CED-6D7C-43C2-BA5C-BBF3654D836E}" type="sibTrans" cxnId="{67A75521-321F-40B2-B80F-7740B5AFE117}">
      <dgm:prSet/>
      <dgm:spPr/>
      <dgm:t>
        <a:bodyPr/>
        <a:lstStyle/>
        <a:p>
          <a:endParaRPr lang="en-US"/>
        </a:p>
      </dgm:t>
    </dgm:pt>
    <dgm:pt modelId="{6FA356D3-D1A4-4B0D-A4DA-B039128A4550}">
      <dgm:prSet phldrT="[Text]" custT="1"/>
      <dgm:spPr/>
      <dgm:t>
        <a:bodyPr/>
        <a:lstStyle/>
        <a:p>
          <a:r>
            <a:rPr lang="es-ES" sz="2000" dirty="0"/>
            <a:t>Processing</a:t>
          </a:r>
          <a:endParaRPr lang="en-US" sz="2000" dirty="0"/>
        </a:p>
      </dgm:t>
    </dgm:pt>
    <dgm:pt modelId="{DF0A38E4-CD5D-4615-96B1-173BD3BA1754}" type="parTrans" cxnId="{AE3062AD-8E91-49ED-AAFF-D957BFBF8EDB}">
      <dgm:prSet/>
      <dgm:spPr/>
      <dgm:t>
        <a:bodyPr/>
        <a:lstStyle/>
        <a:p>
          <a:endParaRPr lang="en-US"/>
        </a:p>
      </dgm:t>
    </dgm:pt>
    <dgm:pt modelId="{84873804-ECDA-4CE1-BE9D-75A7ADBCA002}" type="sibTrans" cxnId="{AE3062AD-8E91-49ED-AAFF-D957BFBF8EDB}">
      <dgm:prSet/>
      <dgm:spPr/>
      <dgm:t>
        <a:bodyPr/>
        <a:lstStyle/>
        <a:p>
          <a:endParaRPr lang="en-US"/>
        </a:p>
      </dgm:t>
    </dgm:pt>
    <dgm:pt modelId="{B0A78B14-F0F8-4E9C-94C5-A2E12192D019}">
      <dgm:prSet phldrT="[Text]" custT="1"/>
      <dgm:spPr/>
      <dgm:t>
        <a:bodyPr/>
        <a:lstStyle/>
        <a:p>
          <a:r>
            <a:rPr lang="es-ES" sz="2000" dirty="0" err="1"/>
            <a:t>Analysis</a:t>
          </a:r>
          <a:r>
            <a:rPr lang="es-ES" sz="2000" dirty="0"/>
            <a:t>  </a:t>
          </a:r>
          <a:endParaRPr lang="en-US" sz="2000" dirty="0"/>
        </a:p>
      </dgm:t>
    </dgm:pt>
    <dgm:pt modelId="{51966B09-697A-4DB3-A317-080715A5B540}" type="parTrans" cxnId="{4829F7FA-1EEA-42A7-874E-546FF91C14A9}">
      <dgm:prSet/>
      <dgm:spPr/>
      <dgm:t>
        <a:bodyPr/>
        <a:lstStyle/>
        <a:p>
          <a:endParaRPr lang="en-US"/>
        </a:p>
      </dgm:t>
    </dgm:pt>
    <dgm:pt modelId="{80EAAAE5-CB03-4DC7-9348-AE8FC32B9725}" type="sibTrans" cxnId="{4829F7FA-1EEA-42A7-874E-546FF91C14A9}">
      <dgm:prSet/>
      <dgm:spPr/>
      <dgm:t>
        <a:bodyPr/>
        <a:lstStyle/>
        <a:p>
          <a:endParaRPr lang="en-US"/>
        </a:p>
      </dgm:t>
    </dgm:pt>
    <dgm:pt modelId="{C8614825-E671-49AD-A833-7ED8A38235CA}">
      <dgm:prSet phldrT="[Text]" custT="1"/>
      <dgm:spPr/>
      <dgm:t>
        <a:bodyPr/>
        <a:lstStyle/>
        <a:p>
          <a:r>
            <a:rPr lang="es-ES" sz="2000" dirty="0" err="1"/>
            <a:t>Dissemina-tion</a:t>
          </a:r>
          <a:endParaRPr lang="en-US" sz="2000" dirty="0"/>
        </a:p>
      </dgm:t>
    </dgm:pt>
    <dgm:pt modelId="{BCDF9CC7-3FE3-4158-97AD-B40327CB3CFE}" type="parTrans" cxnId="{35437921-9663-4B3D-BF28-F7AC5E1D880F}">
      <dgm:prSet/>
      <dgm:spPr/>
      <dgm:t>
        <a:bodyPr/>
        <a:lstStyle/>
        <a:p>
          <a:endParaRPr lang="en-US"/>
        </a:p>
      </dgm:t>
    </dgm:pt>
    <dgm:pt modelId="{8FA86FD1-A127-47C0-BEA5-01E3DFF639E2}" type="sibTrans" cxnId="{35437921-9663-4B3D-BF28-F7AC5E1D880F}">
      <dgm:prSet/>
      <dgm:spPr/>
      <dgm:t>
        <a:bodyPr/>
        <a:lstStyle/>
        <a:p>
          <a:endParaRPr lang="en-US"/>
        </a:p>
      </dgm:t>
    </dgm:pt>
    <dgm:pt modelId="{C140AF70-22F5-4038-B3BA-C354290158BE}" type="pres">
      <dgm:prSet presAssocID="{C4674FF9-7DD0-4286-BCCB-F2D112557122}" presName="cycle" presStyleCnt="0">
        <dgm:presLayoutVars>
          <dgm:dir/>
          <dgm:resizeHandles val="exact"/>
        </dgm:presLayoutVars>
      </dgm:prSet>
      <dgm:spPr/>
    </dgm:pt>
    <dgm:pt modelId="{CC780A3E-7B29-4671-99C1-BD9035A7FBE4}" type="pres">
      <dgm:prSet presAssocID="{7A2B7826-0DA0-4239-BBD9-D790D0521C03}" presName="node" presStyleLbl="node1" presStyleIdx="0" presStyleCnt="5" custScaleX="116793" custScaleY="63705">
        <dgm:presLayoutVars>
          <dgm:bulletEnabled val="1"/>
        </dgm:presLayoutVars>
      </dgm:prSet>
      <dgm:spPr/>
    </dgm:pt>
    <dgm:pt modelId="{33D2C16B-27B9-45EA-8F80-CAE58FD63BD2}" type="pres">
      <dgm:prSet presAssocID="{64CD31EC-8598-438E-B74C-3222B4887B29}" presName="sibTrans" presStyleLbl="sibTrans2D1" presStyleIdx="0" presStyleCnt="5"/>
      <dgm:spPr/>
    </dgm:pt>
    <dgm:pt modelId="{02488E46-6602-48FB-A771-9189A4D4914D}" type="pres">
      <dgm:prSet presAssocID="{64CD31EC-8598-438E-B74C-3222B4887B29}" presName="connectorText" presStyleLbl="sibTrans2D1" presStyleIdx="0" presStyleCnt="5"/>
      <dgm:spPr/>
    </dgm:pt>
    <dgm:pt modelId="{B8C5E0EA-08F4-4701-9862-72829CA8B268}" type="pres">
      <dgm:prSet presAssocID="{6A085FEA-3109-4D7A-A39D-8C152617417D}" presName="node" presStyleLbl="node1" presStyleIdx="1" presStyleCnt="5" custScaleX="116793" custScaleY="63705">
        <dgm:presLayoutVars>
          <dgm:bulletEnabled val="1"/>
        </dgm:presLayoutVars>
      </dgm:prSet>
      <dgm:spPr/>
    </dgm:pt>
    <dgm:pt modelId="{B87483CF-659A-4E32-9833-C12363F7EBA2}" type="pres">
      <dgm:prSet presAssocID="{0B6E1CED-6D7C-43C2-BA5C-BBF3654D836E}" presName="sibTrans" presStyleLbl="sibTrans2D1" presStyleIdx="1" presStyleCnt="5"/>
      <dgm:spPr/>
    </dgm:pt>
    <dgm:pt modelId="{D16448BE-5893-4B11-8CCF-67C7A274E3E3}" type="pres">
      <dgm:prSet presAssocID="{0B6E1CED-6D7C-43C2-BA5C-BBF3654D836E}" presName="connectorText" presStyleLbl="sibTrans2D1" presStyleIdx="1" presStyleCnt="5"/>
      <dgm:spPr/>
    </dgm:pt>
    <dgm:pt modelId="{266A825D-2ACF-4DAA-A791-3BB3EC4C29F0}" type="pres">
      <dgm:prSet presAssocID="{6FA356D3-D1A4-4B0D-A4DA-B039128A4550}" presName="node" presStyleLbl="node1" presStyleIdx="2" presStyleCnt="5" custScaleX="116793" custScaleY="63705">
        <dgm:presLayoutVars>
          <dgm:bulletEnabled val="1"/>
        </dgm:presLayoutVars>
      </dgm:prSet>
      <dgm:spPr/>
    </dgm:pt>
    <dgm:pt modelId="{8363F285-9DBE-42E3-84F8-1750DA73ED93}" type="pres">
      <dgm:prSet presAssocID="{84873804-ECDA-4CE1-BE9D-75A7ADBCA002}" presName="sibTrans" presStyleLbl="sibTrans2D1" presStyleIdx="2" presStyleCnt="5"/>
      <dgm:spPr/>
    </dgm:pt>
    <dgm:pt modelId="{8FCB2206-3573-4EBA-9D77-1EB063CE64FC}" type="pres">
      <dgm:prSet presAssocID="{84873804-ECDA-4CE1-BE9D-75A7ADBCA002}" presName="connectorText" presStyleLbl="sibTrans2D1" presStyleIdx="2" presStyleCnt="5"/>
      <dgm:spPr/>
    </dgm:pt>
    <dgm:pt modelId="{062845C9-ED14-40AD-A42F-FA7F32EB46F1}" type="pres">
      <dgm:prSet presAssocID="{B0A78B14-F0F8-4E9C-94C5-A2E12192D019}" presName="node" presStyleLbl="node1" presStyleIdx="3" presStyleCnt="5" custScaleX="116793" custScaleY="63705">
        <dgm:presLayoutVars>
          <dgm:bulletEnabled val="1"/>
        </dgm:presLayoutVars>
      </dgm:prSet>
      <dgm:spPr/>
    </dgm:pt>
    <dgm:pt modelId="{07B5D858-57F7-4964-A980-FF4FAA0EFAE3}" type="pres">
      <dgm:prSet presAssocID="{80EAAAE5-CB03-4DC7-9348-AE8FC32B9725}" presName="sibTrans" presStyleLbl="sibTrans2D1" presStyleIdx="3" presStyleCnt="5"/>
      <dgm:spPr/>
    </dgm:pt>
    <dgm:pt modelId="{623F75D8-76CB-472C-BFE7-0401D7ECA1E7}" type="pres">
      <dgm:prSet presAssocID="{80EAAAE5-CB03-4DC7-9348-AE8FC32B9725}" presName="connectorText" presStyleLbl="sibTrans2D1" presStyleIdx="3" presStyleCnt="5"/>
      <dgm:spPr/>
    </dgm:pt>
    <dgm:pt modelId="{944E1B24-CC6F-4C0D-A379-6BF1F4A42142}" type="pres">
      <dgm:prSet presAssocID="{C8614825-E671-49AD-A833-7ED8A38235CA}" presName="node" presStyleLbl="node1" presStyleIdx="4" presStyleCnt="5" custScaleX="116793" custScaleY="63705">
        <dgm:presLayoutVars>
          <dgm:bulletEnabled val="1"/>
        </dgm:presLayoutVars>
      </dgm:prSet>
      <dgm:spPr/>
    </dgm:pt>
    <dgm:pt modelId="{3F2F95C3-CD6B-4A31-B679-FAF123F9240D}" type="pres">
      <dgm:prSet presAssocID="{8FA86FD1-A127-47C0-BEA5-01E3DFF639E2}" presName="sibTrans" presStyleLbl="sibTrans2D1" presStyleIdx="4" presStyleCnt="5"/>
      <dgm:spPr/>
    </dgm:pt>
    <dgm:pt modelId="{7F8B0E19-6D51-4E56-A18F-A46F4A8A2914}" type="pres">
      <dgm:prSet presAssocID="{8FA86FD1-A127-47C0-BEA5-01E3DFF639E2}" presName="connectorText" presStyleLbl="sibTrans2D1" presStyleIdx="4" presStyleCnt="5"/>
      <dgm:spPr/>
    </dgm:pt>
  </dgm:ptLst>
  <dgm:cxnLst>
    <dgm:cxn modelId="{D0B53E0D-8890-4551-8440-5BBB6D50DBEA}" type="presOf" srcId="{0B6E1CED-6D7C-43C2-BA5C-BBF3654D836E}" destId="{D16448BE-5893-4B11-8CCF-67C7A274E3E3}" srcOrd="1" destOrd="0" presId="urn:microsoft.com/office/officeart/2005/8/layout/cycle2"/>
    <dgm:cxn modelId="{67A75521-321F-40B2-B80F-7740B5AFE117}" srcId="{C4674FF9-7DD0-4286-BCCB-F2D112557122}" destId="{6A085FEA-3109-4D7A-A39D-8C152617417D}" srcOrd="1" destOrd="0" parTransId="{EFCB2891-0F92-4510-B7E5-619F8A4F75C4}" sibTransId="{0B6E1CED-6D7C-43C2-BA5C-BBF3654D836E}"/>
    <dgm:cxn modelId="{35437921-9663-4B3D-BF28-F7AC5E1D880F}" srcId="{C4674FF9-7DD0-4286-BCCB-F2D112557122}" destId="{C8614825-E671-49AD-A833-7ED8A38235CA}" srcOrd="4" destOrd="0" parTransId="{BCDF9CC7-3FE3-4158-97AD-B40327CB3CFE}" sibTransId="{8FA86FD1-A127-47C0-BEA5-01E3DFF639E2}"/>
    <dgm:cxn modelId="{0A7D5039-0402-40B0-909D-2ACBBA24A54A}" srcId="{C4674FF9-7DD0-4286-BCCB-F2D112557122}" destId="{7A2B7826-0DA0-4239-BBD9-D790D0521C03}" srcOrd="0" destOrd="0" parTransId="{97991A13-0B43-456C-9519-CEA7774099CC}" sibTransId="{64CD31EC-8598-438E-B74C-3222B4887B29}"/>
    <dgm:cxn modelId="{E16D5167-B704-406E-94EA-BAAB12953126}" type="presOf" srcId="{80EAAAE5-CB03-4DC7-9348-AE8FC32B9725}" destId="{07B5D858-57F7-4964-A980-FF4FAA0EFAE3}" srcOrd="0" destOrd="0" presId="urn:microsoft.com/office/officeart/2005/8/layout/cycle2"/>
    <dgm:cxn modelId="{8B8B2149-7C4D-438F-8A12-A533FB86C4E1}" type="presOf" srcId="{80EAAAE5-CB03-4DC7-9348-AE8FC32B9725}" destId="{623F75D8-76CB-472C-BFE7-0401D7ECA1E7}" srcOrd="1" destOrd="0" presId="urn:microsoft.com/office/officeart/2005/8/layout/cycle2"/>
    <dgm:cxn modelId="{F1E96269-B489-413B-B6B6-D2FBB7AD7DD0}" type="presOf" srcId="{C4674FF9-7DD0-4286-BCCB-F2D112557122}" destId="{C140AF70-22F5-4038-B3BA-C354290158BE}" srcOrd="0" destOrd="0" presId="urn:microsoft.com/office/officeart/2005/8/layout/cycle2"/>
    <dgm:cxn modelId="{0E6BA74E-7627-44A2-8DFF-C4D993352DF1}" type="presOf" srcId="{64CD31EC-8598-438E-B74C-3222B4887B29}" destId="{02488E46-6602-48FB-A771-9189A4D4914D}" srcOrd="1" destOrd="0" presId="urn:microsoft.com/office/officeart/2005/8/layout/cycle2"/>
    <dgm:cxn modelId="{9A7F0353-554D-4494-BBD2-2E10160242A6}" type="presOf" srcId="{6A085FEA-3109-4D7A-A39D-8C152617417D}" destId="{B8C5E0EA-08F4-4701-9862-72829CA8B268}" srcOrd="0" destOrd="0" presId="urn:microsoft.com/office/officeart/2005/8/layout/cycle2"/>
    <dgm:cxn modelId="{8562B757-6BD4-426A-927F-D98A5B239EA7}" type="presOf" srcId="{C8614825-E671-49AD-A833-7ED8A38235CA}" destId="{944E1B24-CC6F-4C0D-A379-6BF1F4A42142}" srcOrd="0" destOrd="0" presId="urn:microsoft.com/office/officeart/2005/8/layout/cycle2"/>
    <dgm:cxn modelId="{5FA7969A-BB33-4594-8090-A66A1A231F05}" type="presOf" srcId="{6FA356D3-D1A4-4B0D-A4DA-B039128A4550}" destId="{266A825D-2ACF-4DAA-A791-3BB3EC4C29F0}" srcOrd="0" destOrd="0" presId="urn:microsoft.com/office/officeart/2005/8/layout/cycle2"/>
    <dgm:cxn modelId="{5AD33D9D-F5A2-42D4-85FF-FD91960C1171}" type="presOf" srcId="{0B6E1CED-6D7C-43C2-BA5C-BBF3654D836E}" destId="{B87483CF-659A-4E32-9833-C12363F7EBA2}" srcOrd="0" destOrd="0" presId="urn:microsoft.com/office/officeart/2005/8/layout/cycle2"/>
    <dgm:cxn modelId="{9654D69E-0DA8-4A72-9873-7B66EA4CD277}" type="presOf" srcId="{7A2B7826-0DA0-4239-BBD9-D790D0521C03}" destId="{CC780A3E-7B29-4671-99C1-BD9035A7FBE4}" srcOrd="0" destOrd="0" presId="urn:microsoft.com/office/officeart/2005/8/layout/cycle2"/>
    <dgm:cxn modelId="{B2A864A8-FD4A-43B3-B90F-5757A2E4E430}" type="presOf" srcId="{84873804-ECDA-4CE1-BE9D-75A7ADBCA002}" destId="{8363F285-9DBE-42E3-84F8-1750DA73ED93}" srcOrd="0" destOrd="0" presId="urn:microsoft.com/office/officeart/2005/8/layout/cycle2"/>
    <dgm:cxn modelId="{4CD61DAB-1848-49C1-992D-A574C65B7205}" type="presOf" srcId="{64CD31EC-8598-438E-B74C-3222B4887B29}" destId="{33D2C16B-27B9-45EA-8F80-CAE58FD63BD2}" srcOrd="0" destOrd="0" presId="urn:microsoft.com/office/officeart/2005/8/layout/cycle2"/>
    <dgm:cxn modelId="{AE3062AD-8E91-49ED-AAFF-D957BFBF8EDB}" srcId="{C4674FF9-7DD0-4286-BCCB-F2D112557122}" destId="{6FA356D3-D1A4-4B0D-A4DA-B039128A4550}" srcOrd="2" destOrd="0" parTransId="{DF0A38E4-CD5D-4615-96B1-173BD3BA1754}" sibTransId="{84873804-ECDA-4CE1-BE9D-75A7ADBCA002}"/>
    <dgm:cxn modelId="{1C0022B4-EE98-4A8D-A58D-64886EA7B753}" type="presOf" srcId="{8FA86FD1-A127-47C0-BEA5-01E3DFF639E2}" destId="{3F2F95C3-CD6B-4A31-B679-FAF123F9240D}" srcOrd="0" destOrd="0" presId="urn:microsoft.com/office/officeart/2005/8/layout/cycle2"/>
    <dgm:cxn modelId="{93756DCC-D511-46CF-94FB-0139E15CAF63}" type="presOf" srcId="{B0A78B14-F0F8-4E9C-94C5-A2E12192D019}" destId="{062845C9-ED14-40AD-A42F-FA7F32EB46F1}" srcOrd="0" destOrd="0" presId="urn:microsoft.com/office/officeart/2005/8/layout/cycle2"/>
    <dgm:cxn modelId="{FB1536E4-1763-4F4B-B05E-BE881F268595}" type="presOf" srcId="{84873804-ECDA-4CE1-BE9D-75A7ADBCA002}" destId="{8FCB2206-3573-4EBA-9D77-1EB063CE64FC}" srcOrd="1" destOrd="0" presId="urn:microsoft.com/office/officeart/2005/8/layout/cycle2"/>
    <dgm:cxn modelId="{6A4A1BE5-19D3-45DB-B512-6629D5A92263}" type="presOf" srcId="{8FA86FD1-A127-47C0-BEA5-01E3DFF639E2}" destId="{7F8B0E19-6D51-4E56-A18F-A46F4A8A2914}" srcOrd="1" destOrd="0" presId="urn:microsoft.com/office/officeart/2005/8/layout/cycle2"/>
    <dgm:cxn modelId="{4829F7FA-1EEA-42A7-874E-546FF91C14A9}" srcId="{C4674FF9-7DD0-4286-BCCB-F2D112557122}" destId="{B0A78B14-F0F8-4E9C-94C5-A2E12192D019}" srcOrd="3" destOrd="0" parTransId="{51966B09-697A-4DB3-A317-080715A5B540}" sibTransId="{80EAAAE5-CB03-4DC7-9348-AE8FC32B9725}"/>
    <dgm:cxn modelId="{B5890232-D00A-4EB3-9E40-E1DC6B99FCCA}" type="presParOf" srcId="{C140AF70-22F5-4038-B3BA-C354290158BE}" destId="{CC780A3E-7B29-4671-99C1-BD9035A7FBE4}" srcOrd="0" destOrd="0" presId="urn:microsoft.com/office/officeart/2005/8/layout/cycle2"/>
    <dgm:cxn modelId="{449998CE-0C13-467E-AAC3-578A98375423}" type="presParOf" srcId="{C140AF70-22F5-4038-B3BA-C354290158BE}" destId="{33D2C16B-27B9-45EA-8F80-CAE58FD63BD2}" srcOrd="1" destOrd="0" presId="urn:microsoft.com/office/officeart/2005/8/layout/cycle2"/>
    <dgm:cxn modelId="{8A2582A4-7AEC-4A4F-AF61-D1F60412D700}" type="presParOf" srcId="{33D2C16B-27B9-45EA-8F80-CAE58FD63BD2}" destId="{02488E46-6602-48FB-A771-9189A4D4914D}" srcOrd="0" destOrd="0" presId="urn:microsoft.com/office/officeart/2005/8/layout/cycle2"/>
    <dgm:cxn modelId="{D6F8DB9E-99F0-4A9B-8DD2-8DC0EBDD1365}" type="presParOf" srcId="{C140AF70-22F5-4038-B3BA-C354290158BE}" destId="{B8C5E0EA-08F4-4701-9862-72829CA8B268}" srcOrd="2" destOrd="0" presId="urn:microsoft.com/office/officeart/2005/8/layout/cycle2"/>
    <dgm:cxn modelId="{8B20F0D4-47D5-459D-B060-88BA97E54D22}" type="presParOf" srcId="{C140AF70-22F5-4038-B3BA-C354290158BE}" destId="{B87483CF-659A-4E32-9833-C12363F7EBA2}" srcOrd="3" destOrd="0" presId="urn:microsoft.com/office/officeart/2005/8/layout/cycle2"/>
    <dgm:cxn modelId="{A5F00DDA-5365-4493-8904-703AED86C5BC}" type="presParOf" srcId="{B87483CF-659A-4E32-9833-C12363F7EBA2}" destId="{D16448BE-5893-4B11-8CCF-67C7A274E3E3}" srcOrd="0" destOrd="0" presId="urn:microsoft.com/office/officeart/2005/8/layout/cycle2"/>
    <dgm:cxn modelId="{1F513887-2F68-4B2B-BD71-10B1969A6A39}" type="presParOf" srcId="{C140AF70-22F5-4038-B3BA-C354290158BE}" destId="{266A825D-2ACF-4DAA-A791-3BB3EC4C29F0}" srcOrd="4" destOrd="0" presId="urn:microsoft.com/office/officeart/2005/8/layout/cycle2"/>
    <dgm:cxn modelId="{DCE45041-181D-4F1C-9863-8C77857EEA57}" type="presParOf" srcId="{C140AF70-22F5-4038-B3BA-C354290158BE}" destId="{8363F285-9DBE-42E3-84F8-1750DA73ED93}" srcOrd="5" destOrd="0" presId="urn:microsoft.com/office/officeart/2005/8/layout/cycle2"/>
    <dgm:cxn modelId="{EA064178-B975-466B-A3FE-6AD6DB6D76F9}" type="presParOf" srcId="{8363F285-9DBE-42E3-84F8-1750DA73ED93}" destId="{8FCB2206-3573-4EBA-9D77-1EB063CE64FC}" srcOrd="0" destOrd="0" presId="urn:microsoft.com/office/officeart/2005/8/layout/cycle2"/>
    <dgm:cxn modelId="{80D7ABA0-0067-4F44-925C-7CE46012893B}" type="presParOf" srcId="{C140AF70-22F5-4038-B3BA-C354290158BE}" destId="{062845C9-ED14-40AD-A42F-FA7F32EB46F1}" srcOrd="6" destOrd="0" presId="urn:microsoft.com/office/officeart/2005/8/layout/cycle2"/>
    <dgm:cxn modelId="{FEDF4624-AD59-4A4F-ACEA-D0385D75124A}" type="presParOf" srcId="{C140AF70-22F5-4038-B3BA-C354290158BE}" destId="{07B5D858-57F7-4964-A980-FF4FAA0EFAE3}" srcOrd="7" destOrd="0" presId="urn:microsoft.com/office/officeart/2005/8/layout/cycle2"/>
    <dgm:cxn modelId="{321CF7FF-D742-4D14-9333-C940A0486393}" type="presParOf" srcId="{07B5D858-57F7-4964-A980-FF4FAA0EFAE3}" destId="{623F75D8-76CB-472C-BFE7-0401D7ECA1E7}" srcOrd="0" destOrd="0" presId="urn:microsoft.com/office/officeart/2005/8/layout/cycle2"/>
    <dgm:cxn modelId="{3348DDC9-429E-46DD-B20E-F438D21BB127}" type="presParOf" srcId="{C140AF70-22F5-4038-B3BA-C354290158BE}" destId="{944E1B24-CC6F-4C0D-A379-6BF1F4A42142}" srcOrd="8" destOrd="0" presId="urn:microsoft.com/office/officeart/2005/8/layout/cycle2"/>
    <dgm:cxn modelId="{4ADAEA42-59CC-49DA-ACCD-DDB0564EB49B}" type="presParOf" srcId="{C140AF70-22F5-4038-B3BA-C354290158BE}" destId="{3F2F95C3-CD6B-4A31-B679-FAF123F9240D}" srcOrd="9" destOrd="0" presId="urn:microsoft.com/office/officeart/2005/8/layout/cycle2"/>
    <dgm:cxn modelId="{5F5287A7-ABA4-4A62-B606-F5676328FA07}" type="presParOf" srcId="{3F2F95C3-CD6B-4A31-B679-FAF123F9240D}" destId="{7F8B0E19-6D51-4E56-A18F-A46F4A8A291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80A3E-7B29-4671-99C1-BD9035A7FBE4}">
      <dsp:nvSpPr>
        <dsp:cNvPr id="0" name=""/>
        <dsp:cNvSpPr/>
      </dsp:nvSpPr>
      <dsp:spPr>
        <a:xfrm>
          <a:off x="3058156" y="469742"/>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Direction</a:t>
          </a:r>
          <a:r>
            <a:rPr lang="es-ES" sz="2000" kern="1200" dirty="0"/>
            <a:t> and </a:t>
          </a:r>
          <a:r>
            <a:rPr lang="es-ES" sz="2000" kern="1200" dirty="0" err="1"/>
            <a:t>Planning</a:t>
          </a:r>
          <a:endParaRPr lang="en-US" sz="2000" kern="1200" dirty="0"/>
        </a:p>
      </dsp:txBody>
      <dsp:txXfrm>
        <a:off x="3352761" y="630435"/>
        <a:ext cx="1422476" cy="775892"/>
      </dsp:txXfrm>
    </dsp:sp>
    <dsp:sp modelId="{33D2C16B-27B9-45EA-8F80-CAE58FD63BD2}">
      <dsp:nvSpPr>
        <dsp:cNvPr id="0" name=""/>
        <dsp:cNvSpPr/>
      </dsp:nvSpPr>
      <dsp:spPr>
        <a:xfrm rot="2160000">
          <a:off x="4807264" y="1478404"/>
          <a:ext cx="579927"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823877" y="1543537"/>
        <a:ext cx="405949" cy="348794"/>
      </dsp:txXfrm>
    </dsp:sp>
    <dsp:sp modelId="{B8C5E0EA-08F4-4701-9862-72829CA8B268}">
      <dsp:nvSpPr>
        <dsp:cNvPr id="0" name=""/>
        <dsp:cNvSpPr/>
      </dsp:nvSpPr>
      <dsp:spPr>
        <a:xfrm>
          <a:off x="5151169" y="1990405"/>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Collection</a:t>
          </a:r>
          <a:endParaRPr lang="en-US" sz="2000" kern="1200" dirty="0"/>
        </a:p>
      </dsp:txBody>
      <dsp:txXfrm>
        <a:off x="5445774" y="2151098"/>
        <a:ext cx="1422476" cy="775892"/>
      </dsp:txXfrm>
    </dsp:sp>
    <dsp:sp modelId="{B87483CF-659A-4E32-9833-C12363F7EBA2}">
      <dsp:nvSpPr>
        <dsp:cNvPr id="0" name=""/>
        <dsp:cNvSpPr/>
      </dsp:nvSpPr>
      <dsp:spPr>
        <a:xfrm rot="6480000">
          <a:off x="5379477" y="3457925"/>
          <a:ext cx="769063"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493621" y="3491258"/>
        <a:ext cx="594666" cy="348794"/>
      </dsp:txXfrm>
    </dsp:sp>
    <dsp:sp modelId="{266A825D-2ACF-4DAA-A791-3BB3EC4C29F0}">
      <dsp:nvSpPr>
        <dsp:cNvPr id="0" name=""/>
        <dsp:cNvSpPr/>
      </dsp:nvSpPr>
      <dsp:spPr>
        <a:xfrm>
          <a:off x="4351709" y="4450889"/>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Processing</a:t>
          </a:r>
          <a:endParaRPr lang="en-US" sz="2000" kern="1200" dirty="0"/>
        </a:p>
      </dsp:txBody>
      <dsp:txXfrm>
        <a:off x="4646314" y="4611582"/>
        <a:ext cx="1422476" cy="775892"/>
      </dsp:txXfrm>
    </dsp:sp>
    <dsp:sp modelId="{8363F285-9DBE-42E3-84F8-1750DA73ED93}">
      <dsp:nvSpPr>
        <dsp:cNvPr id="0" name=""/>
        <dsp:cNvSpPr/>
      </dsp:nvSpPr>
      <dsp:spPr>
        <a:xfrm rot="10800000">
          <a:off x="3920145" y="4708867"/>
          <a:ext cx="304972"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4011637" y="4825131"/>
        <a:ext cx="213480" cy="348794"/>
      </dsp:txXfrm>
    </dsp:sp>
    <dsp:sp modelId="{062845C9-ED14-40AD-A42F-FA7F32EB46F1}">
      <dsp:nvSpPr>
        <dsp:cNvPr id="0" name=""/>
        <dsp:cNvSpPr/>
      </dsp:nvSpPr>
      <dsp:spPr>
        <a:xfrm>
          <a:off x="1764603" y="4450889"/>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Analysis</a:t>
          </a:r>
          <a:r>
            <a:rPr lang="es-ES" sz="2000" kern="1200" dirty="0"/>
            <a:t>  </a:t>
          </a:r>
          <a:endParaRPr lang="en-US" sz="2000" kern="1200" dirty="0"/>
        </a:p>
      </dsp:txBody>
      <dsp:txXfrm>
        <a:off x="2059208" y="4611582"/>
        <a:ext cx="1422476" cy="775892"/>
      </dsp:txXfrm>
    </dsp:sp>
    <dsp:sp modelId="{07B5D858-57F7-4964-A980-FF4FAA0EFAE3}">
      <dsp:nvSpPr>
        <dsp:cNvPr id="0" name=""/>
        <dsp:cNvSpPr/>
      </dsp:nvSpPr>
      <dsp:spPr>
        <a:xfrm rot="15120000">
          <a:off x="1992911" y="3499326"/>
          <a:ext cx="769063"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07055" y="3698521"/>
        <a:ext cx="594666" cy="348794"/>
      </dsp:txXfrm>
    </dsp:sp>
    <dsp:sp modelId="{944E1B24-CC6F-4C0D-A379-6BF1F4A42142}">
      <dsp:nvSpPr>
        <dsp:cNvPr id="0" name=""/>
        <dsp:cNvSpPr/>
      </dsp:nvSpPr>
      <dsp:spPr>
        <a:xfrm>
          <a:off x="965144" y="1990405"/>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Dissemina-tion</a:t>
          </a:r>
          <a:endParaRPr lang="en-US" sz="2000" kern="1200" dirty="0"/>
        </a:p>
      </dsp:txBody>
      <dsp:txXfrm>
        <a:off x="1259749" y="2151098"/>
        <a:ext cx="1422476" cy="775892"/>
      </dsp:txXfrm>
    </dsp:sp>
    <dsp:sp modelId="{3F2F95C3-CD6B-4A31-B679-FAF123F9240D}">
      <dsp:nvSpPr>
        <dsp:cNvPr id="0" name=""/>
        <dsp:cNvSpPr/>
      </dsp:nvSpPr>
      <dsp:spPr>
        <a:xfrm rot="19440000">
          <a:off x="2714251" y="1497699"/>
          <a:ext cx="579927"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30864" y="1665094"/>
        <a:ext cx="405949" cy="3487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19" tIns="46210" rIns="92419" bIns="46210" rtlCol="0"/>
          <a:lstStyle>
            <a:lvl1pPr algn="l">
              <a:defRPr sz="1200"/>
            </a:lvl1pPr>
          </a:lstStyle>
          <a:p>
            <a:endParaRPr lang="en-US"/>
          </a:p>
        </p:txBody>
      </p:sp>
      <p:sp>
        <p:nvSpPr>
          <p:cNvPr id="3" name="Date Placeholder 2"/>
          <p:cNvSpPr>
            <a:spLocks noGrp="1"/>
          </p:cNvSpPr>
          <p:nvPr>
            <p:ph type="dt" idx="1"/>
          </p:nvPr>
        </p:nvSpPr>
        <p:spPr>
          <a:xfrm>
            <a:off x="3898104" y="0"/>
            <a:ext cx="2982119" cy="466434"/>
          </a:xfrm>
          <a:prstGeom prst="rect">
            <a:avLst/>
          </a:prstGeom>
        </p:spPr>
        <p:txBody>
          <a:bodyPr vert="horz" lIns="92419" tIns="46210" rIns="92419" bIns="46210" rtlCol="0"/>
          <a:lstStyle>
            <a:lvl1pPr algn="r">
              <a:defRPr sz="1200"/>
            </a:lvl1pPr>
          </a:lstStyle>
          <a:p>
            <a:fld id="{A4B45A41-E728-4C03-8E92-ADFB1F2FD97D}" type="datetimeFigureOut">
              <a:rPr lang="en-US" smtClean="0"/>
              <a:t>1/21/2026</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19" tIns="46210" rIns="92419" bIns="46210" rtlCol="0" anchor="ctr"/>
          <a:lstStyle/>
          <a:p>
            <a:endParaRPr lang="en-US"/>
          </a:p>
        </p:txBody>
      </p:sp>
      <p:sp>
        <p:nvSpPr>
          <p:cNvPr id="5" name="Notes Placeholder 4"/>
          <p:cNvSpPr>
            <a:spLocks noGrp="1"/>
          </p:cNvSpPr>
          <p:nvPr>
            <p:ph type="body" sz="quarter" idx="3"/>
          </p:nvPr>
        </p:nvSpPr>
        <p:spPr>
          <a:xfrm>
            <a:off x="688182" y="4473894"/>
            <a:ext cx="5505450" cy="3660458"/>
          </a:xfrm>
          <a:prstGeom prst="rect">
            <a:avLst/>
          </a:prstGeom>
        </p:spPr>
        <p:txBody>
          <a:bodyPr vert="horz" lIns="92419" tIns="46210" rIns="92419" bIns="462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82119" cy="466433"/>
          </a:xfrm>
          <a:prstGeom prst="rect">
            <a:avLst/>
          </a:prstGeom>
        </p:spPr>
        <p:txBody>
          <a:bodyPr vert="horz" lIns="92419" tIns="46210" rIns="92419" bIns="46210" rtlCol="0" anchor="b"/>
          <a:lstStyle>
            <a:lvl1pPr algn="l">
              <a:defRPr sz="1200"/>
            </a:lvl1pPr>
          </a:lstStyle>
          <a:p>
            <a:endParaRPr lang="en-US"/>
          </a:p>
        </p:txBody>
      </p:sp>
      <p:sp>
        <p:nvSpPr>
          <p:cNvPr id="7" name="Slide Number Placeholder 6"/>
          <p:cNvSpPr>
            <a:spLocks noGrp="1"/>
          </p:cNvSpPr>
          <p:nvPr>
            <p:ph type="sldNum" sz="quarter" idx="5"/>
          </p:nvPr>
        </p:nvSpPr>
        <p:spPr>
          <a:xfrm>
            <a:off x="3898104" y="8829969"/>
            <a:ext cx="2982119" cy="466433"/>
          </a:xfrm>
          <a:prstGeom prst="rect">
            <a:avLst/>
          </a:prstGeom>
        </p:spPr>
        <p:txBody>
          <a:bodyPr vert="horz" lIns="92419" tIns="46210" rIns="92419" bIns="46210"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A4382C9-6A48-49AF-A069-E0AA57207C6C}" type="slidenum">
              <a:rPr lang="en-US" smtClean="0"/>
              <a:t>30</a:t>
            </a:fld>
            <a:endParaRPr lang="en-US"/>
          </a:p>
        </p:txBody>
      </p:sp>
    </p:spTree>
    <p:extLst>
      <p:ext uri="{BB962C8B-B14F-4D97-AF65-F5344CB8AC3E}">
        <p14:creationId xmlns:p14="http://schemas.microsoft.com/office/powerpoint/2010/main" val="251657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1/21/2026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tmp"/><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tmp"/></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oogle.com/maps/@38.8848478,-77.0220081,3a,82.2y,258.8h,86.47t/data=!3m7!1e1!3m5!1sAF1QipNYxEjjHM5z_0bc3b3992wV8PI3z3bd8o1mBmZG!2e10!3e12!7i12970!8i6485" TargetMode="Externa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mp"/><Relationship Id="rId1" Type="http://schemas.openxmlformats.org/officeDocument/2006/relationships/slideLayout" Target="../slideLayouts/slideLayout7.xml"/><Relationship Id="rId4" Type="http://schemas.openxmlformats.org/officeDocument/2006/relationships/image" Target="../media/image29.tmp"/></Relationships>
</file>

<file path=ppt/slides/_rels/slide4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Break_FAILURE.pptx" TargetMode="External"/><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3.tmp"/><Relationship Id="rId1" Type="http://schemas.openxmlformats.org/officeDocument/2006/relationships/slideLayout" Target="../slideLayouts/slideLayout7.xml"/><Relationship Id="rId4" Type="http://schemas.openxmlformats.org/officeDocument/2006/relationships/image" Target="../media/image52.tmp"/></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mp"/><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s://en.wiktionary.org/wiki/PB%26J"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oogle.com/maps/@38.8848478,-77.0220081,3a,82.2y,258.8h,86.47t/data=!3m7!1e1!3m5!1sAF1QipNYxEjjHM5z_0bc3b3992wV8PI3z3bd8o1mBmZG!2e10!3e12!7i12970!8i6485" TargetMode="Externa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198166" cy="830997"/>
          </a:xfrm>
          <a:prstGeom prst="rect">
            <a:avLst/>
          </a:prstGeom>
          <a:noFill/>
        </p:spPr>
        <p:txBody>
          <a:bodyPr wrap="none" rtlCol="0">
            <a:spAutoFit/>
          </a:bodyPr>
          <a:lstStyle/>
          <a:p>
            <a:r>
              <a:rPr lang="en-US" sz="2400" dirty="0"/>
              <a:t>Week Two</a:t>
            </a:r>
            <a:br>
              <a:rPr lang="en-US" sz="2400" dirty="0"/>
            </a:br>
            <a:r>
              <a:rPr lang="en-US" sz="2400" dirty="0"/>
              <a:t>23 January 2026</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15369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3746F-B956-4724-B314-01D377EE18F8}"/>
              </a:ext>
            </a:extLst>
          </p:cNvPr>
          <p:cNvSpPr txBox="1"/>
          <p:nvPr/>
        </p:nvSpPr>
        <p:spPr>
          <a:xfrm>
            <a:off x="1502215" y="687992"/>
            <a:ext cx="3075970" cy="461665"/>
          </a:xfrm>
          <a:prstGeom prst="rect">
            <a:avLst/>
          </a:prstGeom>
          <a:noFill/>
        </p:spPr>
        <p:txBody>
          <a:bodyPr wrap="none" rtlCol="0">
            <a:spAutoFit/>
          </a:bodyPr>
          <a:lstStyle/>
          <a:p>
            <a:r>
              <a:rPr lang="en-US" sz="2400" dirty="0"/>
              <a:t>The U.S. “Interagency”</a:t>
            </a:r>
          </a:p>
        </p:txBody>
      </p:sp>
      <p:sp>
        <p:nvSpPr>
          <p:cNvPr id="4" name="TextBox 3">
            <a:extLst>
              <a:ext uri="{FF2B5EF4-FFF2-40B4-BE49-F238E27FC236}">
                <a16:creationId xmlns:a16="http://schemas.microsoft.com/office/drawing/2014/main" id="{08171C71-8D33-850D-D8C7-253409F40CC3}"/>
              </a:ext>
            </a:extLst>
          </p:cNvPr>
          <p:cNvSpPr txBox="1"/>
          <p:nvPr/>
        </p:nvSpPr>
        <p:spPr>
          <a:xfrm>
            <a:off x="1665838" y="1548143"/>
            <a:ext cx="1956626" cy="400110"/>
          </a:xfrm>
          <a:prstGeom prst="rect">
            <a:avLst/>
          </a:prstGeom>
          <a:noFill/>
        </p:spPr>
        <p:txBody>
          <a:bodyPr wrap="none" rtlCol="0">
            <a:spAutoFit/>
          </a:bodyPr>
          <a:lstStyle/>
          <a:p>
            <a:r>
              <a:rPr lang="en-US" sz="2000" i="1" dirty="0"/>
              <a:t>A super-fast tour</a:t>
            </a:r>
          </a:p>
        </p:txBody>
      </p:sp>
      <p:pic>
        <p:nvPicPr>
          <p:cNvPr id="5" name="Picture 4">
            <a:extLst>
              <a:ext uri="{FF2B5EF4-FFF2-40B4-BE49-F238E27FC236}">
                <a16:creationId xmlns:a16="http://schemas.microsoft.com/office/drawing/2014/main" id="{16452FEE-3833-50FA-1B46-6F668ACBEC90}"/>
              </a:ext>
            </a:extLst>
          </p:cNvPr>
          <p:cNvPicPr>
            <a:picLocks noChangeAspect="1"/>
          </p:cNvPicPr>
          <p:nvPr/>
        </p:nvPicPr>
        <p:blipFill rotWithShape="1">
          <a:blip r:embed="rId2">
            <a:extLst>
              <a:ext uri="{28A0092B-C50C-407E-A947-70E740481C1C}">
                <a14:useLocalDpi xmlns:a14="http://schemas.microsoft.com/office/drawing/2010/main" val="0"/>
              </a:ext>
            </a:extLst>
          </a:blip>
          <a:srcRect l="6502" t="19333" r="11221" b="15122"/>
          <a:stretch/>
        </p:blipFill>
        <p:spPr>
          <a:xfrm>
            <a:off x="6292158" y="918824"/>
            <a:ext cx="3367890" cy="1341482"/>
          </a:xfrm>
          <a:prstGeom prst="rect">
            <a:avLst/>
          </a:prstGeom>
          <a:ln w="3175">
            <a:solidFill>
              <a:schemeClr val="tx1"/>
            </a:solidFill>
          </a:ln>
        </p:spPr>
      </p:pic>
      <p:sp>
        <p:nvSpPr>
          <p:cNvPr id="6" name="TextBox 5">
            <a:extLst>
              <a:ext uri="{FF2B5EF4-FFF2-40B4-BE49-F238E27FC236}">
                <a16:creationId xmlns:a16="http://schemas.microsoft.com/office/drawing/2014/main" id="{FD685A5E-1AD1-88B7-4414-D77793FA4E12}"/>
              </a:ext>
            </a:extLst>
          </p:cNvPr>
          <p:cNvSpPr txBox="1"/>
          <p:nvPr/>
        </p:nvSpPr>
        <p:spPr>
          <a:xfrm>
            <a:off x="6165408" y="2260306"/>
            <a:ext cx="3874885" cy="369332"/>
          </a:xfrm>
          <a:prstGeom prst="rect">
            <a:avLst/>
          </a:prstGeom>
          <a:noFill/>
        </p:spPr>
        <p:txBody>
          <a:bodyPr wrap="square" rtlCol="0">
            <a:spAutoFit/>
          </a:bodyPr>
          <a:lstStyle/>
          <a:p>
            <a:r>
              <a:rPr lang="en-US" dirty="0"/>
              <a:t>White House through NSC (and OMB)</a:t>
            </a:r>
          </a:p>
        </p:txBody>
      </p:sp>
      <p:sp>
        <p:nvSpPr>
          <p:cNvPr id="7" name="TextBox 6">
            <a:extLst>
              <a:ext uri="{FF2B5EF4-FFF2-40B4-BE49-F238E27FC236}">
                <a16:creationId xmlns:a16="http://schemas.microsoft.com/office/drawing/2014/main" id="{8D3C1145-889A-06AC-B3FA-5C2523463A38}"/>
              </a:ext>
            </a:extLst>
          </p:cNvPr>
          <p:cNvSpPr txBox="1"/>
          <p:nvPr/>
        </p:nvSpPr>
        <p:spPr>
          <a:xfrm>
            <a:off x="6292158" y="3795508"/>
            <a:ext cx="3367890" cy="2031325"/>
          </a:xfrm>
          <a:prstGeom prst="rect">
            <a:avLst/>
          </a:prstGeom>
          <a:noFill/>
        </p:spPr>
        <p:txBody>
          <a:bodyPr wrap="square" rtlCol="0">
            <a:spAutoFit/>
          </a:bodyPr>
          <a:lstStyle/>
          <a:p>
            <a:pPr algn="ctr"/>
            <a:r>
              <a:rPr lang="en-US" u="sng" dirty="0"/>
              <a:t>Departments/agencies</a:t>
            </a:r>
          </a:p>
          <a:p>
            <a:r>
              <a:rPr lang="en-US" dirty="0"/>
              <a:t>State</a:t>
            </a:r>
          </a:p>
          <a:p>
            <a:r>
              <a:rPr lang="en-US" dirty="0"/>
              <a:t>Defense (OSD and JCS)</a:t>
            </a:r>
          </a:p>
          <a:p>
            <a:r>
              <a:rPr lang="en-US" dirty="0"/>
              <a:t>USTR</a:t>
            </a:r>
          </a:p>
          <a:p>
            <a:r>
              <a:rPr lang="en-US" dirty="0"/>
              <a:t>DHS (and agencies)</a:t>
            </a:r>
          </a:p>
          <a:p>
            <a:r>
              <a:rPr lang="en-US" dirty="0"/>
              <a:t>DOJ</a:t>
            </a:r>
          </a:p>
          <a:p>
            <a:r>
              <a:rPr lang="en-US" dirty="0"/>
              <a:t>Others with international role</a:t>
            </a:r>
          </a:p>
        </p:txBody>
      </p:sp>
      <p:sp>
        <p:nvSpPr>
          <p:cNvPr id="8" name="Up-Down Arrow 7">
            <a:extLst>
              <a:ext uri="{FF2B5EF4-FFF2-40B4-BE49-F238E27FC236}">
                <a16:creationId xmlns:a16="http://schemas.microsoft.com/office/drawing/2014/main" id="{B8C5736C-A957-514F-E6E0-6F1C721DBFFC}"/>
              </a:ext>
            </a:extLst>
          </p:cNvPr>
          <p:cNvSpPr/>
          <p:nvPr/>
        </p:nvSpPr>
        <p:spPr>
          <a:xfrm>
            <a:off x="7613964" y="2677719"/>
            <a:ext cx="407406" cy="769545"/>
          </a:xfrm>
          <a:prstGeom prst="upDownArrow">
            <a:avLst/>
          </a:prstGeom>
          <a:solidFill>
            <a:schemeClr val="tx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65E6C9-EB85-1949-E243-000509BFB69F}"/>
              </a:ext>
            </a:extLst>
          </p:cNvPr>
          <p:cNvSpPr txBox="1"/>
          <p:nvPr/>
        </p:nvSpPr>
        <p:spPr>
          <a:xfrm rot="21106182">
            <a:off x="1281546" y="3631647"/>
            <a:ext cx="3517310" cy="461665"/>
          </a:xfrm>
          <a:prstGeom prst="rect">
            <a:avLst/>
          </a:prstGeom>
          <a:noFill/>
        </p:spPr>
        <p:txBody>
          <a:bodyPr wrap="none" rtlCol="0">
            <a:spAutoFit/>
          </a:bodyPr>
          <a:lstStyle/>
          <a:p>
            <a:r>
              <a:rPr lang="en-US" sz="2400" dirty="0"/>
              <a:t>“The interagency process”</a:t>
            </a:r>
          </a:p>
        </p:txBody>
      </p:sp>
    </p:spTree>
    <p:extLst>
      <p:ext uri="{BB962C8B-B14F-4D97-AF65-F5344CB8AC3E}">
        <p14:creationId xmlns:p14="http://schemas.microsoft.com/office/powerpoint/2010/main" val="34718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42" presetClass="path" presetSubtype="0" repeatCount="3000" accel="50000" decel="50000" fill="hold" grpId="0" nodeType="afterEffect">
                                  <p:stCondLst>
                                    <p:cond delay="0"/>
                                  </p:stCondLst>
                                  <p:childTnLst>
                                    <p:animMotion origin="layout" path="M 4.16667E-6 2.22222E-6 L -0.00118 0.04028 " pathEditMode="relative" rAng="0" ptsTypes="AA">
                                      <p:cBhvr>
                                        <p:cTn id="19" dur="500" fill="hold"/>
                                        <p:tgtEl>
                                          <p:spTgt spid="8"/>
                                        </p:tgtEl>
                                        <p:attrNameLst>
                                          <p:attrName>ppt_x</p:attrName>
                                          <p:attrName>ppt_y</p:attrName>
                                        </p:attrNameLst>
                                      </p:cBhvr>
                                      <p:rCtr x="-65" y="2014"/>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14BAF-490C-3BBE-4F48-CC3268BA8AAD}"/>
              </a:ext>
            </a:extLst>
          </p:cNvPr>
          <p:cNvSpPr txBox="1"/>
          <p:nvPr/>
        </p:nvSpPr>
        <p:spPr>
          <a:xfrm>
            <a:off x="4305523" y="2067207"/>
            <a:ext cx="4486998" cy="523220"/>
          </a:xfrm>
          <a:prstGeom prst="rect">
            <a:avLst/>
          </a:prstGeom>
          <a:noFill/>
        </p:spPr>
        <p:txBody>
          <a:bodyPr wrap="none" rtlCol="0">
            <a:spAutoFit/>
          </a:bodyPr>
          <a:lstStyle/>
          <a:p>
            <a:r>
              <a:rPr lang="en-US" sz="2800" dirty="0"/>
              <a:t>How do they stay informed?  </a:t>
            </a:r>
          </a:p>
        </p:txBody>
      </p:sp>
      <p:sp>
        <p:nvSpPr>
          <p:cNvPr id="3" name="TextBox 2">
            <a:extLst>
              <a:ext uri="{FF2B5EF4-FFF2-40B4-BE49-F238E27FC236}">
                <a16:creationId xmlns:a16="http://schemas.microsoft.com/office/drawing/2014/main" id="{B5BA8D56-2CC4-BF60-89B0-D3DF4C065873}"/>
              </a:ext>
            </a:extLst>
          </p:cNvPr>
          <p:cNvSpPr txBox="1"/>
          <p:nvPr/>
        </p:nvSpPr>
        <p:spPr>
          <a:xfrm>
            <a:off x="1854200" y="3167390"/>
            <a:ext cx="1752403" cy="523220"/>
          </a:xfrm>
          <a:prstGeom prst="rect">
            <a:avLst/>
          </a:prstGeom>
          <a:noFill/>
        </p:spPr>
        <p:txBody>
          <a:bodyPr wrap="none" rtlCol="0">
            <a:spAutoFit/>
          </a:bodyPr>
          <a:lstStyle/>
          <a:p>
            <a:r>
              <a:rPr lang="en-US" sz="2800" dirty="0"/>
              <a:t>The media</a:t>
            </a:r>
          </a:p>
        </p:txBody>
      </p:sp>
      <p:sp>
        <p:nvSpPr>
          <p:cNvPr id="4" name="TextBox 3">
            <a:extLst>
              <a:ext uri="{FF2B5EF4-FFF2-40B4-BE49-F238E27FC236}">
                <a16:creationId xmlns:a16="http://schemas.microsoft.com/office/drawing/2014/main" id="{B7A90613-080E-7A87-27FC-8F647BB2E332}"/>
              </a:ext>
            </a:extLst>
          </p:cNvPr>
          <p:cNvSpPr txBox="1"/>
          <p:nvPr/>
        </p:nvSpPr>
        <p:spPr>
          <a:xfrm>
            <a:off x="2001676" y="4191000"/>
            <a:ext cx="1457450" cy="1200329"/>
          </a:xfrm>
          <a:prstGeom prst="rect">
            <a:avLst/>
          </a:prstGeom>
          <a:noFill/>
        </p:spPr>
        <p:txBody>
          <a:bodyPr wrap="none" rtlCol="0">
            <a:spAutoFit/>
          </a:bodyPr>
          <a:lstStyle/>
          <a:p>
            <a:r>
              <a:rPr lang="en-US" sz="2400" dirty="0"/>
              <a:t>Print</a:t>
            </a:r>
          </a:p>
          <a:p>
            <a:r>
              <a:rPr lang="en-US" sz="2400" dirty="0"/>
              <a:t>Electronic</a:t>
            </a:r>
          </a:p>
          <a:p>
            <a:r>
              <a:rPr lang="en-US" sz="2400" dirty="0"/>
              <a:t>Social</a:t>
            </a:r>
          </a:p>
        </p:txBody>
      </p:sp>
      <p:sp>
        <p:nvSpPr>
          <p:cNvPr id="5" name="TextBox 4">
            <a:extLst>
              <a:ext uri="{FF2B5EF4-FFF2-40B4-BE49-F238E27FC236}">
                <a16:creationId xmlns:a16="http://schemas.microsoft.com/office/drawing/2014/main" id="{2081B158-27E1-03C7-B014-A46405A37748}"/>
              </a:ext>
            </a:extLst>
          </p:cNvPr>
          <p:cNvSpPr txBox="1"/>
          <p:nvPr/>
        </p:nvSpPr>
        <p:spPr>
          <a:xfrm>
            <a:off x="5082741" y="3167390"/>
            <a:ext cx="2026517" cy="954107"/>
          </a:xfrm>
          <a:prstGeom prst="rect">
            <a:avLst/>
          </a:prstGeom>
          <a:noFill/>
        </p:spPr>
        <p:txBody>
          <a:bodyPr wrap="none" rtlCol="0">
            <a:spAutoFit/>
          </a:bodyPr>
          <a:lstStyle/>
          <a:p>
            <a:pPr algn="ctr"/>
            <a:r>
              <a:rPr lang="en-US" sz="2800" dirty="0"/>
              <a:t>Other public</a:t>
            </a:r>
            <a:br>
              <a:rPr lang="en-US" sz="2800" dirty="0"/>
            </a:br>
            <a:r>
              <a:rPr lang="en-US" sz="2800" dirty="0"/>
              <a:t>sources</a:t>
            </a:r>
          </a:p>
        </p:txBody>
      </p:sp>
      <p:sp>
        <p:nvSpPr>
          <p:cNvPr id="6" name="TextBox 5">
            <a:extLst>
              <a:ext uri="{FF2B5EF4-FFF2-40B4-BE49-F238E27FC236}">
                <a16:creationId xmlns:a16="http://schemas.microsoft.com/office/drawing/2014/main" id="{D08559F9-4BF5-45B0-8C9C-9574884306F5}"/>
              </a:ext>
            </a:extLst>
          </p:cNvPr>
          <p:cNvSpPr txBox="1"/>
          <p:nvPr/>
        </p:nvSpPr>
        <p:spPr>
          <a:xfrm>
            <a:off x="5157528" y="4191000"/>
            <a:ext cx="2109873" cy="1200329"/>
          </a:xfrm>
          <a:prstGeom prst="rect">
            <a:avLst/>
          </a:prstGeom>
          <a:noFill/>
        </p:spPr>
        <p:txBody>
          <a:bodyPr wrap="none" rtlCol="0">
            <a:spAutoFit/>
          </a:bodyPr>
          <a:lstStyle/>
          <a:p>
            <a:r>
              <a:rPr lang="en-US" sz="2400" dirty="0"/>
              <a:t>Congress</a:t>
            </a:r>
          </a:p>
          <a:p>
            <a:r>
              <a:rPr lang="en-US" sz="2400" dirty="0"/>
              <a:t>Interest groups</a:t>
            </a:r>
          </a:p>
          <a:p>
            <a:r>
              <a:rPr lang="en-US" sz="2400" dirty="0"/>
              <a:t>Think tanks</a:t>
            </a:r>
          </a:p>
        </p:txBody>
      </p:sp>
      <p:sp>
        <p:nvSpPr>
          <p:cNvPr id="7" name="TextBox 6">
            <a:extLst>
              <a:ext uri="{FF2B5EF4-FFF2-40B4-BE49-F238E27FC236}">
                <a16:creationId xmlns:a16="http://schemas.microsoft.com/office/drawing/2014/main" id="{92634238-70E8-FB3C-B204-572923642D93}"/>
              </a:ext>
            </a:extLst>
          </p:cNvPr>
          <p:cNvSpPr txBox="1"/>
          <p:nvPr/>
        </p:nvSpPr>
        <p:spPr>
          <a:xfrm>
            <a:off x="8295254" y="3167390"/>
            <a:ext cx="2058577" cy="954107"/>
          </a:xfrm>
          <a:prstGeom prst="rect">
            <a:avLst/>
          </a:prstGeom>
          <a:noFill/>
        </p:spPr>
        <p:txBody>
          <a:bodyPr wrap="none" rtlCol="0">
            <a:spAutoFit/>
          </a:bodyPr>
          <a:lstStyle/>
          <a:p>
            <a:pPr algn="ctr"/>
            <a:r>
              <a:rPr lang="en-US" sz="2800" dirty="0"/>
              <a:t>Government</a:t>
            </a:r>
            <a:br>
              <a:rPr lang="en-US" sz="2800" dirty="0"/>
            </a:br>
            <a:r>
              <a:rPr lang="en-US" sz="2800" dirty="0"/>
              <a:t>sources</a:t>
            </a:r>
          </a:p>
        </p:txBody>
      </p:sp>
      <p:sp>
        <p:nvSpPr>
          <p:cNvPr id="8" name="TextBox 7">
            <a:extLst>
              <a:ext uri="{FF2B5EF4-FFF2-40B4-BE49-F238E27FC236}">
                <a16:creationId xmlns:a16="http://schemas.microsoft.com/office/drawing/2014/main" id="{893A55BB-D453-E95D-5257-9817A93B7A78}"/>
              </a:ext>
            </a:extLst>
          </p:cNvPr>
          <p:cNvSpPr txBox="1"/>
          <p:nvPr/>
        </p:nvSpPr>
        <p:spPr>
          <a:xfrm>
            <a:off x="8386070" y="4191000"/>
            <a:ext cx="1762021" cy="1200329"/>
          </a:xfrm>
          <a:prstGeom prst="rect">
            <a:avLst/>
          </a:prstGeom>
          <a:noFill/>
        </p:spPr>
        <p:txBody>
          <a:bodyPr wrap="none" rtlCol="0">
            <a:spAutoFit/>
          </a:bodyPr>
          <a:lstStyle/>
          <a:p>
            <a:r>
              <a:rPr lang="en-US" sz="2400" dirty="0"/>
              <a:t>Intelligence</a:t>
            </a:r>
          </a:p>
          <a:p>
            <a:r>
              <a:rPr lang="en-US" sz="2400" dirty="0"/>
              <a:t>Bureaucracy</a:t>
            </a:r>
          </a:p>
          <a:p>
            <a:r>
              <a:rPr lang="en-US" sz="2400" dirty="0"/>
              <a:t>Cabinet</a:t>
            </a:r>
          </a:p>
        </p:txBody>
      </p:sp>
    </p:spTree>
    <p:extLst>
      <p:ext uri="{BB962C8B-B14F-4D97-AF65-F5344CB8AC3E}">
        <p14:creationId xmlns:p14="http://schemas.microsoft.com/office/powerpoint/2010/main" val="27520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5360E967-CE20-4577-AAFC-1FD952C7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24887"/>
            <a:ext cx="9144000" cy="4027427"/>
          </a:xfrm>
          <a:prstGeom prst="rect">
            <a:avLst/>
          </a:prstGeom>
        </p:spPr>
      </p:pic>
      <p:sp>
        <p:nvSpPr>
          <p:cNvPr id="2" name="TextBox 1">
            <a:extLst>
              <a:ext uri="{FF2B5EF4-FFF2-40B4-BE49-F238E27FC236}">
                <a16:creationId xmlns:a16="http://schemas.microsoft.com/office/drawing/2014/main" id="{8B83746F-B956-4724-B314-01D377EE18F8}"/>
              </a:ext>
            </a:extLst>
          </p:cNvPr>
          <p:cNvSpPr txBox="1"/>
          <p:nvPr/>
        </p:nvSpPr>
        <p:spPr>
          <a:xfrm>
            <a:off x="1647825" y="805686"/>
            <a:ext cx="4352730" cy="461665"/>
          </a:xfrm>
          <a:prstGeom prst="rect">
            <a:avLst/>
          </a:prstGeom>
          <a:noFill/>
        </p:spPr>
        <p:txBody>
          <a:bodyPr wrap="none" rtlCol="0">
            <a:spAutoFit/>
          </a:bodyPr>
          <a:lstStyle/>
          <a:p>
            <a:r>
              <a:rPr lang="en-US" sz="2400" dirty="0"/>
              <a:t>The U.S. Intelligence Community</a:t>
            </a:r>
          </a:p>
        </p:txBody>
      </p:sp>
    </p:spTree>
    <p:extLst>
      <p:ext uri="{BB962C8B-B14F-4D97-AF65-F5344CB8AC3E}">
        <p14:creationId xmlns:p14="http://schemas.microsoft.com/office/powerpoint/2010/main" val="62772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2530-0462-4CFD-C9A9-70FD24046FA6}"/>
            </a:ext>
          </a:extLst>
        </p:cNvPr>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ED460E19-D4E7-2832-0228-05CB49035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30" y="383657"/>
            <a:ext cx="3524739" cy="1552453"/>
          </a:xfrm>
          <a:prstGeom prst="rect">
            <a:avLst/>
          </a:prstGeom>
        </p:spPr>
      </p:pic>
      <p:sp>
        <p:nvSpPr>
          <p:cNvPr id="2" name="TextBox 1">
            <a:extLst>
              <a:ext uri="{FF2B5EF4-FFF2-40B4-BE49-F238E27FC236}">
                <a16:creationId xmlns:a16="http://schemas.microsoft.com/office/drawing/2014/main" id="{A62C39EC-22B9-D440-8436-858AA05EBBDA}"/>
              </a:ext>
            </a:extLst>
          </p:cNvPr>
          <p:cNvSpPr txBox="1"/>
          <p:nvPr/>
        </p:nvSpPr>
        <p:spPr>
          <a:xfrm>
            <a:off x="5297611" y="991996"/>
            <a:ext cx="4352730" cy="830997"/>
          </a:xfrm>
          <a:prstGeom prst="rect">
            <a:avLst/>
          </a:prstGeom>
          <a:noFill/>
        </p:spPr>
        <p:txBody>
          <a:bodyPr wrap="none" rtlCol="0">
            <a:spAutoFit/>
          </a:bodyPr>
          <a:lstStyle/>
          <a:p>
            <a:pPr algn="ctr"/>
            <a:r>
              <a:rPr lang="en-US" sz="2400" dirty="0"/>
              <a:t>The U.S. Intelligence Community</a:t>
            </a:r>
            <a:br>
              <a:rPr lang="en-US" sz="2400" dirty="0"/>
            </a:br>
            <a:r>
              <a:rPr lang="en-US" sz="2400" dirty="0"/>
              <a:t>18 member agencies</a:t>
            </a:r>
          </a:p>
        </p:txBody>
      </p:sp>
      <p:graphicFrame>
        <p:nvGraphicFramePr>
          <p:cNvPr id="4" name="Table 3">
            <a:extLst>
              <a:ext uri="{FF2B5EF4-FFF2-40B4-BE49-F238E27FC236}">
                <a16:creationId xmlns:a16="http://schemas.microsoft.com/office/drawing/2014/main" id="{2CDE5330-DFED-6B0E-A1B7-A5B316631A08}"/>
              </a:ext>
            </a:extLst>
          </p:cNvPr>
          <p:cNvGraphicFramePr>
            <a:graphicFrameLocks noGrp="1"/>
          </p:cNvGraphicFramePr>
          <p:nvPr>
            <p:extLst>
              <p:ext uri="{D42A27DB-BD31-4B8C-83A1-F6EECF244321}">
                <p14:modId xmlns:p14="http://schemas.microsoft.com/office/powerpoint/2010/main" val="2124881896"/>
              </p:ext>
            </p:extLst>
          </p:nvPr>
        </p:nvGraphicFramePr>
        <p:xfrm>
          <a:off x="1797538" y="2140713"/>
          <a:ext cx="9269046" cy="4572000"/>
        </p:xfrm>
        <a:graphic>
          <a:graphicData uri="http://schemas.openxmlformats.org/drawingml/2006/table">
            <a:tbl>
              <a:tblPr firstRow="1" bandRow="1">
                <a:tableStyleId>{2D5ABB26-0587-4C30-8999-92F81FD0307C}</a:tableStyleId>
              </a:tblPr>
              <a:tblGrid>
                <a:gridCol w="3089682">
                  <a:extLst>
                    <a:ext uri="{9D8B030D-6E8A-4147-A177-3AD203B41FA5}">
                      <a16:colId xmlns:a16="http://schemas.microsoft.com/office/drawing/2014/main" val="1526212712"/>
                    </a:ext>
                  </a:extLst>
                </a:gridCol>
                <a:gridCol w="3089682">
                  <a:extLst>
                    <a:ext uri="{9D8B030D-6E8A-4147-A177-3AD203B41FA5}">
                      <a16:colId xmlns:a16="http://schemas.microsoft.com/office/drawing/2014/main" val="393077959"/>
                    </a:ext>
                  </a:extLst>
                </a:gridCol>
                <a:gridCol w="3089682">
                  <a:extLst>
                    <a:ext uri="{9D8B030D-6E8A-4147-A177-3AD203B41FA5}">
                      <a16:colId xmlns:a16="http://schemas.microsoft.com/office/drawing/2014/main" val="1955761201"/>
                    </a:ext>
                  </a:extLst>
                </a:gridCol>
              </a:tblGrid>
              <a:tr h="370840">
                <a:tc>
                  <a:txBody>
                    <a:bodyPr/>
                    <a:lstStyle/>
                    <a:p>
                      <a:r>
                        <a:rPr lang="en-US" sz="2400" dirty="0">
                          <a:solidFill>
                            <a:schemeClr val="bg1"/>
                          </a:solidFill>
                        </a:rPr>
                        <a:t>INDEPENDENT</a:t>
                      </a:r>
                    </a:p>
                  </a:txBody>
                  <a:tcPr>
                    <a:solidFill>
                      <a:schemeClr val="tx1">
                        <a:lumMod val="85000"/>
                      </a:schemeClr>
                    </a:solidFill>
                  </a:tcPr>
                </a:tc>
                <a:tc>
                  <a:txBody>
                    <a:bodyPr/>
                    <a:lstStyle/>
                    <a:p>
                      <a:r>
                        <a:rPr lang="en-US" sz="2400" dirty="0">
                          <a:solidFill>
                            <a:schemeClr val="bg1"/>
                          </a:solidFill>
                        </a:rPr>
                        <a:t>DEPT OF DEFENSE</a:t>
                      </a:r>
                    </a:p>
                  </a:txBody>
                  <a:tcPr>
                    <a:solidFill>
                      <a:schemeClr val="tx1">
                        <a:lumMod val="85000"/>
                      </a:schemeClr>
                    </a:solidFill>
                  </a:tcPr>
                </a:tc>
                <a:tc>
                  <a:txBody>
                    <a:bodyPr/>
                    <a:lstStyle/>
                    <a:p>
                      <a:r>
                        <a:rPr lang="en-US" sz="2400" dirty="0">
                          <a:solidFill>
                            <a:schemeClr val="bg1"/>
                          </a:solidFill>
                        </a:rPr>
                        <a:t>OTHERS</a:t>
                      </a:r>
                    </a:p>
                  </a:txBody>
                  <a:tcPr>
                    <a:solidFill>
                      <a:schemeClr val="tx1">
                        <a:lumMod val="85000"/>
                      </a:schemeClr>
                    </a:solidFill>
                  </a:tcPr>
                </a:tc>
                <a:extLst>
                  <a:ext uri="{0D108BD9-81ED-4DB2-BD59-A6C34878D82A}">
                    <a16:rowId xmlns:a16="http://schemas.microsoft.com/office/drawing/2014/main" val="2598883450"/>
                  </a:ext>
                </a:extLst>
              </a:tr>
              <a:tr h="370840">
                <a:tc>
                  <a:txBody>
                    <a:bodyPr/>
                    <a:lstStyle/>
                    <a:p>
                      <a:r>
                        <a:rPr lang="en-US" sz="2400" dirty="0"/>
                        <a:t>DNI</a:t>
                      </a:r>
                    </a:p>
                  </a:txBody>
                  <a:tcPr/>
                </a:tc>
                <a:tc>
                  <a:txBody>
                    <a:bodyPr/>
                    <a:lstStyle/>
                    <a:p>
                      <a:r>
                        <a:rPr lang="en-US" sz="2400" dirty="0"/>
                        <a:t>DIA</a:t>
                      </a:r>
                    </a:p>
                  </a:txBody>
                  <a:tcPr/>
                </a:tc>
                <a:tc>
                  <a:txBody>
                    <a:bodyPr/>
                    <a:lstStyle/>
                    <a:p>
                      <a:r>
                        <a:rPr lang="en-US" sz="2400" dirty="0"/>
                        <a:t>DOE</a:t>
                      </a:r>
                    </a:p>
                  </a:txBody>
                  <a:tcPr/>
                </a:tc>
                <a:extLst>
                  <a:ext uri="{0D108BD9-81ED-4DB2-BD59-A6C34878D82A}">
                    <a16:rowId xmlns:a16="http://schemas.microsoft.com/office/drawing/2014/main" val="646706407"/>
                  </a:ext>
                </a:extLst>
              </a:tr>
              <a:tr h="370840">
                <a:tc>
                  <a:txBody>
                    <a:bodyPr/>
                    <a:lstStyle/>
                    <a:p>
                      <a:r>
                        <a:rPr lang="en-US" sz="2400" dirty="0"/>
                        <a:t>CIA</a:t>
                      </a:r>
                    </a:p>
                  </a:txBody>
                  <a:tcPr/>
                </a:tc>
                <a:tc>
                  <a:txBody>
                    <a:bodyPr/>
                    <a:lstStyle/>
                    <a:p>
                      <a:r>
                        <a:rPr lang="en-US" sz="2400" dirty="0"/>
                        <a:t>NSA</a:t>
                      </a:r>
                    </a:p>
                  </a:txBody>
                  <a:tcPr/>
                </a:tc>
                <a:tc>
                  <a:txBody>
                    <a:bodyPr/>
                    <a:lstStyle/>
                    <a:p>
                      <a:r>
                        <a:rPr lang="en-US" sz="2400" dirty="0"/>
                        <a:t>DHS</a:t>
                      </a:r>
                    </a:p>
                  </a:txBody>
                  <a:tcPr/>
                </a:tc>
                <a:extLst>
                  <a:ext uri="{0D108BD9-81ED-4DB2-BD59-A6C34878D82A}">
                    <a16:rowId xmlns:a16="http://schemas.microsoft.com/office/drawing/2014/main" val="4165378539"/>
                  </a:ext>
                </a:extLst>
              </a:tr>
              <a:tr h="370840">
                <a:tc>
                  <a:txBody>
                    <a:bodyPr/>
                    <a:lstStyle/>
                    <a:p>
                      <a:endParaRPr lang="en-US" sz="2400"/>
                    </a:p>
                  </a:txBody>
                  <a:tcPr/>
                </a:tc>
                <a:tc>
                  <a:txBody>
                    <a:bodyPr/>
                    <a:lstStyle/>
                    <a:p>
                      <a:r>
                        <a:rPr lang="en-US" sz="2400" dirty="0"/>
                        <a:t>NGA</a:t>
                      </a:r>
                    </a:p>
                  </a:txBody>
                  <a:tcPr/>
                </a:tc>
                <a:tc>
                  <a:txBody>
                    <a:bodyPr/>
                    <a:lstStyle/>
                    <a:p>
                      <a:r>
                        <a:rPr lang="en-US" sz="2400" dirty="0"/>
                        <a:t>USCG</a:t>
                      </a:r>
                    </a:p>
                  </a:txBody>
                  <a:tcPr/>
                </a:tc>
                <a:extLst>
                  <a:ext uri="{0D108BD9-81ED-4DB2-BD59-A6C34878D82A}">
                    <a16:rowId xmlns:a16="http://schemas.microsoft.com/office/drawing/2014/main" val="2039723010"/>
                  </a:ext>
                </a:extLst>
              </a:tr>
              <a:tr h="370840">
                <a:tc>
                  <a:txBody>
                    <a:bodyPr/>
                    <a:lstStyle/>
                    <a:p>
                      <a:endParaRPr lang="en-US" sz="2400" dirty="0"/>
                    </a:p>
                  </a:txBody>
                  <a:tcPr/>
                </a:tc>
                <a:tc>
                  <a:txBody>
                    <a:bodyPr/>
                    <a:lstStyle/>
                    <a:p>
                      <a:r>
                        <a:rPr lang="en-US" sz="2400" dirty="0"/>
                        <a:t>NRO</a:t>
                      </a:r>
                    </a:p>
                  </a:txBody>
                  <a:tcPr/>
                </a:tc>
                <a:tc>
                  <a:txBody>
                    <a:bodyPr/>
                    <a:lstStyle/>
                    <a:p>
                      <a:r>
                        <a:rPr lang="en-US" sz="2400" dirty="0"/>
                        <a:t>FBI</a:t>
                      </a:r>
                    </a:p>
                  </a:txBody>
                  <a:tcPr/>
                </a:tc>
                <a:extLst>
                  <a:ext uri="{0D108BD9-81ED-4DB2-BD59-A6C34878D82A}">
                    <a16:rowId xmlns:a16="http://schemas.microsoft.com/office/drawing/2014/main" val="3088560402"/>
                  </a:ext>
                </a:extLst>
              </a:tr>
              <a:tr h="370840">
                <a:tc>
                  <a:txBody>
                    <a:bodyPr/>
                    <a:lstStyle/>
                    <a:p>
                      <a:endParaRPr lang="en-US" sz="2400" dirty="0"/>
                    </a:p>
                  </a:txBody>
                  <a:tcPr/>
                </a:tc>
                <a:tc>
                  <a:txBody>
                    <a:bodyPr/>
                    <a:lstStyle/>
                    <a:p>
                      <a:r>
                        <a:rPr lang="en-US" sz="2400" dirty="0"/>
                        <a:t>Army</a:t>
                      </a:r>
                    </a:p>
                  </a:txBody>
                  <a:tcPr/>
                </a:tc>
                <a:tc>
                  <a:txBody>
                    <a:bodyPr/>
                    <a:lstStyle/>
                    <a:p>
                      <a:r>
                        <a:rPr lang="en-US" sz="2400" dirty="0"/>
                        <a:t>DEA</a:t>
                      </a:r>
                    </a:p>
                  </a:txBody>
                  <a:tcPr/>
                </a:tc>
                <a:extLst>
                  <a:ext uri="{0D108BD9-81ED-4DB2-BD59-A6C34878D82A}">
                    <a16:rowId xmlns:a16="http://schemas.microsoft.com/office/drawing/2014/main" val="58584138"/>
                  </a:ext>
                </a:extLst>
              </a:tr>
              <a:tr h="370840">
                <a:tc>
                  <a:txBody>
                    <a:bodyPr/>
                    <a:lstStyle/>
                    <a:p>
                      <a:endParaRPr lang="en-US" sz="2400" dirty="0"/>
                    </a:p>
                  </a:txBody>
                  <a:tcPr/>
                </a:tc>
                <a:tc>
                  <a:txBody>
                    <a:bodyPr/>
                    <a:lstStyle/>
                    <a:p>
                      <a:r>
                        <a:rPr lang="en-US" sz="2400" dirty="0"/>
                        <a:t>Navy</a:t>
                      </a:r>
                    </a:p>
                  </a:txBody>
                  <a:tcPr/>
                </a:tc>
                <a:tc>
                  <a:txBody>
                    <a:bodyPr/>
                    <a:lstStyle/>
                    <a:p>
                      <a:r>
                        <a:rPr lang="en-US" sz="2400" dirty="0"/>
                        <a:t>INR</a:t>
                      </a:r>
                    </a:p>
                  </a:txBody>
                  <a:tcPr/>
                </a:tc>
                <a:extLst>
                  <a:ext uri="{0D108BD9-81ED-4DB2-BD59-A6C34878D82A}">
                    <a16:rowId xmlns:a16="http://schemas.microsoft.com/office/drawing/2014/main" val="1914407762"/>
                  </a:ext>
                </a:extLst>
              </a:tr>
              <a:tr h="370840">
                <a:tc>
                  <a:txBody>
                    <a:bodyPr/>
                    <a:lstStyle/>
                    <a:p>
                      <a:endParaRPr lang="en-US" sz="2400" dirty="0"/>
                    </a:p>
                  </a:txBody>
                  <a:tcPr/>
                </a:tc>
                <a:tc>
                  <a:txBody>
                    <a:bodyPr/>
                    <a:lstStyle/>
                    <a:p>
                      <a:r>
                        <a:rPr lang="en-US" sz="2400" dirty="0"/>
                        <a:t>Air Force</a:t>
                      </a:r>
                    </a:p>
                  </a:txBody>
                  <a:tcPr/>
                </a:tc>
                <a:tc>
                  <a:txBody>
                    <a:bodyPr/>
                    <a:lstStyle/>
                    <a:p>
                      <a:r>
                        <a:rPr lang="en-US" sz="2400" dirty="0" err="1"/>
                        <a:t>DOTreasury</a:t>
                      </a:r>
                      <a:endParaRPr lang="en-US" sz="2400" dirty="0"/>
                    </a:p>
                  </a:txBody>
                  <a:tcPr/>
                </a:tc>
                <a:extLst>
                  <a:ext uri="{0D108BD9-81ED-4DB2-BD59-A6C34878D82A}">
                    <a16:rowId xmlns:a16="http://schemas.microsoft.com/office/drawing/2014/main" val="3931464336"/>
                  </a:ext>
                </a:extLst>
              </a:tr>
              <a:tr h="370840">
                <a:tc>
                  <a:txBody>
                    <a:bodyPr/>
                    <a:lstStyle/>
                    <a:p>
                      <a:endParaRPr lang="en-US" sz="2400" dirty="0"/>
                    </a:p>
                  </a:txBody>
                  <a:tcPr/>
                </a:tc>
                <a:tc>
                  <a:txBody>
                    <a:bodyPr/>
                    <a:lstStyle/>
                    <a:p>
                      <a:r>
                        <a:rPr lang="en-US" sz="2400" dirty="0"/>
                        <a:t>Marines</a:t>
                      </a:r>
                    </a:p>
                  </a:txBody>
                  <a:tcPr/>
                </a:tc>
                <a:tc>
                  <a:txBody>
                    <a:bodyPr/>
                    <a:lstStyle/>
                    <a:p>
                      <a:endParaRPr lang="en-US" sz="2400" dirty="0"/>
                    </a:p>
                  </a:txBody>
                  <a:tcPr/>
                </a:tc>
                <a:extLst>
                  <a:ext uri="{0D108BD9-81ED-4DB2-BD59-A6C34878D82A}">
                    <a16:rowId xmlns:a16="http://schemas.microsoft.com/office/drawing/2014/main" val="1012652044"/>
                  </a:ext>
                </a:extLst>
              </a:tr>
              <a:tr h="370840">
                <a:tc>
                  <a:txBody>
                    <a:bodyPr/>
                    <a:lstStyle/>
                    <a:p>
                      <a:endParaRPr lang="en-US" sz="2400" dirty="0"/>
                    </a:p>
                  </a:txBody>
                  <a:tcPr/>
                </a:tc>
                <a:tc>
                  <a:txBody>
                    <a:bodyPr/>
                    <a:lstStyle/>
                    <a:p>
                      <a:r>
                        <a:rPr lang="en-US" sz="2400" dirty="0"/>
                        <a:t>Space Force</a:t>
                      </a:r>
                    </a:p>
                  </a:txBody>
                  <a:tcPr/>
                </a:tc>
                <a:tc>
                  <a:txBody>
                    <a:bodyPr/>
                    <a:lstStyle/>
                    <a:p>
                      <a:endParaRPr lang="en-US" sz="2400" dirty="0"/>
                    </a:p>
                  </a:txBody>
                  <a:tcPr/>
                </a:tc>
                <a:extLst>
                  <a:ext uri="{0D108BD9-81ED-4DB2-BD59-A6C34878D82A}">
                    <a16:rowId xmlns:a16="http://schemas.microsoft.com/office/drawing/2014/main" val="3656592805"/>
                  </a:ext>
                </a:extLst>
              </a:tr>
            </a:tbl>
          </a:graphicData>
        </a:graphic>
      </p:graphicFrame>
    </p:spTree>
    <p:extLst>
      <p:ext uri="{BB962C8B-B14F-4D97-AF65-F5344CB8AC3E}">
        <p14:creationId xmlns:p14="http://schemas.microsoft.com/office/powerpoint/2010/main" val="2520928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5C129D72-8C82-4E93-9446-7BC207058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61125"/>
            <a:ext cx="9144000" cy="5164551"/>
          </a:xfrm>
          <a:prstGeom prst="rect">
            <a:avLst/>
          </a:prstGeom>
        </p:spPr>
      </p:pic>
      <p:pic>
        <p:nvPicPr>
          <p:cNvPr id="4" name="Picture 3" descr="A person smiling with a microphone&#10;&#10;Description automatically generated">
            <a:extLst>
              <a:ext uri="{FF2B5EF4-FFF2-40B4-BE49-F238E27FC236}">
                <a16:creationId xmlns:a16="http://schemas.microsoft.com/office/drawing/2014/main" id="{91C9B6DA-4DE9-8D53-8789-CC37C1FBA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396" y="133985"/>
            <a:ext cx="1803439" cy="2011680"/>
          </a:xfrm>
          <a:prstGeom prst="rect">
            <a:avLst/>
          </a:prstGeom>
        </p:spPr>
      </p:pic>
      <p:sp>
        <p:nvSpPr>
          <p:cNvPr id="8" name="TextBox 7">
            <a:extLst>
              <a:ext uri="{FF2B5EF4-FFF2-40B4-BE49-F238E27FC236}">
                <a16:creationId xmlns:a16="http://schemas.microsoft.com/office/drawing/2014/main" id="{EE26BBA7-D6C5-EB15-152C-C7B4DAD15217}"/>
              </a:ext>
            </a:extLst>
          </p:cNvPr>
          <p:cNvSpPr txBox="1"/>
          <p:nvPr/>
        </p:nvSpPr>
        <p:spPr>
          <a:xfrm>
            <a:off x="7007485" y="770493"/>
            <a:ext cx="1536318" cy="369332"/>
          </a:xfrm>
          <a:prstGeom prst="rect">
            <a:avLst/>
          </a:prstGeom>
          <a:noFill/>
        </p:spPr>
        <p:txBody>
          <a:bodyPr wrap="none" rtlCol="0">
            <a:spAutoFit/>
          </a:bodyPr>
          <a:lstStyle/>
          <a:p>
            <a:pPr algn="ctr"/>
            <a:r>
              <a:rPr lang="en-US" b="1" dirty="0"/>
              <a:t>Tulsi Gabbard</a:t>
            </a:r>
          </a:p>
        </p:txBody>
      </p:sp>
    </p:spTree>
    <p:extLst>
      <p:ext uri="{BB962C8B-B14F-4D97-AF65-F5344CB8AC3E}">
        <p14:creationId xmlns:p14="http://schemas.microsoft.com/office/powerpoint/2010/main" val="67924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0C0CA8-F80E-4022-AAEA-F94B19B24E13}"/>
              </a:ext>
            </a:extLst>
          </p:cNvPr>
          <p:cNvSpPr/>
          <p:nvPr/>
        </p:nvSpPr>
        <p:spPr>
          <a:xfrm>
            <a:off x="2400300" y="872847"/>
            <a:ext cx="7562850" cy="5355312"/>
          </a:xfrm>
          <a:prstGeom prst="rect">
            <a:avLst/>
          </a:prstGeom>
        </p:spPr>
        <p:txBody>
          <a:bodyPr wrap="square">
            <a:spAutoFit/>
          </a:bodyPr>
          <a:lstStyle/>
          <a:p>
            <a:pPr>
              <a:spcAft>
                <a:spcPts val="1200"/>
              </a:spcAft>
            </a:pPr>
            <a:r>
              <a:rPr lang="en-US" dirty="0"/>
              <a:t>The U.S. Intelligence Community is composed of the following </a:t>
            </a:r>
            <a:r>
              <a:rPr lang="en-US" sz="2400" dirty="0"/>
              <a:t>18</a:t>
            </a:r>
            <a:r>
              <a:rPr lang="en-US" dirty="0"/>
              <a:t> organizations:</a:t>
            </a:r>
          </a:p>
          <a:p>
            <a:pPr marL="285750" indent="-285750">
              <a:spcAft>
                <a:spcPts val="1200"/>
              </a:spcAft>
              <a:buFont typeface="Arial" panose="020B0604020202020204" pitchFamily="34" charset="0"/>
              <a:buChar char="•"/>
            </a:pPr>
            <a:r>
              <a:rPr lang="en-US" b="1" dirty="0"/>
              <a:t>Two</a:t>
            </a:r>
            <a:r>
              <a:rPr lang="en-US" dirty="0"/>
              <a:t> independent agencies—the Office of the Director of National Intelligence (ODNI) and the Central Intelligence Agency (CIA);</a:t>
            </a:r>
          </a:p>
          <a:p>
            <a:pPr marL="285750" indent="-285750">
              <a:spcAft>
                <a:spcPts val="1200"/>
              </a:spcAft>
              <a:buFont typeface="Arial" panose="020B0604020202020204" pitchFamily="34" charset="0"/>
              <a:buChar char="•"/>
            </a:pPr>
            <a:r>
              <a:rPr lang="en-US" b="1" dirty="0"/>
              <a:t>Nine</a:t>
            </a:r>
            <a:r>
              <a:rPr lang="en-US" dirty="0"/>
              <a:t> Department of Defense elements—the Defense Intelligence Agency (DIA), the National Security Agency (NSA), the National Geospatial- Intelligence Agency (NGA), the National Reconnaissance Office (NRO), and intelligence elements of the five DoD services; the Army, Navy, Marine Corps, Air Force, and Space Force.</a:t>
            </a:r>
          </a:p>
          <a:p>
            <a:pPr marL="285750" indent="-285750">
              <a:spcAft>
                <a:spcPts val="1200"/>
              </a:spcAft>
              <a:buFont typeface="Arial" panose="020B0604020202020204" pitchFamily="34" charset="0"/>
              <a:buChar char="•"/>
            </a:pPr>
            <a:r>
              <a:rPr lang="en-US" b="1" dirty="0"/>
              <a:t>Seven</a:t>
            </a:r>
            <a:r>
              <a:rPr lang="en-US" dirty="0"/>
              <a:t> elements of other departments and agencies—the Department of Energy’s Office of Intelligence and Counter-Intelligence; the Department of Homeland Security’s Office of Intelligence and Analysis and U.S. Coast Guard Intelligence; the Department of Justice’s Federal Bureau of Investigation and the Drug Enforcement Agency’s Office of National Security Intelligence; the Department of State’s Bureau of Intelligence and Research; and the Department of the Treasury’s Office of Intelligence and Analysis</a:t>
            </a:r>
          </a:p>
        </p:txBody>
      </p:sp>
    </p:spTree>
    <p:extLst>
      <p:ext uri="{BB962C8B-B14F-4D97-AF65-F5344CB8AC3E}">
        <p14:creationId xmlns:p14="http://schemas.microsoft.com/office/powerpoint/2010/main" val="21168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pic>
        <p:nvPicPr>
          <p:cNvPr id="6" name="Picture 5" descr="A picture containing mountain, outdoor, hill, hillside&#10;&#10;Description automatically generated">
            <a:extLst>
              <a:ext uri="{FF2B5EF4-FFF2-40B4-BE49-F238E27FC236}">
                <a16:creationId xmlns:a16="http://schemas.microsoft.com/office/drawing/2014/main" id="{C2D03CDB-13CF-4141-A139-FC6EBF364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07" y="1913060"/>
            <a:ext cx="7139044" cy="4705913"/>
          </a:xfrm>
          <a:prstGeom prst="rect">
            <a:avLst/>
          </a:prstGeom>
        </p:spPr>
      </p:pic>
      <p:cxnSp>
        <p:nvCxnSpPr>
          <p:cNvPr id="8" name="Straight Arrow Connector 7">
            <a:extLst>
              <a:ext uri="{FF2B5EF4-FFF2-40B4-BE49-F238E27FC236}">
                <a16:creationId xmlns:a16="http://schemas.microsoft.com/office/drawing/2014/main" id="{A1744957-AC68-4584-8B99-84A365DF65E1}"/>
              </a:ext>
            </a:extLst>
          </p:cNvPr>
          <p:cNvCxnSpPr>
            <a:cxnSpLocks/>
          </p:cNvCxnSpPr>
          <p:nvPr/>
        </p:nvCxnSpPr>
        <p:spPr>
          <a:xfrm flipH="1">
            <a:off x="6267450" y="2619376"/>
            <a:ext cx="2190750" cy="25622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877DA4-9C84-43A1-BC33-4F9193A0356B}"/>
              </a:ext>
            </a:extLst>
          </p:cNvPr>
          <p:cNvSpPr txBox="1"/>
          <p:nvPr/>
        </p:nvSpPr>
        <p:spPr>
          <a:xfrm>
            <a:off x="848457" y="4772026"/>
            <a:ext cx="1532792" cy="369332"/>
          </a:xfrm>
          <a:prstGeom prst="rect">
            <a:avLst/>
          </a:prstGeom>
          <a:noFill/>
        </p:spPr>
        <p:txBody>
          <a:bodyPr wrap="none" rtlCol="0">
            <a:spAutoFit/>
          </a:bodyPr>
          <a:lstStyle/>
          <a:p>
            <a:pPr algn="ctr"/>
            <a:r>
              <a:rPr lang="en-US" dirty="0"/>
              <a:t>John Ratcliffe </a:t>
            </a:r>
          </a:p>
        </p:txBody>
      </p:sp>
      <p:cxnSp>
        <p:nvCxnSpPr>
          <p:cNvPr id="5" name="Straight Arrow Connector 4">
            <a:extLst>
              <a:ext uri="{FF2B5EF4-FFF2-40B4-BE49-F238E27FC236}">
                <a16:creationId xmlns:a16="http://schemas.microsoft.com/office/drawing/2014/main" id="{C78DF908-F250-677B-756B-F15905ED9E92}"/>
              </a:ext>
            </a:extLst>
          </p:cNvPr>
          <p:cNvCxnSpPr>
            <a:cxnSpLocks/>
          </p:cNvCxnSpPr>
          <p:nvPr/>
        </p:nvCxnSpPr>
        <p:spPr>
          <a:xfrm>
            <a:off x="2671707" y="3900488"/>
            <a:ext cx="2643243" cy="116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00EA49-8650-1389-BA0C-FCE2B335E608}"/>
              </a:ext>
            </a:extLst>
          </p:cNvPr>
          <p:cNvPicPr>
            <a:picLocks noChangeAspect="1"/>
          </p:cNvPicPr>
          <p:nvPr/>
        </p:nvPicPr>
        <p:blipFill>
          <a:blip r:embed="rId4"/>
          <a:stretch>
            <a:fillRect/>
          </a:stretch>
        </p:blipFill>
        <p:spPr>
          <a:xfrm>
            <a:off x="294267" y="1895475"/>
            <a:ext cx="2377440" cy="2811582"/>
          </a:xfrm>
          <a:prstGeom prst="rect">
            <a:avLst/>
          </a:prstGeom>
        </p:spPr>
      </p:pic>
    </p:spTree>
    <p:extLst>
      <p:ext uri="{BB962C8B-B14F-4D97-AF65-F5344CB8AC3E}">
        <p14:creationId xmlns:p14="http://schemas.microsoft.com/office/powerpoint/2010/main" val="22351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sp>
        <p:nvSpPr>
          <p:cNvPr id="4" name="Rectangle 3">
            <a:extLst>
              <a:ext uri="{FF2B5EF4-FFF2-40B4-BE49-F238E27FC236}">
                <a16:creationId xmlns:a16="http://schemas.microsoft.com/office/drawing/2014/main" id="{CA0F54AC-DD3A-4B9D-B563-454AC9BBA531}"/>
              </a:ext>
            </a:extLst>
          </p:cNvPr>
          <p:cNvSpPr/>
          <p:nvPr/>
        </p:nvSpPr>
        <p:spPr>
          <a:xfrm>
            <a:off x="2676470" y="2448133"/>
            <a:ext cx="6098695" cy="1200329"/>
          </a:xfrm>
          <a:prstGeom prst="rect">
            <a:avLst/>
          </a:prstGeom>
        </p:spPr>
        <p:txBody>
          <a:bodyPr wrap="square">
            <a:spAutoFit/>
          </a:bodyPr>
          <a:lstStyle/>
          <a:p>
            <a:r>
              <a:rPr lang="en-US" sz="2400" dirty="0"/>
              <a:t>“Our mission is straightforward but critical: leverage the power of information to keep our Nation safe.”</a:t>
            </a:r>
          </a:p>
        </p:txBody>
      </p:sp>
      <p:sp>
        <p:nvSpPr>
          <p:cNvPr id="2" name="TextBox 1">
            <a:extLst>
              <a:ext uri="{FF2B5EF4-FFF2-40B4-BE49-F238E27FC236}">
                <a16:creationId xmlns:a16="http://schemas.microsoft.com/office/drawing/2014/main" id="{64F44B7C-1F17-46BB-A5E4-AC2110079E26}"/>
              </a:ext>
            </a:extLst>
          </p:cNvPr>
          <p:cNvSpPr txBox="1"/>
          <p:nvPr/>
        </p:nvSpPr>
        <p:spPr>
          <a:xfrm>
            <a:off x="4002261" y="3993914"/>
            <a:ext cx="2379177" cy="461665"/>
          </a:xfrm>
          <a:prstGeom prst="rect">
            <a:avLst/>
          </a:prstGeom>
          <a:noFill/>
        </p:spPr>
        <p:txBody>
          <a:bodyPr wrap="none" rtlCol="0">
            <a:spAutoFit/>
          </a:bodyPr>
          <a:lstStyle/>
          <a:p>
            <a:r>
              <a:rPr lang="en-US" sz="2400" dirty="0"/>
              <a:t>But is it just that?</a:t>
            </a:r>
          </a:p>
        </p:txBody>
      </p:sp>
      <p:sp>
        <p:nvSpPr>
          <p:cNvPr id="5" name="TextBox 4">
            <a:extLst>
              <a:ext uri="{FF2B5EF4-FFF2-40B4-BE49-F238E27FC236}">
                <a16:creationId xmlns:a16="http://schemas.microsoft.com/office/drawing/2014/main" id="{4F81DED5-D4ED-427A-B805-DC3CA8254CAC}"/>
              </a:ext>
            </a:extLst>
          </p:cNvPr>
          <p:cNvSpPr txBox="1"/>
          <p:nvPr/>
        </p:nvSpPr>
        <p:spPr>
          <a:xfrm>
            <a:off x="4478511" y="4552585"/>
            <a:ext cx="3179075" cy="461665"/>
          </a:xfrm>
          <a:prstGeom prst="rect">
            <a:avLst/>
          </a:prstGeom>
          <a:noFill/>
        </p:spPr>
        <p:txBody>
          <a:bodyPr wrap="none" rtlCol="0">
            <a:spAutoFit/>
          </a:bodyPr>
          <a:lstStyle/>
          <a:p>
            <a:r>
              <a:rPr lang="en-US" sz="2400" dirty="0"/>
              <a:t>Foreign Intelligence (FI)</a:t>
            </a:r>
          </a:p>
        </p:txBody>
      </p:sp>
      <p:sp>
        <p:nvSpPr>
          <p:cNvPr id="6" name="TextBox 5">
            <a:extLst>
              <a:ext uri="{FF2B5EF4-FFF2-40B4-BE49-F238E27FC236}">
                <a16:creationId xmlns:a16="http://schemas.microsoft.com/office/drawing/2014/main" id="{6A99394A-7C9F-4056-9CAD-B66467776F70}"/>
              </a:ext>
            </a:extLst>
          </p:cNvPr>
          <p:cNvSpPr txBox="1"/>
          <p:nvPr/>
        </p:nvSpPr>
        <p:spPr>
          <a:xfrm>
            <a:off x="4497561" y="5111256"/>
            <a:ext cx="2529923" cy="461665"/>
          </a:xfrm>
          <a:prstGeom prst="rect">
            <a:avLst/>
          </a:prstGeom>
          <a:noFill/>
        </p:spPr>
        <p:txBody>
          <a:bodyPr wrap="none" rtlCol="0">
            <a:spAutoFit/>
          </a:bodyPr>
          <a:lstStyle/>
          <a:p>
            <a:r>
              <a:rPr lang="en-US" sz="2400" dirty="0"/>
              <a:t>Covert Action (CA)</a:t>
            </a:r>
          </a:p>
        </p:txBody>
      </p:sp>
      <p:sp>
        <p:nvSpPr>
          <p:cNvPr id="7" name="TextBox 6">
            <a:extLst>
              <a:ext uri="{FF2B5EF4-FFF2-40B4-BE49-F238E27FC236}">
                <a16:creationId xmlns:a16="http://schemas.microsoft.com/office/drawing/2014/main" id="{49AB5965-FAC5-4B02-80FC-0B72AF4DE159}"/>
              </a:ext>
            </a:extLst>
          </p:cNvPr>
          <p:cNvSpPr txBox="1"/>
          <p:nvPr/>
        </p:nvSpPr>
        <p:spPr>
          <a:xfrm>
            <a:off x="4478511" y="5739132"/>
            <a:ext cx="2420856" cy="461665"/>
          </a:xfrm>
          <a:prstGeom prst="rect">
            <a:avLst/>
          </a:prstGeom>
          <a:noFill/>
        </p:spPr>
        <p:txBody>
          <a:bodyPr wrap="none" rtlCol="0">
            <a:spAutoFit/>
          </a:bodyPr>
          <a:lstStyle/>
          <a:p>
            <a:r>
              <a:rPr lang="en-US" sz="2400" dirty="0"/>
              <a:t>Paramilitary (PM)</a:t>
            </a:r>
          </a:p>
        </p:txBody>
      </p:sp>
    </p:spTree>
    <p:extLst>
      <p:ext uri="{BB962C8B-B14F-4D97-AF65-F5344CB8AC3E}">
        <p14:creationId xmlns:p14="http://schemas.microsoft.com/office/powerpoint/2010/main" val="420374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2DF2D1-E8BA-CEC3-93E5-B127ABC5A867}"/>
              </a:ext>
            </a:extLst>
          </p:cNvPr>
          <p:cNvPicPr>
            <a:picLocks noChangeAspect="1"/>
          </p:cNvPicPr>
          <p:nvPr/>
        </p:nvPicPr>
        <p:blipFill>
          <a:blip r:embed="rId2"/>
          <a:stretch>
            <a:fillRect/>
          </a:stretch>
        </p:blipFill>
        <p:spPr>
          <a:xfrm rot="166257">
            <a:off x="782432" y="779998"/>
            <a:ext cx="8046720" cy="4965854"/>
          </a:xfrm>
          <a:prstGeom prst="rect">
            <a:avLst/>
          </a:prstGeom>
          <a:ln>
            <a:solidFill>
              <a:schemeClr val="tx1"/>
            </a:solidFill>
          </a:ln>
        </p:spPr>
      </p:pic>
      <p:sp>
        <p:nvSpPr>
          <p:cNvPr id="5" name="TextBox 4">
            <a:extLst>
              <a:ext uri="{FF2B5EF4-FFF2-40B4-BE49-F238E27FC236}">
                <a16:creationId xmlns:a16="http://schemas.microsoft.com/office/drawing/2014/main" id="{3F77D0A9-E0EB-1CDC-1554-BDE82F0E77F5}"/>
              </a:ext>
            </a:extLst>
          </p:cNvPr>
          <p:cNvSpPr txBox="1"/>
          <p:nvPr/>
        </p:nvSpPr>
        <p:spPr>
          <a:xfrm>
            <a:off x="9339656" y="2368198"/>
            <a:ext cx="2277199" cy="830997"/>
          </a:xfrm>
          <a:prstGeom prst="rect">
            <a:avLst/>
          </a:prstGeom>
          <a:noFill/>
        </p:spPr>
        <p:txBody>
          <a:bodyPr wrap="square" rtlCol="0">
            <a:spAutoFit/>
          </a:bodyPr>
          <a:lstStyle/>
          <a:p>
            <a:r>
              <a:rPr lang="en-US" sz="2400" dirty="0"/>
              <a:t>OUR SPEAKER worked in OVP</a:t>
            </a:r>
          </a:p>
        </p:txBody>
      </p:sp>
      <p:sp>
        <p:nvSpPr>
          <p:cNvPr id="6" name="Arrow: Curved Up 5">
            <a:extLst>
              <a:ext uri="{FF2B5EF4-FFF2-40B4-BE49-F238E27FC236}">
                <a16:creationId xmlns:a16="http://schemas.microsoft.com/office/drawing/2014/main" id="{6F92E8CC-4C5B-E013-56CF-F33044560E43}"/>
              </a:ext>
            </a:extLst>
          </p:cNvPr>
          <p:cNvSpPr/>
          <p:nvPr/>
        </p:nvSpPr>
        <p:spPr>
          <a:xfrm flipH="1">
            <a:off x="7139534" y="3199195"/>
            <a:ext cx="3609893" cy="830997"/>
          </a:xfrm>
          <a:prstGeom prst="curved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74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25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3FE04CDA-5ADB-4A4B-8BBB-BF4D5040ED30}"/>
              </a:ext>
            </a:extLst>
          </p:cNvPr>
          <p:cNvSpPr txBox="1"/>
          <p:nvPr/>
        </p:nvSpPr>
        <p:spPr>
          <a:xfrm>
            <a:off x="1130334" y="2505891"/>
            <a:ext cx="3674404" cy="1323439"/>
          </a:xfrm>
          <a:prstGeom prst="rect">
            <a:avLst/>
          </a:prstGeom>
          <a:noFill/>
        </p:spPr>
        <p:txBody>
          <a:bodyPr wrap="none" rtlCol="0">
            <a:spAutoFit/>
          </a:bodyPr>
          <a:lstStyle/>
          <a:p>
            <a:r>
              <a:rPr lang="en-US" sz="3200" dirty="0"/>
              <a:t>Mike Orfini	</a:t>
            </a:r>
          </a:p>
          <a:p>
            <a:pPr marL="182880" indent="-182880"/>
            <a:r>
              <a:rPr lang="en-US" sz="2400" dirty="0"/>
              <a:t>Former White House Senior</a:t>
            </a:r>
            <a:br>
              <a:rPr lang="en-US" sz="2400" dirty="0"/>
            </a:br>
            <a:r>
              <a:rPr lang="en-US" sz="2400" dirty="0"/>
              <a:t>Advisor</a:t>
            </a:r>
          </a:p>
        </p:txBody>
      </p:sp>
      <p:sp>
        <p:nvSpPr>
          <p:cNvPr id="4" name="TextBox 3">
            <a:extLst>
              <a:ext uri="{FF2B5EF4-FFF2-40B4-BE49-F238E27FC236}">
                <a16:creationId xmlns:a16="http://schemas.microsoft.com/office/drawing/2014/main" id="{0ACFBCCC-5FDF-9AB8-9825-0F7EB21B6133}"/>
              </a:ext>
            </a:extLst>
          </p:cNvPr>
          <p:cNvSpPr txBox="1"/>
          <p:nvPr/>
        </p:nvSpPr>
        <p:spPr>
          <a:xfrm>
            <a:off x="1130334" y="4890015"/>
            <a:ext cx="2716834" cy="461665"/>
          </a:xfrm>
          <a:prstGeom prst="rect">
            <a:avLst/>
          </a:prstGeom>
          <a:noFill/>
        </p:spPr>
        <p:txBody>
          <a:bodyPr wrap="none" rtlCol="0">
            <a:spAutoFit/>
          </a:bodyPr>
          <a:lstStyle/>
          <a:p>
            <a:r>
              <a:rPr lang="en-US" sz="2400" i="1" dirty="0"/>
              <a:t>- Introduced </a:t>
            </a:r>
            <a:r>
              <a:rPr lang="en-US" sz="2400" i="1"/>
              <a:t>by John </a:t>
            </a:r>
            <a:endParaRPr lang="en-US" sz="2400" i="1" dirty="0"/>
          </a:p>
        </p:txBody>
      </p:sp>
      <p:pic>
        <p:nvPicPr>
          <p:cNvPr id="6" name="Picture 5" descr="A person in a suit and tie with a picture of his face&#10;&#10;AI-generated content may be incorrect.">
            <a:extLst>
              <a:ext uri="{FF2B5EF4-FFF2-40B4-BE49-F238E27FC236}">
                <a16:creationId xmlns:a16="http://schemas.microsoft.com/office/drawing/2014/main" id="{9B42FC89-2181-B559-E888-E60AE169C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9095">
            <a:off x="5433557" y="190633"/>
            <a:ext cx="5740780" cy="7315200"/>
          </a:xfrm>
          <a:prstGeom prst="rect">
            <a:avLst/>
          </a:prstGeom>
        </p:spPr>
      </p:pic>
    </p:spTree>
    <p:extLst>
      <p:ext uri="{BB962C8B-B14F-4D97-AF65-F5344CB8AC3E}">
        <p14:creationId xmlns:p14="http://schemas.microsoft.com/office/powerpoint/2010/main" val="99858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2625391447"/>
              </p:ext>
            </p:extLst>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March)</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496665" y="468999"/>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spTree>
    <p:extLst>
      <p:ext uri="{BB962C8B-B14F-4D97-AF65-F5344CB8AC3E}">
        <p14:creationId xmlns:p14="http://schemas.microsoft.com/office/powerpoint/2010/main" val="10578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1.85185E-6 L 0.00195 0.07153 " pathEditMode="relative" rAng="0" ptsTypes="AA">
                                      <p:cBhvr>
                                        <p:cTn id="6" dur="2000" fill="hold"/>
                                        <p:tgtEl>
                                          <p:spTgt spid="3"/>
                                        </p:tgtEl>
                                        <p:attrNameLst>
                                          <p:attrName>ppt_x</p:attrName>
                                          <p:attrName>ppt_y</p:attrName>
                                        </p:attrNameLst>
                                      </p:cBhvr>
                                      <p:rCtr x="91" y="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01A32-A1C8-58A6-9E3B-5CEFC8E541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372C5C-275D-41DC-B801-BCCAC58347CE}"/>
              </a:ext>
            </a:extLst>
          </p:cNvPr>
          <p:cNvSpPr/>
          <p:nvPr/>
        </p:nvSpPr>
        <p:spPr>
          <a:xfrm>
            <a:off x="1018740" y="562848"/>
            <a:ext cx="2767296" cy="707886"/>
          </a:xfrm>
          <a:prstGeom prst="rect">
            <a:avLst/>
          </a:prstGeom>
          <a:noFill/>
        </p:spPr>
        <p:txBody>
          <a:bodyPr wrap="non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Offsite Visit</a:t>
            </a:r>
          </a:p>
        </p:txBody>
      </p:sp>
      <p:pic>
        <p:nvPicPr>
          <p:cNvPr id="3" name="Picture 2" descr="A picture containing drawing&#10;&#10;Description automatically generated">
            <a:extLst>
              <a:ext uri="{FF2B5EF4-FFF2-40B4-BE49-F238E27FC236}">
                <a16:creationId xmlns:a16="http://schemas.microsoft.com/office/drawing/2014/main" id="{08749E3F-3403-9037-81CA-56A1B9F6D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702" y="562848"/>
            <a:ext cx="1931069" cy="1127147"/>
          </a:xfrm>
          <a:prstGeom prst="rect">
            <a:avLst/>
          </a:prstGeom>
        </p:spPr>
      </p:pic>
      <p:pic>
        <p:nvPicPr>
          <p:cNvPr id="7" name="spy_museum">
            <a:hlinkClick r:id="" action="ppaction://media"/>
            <a:extLst>
              <a:ext uri="{FF2B5EF4-FFF2-40B4-BE49-F238E27FC236}">
                <a16:creationId xmlns:a16="http://schemas.microsoft.com/office/drawing/2014/main" id="{234F7437-5750-3708-C2F7-557006F4A3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7279" y="2747316"/>
            <a:ext cx="5864769" cy="3283915"/>
          </a:xfrm>
          <a:prstGeom prst="rect">
            <a:avLst/>
          </a:prstGeom>
        </p:spPr>
      </p:pic>
      <p:sp>
        <p:nvSpPr>
          <p:cNvPr id="9" name="TextBox 8">
            <a:extLst>
              <a:ext uri="{FF2B5EF4-FFF2-40B4-BE49-F238E27FC236}">
                <a16:creationId xmlns:a16="http://schemas.microsoft.com/office/drawing/2014/main" id="{C30216FB-F8DA-A170-B3C7-95D0A8014FF7}"/>
              </a:ext>
            </a:extLst>
          </p:cNvPr>
          <p:cNvSpPr txBox="1"/>
          <p:nvPr/>
        </p:nvSpPr>
        <p:spPr>
          <a:xfrm>
            <a:off x="5812155" y="6286379"/>
            <a:ext cx="4075668" cy="461665"/>
          </a:xfrm>
          <a:prstGeom prst="rect">
            <a:avLst/>
          </a:prstGeom>
          <a:noFill/>
        </p:spPr>
        <p:txBody>
          <a:bodyPr wrap="none" rtlCol="0">
            <a:spAutoFit/>
          </a:bodyPr>
          <a:lstStyle/>
          <a:p>
            <a:r>
              <a:rPr lang="en-US" sz="2400" i="1" dirty="0"/>
              <a:t>The International Spy Museum</a:t>
            </a:r>
          </a:p>
        </p:txBody>
      </p:sp>
      <p:sp>
        <p:nvSpPr>
          <p:cNvPr id="2" name="TextBox 1">
            <a:extLst>
              <a:ext uri="{FF2B5EF4-FFF2-40B4-BE49-F238E27FC236}">
                <a16:creationId xmlns:a16="http://schemas.microsoft.com/office/drawing/2014/main" id="{B10E6521-D8D4-9319-0CC9-6BA9A4FB28BD}"/>
              </a:ext>
            </a:extLst>
          </p:cNvPr>
          <p:cNvSpPr txBox="1"/>
          <p:nvPr/>
        </p:nvSpPr>
        <p:spPr>
          <a:xfrm>
            <a:off x="828675" y="1689995"/>
            <a:ext cx="3771482" cy="4247317"/>
          </a:xfrm>
          <a:prstGeom prst="rect">
            <a:avLst/>
          </a:prstGeom>
          <a:noFill/>
        </p:spPr>
        <p:txBody>
          <a:bodyPr wrap="none" rtlCol="0">
            <a:spAutoFit/>
          </a:bodyPr>
          <a:lstStyle/>
          <a:p>
            <a:pPr>
              <a:spcAft>
                <a:spcPts val="600"/>
              </a:spcAft>
            </a:pPr>
            <a:r>
              <a:rPr lang="en-US" sz="2400" dirty="0"/>
              <a:t>Remember …</a:t>
            </a:r>
          </a:p>
          <a:p>
            <a:pPr>
              <a:spcAft>
                <a:spcPts val="600"/>
              </a:spcAft>
            </a:pPr>
            <a:r>
              <a:rPr lang="en-US" sz="2400" dirty="0"/>
              <a:t>Role of intelligence in policy</a:t>
            </a:r>
          </a:p>
          <a:p>
            <a:pPr marL="342900" indent="-342900">
              <a:buFont typeface="Arial" panose="020B0604020202020204" pitchFamily="34" charset="0"/>
              <a:buChar char="•"/>
            </a:pPr>
            <a:r>
              <a:rPr lang="en-US" sz="2400" dirty="0"/>
              <a:t>“Foreign Intelligence”</a:t>
            </a:r>
          </a:p>
          <a:p>
            <a:pPr marL="342900" indent="-342900">
              <a:spcAft>
                <a:spcPts val="600"/>
              </a:spcAft>
              <a:buFont typeface="Arial" panose="020B0604020202020204" pitchFamily="34" charset="0"/>
              <a:buChar char="•"/>
            </a:pPr>
            <a:r>
              <a:rPr lang="en-US" sz="2400" dirty="0"/>
              <a:t>“Covert Action” and “PM”</a:t>
            </a:r>
          </a:p>
          <a:p>
            <a:pPr>
              <a:spcAft>
                <a:spcPts val="600"/>
              </a:spcAft>
            </a:pPr>
            <a:r>
              <a:rPr lang="en-US" sz="2400" dirty="0"/>
              <a:t>The “INT’s”</a:t>
            </a:r>
          </a:p>
          <a:p>
            <a:pPr lvl="1"/>
            <a:r>
              <a:rPr lang="en-US" sz="2400" dirty="0"/>
              <a:t>HUMINT	SIGINT</a:t>
            </a:r>
          </a:p>
          <a:p>
            <a:pPr lvl="1"/>
            <a:r>
              <a:rPr lang="en-US" sz="2400" dirty="0"/>
              <a:t>IMINT 		MASINT</a:t>
            </a:r>
          </a:p>
          <a:p>
            <a:pPr lvl="1">
              <a:spcAft>
                <a:spcPts val="600"/>
              </a:spcAft>
            </a:pPr>
            <a:r>
              <a:rPr lang="en-US" sz="2400" dirty="0"/>
              <a:t>		OSINT</a:t>
            </a:r>
          </a:p>
          <a:p>
            <a:pPr>
              <a:spcAft>
                <a:spcPts val="600"/>
              </a:spcAft>
            </a:pPr>
            <a:r>
              <a:rPr lang="en-US" sz="2400" dirty="0"/>
              <a:t>Evolution</a:t>
            </a:r>
          </a:p>
          <a:p>
            <a:pPr marL="342900" indent="-342900">
              <a:spcAft>
                <a:spcPts val="600"/>
              </a:spcAft>
              <a:buFont typeface="Arial" panose="020B0604020202020204" pitchFamily="34" charset="0"/>
              <a:buChar char="•"/>
            </a:pPr>
            <a:r>
              <a:rPr lang="en-US" sz="2400" dirty="0"/>
              <a:t>Human vs technical</a:t>
            </a:r>
          </a:p>
        </p:txBody>
      </p:sp>
      <p:sp useBgFill="1">
        <p:nvSpPr>
          <p:cNvPr id="5" name="Rectangle 4">
            <a:extLst>
              <a:ext uri="{FF2B5EF4-FFF2-40B4-BE49-F238E27FC236}">
                <a16:creationId xmlns:a16="http://schemas.microsoft.com/office/drawing/2014/main" id="{790DFDAC-E5FD-C6D0-2A47-B539008E32FD}"/>
              </a:ext>
            </a:extLst>
          </p:cNvPr>
          <p:cNvSpPr/>
          <p:nvPr/>
        </p:nvSpPr>
        <p:spPr>
          <a:xfrm>
            <a:off x="685800" y="5019675"/>
            <a:ext cx="4210050" cy="110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32C2A4BB-91D5-9F37-846F-95FAEB5D0155}"/>
              </a:ext>
            </a:extLst>
          </p:cNvPr>
          <p:cNvSpPr/>
          <p:nvPr/>
        </p:nvSpPr>
        <p:spPr>
          <a:xfrm>
            <a:off x="585089" y="3428999"/>
            <a:ext cx="4210050" cy="1739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327774C-6F2B-2807-62A0-6F8FB76D47C2}"/>
              </a:ext>
            </a:extLst>
          </p:cNvPr>
          <p:cNvSpPr/>
          <p:nvPr/>
        </p:nvSpPr>
        <p:spPr>
          <a:xfrm>
            <a:off x="484378" y="2140235"/>
            <a:ext cx="4210050" cy="1739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96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32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F1AB-E7FA-2266-F124-A48D802457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63C0C-6BB7-6FCB-2F97-34FF348B7830}"/>
              </a:ext>
            </a:extLst>
          </p:cNvPr>
          <p:cNvSpPr txBox="1"/>
          <p:nvPr/>
        </p:nvSpPr>
        <p:spPr>
          <a:xfrm>
            <a:off x="943679" y="815797"/>
            <a:ext cx="3133469" cy="1015663"/>
          </a:xfrm>
          <a:prstGeom prst="rect">
            <a:avLst/>
          </a:prstGeom>
          <a:noFill/>
        </p:spPr>
        <p:txBody>
          <a:bodyPr wrap="square" rtlCol="0">
            <a:spAutoFit/>
          </a:bodyPr>
          <a:lstStyle/>
          <a:p>
            <a:r>
              <a:rPr lang="en-US" sz="2000" dirty="0"/>
              <a:t>International Spy Museum</a:t>
            </a:r>
          </a:p>
          <a:p>
            <a:r>
              <a:rPr lang="en-US" sz="2000" dirty="0"/>
              <a:t>700 L'Enfant Plaza, SW Washington, DC 20024</a:t>
            </a:r>
          </a:p>
        </p:txBody>
      </p:sp>
      <p:sp>
        <p:nvSpPr>
          <p:cNvPr id="6" name="TextBox 5">
            <a:extLst>
              <a:ext uri="{FF2B5EF4-FFF2-40B4-BE49-F238E27FC236}">
                <a16:creationId xmlns:a16="http://schemas.microsoft.com/office/drawing/2014/main" id="{E0A36C2A-4051-793E-8EAE-DC3579A8467B}"/>
              </a:ext>
            </a:extLst>
          </p:cNvPr>
          <p:cNvSpPr txBox="1"/>
          <p:nvPr/>
        </p:nvSpPr>
        <p:spPr>
          <a:xfrm>
            <a:off x="853439" y="3610739"/>
            <a:ext cx="3908020" cy="2308324"/>
          </a:xfrm>
          <a:prstGeom prst="rect">
            <a:avLst/>
          </a:prstGeom>
          <a:solidFill>
            <a:srgbClr val="ECE2D9"/>
          </a:solidFill>
          <a:ln>
            <a:solidFill>
              <a:schemeClr val="bg1"/>
            </a:solidFill>
          </a:ln>
        </p:spPr>
        <p:txBody>
          <a:bodyPr wrap="square" rtlCol="0">
            <a:spAutoFit/>
          </a:bodyPr>
          <a:lstStyle/>
          <a:p>
            <a:r>
              <a:rPr lang="en-US" dirty="0">
                <a:solidFill>
                  <a:schemeClr val="bg1"/>
                </a:solidFill>
              </a:rPr>
              <a:t>RED LINE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Glenmont)</a:t>
            </a:r>
          </a:p>
          <a:p>
            <a:r>
              <a:rPr lang="en-US" dirty="0">
                <a:solidFill>
                  <a:schemeClr val="bg1"/>
                </a:solidFill>
              </a:rPr>
              <a:t>from </a:t>
            </a:r>
            <a:r>
              <a:rPr lang="en-US" b="1" dirty="0">
                <a:solidFill>
                  <a:schemeClr val="bg1"/>
                </a:solidFill>
              </a:rPr>
              <a:t>Dupont Circle </a:t>
            </a:r>
            <a:r>
              <a:rPr lang="en-US" dirty="0">
                <a:solidFill>
                  <a:schemeClr val="bg1"/>
                </a:solidFill>
              </a:rPr>
              <a:t>to </a:t>
            </a:r>
            <a:r>
              <a:rPr lang="en-US" b="1" dirty="0">
                <a:solidFill>
                  <a:schemeClr val="bg1"/>
                </a:solidFill>
              </a:rPr>
              <a:t>Metro Center</a:t>
            </a:r>
            <a:br>
              <a:rPr lang="en-US" dirty="0">
                <a:solidFill>
                  <a:schemeClr val="bg1"/>
                </a:solidFill>
              </a:rPr>
            </a:br>
            <a:endParaRPr lang="en-US" dirty="0">
              <a:solidFill>
                <a:schemeClr val="bg1"/>
              </a:solidFill>
            </a:endParaRPr>
          </a:p>
          <a:p>
            <a:r>
              <a:rPr lang="en-US" dirty="0">
                <a:solidFill>
                  <a:schemeClr val="bg1"/>
                </a:solidFill>
              </a:rPr>
              <a:t>then</a:t>
            </a:r>
            <a:br>
              <a:rPr lang="en-US" dirty="0">
                <a:solidFill>
                  <a:schemeClr val="bg1"/>
                </a:solidFill>
              </a:rPr>
            </a:br>
            <a:endParaRPr lang="en-US" dirty="0">
              <a:solidFill>
                <a:schemeClr val="bg1"/>
              </a:solidFill>
            </a:endParaRPr>
          </a:p>
          <a:p>
            <a:r>
              <a:rPr lang="en-US" dirty="0">
                <a:solidFill>
                  <a:schemeClr val="bg1"/>
                </a:solidFill>
              </a:rPr>
              <a:t>ORANGE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New Carrollton) or</a:t>
            </a:r>
            <a:br>
              <a:rPr lang="en-US" dirty="0">
                <a:solidFill>
                  <a:schemeClr val="bg1"/>
                </a:solidFill>
              </a:rPr>
            </a:br>
            <a:r>
              <a:rPr lang="en-US" dirty="0">
                <a:solidFill>
                  <a:schemeClr val="bg1"/>
                </a:solidFill>
              </a:rPr>
              <a:t>BLUE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or  SILVER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a:t>
            </a:r>
          </a:p>
          <a:p>
            <a:r>
              <a:rPr lang="en-US" dirty="0">
                <a:solidFill>
                  <a:schemeClr val="bg1"/>
                </a:solidFill>
              </a:rPr>
              <a:t>from </a:t>
            </a:r>
            <a:r>
              <a:rPr lang="en-US" b="1" dirty="0">
                <a:solidFill>
                  <a:schemeClr val="bg1"/>
                </a:solidFill>
              </a:rPr>
              <a:t>Metro Center </a:t>
            </a:r>
            <a:r>
              <a:rPr lang="en-US" dirty="0">
                <a:solidFill>
                  <a:schemeClr val="bg1"/>
                </a:solidFill>
              </a:rPr>
              <a:t>to </a:t>
            </a:r>
            <a:r>
              <a:rPr lang="en-US" b="1" dirty="0">
                <a:solidFill>
                  <a:schemeClr val="bg1"/>
                </a:solidFill>
              </a:rPr>
              <a:t>L’Enfant Plaza</a:t>
            </a:r>
          </a:p>
        </p:txBody>
      </p:sp>
      <p:pic>
        <p:nvPicPr>
          <p:cNvPr id="9" name="Picture 8">
            <a:extLst>
              <a:ext uri="{FF2B5EF4-FFF2-40B4-BE49-F238E27FC236}">
                <a16:creationId xmlns:a16="http://schemas.microsoft.com/office/drawing/2014/main" id="{05138084-3521-EA61-2A27-A6620F126884}"/>
              </a:ext>
            </a:extLst>
          </p:cNvPr>
          <p:cNvPicPr>
            <a:picLocks noChangeAspect="1"/>
          </p:cNvPicPr>
          <p:nvPr/>
        </p:nvPicPr>
        <p:blipFill>
          <a:blip r:embed="rId2"/>
          <a:stretch>
            <a:fillRect/>
          </a:stretch>
        </p:blipFill>
        <p:spPr>
          <a:xfrm>
            <a:off x="5314279" y="293914"/>
            <a:ext cx="6024282" cy="6270172"/>
          </a:xfrm>
          <a:prstGeom prst="rect">
            <a:avLst/>
          </a:prstGeom>
        </p:spPr>
      </p:pic>
      <p:cxnSp>
        <p:nvCxnSpPr>
          <p:cNvPr id="11" name="Straight Connector 10">
            <a:extLst>
              <a:ext uri="{FF2B5EF4-FFF2-40B4-BE49-F238E27FC236}">
                <a16:creationId xmlns:a16="http://schemas.microsoft.com/office/drawing/2014/main" id="{29828B8C-28F4-267D-6881-D75166CD50DD}"/>
              </a:ext>
            </a:extLst>
          </p:cNvPr>
          <p:cNvCxnSpPr/>
          <p:nvPr/>
        </p:nvCxnSpPr>
        <p:spPr>
          <a:xfrm>
            <a:off x="5518673" y="1172584"/>
            <a:ext cx="1301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86E213-F18D-C5B1-9B81-F99EAB1A7E32}"/>
              </a:ext>
            </a:extLst>
          </p:cNvPr>
          <p:cNvCxnSpPr>
            <a:cxnSpLocks/>
          </p:cNvCxnSpPr>
          <p:nvPr/>
        </p:nvCxnSpPr>
        <p:spPr>
          <a:xfrm flipV="1">
            <a:off x="7110805" y="3429000"/>
            <a:ext cx="849854" cy="8417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3E206A-B82E-B64E-5E8C-20D10F0D8CF5}"/>
              </a:ext>
            </a:extLst>
          </p:cNvPr>
          <p:cNvCxnSpPr>
            <a:cxnSpLocks/>
          </p:cNvCxnSpPr>
          <p:nvPr/>
        </p:nvCxnSpPr>
        <p:spPr>
          <a:xfrm flipV="1">
            <a:off x="8640184" y="5163671"/>
            <a:ext cx="891091" cy="883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74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500"/>
                            </p:stCondLst>
                            <p:childTnLst>
                              <p:par>
                                <p:cTn id="12" presetID="26" presetClass="emph" presetSubtype="0" repeatCount="3000" fill="hold" nodeType="afterEffect">
                                  <p:stCondLst>
                                    <p:cond delay="0"/>
                                  </p:stCondLst>
                                  <p:childTnLst>
                                    <p:animEffect transition="out" filter="fade">
                                      <p:cBhvr>
                                        <p:cTn id="13" dur="2000" tmFilter="0, 0; .2, .5; .8, .5; 1, 0"/>
                                        <p:tgtEl>
                                          <p:spTgt spid="11"/>
                                        </p:tgtEl>
                                      </p:cBhvr>
                                    </p:animEffect>
                                    <p:animScale>
                                      <p:cBhvr>
                                        <p:cTn id="14" dur="1000" autoRev="1" fill="hold"/>
                                        <p:tgtEl>
                                          <p:spTgt spid="11"/>
                                        </p:tgtEl>
                                      </p:cBhvr>
                                      <p:by x="105000" y="105000"/>
                                    </p:animScale>
                                  </p:childTnLst>
                                </p:cTn>
                              </p:par>
                            </p:childTnLst>
                          </p:cTn>
                        </p:par>
                        <p:par>
                          <p:cTn id="15" fill="hold">
                            <p:stCondLst>
                              <p:cond delay="6500"/>
                            </p:stCondLst>
                            <p:childTnLst>
                              <p:par>
                                <p:cTn id="16" presetID="26" presetClass="emph" presetSubtype="0" repeatCount="3000" fill="hold" nodeType="afterEffect">
                                  <p:stCondLst>
                                    <p:cond delay="0"/>
                                  </p:stCondLst>
                                  <p:childTnLst>
                                    <p:animEffect transition="out" filter="fade">
                                      <p:cBhvr>
                                        <p:cTn id="17" dur="2000" tmFilter="0, 0; .2, .5; .8, .5; 1, 0"/>
                                        <p:tgtEl>
                                          <p:spTgt spid="12"/>
                                        </p:tgtEl>
                                      </p:cBhvr>
                                    </p:animEffect>
                                    <p:animScale>
                                      <p:cBhvr>
                                        <p:cTn id="18" dur="1000" autoRev="1" fill="hold"/>
                                        <p:tgtEl>
                                          <p:spTgt spid="12"/>
                                        </p:tgtEl>
                                      </p:cBhvr>
                                      <p:by x="105000" y="105000"/>
                                    </p:animScale>
                                  </p:childTnLst>
                                </p:cTn>
                              </p:par>
                            </p:childTnLst>
                          </p:cTn>
                        </p:par>
                        <p:par>
                          <p:cTn id="19" fill="hold">
                            <p:stCondLst>
                              <p:cond delay="12500"/>
                            </p:stCondLst>
                            <p:childTnLst>
                              <p:par>
                                <p:cTn id="20" presetID="26" presetClass="emph" presetSubtype="0" repeatCount="3000" fill="hold" nodeType="afterEffect">
                                  <p:stCondLst>
                                    <p:cond delay="0"/>
                                  </p:stCondLst>
                                  <p:childTnLst>
                                    <p:animEffect transition="out" filter="fade">
                                      <p:cBhvr>
                                        <p:cTn id="21" dur="2000" tmFilter="0, 0; .2, .5; .8, .5; 1, 0"/>
                                        <p:tgtEl>
                                          <p:spTgt spid="15"/>
                                        </p:tgtEl>
                                      </p:cBhvr>
                                    </p:animEffect>
                                    <p:animScale>
                                      <p:cBhvr>
                                        <p:cTn id="22"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A92F1-9B76-49EA-AE52-0DB47457C5C8}"/>
              </a:ext>
            </a:extLst>
          </p:cNvPr>
          <p:cNvSpPr/>
          <p:nvPr/>
        </p:nvSpPr>
        <p:spPr>
          <a:xfrm>
            <a:off x="1729577" y="545071"/>
            <a:ext cx="8425641" cy="1538883"/>
          </a:xfrm>
          <a:prstGeom prst="rect">
            <a:avLst/>
          </a:prstGeom>
        </p:spPr>
        <p:txBody>
          <a:bodyPr wrap="square">
            <a:spAutoFit/>
          </a:bodyPr>
          <a:lstStyle/>
          <a:p>
            <a:pPr>
              <a:spcAft>
                <a:spcPts val="600"/>
              </a:spcAft>
            </a:pPr>
            <a:r>
              <a:rPr lang="en-US" sz="2000" dirty="0">
                <a:hlinkClick r:id="rId2">
                  <a:extLst>
                    <a:ext uri="{A12FA001-AC4F-418D-AE19-62706E023703}">
                      <ahyp:hlinkClr xmlns:ahyp="http://schemas.microsoft.com/office/drawing/2018/hyperlinkcolor" val="tx"/>
                    </a:ext>
                  </a:extLst>
                </a:hlinkClick>
              </a:rPr>
              <a:t>METRO: L'Enfant Plaza</a:t>
            </a:r>
            <a:r>
              <a:rPr lang="en-US" sz="2000" dirty="0"/>
              <a:t> </a:t>
            </a:r>
          </a:p>
          <a:p>
            <a:pPr>
              <a:spcAft>
                <a:spcPts val="600"/>
              </a:spcAft>
            </a:pPr>
            <a:endParaRPr lang="en-US" sz="2000" b="1" u="sng" dirty="0"/>
          </a:p>
          <a:p>
            <a:pPr>
              <a:spcAft>
                <a:spcPts val="600"/>
              </a:spcAft>
            </a:pPr>
            <a:r>
              <a:rPr lang="en-US" sz="2400" b="1" u="sng" dirty="0"/>
              <a:t>L'Enfant Plaza Exit</a:t>
            </a:r>
            <a:r>
              <a:rPr lang="en-US" sz="2400" b="1" dirty="0"/>
              <a:t> </a:t>
            </a:r>
            <a:br>
              <a:rPr lang="en-US" sz="2400" b="1" dirty="0"/>
            </a:br>
            <a:r>
              <a:rPr lang="en-US" sz="2000" dirty="0"/>
              <a:t>go up the escalator to enter the L’Enfant Plaza food court. </a:t>
            </a:r>
          </a:p>
        </p:txBody>
      </p:sp>
      <p:pic>
        <p:nvPicPr>
          <p:cNvPr id="4" name="Picture 3">
            <a:extLst>
              <a:ext uri="{FF2B5EF4-FFF2-40B4-BE49-F238E27FC236}">
                <a16:creationId xmlns:a16="http://schemas.microsoft.com/office/drawing/2014/main" id="{E57382F7-0C9B-657A-4D4A-1F3C91E33BCE}"/>
              </a:ext>
            </a:extLst>
          </p:cNvPr>
          <p:cNvPicPr>
            <a:picLocks noChangeAspect="1"/>
          </p:cNvPicPr>
          <p:nvPr/>
        </p:nvPicPr>
        <p:blipFill>
          <a:blip r:embed="rId3"/>
          <a:stretch>
            <a:fillRect/>
          </a:stretch>
        </p:blipFill>
        <p:spPr>
          <a:xfrm>
            <a:off x="3179141" y="2573589"/>
            <a:ext cx="6139957" cy="4070153"/>
          </a:xfrm>
          <a:prstGeom prst="rect">
            <a:avLst/>
          </a:prstGeom>
        </p:spPr>
      </p:pic>
      <p:pic>
        <p:nvPicPr>
          <p:cNvPr id="6" name="Picture 5">
            <a:extLst>
              <a:ext uri="{FF2B5EF4-FFF2-40B4-BE49-F238E27FC236}">
                <a16:creationId xmlns:a16="http://schemas.microsoft.com/office/drawing/2014/main" id="{50B44EB5-9AEB-7E54-83C5-EC24C501820C}"/>
              </a:ext>
            </a:extLst>
          </p:cNvPr>
          <p:cNvPicPr>
            <a:picLocks noChangeAspect="1"/>
          </p:cNvPicPr>
          <p:nvPr/>
        </p:nvPicPr>
        <p:blipFill>
          <a:blip r:embed="rId4"/>
          <a:stretch>
            <a:fillRect/>
          </a:stretch>
        </p:blipFill>
        <p:spPr>
          <a:xfrm>
            <a:off x="8575017" y="2793843"/>
            <a:ext cx="600987" cy="771345"/>
          </a:xfrm>
          <a:prstGeom prst="rect">
            <a:avLst/>
          </a:prstGeom>
        </p:spPr>
      </p:pic>
      <p:sp>
        <p:nvSpPr>
          <p:cNvPr id="8" name="TextBox 7">
            <a:extLst>
              <a:ext uri="{FF2B5EF4-FFF2-40B4-BE49-F238E27FC236}">
                <a16:creationId xmlns:a16="http://schemas.microsoft.com/office/drawing/2014/main" id="{8FE268DE-E450-9D7A-E264-0EBED61E217C}"/>
              </a:ext>
            </a:extLst>
          </p:cNvPr>
          <p:cNvSpPr txBox="1"/>
          <p:nvPr/>
        </p:nvSpPr>
        <p:spPr>
          <a:xfrm>
            <a:off x="598690" y="3429000"/>
            <a:ext cx="1930337" cy="1569660"/>
          </a:xfrm>
          <a:prstGeom prst="rect">
            <a:avLst/>
          </a:prstGeom>
          <a:noFill/>
        </p:spPr>
        <p:txBody>
          <a:bodyPr wrap="none" rtlCol="0">
            <a:spAutoFit/>
          </a:bodyPr>
          <a:lstStyle/>
          <a:p>
            <a:r>
              <a:rPr lang="en-US" sz="4800" dirty="0"/>
              <a:t>Enter </a:t>
            </a:r>
            <a:br>
              <a:rPr lang="en-US" sz="4800" dirty="0"/>
            </a:br>
            <a:r>
              <a:rPr lang="en-US" sz="4800" dirty="0"/>
              <a:t>at 2:00</a:t>
            </a:r>
          </a:p>
        </p:txBody>
      </p:sp>
      <p:pic>
        <p:nvPicPr>
          <p:cNvPr id="5" name="Graphic 4" descr="Fork and knife outline">
            <a:extLst>
              <a:ext uri="{FF2B5EF4-FFF2-40B4-BE49-F238E27FC236}">
                <a16:creationId xmlns:a16="http://schemas.microsoft.com/office/drawing/2014/main" id="{0B872DA4-1F2C-E5A4-1BF8-3F52B3FEF6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0697" y="4060025"/>
            <a:ext cx="548640" cy="548640"/>
          </a:xfrm>
          <a:prstGeom prst="rect">
            <a:avLst/>
          </a:prstGeom>
        </p:spPr>
      </p:pic>
      <p:pic>
        <p:nvPicPr>
          <p:cNvPr id="7" name="Graphic 6" descr="Fork and knife outline">
            <a:extLst>
              <a:ext uri="{FF2B5EF4-FFF2-40B4-BE49-F238E27FC236}">
                <a16:creationId xmlns:a16="http://schemas.microsoft.com/office/drawing/2014/main" id="{508046BD-3F23-7B1F-F6A2-F65FED4834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5927" y="5134510"/>
            <a:ext cx="548640" cy="548640"/>
          </a:xfrm>
          <a:prstGeom prst="rect">
            <a:avLst/>
          </a:prstGeom>
        </p:spPr>
      </p:pic>
    </p:spTree>
    <p:extLst>
      <p:ext uri="{BB962C8B-B14F-4D97-AF65-F5344CB8AC3E}">
        <p14:creationId xmlns:p14="http://schemas.microsoft.com/office/powerpoint/2010/main" val="84979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11BC5-62FC-A69E-1173-7AA373CEA721}"/>
              </a:ext>
            </a:extLst>
          </p:cNvPr>
          <p:cNvSpPr txBox="1"/>
          <p:nvPr/>
        </p:nvSpPr>
        <p:spPr>
          <a:xfrm>
            <a:off x="3891576" y="2352430"/>
            <a:ext cx="4183581" cy="1384995"/>
          </a:xfrm>
          <a:prstGeom prst="rect">
            <a:avLst/>
          </a:prstGeom>
          <a:noFill/>
        </p:spPr>
        <p:txBody>
          <a:bodyPr wrap="none" rtlCol="0">
            <a:spAutoFit/>
          </a:bodyPr>
          <a:lstStyle/>
          <a:p>
            <a:pPr algn="ctr"/>
            <a:r>
              <a:rPr lang="es-ES" sz="2800" dirty="0"/>
              <a:t>OUR CLASS</a:t>
            </a:r>
          </a:p>
          <a:p>
            <a:pPr algn="ctr"/>
            <a:r>
              <a:rPr lang="es-ES" sz="2800" dirty="0"/>
              <a:t>Global Policy </a:t>
            </a:r>
            <a:r>
              <a:rPr lang="es-ES" sz="2800" dirty="0" err="1"/>
              <a:t>Studies</a:t>
            </a:r>
            <a:r>
              <a:rPr lang="es-ES" sz="2800" dirty="0"/>
              <a:t> (GPS)</a:t>
            </a:r>
          </a:p>
          <a:p>
            <a:pPr algn="ctr"/>
            <a:r>
              <a:rPr lang="es-ES" sz="2800" dirty="0"/>
              <a:t>401</a:t>
            </a:r>
            <a:r>
              <a:rPr lang="en-US" sz="2800" dirty="0"/>
              <a:t>-402</a:t>
            </a:r>
          </a:p>
        </p:txBody>
      </p:sp>
    </p:spTree>
    <p:extLst>
      <p:ext uri="{BB962C8B-B14F-4D97-AF65-F5344CB8AC3E}">
        <p14:creationId xmlns:p14="http://schemas.microsoft.com/office/powerpoint/2010/main" val="371085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3B1D-48FE-2292-D11C-21E3271669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90385C-86FE-D4FB-D29D-173BA84E80D9}"/>
              </a:ext>
            </a:extLst>
          </p:cNvPr>
          <p:cNvSpPr txBox="1"/>
          <p:nvPr/>
        </p:nvSpPr>
        <p:spPr>
          <a:xfrm>
            <a:off x="341552" y="923199"/>
            <a:ext cx="4183581" cy="1384995"/>
          </a:xfrm>
          <a:prstGeom prst="rect">
            <a:avLst/>
          </a:prstGeom>
          <a:noFill/>
        </p:spPr>
        <p:txBody>
          <a:bodyPr wrap="none" rtlCol="0">
            <a:spAutoFit/>
          </a:bodyPr>
          <a:lstStyle/>
          <a:p>
            <a:pPr algn="ctr"/>
            <a:r>
              <a:rPr lang="es-ES" sz="2800" dirty="0"/>
              <a:t>OUR CLASS</a:t>
            </a:r>
          </a:p>
          <a:p>
            <a:pPr algn="ctr"/>
            <a:r>
              <a:rPr lang="es-ES" sz="2800" dirty="0"/>
              <a:t>Global Policy </a:t>
            </a:r>
            <a:r>
              <a:rPr lang="es-ES" sz="2800" dirty="0" err="1"/>
              <a:t>Studies</a:t>
            </a:r>
            <a:r>
              <a:rPr lang="es-ES" sz="2800" dirty="0"/>
              <a:t> (GPS)</a:t>
            </a:r>
          </a:p>
          <a:p>
            <a:pPr algn="ctr"/>
            <a:r>
              <a:rPr lang="es-ES" sz="2800" dirty="0"/>
              <a:t>401</a:t>
            </a:r>
            <a:r>
              <a:rPr lang="en-US" sz="2800" dirty="0"/>
              <a:t>-402</a:t>
            </a:r>
          </a:p>
        </p:txBody>
      </p:sp>
      <p:pic>
        <p:nvPicPr>
          <p:cNvPr id="4" name="Picture 3">
            <a:extLst>
              <a:ext uri="{FF2B5EF4-FFF2-40B4-BE49-F238E27FC236}">
                <a16:creationId xmlns:a16="http://schemas.microsoft.com/office/drawing/2014/main" id="{41B98643-8575-F223-F0AE-161ACA617A22}"/>
              </a:ext>
            </a:extLst>
          </p:cNvPr>
          <p:cNvPicPr>
            <a:picLocks noChangeAspect="1"/>
          </p:cNvPicPr>
          <p:nvPr/>
        </p:nvPicPr>
        <p:blipFill>
          <a:blip r:embed="rId2"/>
          <a:stretch>
            <a:fillRect/>
          </a:stretch>
        </p:blipFill>
        <p:spPr>
          <a:xfrm>
            <a:off x="5608089" y="422062"/>
            <a:ext cx="4919037" cy="6332208"/>
          </a:xfrm>
          <a:prstGeom prst="rect">
            <a:avLst/>
          </a:prstGeom>
        </p:spPr>
      </p:pic>
    </p:spTree>
    <p:extLst>
      <p:ext uri="{BB962C8B-B14F-4D97-AF65-F5344CB8AC3E}">
        <p14:creationId xmlns:p14="http://schemas.microsoft.com/office/powerpoint/2010/main" val="2436045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362401" y="1292916"/>
            <a:ext cx="87249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Course Description</a:t>
            </a:r>
            <a:r>
              <a:rPr lang="en-US" sz="2400" b="1" dirty="0">
                <a:effectLst/>
                <a:ea typeface="Calibri" panose="020F0502020204030204" pitchFamily="34" charset="0"/>
                <a:cs typeface="Times New Roman" panose="02020603050405020304" pitchFamily="18" charset="0"/>
              </a:rPr>
              <a:t>:</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C</a:t>
            </a:r>
            <a:r>
              <a:rPr lang="en-US" sz="2400" dirty="0">
                <a:effectLst/>
                <a:ea typeface="Calibri" panose="020F0502020204030204" pitchFamily="34" charset="0"/>
                <a:cs typeface="Times New Roman" panose="02020603050405020304" pitchFamily="18" charset="0"/>
              </a:rPr>
              <a:t>ombined six-credit policy seminar (IRP 401) and NSC simulation (IRP 402).</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Explores U.S. interests in world affairs, available policy options, and how policies are made in Washington.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Also </a:t>
            </a:r>
            <a:r>
              <a:rPr lang="en-US" sz="2400" dirty="0">
                <a:effectLst/>
                <a:ea typeface="Calibri" panose="020F0502020204030204" pitchFamily="34" charset="0"/>
                <a:cs typeface="Times New Roman" panose="02020603050405020304" pitchFamily="18" charset="0"/>
              </a:rPr>
              <a:t>draws together internships and evening courses.</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01548" y="1282976"/>
            <a:ext cx="8724900" cy="3348289"/>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401</a:t>
            </a:r>
            <a:r>
              <a:rPr lang="en-US" sz="2400" dirty="0">
                <a:effectLst/>
                <a:ea typeface="Calibri" panose="020F0502020204030204" pitchFamily="34" charset="0"/>
                <a:cs typeface="Times New Roman" panose="02020603050405020304" pitchFamily="18" charset="0"/>
              </a:rPr>
              <a:t> includes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“Traveling” seminar that meets with U.S. and foreign government officials, experts and advocates, as well as journalists and public opinion specialists.</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Introduction and practice of artforms used for developing policy options and communicating them in a Washington context, primarily information and policy memoranda. </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5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60443" y="1068766"/>
            <a:ext cx="8724900" cy="4930260"/>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402</a:t>
            </a:r>
            <a:r>
              <a:rPr lang="en-US" sz="2400" dirty="0">
                <a:effectLst/>
                <a:ea typeface="Calibri" panose="020F0502020204030204" pitchFamily="34" charset="0"/>
                <a:cs typeface="Times New Roman" panose="02020603050405020304" pitchFamily="18" charset="0"/>
              </a:rPr>
              <a:t> features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Simulation of a National Security Council policy review, through each stage – from analysis, to elaboration of options, to recommendation, through decision, and into implementation. </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S</a:t>
            </a:r>
            <a:r>
              <a:rPr lang="en-US" sz="2400" dirty="0">
                <a:effectLst/>
                <a:ea typeface="Calibri" panose="020F0502020204030204" pitchFamily="34" charset="0"/>
                <a:cs typeface="Times New Roman" panose="02020603050405020304" pitchFamily="18" charset="0"/>
              </a:rPr>
              <a:t>mall-team collaboration and responsibility.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Activities that should help </a:t>
            </a:r>
            <a:r>
              <a:rPr lang="en-US" sz="2400" dirty="0">
                <a:ea typeface="Calibri" panose="020F0502020204030204" pitchFamily="34" charset="0"/>
                <a:cs typeface="Times New Roman" panose="02020603050405020304" pitchFamily="18" charset="0"/>
              </a:rPr>
              <a:t>you </a:t>
            </a:r>
            <a:r>
              <a:rPr lang="en-US" sz="2400" dirty="0">
                <a:effectLst/>
                <a:ea typeface="Calibri" panose="020F0502020204030204" pitchFamily="34" charset="0"/>
                <a:cs typeface="Times New Roman" panose="02020603050405020304" pitchFamily="18" charset="0"/>
              </a:rPr>
              <a:t>visualize selves as future policymakers, advocates and communicators.</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Appreciation of </a:t>
            </a:r>
            <a:r>
              <a:rPr lang="en-US" sz="2400" dirty="0">
                <a:effectLst/>
                <a:ea typeface="Calibri" panose="020F0502020204030204" pitchFamily="34" charset="0"/>
                <a:cs typeface="Times New Roman" panose="02020603050405020304" pitchFamily="18" charset="0"/>
              </a:rPr>
              <a:t>the core professional skills needed for success in these areas.</a:t>
            </a:r>
          </a:p>
        </p:txBody>
      </p:sp>
    </p:spTree>
    <p:extLst>
      <p:ext uri="{BB962C8B-B14F-4D97-AF65-F5344CB8AC3E}">
        <p14:creationId xmlns:p14="http://schemas.microsoft.com/office/powerpoint/2010/main" val="18401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1066800" y="1123950"/>
            <a:ext cx="100584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Learning Objectives</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Critical elements and processes of the U.S. Government and foreign countries whose actions impact the United States.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Practical steps to identify and pursue opportunities in Washington, DC.</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 Learning from intern experiences, including workplace challenges and personal aspects of coping.</a:t>
            </a:r>
          </a:p>
        </p:txBody>
      </p:sp>
      <p:sp>
        <p:nvSpPr>
          <p:cNvPr id="5" name="Arrow: Right 4">
            <a:extLst>
              <a:ext uri="{FF2B5EF4-FFF2-40B4-BE49-F238E27FC236}">
                <a16:creationId xmlns:a16="http://schemas.microsoft.com/office/drawing/2014/main" id="{D4206848-FDF7-47A6-99B5-88EA48D03CBE}"/>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748748" y="1060729"/>
            <a:ext cx="10058400" cy="4659417"/>
          </a:xfrm>
          <a:prstGeom prst="rect">
            <a:avLst/>
          </a:prstGeom>
          <a:noFill/>
        </p:spPr>
        <p:txBody>
          <a:bodyPr wrap="square">
            <a:spAutoFit/>
          </a:bodyPr>
          <a:lstStyle/>
          <a:p>
            <a:pPr marL="0" marR="0">
              <a:lnSpc>
                <a:spcPct val="115000"/>
              </a:lnSpc>
              <a:spcBef>
                <a:spcPts val="0"/>
              </a:spcBef>
              <a:spcAft>
                <a:spcPts val="1200"/>
              </a:spcAft>
            </a:pPr>
            <a:r>
              <a:rPr lang="en-US" sz="2400" dirty="0">
                <a:effectLst/>
                <a:ea typeface="Calibri" panose="020F0502020204030204" pitchFamily="34" charset="0"/>
                <a:cs typeface="Times New Roman" panose="02020603050405020304" pitchFamily="18" charset="0"/>
              </a:rPr>
              <a:t>After taking this course, you will be better able to:</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Evaluate U.S. foreign policy and the many the forces influencing it.</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Understand different roles of the Executive Branch, Congress, media, NGOs, diplomatic missions in Washington, and international organizations.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Find, validate, and effectively use publicly available information. Obtain information from busy officials, activists, and media professionals.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Create, self-edit, and communicate analysis and policy proposals in both written (policy memos) and verbal (presentations, simulations) forms. </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Think about your own futures.</a:t>
            </a:r>
          </a:p>
        </p:txBody>
      </p:sp>
    </p:spTree>
    <p:extLst>
      <p:ext uri="{BB962C8B-B14F-4D97-AF65-F5344CB8AC3E}">
        <p14:creationId xmlns:p14="http://schemas.microsoft.com/office/powerpoint/2010/main" val="11536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35508-6F0D-E57C-A914-6F881D1DE2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0E4357-E7D8-C56B-AE87-D17D3FAD3654}"/>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F5C941FD-41A5-E6FB-8747-BECDDD3CADA7}"/>
              </a:ext>
            </a:extLst>
          </p:cNvPr>
          <p:cNvGraphicFramePr>
            <a:graphicFrameLocks noGrp="1"/>
          </p:cNvGraphicFramePr>
          <p:nvPr>
            <p:extLst>
              <p:ext uri="{D42A27DB-BD31-4B8C-83A1-F6EECF244321}">
                <p14:modId xmlns:p14="http://schemas.microsoft.com/office/powerpoint/2010/main" val="4198701920"/>
              </p:ext>
            </p:extLst>
          </p:nvPr>
        </p:nvGraphicFramePr>
        <p:xfrm>
          <a:off x="1763604" y="1686530"/>
          <a:ext cx="7844095" cy="455676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Impostor Syndrome</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Quick Review of Interagency Process</a:t>
                      </a:r>
                    </a:p>
                  </a:txBody>
                  <a:tcPr marB="91440"/>
                </a:tc>
                <a:extLst>
                  <a:ext uri="{0D108BD9-81ED-4DB2-BD59-A6C34878D82A}">
                    <a16:rowId xmlns:a16="http://schemas.microsoft.com/office/drawing/2014/main" val="2174993798"/>
                  </a:ext>
                </a:extLst>
              </a:tr>
              <a:tr h="370840">
                <a:tc>
                  <a:txBody>
                    <a:bodyPr/>
                    <a:lstStyle/>
                    <a:p>
                      <a:pPr marL="0" indent="0"/>
                      <a:r>
                        <a:rPr lang="en-US" sz="2000" dirty="0"/>
                        <a:t>10:30</a:t>
                      </a:r>
                    </a:p>
                  </a:txBody>
                  <a:tcPr marB="91440"/>
                </a:tc>
                <a:tc>
                  <a:txBody>
                    <a:bodyPr/>
                    <a:lstStyle/>
                    <a:p>
                      <a:r>
                        <a:rPr lang="en-US" sz="2000" kern="1200" dirty="0">
                          <a:solidFill>
                            <a:schemeClr val="tx1"/>
                          </a:solidFill>
                          <a:effectLst/>
                          <a:latin typeface="Aptos" panose="020B0004020202020204" pitchFamily="34" charset="0"/>
                          <a:ea typeface="+mn-ea"/>
                          <a:cs typeface="+mn-cs"/>
                        </a:rPr>
                        <a:t>Guest Speaker:  Mike </a:t>
                      </a:r>
                      <a:r>
                        <a:rPr lang="en-US" sz="2000" kern="1200" dirty="0" err="1">
                          <a:solidFill>
                            <a:schemeClr val="tx1"/>
                          </a:solidFill>
                          <a:effectLst/>
                          <a:latin typeface="Aptos" panose="020B0004020202020204" pitchFamily="34" charset="0"/>
                          <a:ea typeface="+mn-ea"/>
                          <a:cs typeface="+mn-cs"/>
                        </a:rPr>
                        <a:t>Orfini</a:t>
                      </a:r>
                      <a:endParaRPr lang="en-US" sz="2000" kern="1200" dirty="0">
                        <a:solidFill>
                          <a:schemeClr val="tx1"/>
                        </a:solidFill>
                        <a:effectLst/>
                        <a:latin typeface="Aptos" panose="020B0004020202020204" pitchFamily="34" charset="0"/>
                        <a:ea typeface="+mn-ea"/>
                        <a:cs typeface="+mn-cs"/>
                      </a:endParaRPr>
                    </a:p>
                    <a:p>
                      <a:pPr marL="274320"/>
                      <a:r>
                        <a:rPr lang="en-US" sz="2000" kern="1200" dirty="0">
                          <a:solidFill>
                            <a:schemeClr val="tx1"/>
                          </a:solidFill>
                          <a:effectLst/>
                          <a:latin typeface="Aptos" panose="020B0004020202020204" pitchFamily="34" charset="0"/>
                          <a:ea typeface="+mn-ea"/>
                          <a:cs typeface="+mn-cs"/>
                        </a:rPr>
                        <a:t>Former Aide to Vice Presidents </a:t>
                      </a:r>
                    </a:p>
                    <a:p>
                      <a:pPr marL="274320"/>
                      <a:r>
                        <a:rPr lang="en-US" sz="2000" kern="1200" dirty="0">
                          <a:solidFill>
                            <a:schemeClr val="tx1"/>
                          </a:solidFill>
                          <a:effectLst/>
                          <a:latin typeface="Aptos" panose="020B0004020202020204" pitchFamily="34" charset="0"/>
                          <a:ea typeface="+mn-ea"/>
                          <a:cs typeface="+mn-cs"/>
                        </a:rPr>
                        <a:t>The Interagency as seen from OVP</a:t>
                      </a:r>
                    </a:p>
                    <a:p>
                      <a:pPr lvl="0"/>
                      <a:r>
                        <a:rPr lang="en-US" sz="1600" i="1" kern="1200" dirty="0">
                          <a:solidFill>
                            <a:schemeClr val="tx1"/>
                          </a:solidFill>
                          <a:effectLst/>
                          <a:latin typeface="Aptos" panose="020B0004020202020204" pitchFamily="34" charset="0"/>
                          <a:ea typeface="+mn-ea"/>
                          <a:cs typeface="+mn-cs"/>
                        </a:rPr>
                        <a:t>- introduced by John</a:t>
                      </a:r>
                      <a:endParaRPr lang="en-US" sz="3600" dirty="0">
                        <a:latin typeface="Aptos" panose="020B0004020202020204" pitchFamily="34" charset="0"/>
                      </a:endParaRPr>
                    </a:p>
                  </a:txBody>
                  <a:tcPr marB="91440"/>
                </a:tc>
                <a:extLst>
                  <a:ext uri="{0D108BD9-81ED-4DB2-BD59-A6C34878D82A}">
                    <a16:rowId xmlns:a16="http://schemas.microsoft.com/office/drawing/2014/main" val="4083300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11:45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Syllabus and Projects - II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and preps for afternoon excursion</a:t>
                      </a:r>
                    </a:p>
                  </a:txBody>
                  <a:tcPr marB="91440"/>
                </a:tc>
                <a:extLst>
                  <a:ext uri="{0D108BD9-81ED-4DB2-BD59-A6C34878D82A}">
                    <a16:rowId xmlns:a16="http://schemas.microsoft.com/office/drawing/2014/main" val="1260872140"/>
                  </a:ext>
                </a:extLst>
              </a:tr>
              <a:tr h="370840">
                <a:tc>
                  <a:txBody>
                    <a:bodyPr/>
                    <a:lstStyle/>
                    <a:p>
                      <a:pPr marL="0" indent="0"/>
                      <a:r>
                        <a:rPr lang="en-US" sz="2000" dirty="0"/>
                        <a:t>12:30</a:t>
                      </a:r>
                    </a:p>
                  </a:txBody>
                  <a:tcPr marB="91440"/>
                </a:tc>
                <a:tc>
                  <a:txBody>
                    <a:bodyPr/>
                    <a:lstStyle/>
                    <a:p>
                      <a:pPr marL="0" indent="0">
                        <a:buNone/>
                      </a:pPr>
                      <a:r>
                        <a:rPr lang="en-US" sz="2000" kern="1200" dirty="0">
                          <a:solidFill>
                            <a:schemeClr val="tx1"/>
                          </a:solidFill>
                          <a:effectLst/>
                          <a:latin typeface="+mn-lt"/>
                          <a:ea typeface="+mn-ea"/>
                          <a:cs typeface="+mn-cs"/>
                        </a:rPr>
                        <a:t>Lunch and Metro to International Spy Museum</a:t>
                      </a:r>
                    </a:p>
                  </a:txBody>
                  <a:tcPr marB="91440"/>
                </a:tc>
                <a:extLst>
                  <a:ext uri="{0D108BD9-81ED-4DB2-BD59-A6C34878D82A}">
                    <a16:rowId xmlns:a16="http://schemas.microsoft.com/office/drawing/2014/main" val="1733385493"/>
                  </a:ext>
                </a:extLst>
              </a:tr>
              <a:tr h="370840">
                <a:tc>
                  <a:txBody>
                    <a:bodyPr/>
                    <a:lstStyle/>
                    <a:p>
                      <a:pPr marL="0" indent="0"/>
                      <a:r>
                        <a:rPr lang="en-US" sz="2000" dirty="0"/>
                        <a:t>2:00</a:t>
                      </a:r>
                    </a:p>
                  </a:txBody>
                  <a:tcPr marB="91440"/>
                </a:tc>
                <a:tc>
                  <a:txBody>
                    <a:bodyPr/>
                    <a:lstStyle/>
                    <a:p>
                      <a:pPr marL="182880" indent="-182880"/>
                      <a:r>
                        <a:rPr lang="en-US" sz="2000" kern="1200" dirty="0">
                          <a:solidFill>
                            <a:schemeClr val="tx1"/>
                          </a:solidFill>
                          <a:effectLst/>
                          <a:latin typeface="+mn-lt"/>
                          <a:ea typeface="+mn-ea"/>
                          <a:cs typeface="+mn-cs"/>
                        </a:rPr>
                        <a:t>International Spy Museum: Role of Intel in Policy Formulation and Implementation</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err="1"/>
                        <a:t>Wrapup</a:t>
                      </a:r>
                      <a:r>
                        <a:rPr lang="en-US" sz="2000" dirty="0"/>
                        <a:t> and depart from museum</a:t>
                      </a:r>
                    </a:p>
                  </a:txBody>
                  <a:tcPr marB="91440"/>
                </a:tc>
                <a:extLst>
                  <a:ext uri="{0D108BD9-81ED-4DB2-BD59-A6C34878D82A}">
                    <a16:rowId xmlns:a16="http://schemas.microsoft.com/office/drawing/2014/main" val="2069521981"/>
                  </a:ext>
                </a:extLst>
              </a:tr>
            </a:tbl>
          </a:graphicData>
        </a:graphic>
      </p:graphicFrame>
      <p:sp useBgFill="1">
        <p:nvSpPr>
          <p:cNvPr id="4" name="Rectangle 3">
            <a:extLst>
              <a:ext uri="{FF2B5EF4-FFF2-40B4-BE49-F238E27FC236}">
                <a16:creationId xmlns:a16="http://schemas.microsoft.com/office/drawing/2014/main" id="{069A8CB5-50BF-E86D-2417-CE4CAA462206}"/>
              </a:ext>
            </a:extLst>
          </p:cNvPr>
          <p:cNvSpPr/>
          <p:nvPr/>
        </p:nvSpPr>
        <p:spPr>
          <a:xfrm>
            <a:off x="1667435" y="1686530"/>
            <a:ext cx="7561089" cy="4265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934E91AF-7FAF-414E-ADCD-B44D9351CD8E}"/>
              </a:ext>
            </a:extLst>
          </p:cNvPr>
          <p:cNvSpPr/>
          <p:nvPr/>
        </p:nvSpPr>
        <p:spPr>
          <a:xfrm>
            <a:off x="1763604" y="2147109"/>
            <a:ext cx="7561089" cy="4265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377D4FA1-D19C-290B-391D-1F525E98F912}"/>
              </a:ext>
            </a:extLst>
          </p:cNvPr>
          <p:cNvSpPr/>
          <p:nvPr/>
        </p:nvSpPr>
        <p:spPr>
          <a:xfrm>
            <a:off x="1667435" y="2651173"/>
            <a:ext cx="7561089" cy="11314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6BDA33B1-9450-DC65-8D21-EC43F5E8321B}"/>
              </a:ext>
            </a:extLst>
          </p:cNvPr>
          <p:cNvSpPr/>
          <p:nvPr/>
        </p:nvSpPr>
        <p:spPr>
          <a:xfrm>
            <a:off x="1763603" y="3819601"/>
            <a:ext cx="7561089" cy="7523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7AEE385-AEA7-19A9-7816-EC730D9C64A2}"/>
              </a:ext>
            </a:extLst>
          </p:cNvPr>
          <p:cNvSpPr/>
          <p:nvPr/>
        </p:nvSpPr>
        <p:spPr>
          <a:xfrm>
            <a:off x="1667435" y="4608955"/>
            <a:ext cx="7561089" cy="4265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33CB44E-2205-DFE3-CE0E-EFFFD08D9C21}"/>
              </a:ext>
            </a:extLst>
          </p:cNvPr>
          <p:cNvSpPr/>
          <p:nvPr/>
        </p:nvSpPr>
        <p:spPr>
          <a:xfrm>
            <a:off x="1499405" y="5095935"/>
            <a:ext cx="7561089" cy="7219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29DBF78A-4702-FD68-AEDB-C01FB792BBEE}"/>
              </a:ext>
            </a:extLst>
          </p:cNvPr>
          <p:cNvSpPr/>
          <p:nvPr/>
        </p:nvSpPr>
        <p:spPr>
          <a:xfrm>
            <a:off x="1763602" y="5861843"/>
            <a:ext cx="7561089" cy="4265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0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7324F-36F0-4500-8104-3643A13E72F1}"/>
              </a:ext>
            </a:extLst>
          </p:cNvPr>
          <p:cNvSpPr txBox="1"/>
          <p:nvPr/>
        </p:nvSpPr>
        <p:spPr>
          <a:xfrm>
            <a:off x="1171575" y="941214"/>
            <a:ext cx="9591675"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policy seminar</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401), you will prepare three memos – two on a pressing policy topic, and one with personal reflections on policy and related processes over the course of the semester. You will also brief the class on their topics and on their internship experiences.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running individual journal</a:t>
            </a:r>
            <a:r>
              <a:rPr lang="en-US" sz="1800" dirty="0">
                <a:effectLst/>
                <a:ea typeface="Calibri" panose="020F0502020204030204" pitchFamily="34" charset="0"/>
                <a:cs typeface="Times New Roman" panose="02020603050405020304" pitchFamily="18" charset="0"/>
              </a:rPr>
              <a:t>, with short (one- or two-paragraph) entries in a reserved, private space in Blackboard with key observations and conclusions from your interaction with guest speakers and visits made as a class each week. </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completed </a:t>
            </a:r>
            <a:r>
              <a:rPr lang="en-US" sz="1800" b="1" dirty="0">
                <a:solidFill>
                  <a:schemeClr val="accent2">
                    <a:lumMod val="75000"/>
                  </a:schemeClr>
                </a:solidFill>
                <a:effectLst/>
                <a:ea typeface="Calibri" panose="020F0502020204030204" pitchFamily="34" charset="0"/>
                <a:cs typeface="Times New Roman" panose="02020603050405020304" pitchFamily="18" charset="0"/>
              </a:rPr>
              <a:t>analytical worksheet </a:t>
            </a:r>
            <a:r>
              <a:rPr lang="en-US" sz="1800" dirty="0">
                <a:effectLst/>
                <a:ea typeface="Calibri" panose="020F0502020204030204" pitchFamily="34" charset="0"/>
                <a:cs typeface="Times New Roman" panose="02020603050405020304" pitchFamily="18" charset="0"/>
              </a:rPr>
              <a:t>(“Memo #1”) on a topic of your choosing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short (two-page) </a:t>
            </a:r>
            <a:r>
              <a:rPr lang="en-US" b="1" dirty="0">
                <a:solidFill>
                  <a:schemeClr val="accent2">
                    <a:lumMod val="75000"/>
                  </a:schemeClr>
                </a:solidFill>
                <a:ea typeface="Calibri" panose="020F0502020204030204" pitchFamily="34" charset="0"/>
                <a:cs typeface="Times New Roman" panose="02020603050405020304" pitchFamily="18" charset="0"/>
              </a:rPr>
              <a:t>memorandum</a:t>
            </a:r>
            <a:r>
              <a:rPr lang="en-US" sz="1800" dirty="0">
                <a:effectLst/>
                <a:ea typeface="Calibri" panose="020F0502020204030204" pitchFamily="34" charset="0"/>
                <a:cs typeface="Times New Roman" panose="02020603050405020304" pitchFamily="18" charset="0"/>
              </a:rPr>
              <a:t> (“Memo #2”) updating and analyzing information on the same topic; identifying the U.S. government’s policy options as currently understood; and predicting how the policy debate will play out and why.</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briefing</a:t>
            </a:r>
            <a:r>
              <a:rPr lang="en-US" sz="1800" dirty="0">
                <a:effectLst/>
                <a:ea typeface="Calibri" panose="020F0502020204030204" pitchFamily="34" charset="0"/>
                <a:cs typeface="Times New Roman" panose="02020603050405020304" pitchFamily="18" charset="0"/>
              </a:rPr>
              <a:t> to the class on the conclusions reached during development of the analytical worksheet and memorandum (if time permits).</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At the end of the semester, a short (two- page) memorandum of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reflections</a:t>
            </a:r>
            <a:r>
              <a:rPr lang="en-US" sz="1800" dirty="0">
                <a:effectLst/>
                <a:ea typeface="Calibri" panose="020F0502020204030204" pitchFamily="34" charset="0"/>
                <a:cs typeface="Times New Roman" panose="02020603050405020304" pitchFamily="18" charset="0"/>
              </a:rPr>
              <a:t> on key takeaways from the semester work and experiences, including, if desired, how they influenced your perceptions of their career interests.</a:t>
            </a:r>
          </a:p>
        </p:txBody>
      </p:sp>
      <p:sp>
        <p:nvSpPr>
          <p:cNvPr id="6" name="TextBox 5">
            <a:extLst>
              <a:ext uri="{FF2B5EF4-FFF2-40B4-BE49-F238E27FC236}">
                <a16:creationId xmlns:a16="http://schemas.microsoft.com/office/drawing/2014/main" id="{5FACB118-7506-43E5-A6C3-B215AA3A0199}"/>
              </a:ext>
            </a:extLst>
          </p:cNvPr>
          <p:cNvSpPr txBox="1"/>
          <p:nvPr/>
        </p:nvSpPr>
        <p:spPr>
          <a:xfrm>
            <a:off x="1171575" y="378819"/>
            <a:ext cx="6096000" cy="392159"/>
          </a:xfrm>
          <a:prstGeom prst="rect">
            <a:avLst/>
          </a:prstGeom>
          <a:noFill/>
        </p:spPr>
        <p:txBody>
          <a:bodyPr wrap="square">
            <a:spAutoFit/>
          </a:bodyPr>
          <a:lstStyle/>
          <a:p>
            <a:pPr marL="0" marR="0">
              <a:lnSpc>
                <a:spcPct val="115000"/>
              </a:lnSpc>
              <a:spcBef>
                <a:spcPts val="0"/>
              </a:spcBef>
              <a:spcAft>
                <a:spcPts val="1200"/>
              </a:spcAft>
            </a:pPr>
            <a:r>
              <a:rPr lang="en-US" sz="1800" b="1" u="sng" dirty="0">
                <a:effectLst/>
                <a:ea typeface="Calibri" panose="020F0502020204030204" pitchFamily="34" charset="0"/>
                <a:cs typeface="Times New Roman" panose="02020603050405020304" pitchFamily="18" charset="0"/>
              </a:rPr>
              <a:t>Course Requirements and Expectations: </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8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444515-9531-48FB-9969-35DB06EF8404}"/>
              </a:ext>
            </a:extLst>
          </p:cNvPr>
          <p:cNvSpPr txBox="1"/>
          <p:nvPr/>
        </p:nvSpPr>
        <p:spPr>
          <a:xfrm>
            <a:off x="1276350" y="867665"/>
            <a:ext cx="9144000"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National Security Council simulation</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402), you – working in teams of two – will conduct a National Security Project, beginning with a mock National Security Council tasking memo, moving through each stage of policy preparation, and ending with a memo to the NSC “Deputies Committee” proposing a policy for the President’s approval.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project proposal </a:t>
            </a:r>
            <a:r>
              <a:rPr lang="en-US" sz="1800" dirty="0">
                <a:effectLst/>
                <a:ea typeface="Calibri" panose="020F0502020204030204" pitchFamily="34" charset="0"/>
                <a:cs typeface="Times New Roman" panose="02020603050405020304" pitchFamily="18" charset="0"/>
              </a:rPr>
              <a:t>(in the form of an NSC memo) on an issue in which you and teammate have interest and enough expertise to start, as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Congressional hearing or public forum </a:t>
            </a:r>
            <a:r>
              <a:rPr lang="en-US" sz="1800" dirty="0">
                <a:effectLst/>
                <a:ea typeface="Calibri" panose="020F0502020204030204" pitchFamily="34" charset="0"/>
                <a:cs typeface="Times New Roman" panose="02020603050405020304" pitchFamily="18" charset="0"/>
              </a:rPr>
              <a:t>relevant to the chosen issue (by one team member) and a memo on </a:t>
            </a:r>
            <a:r>
              <a:rPr lang="en-US" sz="1800" b="1" dirty="0">
                <a:solidFill>
                  <a:schemeClr val="accent2">
                    <a:lumMod val="75000"/>
                  </a:schemeClr>
                </a:solidFill>
                <a:effectLst/>
                <a:ea typeface="Calibri" panose="020F0502020204030204" pitchFamily="34" charset="0"/>
                <a:cs typeface="Times New Roman" panose="02020603050405020304" pitchFamily="18" charset="0"/>
              </a:rPr>
              <a:t>U.S. and foreign public opinion </a:t>
            </a:r>
            <a:r>
              <a:rPr lang="en-US" sz="1800" dirty="0">
                <a:effectLst/>
                <a:ea typeface="Calibri" panose="020F0502020204030204" pitchFamily="34" charset="0"/>
                <a:cs typeface="Times New Roman" panose="02020603050405020304" pitchFamily="18" charset="0"/>
              </a:rPr>
              <a:t>relevant to that issue (by the other).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an </a:t>
            </a:r>
            <a:r>
              <a:rPr lang="en-US" b="1" dirty="0">
                <a:solidFill>
                  <a:schemeClr val="accent2">
                    <a:lumMod val="75000"/>
                  </a:schemeClr>
                </a:solidFill>
                <a:ea typeface="Calibri" panose="020F0502020204030204" pitchFamily="34" charset="0"/>
                <a:cs typeface="Times New Roman" panose="02020603050405020304" pitchFamily="18" charset="0"/>
              </a:rPr>
              <a:t>interview</a:t>
            </a:r>
            <a:r>
              <a:rPr lang="en-US" sz="1800" dirty="0">
                <a:effectLst/>
                <a:ea typeface="Calibri" panose="020F0502020204030204" pitchFamily="34" charset="0"/>
                <a:cs typeface="Times New Roman" panose="02020603050405020304" pitchFamily="18" charset="0"/>
              </a:rPr>
              <a:t> (one by each team member) with an expert source on the topic.</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final policy recommendation memo </a:t>
            </a:r>
            <a:r>
              <a:rPr lang="en-US" sz="1800" dirty="0">
                <a:effectLst/>
                <a:ea typeface="Calibri" panose="020F0502020204030204" pitchFamily="34" charset="0"/>
                <a:cs typeface="Times New Roman" panose="02020603050405020304" pitchFamily="18" charset="0"/>
              </a:rPr>
              <a:t>(jointly written) for the NSC “Deputies Committee” to consider on the issue with a final recommendation to the President.</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PowerPoint briefing </a:t>
            </a:r>
            <a:r>
              <a:rPr lang="en-US" sz="1800" dirty="0">
                <a:effectLst/>
                <a:ea typeface="Calibri" panose="020F0502020204030204" pitchFamily="34" charset="0"/>
                <a:cs typeface="Times New Roman" panose="02020603050405020304" pitchFamily="18" charset="0"/>
              </a:rPr>
              <a:t>for the simulated NSC meeting at which the team will brief the “Deputies” on its issue, including analysis, key interagency positions, and recommendations.</a:t>
            </a:r>
          </a:p>
        </p:txBody>
      </p:sp>
      <p:grpSp>
        <p:nvGrpSpPr>
          <p:cNvPr id="5" name="Group 4">
            <a:extLst>
              <a:ext uri="{FF2B5EF4-FFF2-40B4-BE49-F238E27FC236}">
                <a16:creationId xmlns:a16="http://schemas.microsoft.com/office/drawing/2014/main" id="{7B4CA024-5663-AE75-E35A-6D716EB1D204}"/>
              </a:ext>
            </a:extLst>
          </p:cNvPr>
          <p:cNvGrpSpPr/>
          <p:nvPr/>
        </p:nvGrpSpPr>
        <p:grpSpPr>
          <a:xfrm>
            <a:off x="1276350" y="867665"/>
            <a:ext cx="10098740" cy="1671254"/>
            <a:chOff x="1276350" y="867665"/>
            <a:chExt cx="10098740" cy="1687276"/>
          </a:xfrm>
        </p:grpSpPr>
        <p:sp useBgFill="1">
          <p:nvSpPr>
            <p:cNvPr id="2" name="Rectangle 1">
              <a:extLst>
                <a:ext uri="{FF2B5EF4-FFF2-40B4-BE49-F238E27FC236}">
                  <a16:creationId xmlns:a16="http://schemas.microsoft.com/office/drawing/2014/main" id="{21C3FD0F-BF2B-A716-5F47-2C0D861F6000}"/>
                </a:ext>
              </a:extLst>
            </p:cNvPr>
            <p:cNvSpPr/>
            <p:nvPr/>
          </p:nvSpPr>
          <p:spPr>
            <a:xfrm>
              <a:off x="1276350" y="1290918"/>
              <a:ext cx="9144000" cy="1264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useBgFill="1">
          <p:nvSpPr>
            <p:cNvPr id="3" name="Rectangle 2">
              <a:extLst>
                <a:ext uri="{FF2B5EF4-FFF2-40B4-BE49-F238E27FC236}">
                  <a16:creationId xmlns:a16="http://schemas.microsoft.com/office/drawing/2014/main" id="{C35E14F7-374A-6B22-0912-F414F4C6A3DF}"/>
                </a:ext>
              </a:extLst>
            </p:cNvPr>
            <p:cNvSpPr/>
            <p:nvPr/>
          </p:nvSpPr>
          <p:spPr>
            <a:xfrm>
              <a:off x="6656293" y="867665"/>
              <a:ext cx="4718797" cy="6678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0935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51B07-7608-B24B-E997-94C1B375607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45FA150-3260-DA1A-F066-32D61068F675}"/>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BE395EA3-19E6-B313-57F4-BC1DF1A597DB}"/>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C2858051-78E4-2199-AF4E-D5B7ED9D5A88}"/>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774ACDED-748B-3489-4DBE-E3008FB60B4A}"/>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4B5511CC-F78B-6257-FAAC-BD58830D7ED9}"/>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0558D75D-AB02-89FD-3989-52343C2F0B86}"/>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7758046B-EB59-CD06-5FD4-F6B0502770E7}"/>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231FAE9C-CD86-E399-4574-BAD7A3D551D5}"/>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DFBAF082-C595-6C3B-B627-F31D449EC670}"/>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F737140A-A324-8265-5672-1B8E0673C94D}"/>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C82E2C8B-8F19-32C1-42C2-8FCCE4D99DBB}"/>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3994237D-99DD-30FC-DB68-6418DFEBF266}"/>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D2E6B392-A341-B393-7A27-89F9F5C6B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D3A0CB5E-FC77-149C-9003-C260CE9C082C}"/>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3AE16E3-1F11-14CD-4131-2D985409721F}"/>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38C51DD4-7A91-393E-98BA-4B0587056308}"/>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2E225C5A-513A-1244-E7FD-072B5AEBB996}"/>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8AE43E83-36D4-506F-EC34-CF0AD9421186}"/>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BB04FEA6-644C-D88E-4F99-CA84C3555314}"/>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5455C76E-6C9B-3541-9952-1F1FFC5B13A5}"/>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75B4F074-D778-BBB2-F6B5-1D72D2BF56C8}"/>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64C359C1-20BE-9AF8-7F63-65844D68EA8D}"/>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A11BBDC3-E954-22E1-7276-09A6D3CC7A8B}"/>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6953F204-20CA-534A-8864-058659EE43CF}"/>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DA5565AD-150D-ED2A-BE0C-0E9C1E9B5D65}"/>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AFFB3F6B-26C6-14AD-0E43-F46754E51A50}"/>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7845D5B0-9061-186B-53B7-ADA4CD2C7667}"/>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A2FA3B9F-4E21-E61A-083F-063C9BDDB491}"/>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1DD3D654-241B-CDCE-7C4D-0D00CD10F4DC}"/>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8" name="TextBox 37">
            <a:extLst>
              <a:ext uri="{FF2B5EF4-FFF2-40B4-BE49-F238E27FC236}">
                <a16:creationId xmlns:a16="http://schemas.microsoft.com/office/drawing/2014/main" id="{F7B49C24-D9D5-D8E4-B14E-CA0D92D354BE}"/>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7BE88DCD-3B36-C895-09C8-80EBA8E309AA}"/>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5F197FB9-59DF-DBAC-F64C-5938DECC4655}"/>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45DD891F-1F08-95F7-EDF8-59D2FB3B2AF0}"/>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CF9F3CEC-CCAF-0875-C947-6D109F192D73}"/>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35905F5D-6742-BFEB-86AD-C42F91005A13}"/>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AD526BA9-7FAB-BC64-6E3F-F19734837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6AF09794-71A9-6D31-0E2D-400C749425EA}"/>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1CFECDC2-6418-A9A0-83E8-9BD298F66A17}"/>
              </a:ext>
            </a:extLst>
          </p:cNvPr>
          <p:cNvSpPr/>
          <p:nvPr/>
        </p:nvSpPr>
        <p:spPr>
          <a:xfrm>
            <a:off x="6301678" y="1888131"/>
            <a:ext cx="1962033"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48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6606F-00DC-D2BF-3DE2-19252EE3AB0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009545E-7FFF-F0C6-10E8-74877714807F}"/>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2C106E64-EC54-5186-B4BB-CF6B87F1E2FA}"/>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2F517D9F-7EF3-50C8-07D7-B22F7915E5B7}"/>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745F1666-8E26-B84F-A8CC-2DD14FA3D73A}"/>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1D3F01DC-8090-05BA-53D1-01F1F49FB073}"/>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418D95BF-F7D4-6EAB-47E9-21186E512C44}"/>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449AB2CE-76A5-E931-B328-41D73DBB1D9A}"/>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08CD6CB6-B204-EECF-3B65-7F4674C47C2C}"/>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B9206419-11C8-EC6D-76B3-3EEFC4A91EFA}"/>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8DB16070-BFAC-1418-C6E8-04FCB372BD42}"/>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DDAEA91E-E005-B4D4-8DE3-9DD4851229BE}"/>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53E08961-FC2B-4782-3A22-90690D06600C}"/>
              </a:ext>
            </a:extLst>
          </p:cNvPr>
          <p:cNvGrpSpPr/>
          <p:nvPr/>
        </p:nvGrpSpPr>
        <p:grpSpPr>
          <a:xfrm>
            <a:off x="1021492" y="-1408670"/>
            <a:ext cx="7287219" cy="8250821"/>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0CA98764-C895-5A4D-80A2-1DA808E16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CAFDF6EF-57C0-CF51-1087-4E8BC0BA705A}"/>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F383E49-F65D-9C2D-A4EC-1C2B104EE719}"/>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D8708B42-C840-2786-AAA7-8C3CC470A99E}"/>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B193BB0A-7FC6-C60A-D7B1-FFA6646B92B3}"/>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9404CC36-CD75-584E-244B-3E677045406A}"/>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A6EC0338-DB57-4812-70EA-52523BBF0CB7}"/>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89B58792-B65C-12AF-A9FB-A021F8035671}"/>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4621BEDA-DAC1-9672-D0DC-1933F1D897F8}"/>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D09AD0A8-485D-F466-2024-39BECF08955B}"/>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F8F0E45A-481C-E70E-2086-41B8242EDE09}"/>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497B1F5F-DF0A-9C9F-B775-FCBBB53A0414}"/>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FDA8CBBB-1DC0-3469-049B-F25B1945BD61}"/>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3B0D096D-6F60-935F-41A6-6D49F6A5BF51}"/>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A7B6D869-C0CA-8FDD-27D6-8E7F0A74A87D}"/>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46BFA867-3AE6-7919-0B3F-839B50588F7F}"/>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86062CB2-D839-2683-9C0D-9661D6F25786}"/>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7" name="Rectangle 56">
            <a:extLst>
              <a:ext uri="{FF2B5EF4-FFF2-40B4-BE49-F238E27FC236}">
                <a16:creationId xmlns:a16="http://schemas.microsoft.com/office/drawing/2014/main" id="{30F39F31-A2B3-04C4-7A03-27DCD8DF7D1C}"/>
              </a:ext>
            </a:extLst>
          </p:cNvPr>
          <p:cNvSpPr/>
          <p:nvPr/>
        </p:nvSpPr>
        <p:spPr>
          <a:xfrm>
            <a:off x="5941427" y="279963"/>
            <a:ext cx="2381019" cy="650761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C0959DC-5D90-4DA0-51F1-8C5DBCC8AEAD}"/>
              </a:ext>
            </a:extLst>
          </p:cNvPr>
          <p:cNvSpPr/>
          <p:nvPr/>
        </p:nvSpPr>
        <p:spPr>
          <a:xfrm>
            <a:off x="2611395" y="1153297"/>
            <a:ext cx="848497"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CD1820-8D5E-F0F5-A089-3FEC653A7AE7}"/>
              </a:ext>
            </a:extLst>
          </p:cNvPr>
          <p:cNvSpPr/>
          <p:nvPr/>
        </p:nvSpPr>
        <p:spPr>
          <a:xfrm>
            <a:off x="2541373" y="1565189"/>
            <a:ext cx="2381019"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F43C91-FC92-7A65-70E3-3E36FB30A081}"/>
              </a:ext>
            </a:extLst>
          </p:cNvPr>
          <p:cNvSpPr/>
          <p:nvPr/>
        </p:nvSpPr>
        <p:spPr>
          <a:xfrm>
            <a:off x="2483708" y="2021229"/>
            <a:ext cx="848497"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918DEE-B0BC-3019-BDC6-F1A88842F70A}"/>
              </a:ext>
            </a:extLst>
          </p:cNvPr>
          <p:cNvSpPr/>
          <p:nvPr/>
        </p:nvSpPr>
        <p:spPr>
          <a:xfrm>
            <a:off x="2907956" y="2426270"/>
            <a:ext cx="848497"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835A6E0-9C5D-0C5F-35AF-3A1783A78BB0}"/>
              </a:ext>
            </a:extLst>
          </p:cNvPr>
          <p:cNvSpPr/>
          <p:nvPr/>
        </p:nvSpPr>
        <p:spPr>
          <a:xfrm>
            <a:off x="2483707" y="2871349"/>
            <a:ext cx="1404552"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2488BD4-D879-AF18-3A42-33F75FA89352}"/>
              </a:ext>
            </a:extLst>
          </p:cNvPr>
          <p:cNvSpPr/>
          <p:nvPr/>
        </p:nvSpPr>
        <p:spPr>
          <a:xfrm>
            <a:off x="2611395" y="3223054"/>
            <a:ext cx="848497"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8F775D5-190B-73AD-DBF7-B7D3C22E59B2}"/>
              </a:ext>
            </a:extLst>
          </p:cNvPr>
          <p:cNvSpPr/>
          <p:nvPr/>
        </p:nvSpPr>
        <p:spPr>
          <a:xfrm>
            <a:off x="2681417" y="3533770"/>
            <a:ext cx="1404552" cy="187699"/>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6FB5307-B83F-3370-DCB0-EE101C1824FC}"/>
              </a:ext>
            </a:extLst>
          </p:cNvPr>
          <p:cNvSpPr/>
          <p:nvPr/>
        </p:nvSpPr>
        <p:spPr>
          <a:xfrm>
            <a:off x="2611395" y="4278895"/>
            <a:ext cx="848497" cy="214184"/>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5657A21-A249-CB42-0E9D-68F9D925ABC6}"/>
              </a:ext>
            </a:extLst>
          </p:cNvPr>
          <p:cNvSpPr/>
          <p:nvPr/>
        </p:nvSpPr>
        <p:spPr>
          <a:xfrm>
            <a:off x="2757616" y="4913705"/>
            <a:ext cx="2381018" cy="213328"/>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4BFB797-DB42-2856-F96D-00F278D0C007}"/>
              </a:ext>
            </a:extLst>
          </p:cNvPr>
          <p:cNvSpPr/>
          <p:nvPr/>
        </p:nvSpPr>
        <p:spPr>
          <a:xfrm>
            <a:off x="2611395" y="5317596"/>
            <a:ext cx="1474574" cy="213328"/>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4B9CB09-D411-32D1-7B03-A9406136876E}"/>
              </a:ext>
            </a:extLst>
          </p:cNvPr>
          <p:cNvSpPr/>
          <p:nvPr/>
        </p:nvSpPr>
        <p:spPr>
          <a:xfrm>
            <a:off x="2629928" y="5610853"/>
            <a:ext cx="558115" cy="233571"/>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60ED47E-24C3-027A-C0DD-400DA1484490}"/>
              </a:ext>
            </a:extLst>
          </p:cNvPr>
          <p:cNvSpPr/>
          <p:nvPr/>
        </p:nvSpPr>
        <p:spPr>
          <a:xfrm>
            <a:off x="2629928" y="5981029"/>
            <a:ext cx="1404552" cy="187699"/>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643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750"/>
                            </p:stCondLst>
                            <p:childTnLst>
                              <p:par>
                                <p:cTn id="13" presetID="22" presetClass="entr" presetSubtype="8" fill="hold" grpId="0"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2500"/>
                            </p:stCondLst>
                            <p:childTnLst>
                              <p:par>
                                <p:cTn id="17" presetID="22" presetClass="entr" presetSubtype="8"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3250"/>
                            </p:stCondLst>
                            <p:childTnLst>
                              <p:par>
                                <p:cTn id="21" presetID="22" presetClass="entr" presetSubtype="8" fill="hold" grpId="0" nodeType="afterEffect">
                                  <p:stCondLst>
                                    <p:cond delay="25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4000"/>
                            </p:stCondLst>
                            <p:childTnLst>
                              <p:par>
                                <p:cTn id="25" presetID="22" presetClass="entr" presetSubtype="8" fill="hold" grpId="0" nodeType="afterEffect">
                                  <p:stCondLst>
                                    <p:cond delay="25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4750"/>
                            </p:stCondLst>
                            <p:childTnLst>
                              <p:par>
                                <p:cTn id="29" presetID="22" presetClass="entr" presetSubtype="8" fill="hold" grpId="0" nodeType="afterEffect">
                                  <p:stCondLst>
                                    <p:cond delay="25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par>
                          <p:cTn id="32" fill="hold">
                            <p:stCondLst>
                              <p:cond delay="5500"/>
                            </p:stCondLst>
                            <p:childTnLst>
                              <p:par>
                                <p:cTn id="33" presetID="22" presetClass="entr" presetSubtype="8" fill="hold" grpId="0" nodeType="afterEffect">
                                  <p:stCondLst>
                                    <p:cond delay="25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6250"/>
                            </p:stCondLst>
                            <p:childTnLst>
                              <p:par>
                                <p:cTn id="37" presetID="22" presetClass="entr" presetSubtype="8" fill="hold" grpId="0" nodeType="afterEffect">
                                  <p:stCondLst>
                                    <p:cond delay="25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childTnLst>
                          </p:cTn>
                        </p:par>
                        <p:par>
                          <p:cTn id="40" fill="hold">
                            <p:stCondLst>
                              <p:cond delay="7000"/>
                            </p:stCondLst>
                            <p:childTnLst>
                              <p:par>
                                <p:cTn id="41" presetID="22" presetClass="entr" presetSubtype="8" fill="hold" grpId="0" nodeType="afterEffect">
                                  <p:stCondLst>
                                    <p:cond delay="25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0"/>
                                        <p:tgtEl>
                                          <p:spTgt spid="58"/>
                                        </p:tgtEl>
                                      </p:cBhvr>
                                    </p:animEffect>
                                  </p:childTnLst>
                                </p:cTn>
                              </p:par>
                            </p:childTnLst>
                          </p:cTn>
                        </p:par>
                        <p:par>
                          <p:cTn id="44" fill="hold">
                            <p:stCondLst>
                              <p:cond delay="7750"/>
                            </p:stCondLst>
                            <p:childTnLst>
                              <p:par>
                                <p:cTn id="45" presetID="22" presetClass="entr" presetSubtype="8" fill="hold" grpId="0" nodeType="afterEffect">
                                  <p:stCondLst>
                                    <p:cond delay="25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childTnLst>
                          </p:cTn>
                        </p:par>
                        <p:par>
                          <p:cTn id="48" fill="hold">
                            <p:stCondLst>
                              <p:cond delay="8500"/>
                            </p:stCondLst>
                            <p:childTnLst>
                              <p:par>
                                <p:cTn id="49" presetID="22" presetClass="entr" presetSubtype="8" fill="hold" grpId="0" nodeType="afterEffect">
                                  <p:stCondLst>
                                    <p:cond delay="25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P spid="13" grpId="0" animBg="1"/>
      <p:bldP spid="35" grpId="0" animBg="1"/>
      <p:bldP spid="36" grpId="0" animBg="1"/>
      <p:bldP spid="37" grpId="0" animBg="1"/>
      <p:bldP spid="46" grpId="0" animBg="1"/>
      <p:bldP spid="51" grpId="0" animBg="1"/>
      <p:bldP spid="58" grpId="0" animBg="1"/>
      <p:bldP spid="59"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5B1F-5FD6-1BF2-AF63-E7DE8AAE1F6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E0D9293-F201-DAC6-3D8F-E17DD6C05BBD}"/>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9C6F4B94-C9F0-8C06-9051-425C7E52C380}"/>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DE01100F-C3B2-00AC-B7F8-BD2DE93593DD}"/>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87620621-160F-D4E7-DCAB-AE380B41E42F}"/>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144FD13B-804D-123A-6498-079F10B554A1}"/>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9732C3CF-737C-0353-5266-B19E8E0CC2FF}"/>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CAC82F5D-C5D2-B1E1-058A-DE3A5655356B}"/>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7CF57001-724B-9124-C44C-7DDFFC47BA65}"/>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CB93F520-83AE-9CE9-C329-7F51A816206E}"/>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1E5DFC40-EB46-6E75-B035-A167FD681EBA}"/>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A270966B-8276-3E98-0677-DD30E948F739}"/>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B40BE8AA-89FC-BCE5-5E1A-BCCD210A7F6B}"/>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09EB369A-C00A-EF89-9D05-B89B3E012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5D27D4B5-2EF4-7C83-AB10-BEEE99FB620D}"/>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82D0EA8-354B-4AFE-2F20-BB4B6165B466}"/>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CCF82BCB-4285-9C5F-BDA1-6B857FB6E64D}"/>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17A1182B-1905-5A9E-A212-EF3098D5E449}"/>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632AAFA2-01E3-D934-EF0E-7AEB2C98114C}"/>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74023EE7-24A1-24CF-4265-2E64610A3407}"/>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C788C560-21EB-2F5E-83C6-C4D5B6B4ACEA}"/>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A410DD9E-6D74-8784-C59B-3E729EF1B78E}"/>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75AEC15B-3588-1ADA-5785-2AA558BDC125}"/>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1E28C829-E4BE-6309-AB14-EFBEEC41514A}"/>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C5870A31-22CF-26F5-E250-680293F7ED7D}"/>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B4081365-5BC7-2594-161A-994618C49E6F}"/>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FFA53D9E-27F2-3BF0-2BFA-B63744611A69}"/>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5295D14B-A12D-9658-A6A6-467D6CCA2D63}"/>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8FB30559-EF57-3E7F-3152-3EA9DC7E923B}"/>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8A13F0F6-5CD5-D97A-D6BE-83738B0F154B}"/>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EB2C5D04-95B6-38C0-E703-D785E4727A74}"/>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534BB924-1A3A-2908-CAD1-8D07B17002AE}"/>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24346231-91DC-8D7A-F3DA-5B274769374F}"/>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6FFB0F84-AF6F-7C08-C54F-5A1ECE89BCE7}"/>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9EDCCCED-4235-71FC-224E-05F068A8CED0}"/>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C74B7583-3929-4749-AD45-DBA8D0F5E3CF}"/>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87C501E6-95CC-995C-8BBE-142A605478F5}"/>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CD9C9FE8-FCB3-3D39-413B-00FEE06723B1}"/>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6D7F8B7C-F0D5-BDB7-CDF0-E9F8EADA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01270FB0-B619-2B2D-8A06-05F6EEC7D715}"/>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F1C59266-10E7-918B-3CD2-1B13F5D97EDD}"/>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8B5E0FC0-946A-23A7-E4AE-3140022140B3}"/>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AEF5562B-25BA-4ED8-AC0E-2CF0A7E96DC4}"/>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D858CE49-7795-EB57-D951-659B8D600E86}"/>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8FCF88BA-7EB5-987F-F0FE-42AA5358F42A}"/>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89285F30-DE11-72E8-F392-45A4069E68D3}"/>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1D6C01EC-B79B-744F-AC9E-DD121EBFB460}"/>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AC926516-0CF8-681B-59A5-13D314C02875}"/>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76E8B77F-F656-1BA4-95B3-757D9EF316A9}"/>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7" name="Rectangle 56">
            <a:extLst>
              <a:ext uri="{FF2B5EF4-FFF2-40B4-BE49-F238E27FC236}">
                <a16:creationId xmlns:a16="http://schemas.microsoft.com/office/drawing/2014/main" id="{98340E8F-6DFF-DD49-9B08-1F8281851FD7}"/>
              </a:ext>
            </a:extLst>
          </p:cNvPr>
          <p:cNvSpPr/>
          <p:nvPr/>
        </p:nvSpPr>
        <p:spPr>
          <a:xfrm>
            <a:off x="6326226" y="1895954"/>
            <a:ext cx="1962033"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76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47" grpId="0"/>
      <p:bldP spid="48" grpId="0"/>
      <p:bldP spid="49" grpId="0"/>
      <p:bldP spid="50" grpId="0"/>
      <p:bldP spid="52" grpId="0"/>
      <p:bldP spid="52" grpId="1"/>
      <p:bldP spid="53" grpId="0"/>
      <p:bldP spid="53" grpId="1"/>
      <p:bldP spid="54" grpId="0"/>
      <p:bldP spid="54" grpId="1"/>
      <p:bldP spid="55" grpId="0"/>
      <p:bldP spid="56" grpId="0"/>
      <p:bldP spid="56" grpId="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54BC5-3B3D-968A-9EB6-2D5E337E7A0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DBF89E4-C62B-562F-888F-1F09130E0580}"/>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605965C5-5E68-7E23-E4CB-A3BA4D8AEDE1}"/>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636CDA8C-E254-CDF8-A32C-56201F265E76}"/>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4AF15A6C-3B60-68C1-D9BD-564F55FAAD99}"/>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B138192D-1F77-A1BC-DC5C-A99534EBC6B3}"/>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BBE94881-BFF0-B0F1-F000-6DBC315FDD5C}"/>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0F828F70-B21C-21E2-E05F-882E9CC59FE6}"/>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7A6B7D0A-D741-BA22-340A-D4F388AD741E}"/>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6C9CFAD9-D4A0-0E06-1840-239A7CBE9238}"/>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7FF18574-3335-AFE1-8FAC-4F83A297653D}"/>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DEC34B34-3575-0C74-DC84-72C79975AA3D}"/>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48D91FD6-5546-BC48-84DF-7ED090A74C45}"/>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4F6F9501-F0E9-06AD-33E9-7F91139F7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02EBC5AB-4044-73A8-5A09-1C1163836BE6}"/>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D9EF750-E263-628A-9632-CDE4BF91F919}"/>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60065080-8AA6-3CEE-CA9F-8A0ACA85F51B}"/>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8BFEB8EA-37B7-3D6D-3F38-C74ED0FC4AFA}"/>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30750365-5C5D-F75D-6458-3F47BDEE6BFA}"/>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54795883-6992-CB97-EACE-00BBC9A68D5F}"/>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557AA238-4E7C-1BB6-BD65-6CEFFE444FA5}"/>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0FD39955-99F5-4354-52CD-EECC971BA411}"/>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CEC72E06-F8D2-0F24-5E0D-7F4B98B84ADB}"/>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91717BC2-0BB2-50E4-5035-DE155E663C3A}"/>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F33F75A4-45BE-FFD7-5A1E-F6AA37739B54}"/>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C46C30DD-456A-C7CE-0BE3-3AC44840A747}"/>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5D20442D-5C16-48DF-B2D9-123D425030C4}"/>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9CEFFF02-D428-4ADB-B1C5-D9693E5A5876}"/>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935DDF2A-F60D-3240-2773-8672A7F2FB87}"/>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AD9944C3-5799-243A-655E-16A7D95BB9D0}"/>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B98B890B-05F9-9662-EEE8-085D7BE34310}"/>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9A862F79-06D6-7372-9F37-0A6CE944333F}"/>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4692EC8E-82E0-006E-A79C-EF86545C5F7D}"/>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831FBD93-209C-527B-39D6-6DDDA9490737}"/>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DC916573-BF2C-4239-DB2F-8E35554E0E04}"/>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35E0698B-9858-75BD-CC63-33B18F24AFAB}"/>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6629D9C1-EC97-345E-028E-39BEDCAAA25A}"/>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0BB36D69-9A04-CBA9-DCA5-26CA6105FED0}"/>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57E164B4-E070-6627-7593-CA418AAE6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EA3C0E7B-1CFF-C212-4702-880738B2FCB0}"/>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E9092CA1-3905-62F8-AC42-D288FE8CE3DA}"/>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E8EC52FF-18F8-45C5-7387-9448EE10FA8D}"/>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4435539C-7562-F9FE-4502-CAB130A4EF0C}"/>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4724FE45-8F87-142E-2019-ABCD887AF60A}"/>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59EDB741-5338-DA52-FE38-3306BCFD46A3}"/>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5FC459A3-04F3-0187-41BC-B7982A6DA558}"/>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91A61D8C-123B-83E5-00FD-A4306E746CF1}"/>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FF116112-06DC-1514-6DEA-72E8183390D7}"/>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D68710C8-9D88-23A6-53CC-FE065352D21A}"/>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 name="TextBox 1">
            <a:extLst>
              <a:ext uri="{FF2B5EF4-FFF2-40B4-BE49-F238E27FC236}">
                <a16:creationId xmlns:a16="http://schemas.microsoft.com/office/drawing/2014/main" id="{8F77A4B9-D43D-7EDD-A4D7-0CAC92802321}"/>
              </a:ext>
            </a:extLst>
          </p:cNvPr>
          <p:cNvSpPr txBox="1"/>
          <p:nvPr/>
        </p:nvSpPr>
        <p:spPr>
          <a:xfrm>
            <a:off x="529588" y="2706077"/>
            <a:ext cx="1206393" cy="1569660"/>
          </a:xfrm>
          <a:prstGeom prst="rect">
            <a:avLst/>
          </a:prstGeom>
          <a:noFill/>
        </p:spPr>
        <p:txBody>
          <a:bodyPr wrap="square" rtlCol="0">
            <a:spAutoFit/>
          </a:bodyPr>
          <a:lstStyle/>
          <a:p>
            <a:r>
              <a:rPr lang="es-ES_tradnl" sz="3200" dirty="0"/>
              <a:t>Look </a:t>
            </a:r>
            <a:r>
              <a:rPr lang="es-ES_tradnl" sz="3200" dirty="0" err="1"/>
              <a:t>like</a:t>
            </a:r>
            <a:r>
              <a:rPr lang="es-ES_tradnl" sz="3200" dirty="0"/>
              <a:t> a </a:t>
            </a:r>
            <a:r>
              <a:rPr lang="es-ES_tradnl" sz="3200" dirty="0" err="1"/>
              <a:t>lot</a:t>
            </a:r>
            <a:r>
              <a:rPr lang="es-ES_tradnl" sz="3200" dirty="0"/>
              <a:t>?</a:t>
            </a:r>
          </a:p>
        </p:txBody>
      </p:sp>
    </p:spTree>
    <p:extLst>
      <p:ext uri="{BB962C8B-B14F-4D97-AF65-F5344CB8AC3E}">
        <p14:creationId xmlns:p14="http://schemas.microsoft.com/office/powerpoint/2010/main" val="3055090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3667760" y="762000"/>
            <a:ext cx="4683077" cy="923330"/>
          </a:xfrm>
          <a:prstGeom prst="rect">
            <a:avLst/>
          </a:prstGeom>
          <a:noFill/>
        </p:spPr>
        <p:txBody>
          <a:bodyPr wrap="none" rtlCol="0">
            <a:spAutoFit/>
          </a:bodyPr>
          <a:lstStyle/>
          <a:p>
            <a:r>
              <a:rPr lang="en-US" sz="5400" dirty="0"/>
              <a:t>FORMAT NOTE</a:t>
            </a:r>
          </a:p>
        </p:txBody>
      </p:sp>
      <p:sp>
        <p:nvSpPr>
          <p:cNvPr id="3" name="TextBox 2">
            <a:extLst>
              <a:ext uri="{FF2B5EF4-FFF2-40B4-BE49-F238E27FC236}">
                <a16:creationId xmlns:a16="http://schemas.microsoft.com/office/drawing/2014/main" id="{E101DBF8-9923-4FA5-B874-9FBE5517007D}"/>
              </a:ext>
            </a:extLst>
          </p:cNvPr>
          <p:cNvSpPr txBox="1"/>
          <p:nvPr/>
        </p:nvSpPr>
        <p:spPr>
          <a:xfrm>
            <a:off x="1676400" y="2052320"/>
            <a:ext cx="9438640" cy="39703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Submit all products in PDF format – so I can see exactly how you want it to appear (and so you have flexibility in software you use).</a:t>
            </a:r>
          </a:p>
          <a:p>
            <a:pPr marL="285750" indent="-285750">
              <a:spcAft>
                <a:spcPts val="1200"/>
              </a:spcAft>
              <a:buFont typeface="Arial" panose="020B0604020202020204" pitchFamily="34" charset="0"/>
              <a:buChar char="•"/>
            </a:pPr>
            <a:r>
              <a:rPr lang="en-US" sz="2400" dirty="0"/>
              <a:t>Use TIMES NEW ROMAN or APTOS (or CALIBRI); 12 point.</a:t>
            </a:r>
          </a:p>
          <a:p>
            <a:pPr marL="285750" indent="-285750">
              <a:spcAft>
                <a:spcPts val="1200"/>
              </a:spcAft>
              <a:buFont typeface="Arial" panose="020B0604020202020204" pitchFamily="34" charset="0"/>
              <a:buChar char="•"/>
            </a:pPr>
            <a:r>
              <a:rPr lang="en-US" sz="2400" dirty="0"/>
              <a:t>Paragraphs should be:</a:t>
            </a:r>
          </a:p>
          <a:p>
            <a:pPr marL="1200150" lvl="2" indent="-285750">
              <a:spcAft>
                <a:spcPts val="1200"/>
              </a:spcAft>
              <a:buFont typeface="Arial" panose="020B0604020202020204" pitchFamily="34" charset="0"/>
              <a:buChar char="•"/>
            </a:pPr>
            <a:r>
              <a:rPr lang="en-US" sz="2400" dirty="0"/>
              <a:t>Single-spaced</a:t>
            </a:r>
          </a:p>
          <a:p>
            <a:pPr marL="1200150" lvl="2" indent="-285750">
              <a:spcAft>
                <a:spcPts val="1200"/>
              </a:spcAft>
              <a:buFont typeface="Arial" panose="020B0604020202020204" pitchFamily="34" charset="0"/>
              <a:buChar char="•"/>
            </a:pPr>
            <a:r>
              <a:rPr lang="en-US" sz="2400" dirty="0"/>
              <a:t>NOT justified margins</a:t>
            </a:r>
          </a:p>
          <a:p>
            <a:pPr marL="1200150" lvl="2" indent="-285750">
              <a:spcAft>
                <a:spcPts val="1200"/>
              </a:spcAft>
              <a:buFont typeface="Arial" panose="020B0604020202020204" pitchFamily="34" charset="0"/>
              <a:buChar char="•"/>
            </a:pPr>
            <a:r>
              <a:rPr lang="en-US" sz="2400" dirty="0"/>
              <a:t>With 12 points between them</a:t>
            </a:r>
          </a:p>
          <a:p>
            <a:pPr marL="1200150" lvl="2" indent="-285750">
              <a:spcAft>
                <a:spcPts val="1200"/>
              </a:spcAft>
              <a:buFont typeface="Arial" panose="020B0604020202020204" pitchFamily="34" charset="0"/>
              <a:buChar char="•"/>
            </a:pPr>
            <a:r>
              <a:rPr lang="en-US" sz="2400" dirty="0"/>
              <a:t>1” margin top, bottom, left, right</a:t>
            </a:r>
          </a:p>
        </p:txBody>
      </p:sp>
      <p:sp>
        <p:nvSpPr>
          <p:cNvPr id="4" name="TextBox 3">
            <a:extLst>
              <a:ext uri="{FF2B5EF4-FFF2-40B4-BE49-F238E27FC236}">
                <a16:creationId xmlns:a16="http://schemas.microsoft.com/office/drawing/2014/main" id="{107E2CF0-3894-4103-9187-9642D0299122}"/>
              </a:ext>
            </a:extLst>
          </p:cNvPr>
          <p:cNvSpPr txBox="1"/>
          <p:nvPr/>
        </p:nvSpPr>
        <p:spPr>
          <a:xfrm>
            <a:off x="1718924" y="6096000"/>
            <a:ext cx="8580747" cy="523220"/>
          </a:xfrm>
          <a:prstGeom prst="rect">
            <a:avLst/>
          </a:prstGeom>
          <a:noFill/>
        </p:spPr>
        <p:txBody>
          <a:bodyPr wrap="none" rtlCol="0">
            <a:spAutoFit/>
          </a:bodyPr>
          <a:lstStyle/>
          <a:p>
            <a:r>
              <a:rPr lang="en-US" sz="2800" dirty="0"/>
              <a:t>WRITE CLEARLY, SIMPLY, CONCISELY.   PROOFREAD!!!!!</a:t>
            </a:r>
          </a:p>
        </p:txBody>
      </p:sp>
    </p:spTree>
    <p:extLst>
      <p:ext uri="{BB962C8B-B14F-4D97-AF65-F5344CB8AC3E}">
        <p14:creationId xmlns:p14="http://schemas.microsoft.com/office/powerpoint/2010/main" val="710505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2876650" y="792822"/>
            <a:ext cx="6697731" cy="923330"/>
          </a:xfrm>
          <a:prstGeom prst="rect">
            <a:avLst/>
          </a:prstGeom>
          <a:noFill/>
        </p:spPr>
        <p:txBody>
          <a:bodyPr wrap="none" rtlCol="0">
            <a:spAutoFit/>
          </a:bodyPr>
          <a:lstStyle/>
          <a:p>
            <a:r>
              <a:rPr lang="en-US" sz="5400" dirty="0"/>
              <a:t>BLACKBOARD NOTES</a:t>
            </a:r>
          </a:p>
        </p:txBody>
      </p:sp>
      <p:sp>
        <p:nvSpPr>
          <p:cNvPr id="4" name="TextBox 3">
            <a:extLst>
              <a:ext uri="{FF2B5EF4-FFF2-40B4-BE49-F238E27FC236}">
                <a16:creationId xmlns:a16="http://schemas.microsoft.com/office/drawing/2014/main" id="{107E2CF0-3894-4103-9187-9642D0299122}"/>
              </a:ext>
            </a:extLst>
          </p:cNvPr>
          <p:cNvSpPr txBox="1"/>
          <p:nvPr/>
        </p:nvSpPr>
        <p:spPr>
          <a:xfrm>
            <a:off x="7959355" y="3751830"/>
            <a:ext cx="3230051" cy="523220"/>
          </a:xfrm>
          <a:prstGeom prst="rect">
            <a:avLst/>
          </a:prstGeom>
          <a:noFill/>
        </p:spPr>
        <p:txBody>
          <a:bodyPr wrap="none" rtlCol="0">
            <a:spAutoFit/>
          </a:bodyPr>
          <a:lstStyle/>
          <a:p>
            <a:r>
              <a:rPr lang="en-US" sz="2800" dirty="0"/>
              <a:t>We will use only 401.</a:t>
            </a:r>
          </a:p>
        </p:txBody>
      </p:sp>
      <p:cxnSp>
        <p:nvCxnSpPr>
          <p:cNvPr id="10" name="Straight Arrow Connector 9">
            <a:extLst>
              <a:ext uri="{FF2B5EF4-FFF2-40B4-BE49-F238E27FC236}">
                <a16:creationId xmlns:a16="http://schemas.microsoft.com/office/drawing/2014/main" id="{B865CA4B-1021-1C38-26E9-8384294B17D0}"/>
              </a:ext>
            </a:extLst>
          </p:cNvPr>
          <p:cNvCxnSpPr>
            <a:cxnSpLocks/>
          </p:cNvCxnSpPr>
          <p:nvPr/>
        </p:nvCxnSpPr>
        <p:spPr>
          <a:xfrm flipH="1" flipV="1">
            <a:off x="6957392" y="3639833"/>
            <a:ext cx="753485" cy="213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BBB21CF0-56B4-966F-9B51-7669F9BA9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559" y="2333944"/>
            <a:ext cx="5716714" cy="3547872"/>
          </a:xfrm>
          <a:prstGeom prst="rect">
            <a:avLst/>
          </a:prstGeom>
        </p:spPr>
      </p:pic>
      <p:sp useBgFill="1">
        <p:nvSpPr>
          <p:cNvPr id="6" name="Rectangle 5">
            <a:extLst>
              <a:ext uri="{FF2B5EF4-FFF2-40B4-BE49-F238E27FC236}">
                <a16:creationId xmlns:a16="http://schemas.microsoft.com/office/drawing/2014/main" id="{380CCD6F-516D-4A55-9C1D-8434DBFAE2E2}"/>
              </a:ext>
            </a:extLst>
          </p:cNvPr>
          <p:cNvSpPr/>
          <p:nvPr/>
        </p:nvSpPr>
        <p:spPr>
          <a:xfrm>
            <a:off x="1002593" y="4107880"/>
            <a:ext cx="6059033" cy="19754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84461FF-E43C-6740-7058-A1336A0B5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0609" y="789976"/>
            <a:ext cx="2372056" cy="1505160"/>
          </a:xfrm>
          <a:prstGeom prst="rect">
            <a:avLst/>
          </a:prstGeom>
        </p:spPr>
      </p:pic>
      <p:cxnSp>
        <p:nvCxnSpPr>
          <p:cNvPr id="7" name="Straight Connector 6">
            <a:extLst>
              <a:ext uri="{FF2B5EF4-FFF2-40B4-BE49-F238E27FC236}">
                <a16:creationId xmlns:a16="http://schemas.microsoft.com/office/drawing/2014/main" id="{691E706B-89FB-3698-A11A-FED9061C3653}"/>
              </a:ext>
            </a:extLst>
          </p:cNvPr>
          <p:cNvCxnSpPr/>
          <p:nvPr/>
        </p:nvCxnSpPr>
        <p:spPr>
          <a:xfrm>
            <a:off x="5595257" y="1343641"/>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screenshot of a computer&#10;&#10;AI-generated content may be incorrect.">
            <a:extLst>
              <a:ext uri="{FF2B5EF4-FFF2-40B4-BE49-F238E27FC236}">
                <a16:creationId xmlns:a16="http://schemas.microsoft.com/office/drawing/2014/main" id="{1F2B2601-F437-4F4F-C8C0-8C89BD937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9" name="Rectangle 8">
            <a:extLst>
              <a:ext uri="{FF2B5EF4-FFF2-40B4-BE49-F238E27FC236}">
                <a16:creationId xmlns:a16="http://schemas.microsoft.com/office/drawing/2014/main" id="{C44C9280-040D-13C5-1FFE-AF933FA7591E}"/>
              </a:ext>
            </a:extLst>
          </p:cNvPr>
          <p:cNvSpPr/>
          <p:nvPr/>
        </p:nvSpPr>
        <p:spPr>
          <a:xfrm>
            <a:off x="1562775" y="1144727"/>
            <a:ext cx="2053848"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504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595257" y="229361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omputer&#10;&#10;Description automatically generated">
            <a:extLst>
              <a:ext uri="{FF2B5EF4-FFF2-40B4-BE49-F238E27FC236}">
                <a16:creationId xmlns:a16="http://schemas.microsoft.com/office/drawing/2014/main" id="{748C0755-4369-B67D-E08B-1B3225796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201" y="1456780"/>
            <a:ext cx="2867425" cy="2276793"/>
          </a:xfrm>
          <a:prstGeom prst="rect">
            <a:avLst/>
          </a:prstGeom>
        </p:spPr>
      </p:pic>
      <p:sp>
        <p:nvSpPr>
          <p:cNvPr id="7" name="TextBox 6">
            <a:extLst>
              <a:ext uri="{FF2B5EF4-FFF2-40B4-BE49-F238E27FC236}">
                <a16:creationId xmlns:a16="http://schemas.microsoft.com/office/drawing/2014/main" id="{EEB64B18-C0DE-3EC7-0378-DB3ECB81562B}"/>
              </a:ext>
            </a:extLst>
          </p:cNvPr>
          <p:cNvSpPr txBox="1"/>
          <p:nvPr/>
        </p:nvSpPr>
        <p:spPr>
          <a:xfrm>
            <a:off x="10345387" y="2087344"/>
            <a:ext cx="1357472" cy="1015663"/>
          </a:xfrm>
          <a:prstGeom prst="rect">
            <a:avLst/>
          </a:prstGeom>
          <a:noFill/>
        </p:spPr>
        <p:txBody>
          <a:bodyPr wrap="square" rtlCol="0">
            <a:spAutoFit/>
          </a:bodyPr>
          <a:lstStyle/>
          <a:p>
            <a:r>
              <a:rPr lang="en-US" sz="2000" dirty="0"/>
              <a:t>Guidance and Templates</a:t>
            </a:r>
          </a:p>
        </p:txBody>
      </p:sp>
      <p:sp>
        <p:nvSpPr>
          <p:cNvPr id="8" name="Right Brace 7">
            <a:extLst>
              <a:ext uri="{FF2B5EF4-FFF2-40B4-BE49-F238E27FC236}">
                <a16:creationId xmlns:a16="http://schemas.microsoft.com/office/drawing/2014/main" id="{E8CBA4AA-43C5-938D-7347-80F2547D08DD}"/>
              </a:ext>
            </a:extLst>
          </p:cNvPr>
          <p:cNvSpPr/>
          <p:nvPr/>
        </p:nvSpPr>
        <p:spPr>
          <a:xfrm>
            <a:off x="9969084" y="1774291"/>
            <a:ext cx="351692" cy="1688123"/>
          </a:xfrm>
          <a:prstGeom prst="rightBrace">
            <a:avLst>
              <a:gd name="adj1" fmla="val 48333"/>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screenshot of a computer&#10;&#10;AI-generated content may be incorrect.">
            <a:extLst>
              <a:ext uri="{FF2B5EF4-FFF2-40B4-BE49-F238E27FC236}">
                <a16:creationId xmlns:a16="http://schemas.microsoft.com/office/drawing/2014/main" id="{1CB8EDA3-AC00-04DA-54AF-2DA0A3F9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826CC194-D8E2-FCC3-5568-E5999F3D7DCE}"/>
              </a:ext>
            </a:extLst>
          </p:cNvPr>
          <p:cNvSpPr/>
          <p:nvPr/>
        </p:nvSpPr>
        <p:spPr>
          <a:xfrm>
            <a:off x="1394743" y="1996454"/>
            <a:ext cx="2189950"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38909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21A2ED-3389-BEB2-FA9E-39BDF1C22B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334A52-32D2-40BE-3E83-F463F3789205}"/>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33952C54-B03E-6B62-2315-ABBFB765ADD3}"/>
              </a:ext>
            </a:extLst>
          </p:cNvPr>
          <p:cNvGraphicFramePr>
            <a:graphicFrameLocks noGrp="1"/>
          </p:cNvGraphicFramePr>
          <p:nvPr/>
        </p:nvGraphicFramePr>
        <p:xfrm>
          <a:off x="1763604" y="1686530"/>
          <a:ext cx="7844095" cy="455676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Impostor Syndrome</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Quick Review of Interagency Process</a:t>
                      </a:r>
                    </a:p>
                  </a:txBody>
                  <a:tcPr marB="91440"/>
                </a:tc>
                <a:extLst>
                  <a:ext uri="{0D108BD9-81ED-4DB2-BD59-A6C34878D82A}">
                    <a16:rowId xmlns:a16="http://schemas.microsoft.com/office/drawing/2014/main" val="2174993798"/>
                  </a:ext>
                </a:extLst>
              </a:tr>
              <a:tr h="370840">
                <a:tc>
                  <a:txBody>
                    <a:bodyPr/>
                    <a:lstStyle/>
                    <a:p>
                      <a:pPr marL="0" indent="0"/>
                      <a:r>
                        <a:rPr lang="en-US" sz="2000" dirty="0"/>
                        <a:t>10:30</a:t>
                      </a:r>
                    </a:p>
                  </a:txBody>
                  <a:tcPr marB="91440"/>
                </a:tc>
                <a:tc>
                  <a:txBody>
                    <a:bodyPr/>
                    <a:lstStyle/>
                    <a:p>
                      <a:r>
                        <a:rPr lang="en-US" sz="2000" kern="1200" dirty="0">
                          <a:solidFill>
                            <a:schemeClr val="tx1"/>
                          </a:solidFill>
                          <a:effectLst/>
                          <a:latin typeface="Aptos" panose="020B0004020202020204" pitchFamily="34" charset="0"/>
                          <a:ea typeface="+mn-ea"/>
                          <a:cs typeface="+mn-cs"/>
                        </a:rPr>
                        <a:t>Guest Speaker:  Mike </a:t>
                      </a:r>
                      <a:r>
                        <a:rPr lang="en-US" sz="2000" kern="1200" dirty="0" err="1">
                          <a:solidFill>
                            <a:schemeClr val="tx1"/>
                          </a:solidFill>
                          <a:effectLst/>
                          <a:latin typeface="Aptos" panose="020B0004020202020204" pitchFamily="34" charset="0"/>
                          <a:ea typeface="+mn-ea"/>
                          <a:cs typeface="+mn-cs"/>
                        </a:rPr>
                        <a:t>Orfini</a:t>
                      </a:r>
                      <a:endParaRPr lang="en-US" sz="2000" kern="1200" dirty="0">
                        <a:solidFill>
                          <a:schemeClr val="tx1"/>
                        </a:solidFill>
                        <a:effectLst/>
                        <a:latin typeface="Aptos" panose="020B0004020202020204" pitchFamily="34" charset="0"/>
                        <a:ea typeface="+mn-ea"/>
                        <a:cs typeface="+mn-cs"/>
                      </a:endParaRPr>
                    </a:p>
                    <a:p>
                      <a:pPr marL="274320"/>
                      <a:r>
                        <a:rPr lang="en-US" sz="2000" kern="1200" dirty="0">
                          <a:solidFill>
                            <a:schemeClr val="tx1"/>
                          </a:solidFill>
                          <a:effectLst/>
                          <a:latin typeface="Aptos" panose="020B0004020202020204" pitchFamily="34" charset="0"/>
                          <a:ea typeface="+mn-ea"/>
                          <a:cs typeface="+mn-cs"/>
                        </a:rPr>
                        <a:t>Former Aide to Vice Presidents </a:t>
                      </a:r>
                    </a:p>
                    <a:p>
                      <a:pPr marL="274320"/>
                      <a:r>
                        <a:rPr lang="en-US" sz="2000" kern="1200" dirty="0">
                          <a:solidFill>
                            <a:schemeClr val="tx1"/>
                          </a:solidFill>
                          <a:effectLst/>
                          <a:latin typeface="Aptos" panose="020B0004020202020204" pitchFamily="34" charset="0"/>
                          <a:ea typeface="+mn-ea"/>
                          <a:cs typeface="+mn-cs"/>
                        </a:rPr>
                        <a:t>The Interagency as seen from OVP</a:t>
                      </a:r>
                    </a:p>
                    <a:p>
                      <a:pPr lvl="0"/>
                      <a:r>
                        <a:rPr lang="en-US" sz="1600" i="1" kern="1200" dirty="0">
                          <a:solidFill>
                            <a:schemeClr val="tx1"/>
                          </a:solidFill>
                          <a:effectLst/>
                          <a:latin typeface="Aptos" panose="020B0004020202020204" pitchFamily="34" charset="0"/>
                          <a:ea typeface="+mn-ea"/>
                          <a:cs typeface="+mn-cs"/>
                        </a:rPr>
                        <a:t>- introduced by John</a:t>
                      </a:r>
                      <a:endParaRPr lang="en-US" sz="3600" dirty="0">
                        <a:latin typeface="Aptos" panose="020B0004020202020204" pitchFamily="34" charset="0"/>
                      </a:endParaRPr>
                    </a:p>
                  </a:txBody>
                  <a:tcPr marB="91440"/>
                </a:tc>
                <a:extLst>
                  <a:ext uri="{0D108BD9-81ED-4DB2-BD59-A6C34878D82A}">
                    <a16:rowId xmlns:a16="http://schemas.microsoft.com/office/drawing/2014/main" val="4083300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11:45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Syllabus and Projects - II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and preps for afternoon excursion</a:t>
                      </a:r>
                    </a:p>
                  </a:txBody>
                  <a:tcPr marB="91440"/>
                </a:tc>
                <a:extLst>
                  <a:ext uri="{0D108BD9-81ED-4DB2-BD59-A6C34878D82A}">
                    <a16:rowId xmlns:a16="http://schemas.microsoft.com/office/drawing/2014/main" val="1260872140"/>
                  </a:ext>
                </a:extLst>
              </a:tr>
              <a:tr h="370840">
                <a:tc>
                  <a:txBody>
                    <a:bodyPr/>
                    <a:lstStyle/>
                    <a:p>
                      <a:pPr marL="0" indent="0"/>
                      <a:r>
                        <a:rPr lang="en-US" sz="2000" dirty="0"/>
                        <a:t>12:30</a:t>
                      </a:r>
                    </a:p>
                  </a:txBody>
                  <a:tcPr marB="91440"/>
                </a:tc>
                <a:tc>
                  <a:txBody>
                    <a:bodyPr/>
                    <a:lstStyle/>
                    <a:p>
                      <a:pPr marL="0" indent="0">
                        <a:buNone/>
                      </a:pPr>
                      <a:r>
                        <a:rPr lang="en-US" sz="2000" kern="1200" dirty="0">
                          <a:solidFill>
                            <a:schemeClr val="tx1"/>
                          </a:solidFill>
                          <a:effectLst/>
                          <a:latin typeface="+mn-lt"/>
                          <a:ea typeface="+mn-ea"/>
                          <a:cs typeface="+mn-cs"/>
                        </a:rPr>
                        <a:t>Lunch and Metro to International Spy Museum</a:t>
                      </a:r>
                    </a:p>
                  </a:txBody>
                  <a:tcPr marB="91440"/>
                </a:tc>
                <a:extLst>
                  <a:ext uri="{0D108BD9-81ED-4DB2-BD59-A6C34878D82A}">
                    <a16:rowId xmlns:a16="http://schemas.microsoft.com/office/drawing/2014/main" val="1733385493"/>
                  </a:ext>
                </a:extLst>
              </a:tr>
              <a:tr h="370840">
                <a:tc>
                  <a:txBody>
                    <a:bodyPr/>
                    <a:lstStyle/>
                    <a:p>
                      <a:pPr marL="0" indent="0"/>
                      <a:r>
                        <a:rPr lang="en-US" sz="2000" dirty="0"/>
                        <a:t>2:00</a:t>
                      </a:r>
                    </a:p>
                  </a:txBody>
                  <a:tcPr marB="91440"/>
                </a:tc>
                <a:tc>
                  <a:txBody>
                    <a:bodyPr/>
                    <a:lstStyle/>
                    <a:p>
                      <a:pPr marL="182880" indent="-182880"/>
                      <a:r>
                        <a:rPr lang="en-US" sz="2000" kern="1200" dirty="0">
                          <a:solidFill>
                            <a:schemeClr val="tx1"/>
                          </a:solidFill>
                          <a:effectLst/>
                          <a:latin typeface="+mn-lt"/>
                          <a:ea typeface="+mn-ea"/>
                          <a:cs typeface="+mn-cs"/>
                        </a:rPr>
                        <a:t>International Spy Museum: Role of Intel in Policy Formulation and Implementation</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err="1"/>
                        <a:t>Wrapup</a:t>
                      </a:r>
                      <a:r>
                        <a:rPr lang="en-US" sz="2000" dirty="0"/>
                        <a:t> and depart from museum</a:t>
                      </a:r>
                    </a:p>
                  </a:txBody>
                  <a:tcPr marB="91440"/>
                </a:tc>
                <a:extLst>
                  <a:ext uri="{0D108BD9-81ED-4DB2-BD59-A6C34878D82A}">
                    <a16:rowId xmlns:a16="http://schemas.microsoft.com/office/drawing/2014/main" val="2069521981"/>
                  </a:ext>
                </a:extLst>
              </a:tr>
            </a:tbl>
          </a:graphicData>
        </a:graphic>
      </p:graphicFrame>
    </p:spTree>
    <p:extLst>
      <p:ext uri="{BB962C8B-B14F-4D97-AF65-F5344CB8AC3E}">
        <p14:creationId xmlns:p14="http://schemas.microsoft.com/office/powerpoint/2010/main" val="160470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391696" y="3059458"/>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5E4546-3792-F68F-1F94-2DAD5FB94040}"/>
              </a:ext>
            </a:extLst>
          </p:cNvPr>
          <p:cNvSpPr txBox="1"/>
          <p:nvPr/>
        </p:nvSpPr>
        <p:spPr>
          <a:xfrm>
            <a:off x="6096000" y="4631689"/>
            <a:ext cx="6096000" cy="1631216"/>
          </a:xfrm>
          <a:prstGeom prst="rect">
            <a:avLst/>
          </a:prstGeom>
          <a:noFill/>
        </p:spPr>
        <p:txBody>
          <a:bodyPr wrap="square">
            <a:spAutoFit/>
          </a:bodyPr>
          <a:lstStyle/>
          <a:p>
            <a:r>
              <a:rPr lang="en-US" sz="2000" dirty="0"/>
              <a:t>Weekly prep e-mails from me</a:t>
            </a:r>
          </a:p>
          <a:p>
            <a:pPr marL="342900" indent="-342900">
              <a:buFontTx/>
              <a:buChar char="-"/>
            </a:pPr>
            <a:r>
              <a:rPr lang="en-US" sz="2000" dirty="0"/>
              <a:t>Saturday or Sunday; updated as needed</a:t>
            </a:r>
          </a:p>
          <a:p>
            <a:pPr marL="342900" indent="-342900">
              <a:buFontTx/>
              <a:buChar char="-"/>
            </a:pPr>
            <a:r>
              <a:rPr lang="en-US" sz="2000" dirty="0"/>
              <a:t>Schedule</a:t>
            </a:r>
          </a:p>
          <a:p>
            <a:pPr marL="342900" indent="-342900">
              <a:buFontTx/>
              <a:buChar char="-"/>
            </a:pPr>
            <a:r>
              <a:rPr lang="en-US" sz="2000" dirty="0"/>
              <a:t>Readings (for discussions and quizzes)</a:t>
            </a:r>
          </a:p>
          <a:p>
            <a:pPr marL="342900" indent="-342900">
              <a:buFontTx/>
              <a:buChar char="-"/>
            </a:pPr>
            <a:r>
              <a:rPr lang="en-US" sz="2000" dirty="0"/>
              <a:t>Assigned introductions of guests</a:t>
            </a:r>
          </a:p>
        </p:txBody>
      </p:sp>
      <p:pic>
        <p:nvPicPr>
          <p:cNvPr id="8" name="Picture 7" descr="A screenshot of a computer&#10;&#10;Description automatically generated">
            <a:extLst>
              <a:ext uri="{FF2B5EF4-FFF2-40B4-BE49-F238E27FC236}">
                <a16:creationId xmlns:a16="http://schemas.microsoft.com/office/drawing/2014/main" id="{572BFCD5-BE90-7850-CC15-1A12EF98698E}"/>
              </a:ext>
            </a:extLst>
          </p:cNvPr>
          <p:cNvPicPr>
            <a:picLocks noChangeAspect="1"/>
          </p:cNvPicPr>
          <p:nvPr/>
        </p:nvPicPr>
        <p:blipFill>
          <a:blip r:embed="rId2">
            <a:extLst>
              <a:ext uri="{28A0092B-C50C-407E-A947-70E740481C1C}">
                <a14:useLocalDpi xmlns:a14="http://schemas.microsoft.com/office/drawing/2010/main" val="0"/>
              </a:ext>
            </a:extLst>
          </a:blip>
          <a:srcRect b="21927"/>
          <a:stretch/>
        </p:blipFill>
        <p:spPr>
          <a:xfrm>
            <a:off x="6744576" y="1845733"/>
            <a:ext cx="4458086" cy="2427450"/>
          </a:xfrm>
          <a:prstGeom prst="rect">
            <a:avLst/>
          </a:prstGeom>
        </p:spPr>
      </p:pic>
      <p:pic>
        <p:nvPicPr>
          <p:cNvPr id="4" name="Picture 3">
            <a:extLst>
              <a:ext uri="{FF2B5EF4-FFF2-40B4-BE49-F238E27FC236}">
                <a16:creationId xmlns:a16="http://schemas.microsoft.com/office/drawing/2014/main" id="{0BDA0595-A80A-EAF6-357E-A3A6494E2C18}"/>
              </a:ext>
            </a:extLst>
          </p:cNvPr>
          <p:cNvPicPr>
            <a:picLocks noChangeAspect="1"/>
          </p:cNvPicPr>
          <p:nvPr/>
        </p:nvPicPr>
        <p:blipFill>
          <a:blip r:embed="rId3"/>
          <a:stretch>
            <a:fillRect/>
          </a:stretch>
        </p:blipFill>
        <p:spPr>
          <a:xfrm>
            <a:off x="7153789" y="3417963"/>
            <a:ext cx="3349241" cy="810392"/>
          </a:xfrm>
          <a:prstGeom prst="rect">
            <a:avLst/>
          </a:prstGeom>
        </p:spPr>
      </p:pic>
      <p:sp>
        <p:nvSpPr>
          <p:cNvPr id="3" name="TextBox 2">
            <a:extLst>
              <a:ext uri="{FF2B5EF4-FFF2-40B4-BE49-F238E27FC236}">
                <a16:creationId xmlns:a16="http://schemas.microsoft.com/office/drawing/2014/main" id="{AA9583B6-397A-D303-D01A-99D2A4CD0DF7}"/>
              </a:ext>
            </a:extLst>
          </p:cNvPr>
          <p:cNvSpPr txBox="1"/>
          <p:nvPr/>
        </p:nvSpPr>
        <p:spPr>
          <a:xfrm>
            <a:off x="8413578" y="3513383"/>
            <a:ext cx="1384300" cy="369332"/>
          </a:xfrm>
          <a:prstGeom prst="rect">
            <a:avLst/>
          </a:prstGeom>
          <a:solidFill>
            <a:srgbClr val="FFFFFF"/>
          </a:solidFill>
        </p:spPr>
        <p:txBody>
          <a:bodyPr wrap="square" rtlCol="0">
            <a:spAutoFit/>
          </a:bodyPr>
          <a:lstStyle/>
          <a:p>
            <a:r>
              <a:rPr lang="en-US" dirty="0">
                <a:solidFill>
                  <a:schemeClr val="bg1">
                    <a:lumMod val="75000"/>
                    <a:lumOff val="25000"/>
                  </a:schemeClr>
                </a:solidFill>
              </a:rPr>
              <a:t>(Date)</a:t>
            </a:r>
          </a:p>
        </p:txBody>
      </p:sp>
      <p:pic>
        <p:nvPicPr>
          <p:cNvPr id="11" name="Picture 10" descr="A screenshot of a computer&#10;&#10;AI-generated content may be incorrect.">
            <a:extLst>
              <a:ext uri="{FF2B5EF4-FFF2-40B4-BE49-F238E27FC236}">
                <a16:creationId xmlns:a16="http://schemas.microsoft.com/office/drawing/2014/main" id="{4C478133-964D-1B0F-8F5B-50E594EF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6F2C36B7-DC38-15A9-BE99-40F6704B8298}"/>
              </a:ext>
            </a:extLst>
          </p:cNvPr>
          <p:cNvSpPr/>
          <p:nvPr/>
        </p:nvSpPr>
        <p:spPr>
          <a:xfrm>
            <a:off x="1415254" y="2748166"/>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273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860909" y="4229598"/>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5CF81A-9742-CA03-131F-0E020B853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776" y="3140904"/>
            <a:ext cx="3200847" cy="2524477"/>
          </a:xfrm>
          <a:prstGeom prst="rect">
            <a:avLst/>
          </a:prstGeom>
        </p:spPr>
      </p:pic>
      <p:sp>
        <p:nvSpPr>
          <p:cNvPr id="9" name="Rectangle 8">
            <a:extLst>
              <a:ext uri="{FF2B5EF4-FFF2-40B4-BE49-F238E27FC236}">
                <a16:creationId xmlns:a16="http://schemas.microsoft.com/office/drawing/2014/main" id="{1FBFC998-2391-3466-7785-99E56AC65C32}"/>
              </a:ext>
            </a:extLst>
          </p:cNvPr>
          <p:cNvSpPr/>
          <p:nvPr/>
        </p:nvSpPr>
        <p:spPr>
          <a:xfrm>
            <a:off x="8549622" y="4291448"/>
            <a:ext cx="1095153" cy="22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C0A22D-1A33-E70B-ADFA-0574A059C735}"/>
              </a:ext>
            </a:extLst>
          </p:cNvPr>
          <p:cNvSpPr/>
          <p:nvPr/>
        </p:nvSpPr>
        <p:spPr>
          <a:xfrm>
            <a:off x="8549623" y="5080043"/>
            <a:ext cx="1162112" cy="22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10;&#10;AI-generated content may be incorrect.">
            <a:extLst>
              <a:ext uri="{FF2B5EF4-FFF2-40B4-BE49-F238E27FC236}">
                <a16:creationId xmlns:a16="http://schemas.microsoft.com/office/drawing/2014/main" id="{DB4C77C2-C027-963F-18A3-3F60DD5B1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907488C0-6613-06DF-9C02-13026D99200B}"/>
              </a:ext>
            </a:extLst>
          </p:cNvPr>
          <p:cNvSpPr/>
          <p:nvPr/>
        </p:nvSpPr>
        <p:spPr>
          <a:xfrm>
            <a:off x="1494377" y="3831769"/>
            <a:ext cx="2161038"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01475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094514" y="5103752"/>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white background with black text&#10;&#10;Description automatically generated">
            <a:extLst>
              <a:ext uri="{FF2B5EF4-FFF2-40B4-BE49-F238E27FC236}">
                <a16:creationId xmlns:a16="http://schemas.microsoft.com/office/drawing/2014/main" id="{4FB4FA12-3958-F898-E218-93821BEBC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689" y="4490681"/>
            <a:ext cx="5077534" cy="1257475"/>
          </a:xfrm>
          <a:prstGeom prst="rect">
            <a:avLst/>
          </a:prstGeom>
        </p:spPr>
      </p:pic>
      <p:sp>
        <p:nvSpPr>
          <p:cNvPr id="9" name="TextBox 8">
            <a:extLst>
              <a:ext uri="{FF2B5EF4-FFF2-40B4-BE49-F238E27FC236}">
                <a16:creationId xmlns:a16="http://schemas.microsoft.com/office/drawing/2014/main" id="{7F501635-A298-6A44-2F16-83F60EF78A1C}"/>
              </a:ext>
            </a:extLst>
          </p:cNvPr>
          <p:cNvSpPr txBox="1"/>
          <p:nvPr/>
        </p:nvSpPr>
        <p:spPr>
          <a:xfrm>
            <a:off x="6027860" y="1490008"/>
            <a:ext cx="5662613" cy="1938992"/>
          </a:xfrm>
          <a:prstGeom prst="rect">
            <a:avLst/>
          </a:prstGeom>
          <a:noFill/>
        </p:spPr>
        <p:txBody>
          <a:bodyPr wrap="square" rtlCol="0">
            <a:spAutoFit/>
          </a:bodyPr>
          <a:lstStyle/>
          <a:p>
            <a:r>
              <a:rPr lang="en-US" sz="2400" dirty="0"/>
              <a:t>Weekly highlights from activities, speakers, readings</a:t>
            </a:r>
          </a:p>
          <a:p>
            <a:pPr marL="342900" indent="-342900">
              <a:buFontTx/>
              <a:buChar char="-"/>
            </a:pPr>
            <a:r>
              <a:rPr lang="en-US" sz="2400" dirty="0"/>
              <a:t>Short, but thoughtful</a:t>
            </a:r>
          </a:p>
          <a:p>
            <a:pPr marL="342900" indent="-342900">
              <a:buFontTx/>
              <a:buChar char="-"/>
            </a:pPr>
            <a:r>
              <a:rPr lang="en-US" sz="2400" dirty="0"/>
              <a:t>Counts toward participation grade but not graded each week</a:t>
            </a:r>
          </a:p>
        </p:txBody>
      </p:sp>
      <p:pic>
        <p:nvPicPr>
          <p:cNvPr id="7" name="Picture 6" descr="A screenshot of a computer&#10;&#10;AI-generated content may be incorrect.">
            <a:extLst>
              <a:ext uri="{FF2B5EF4-FFF2-40B4-BE49-F238E27FC236}">
                <a16:creationId xmlns:a16="http://schemas.microsoft.com/office/drawing/2014/main" id="{A8555268-C6E4-3E8A-028B-52AEA08FE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8DCA0240-0D65-7539-2265-37AA4627BFC9}"/>
              </a:ext>
            </a:extLst>
          </p:cNvPr>
          <p:cNvSpPr/>
          <p:nvPr/>
        </p:nvSpPr>
        <p:spPr>
          <a:xfrm>
            <a:off x="1495437" y="4920505"/>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528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344361" y="592994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phone&#10;&#10;Description automatically generated">
            <a:extLst>
              <a:ext uri="{FF2B5EF4-FFF2-40B4-BE49-F238E27FC236}">
                <a16:creationId xmlns:a16="http://schemas.microsoft.com/office/drawing/2014/main" id="{DD7CDC7D-2F48-202B-F143-2474152CD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846" y="2429704"/>
            <a:ext cx="3372321" cy="3858163"/>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40B105C4-D8D3-3D5D-CB0F-97637519B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3EC3B55C-22FF-0F89-64CD-A4F7732773C8}"/>
              </a:ext>
            </a:extLst>
          </p:cNvPr>
          <p:cNvSpPr/>
          <p:nvPr/>
        </p:nvSpPr>
        <p:spPr>
          <a:xfrm>
            <a:off x="1350117" y="5651913"/>
            <a:ext cx="3145683" cy="501237"/>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00718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AA94D19F-BB42-466C-8F88-D6CC4BB7E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10" name="TextBox 9">
            <a:extLst>
              <a:ext uri="{FF2B5EF4-FFF2-40B4-BE49-F238E27FC236}">
                <a16:creationId xmlns:a16="http://schemas.microsoft.com/office/drawing/2014/main" id="{EFEB449D-9DCC-3967-2E72-73B10853F60C}"/>
              </a:ext>
            </a:extLst>
          </p:cNvPr>
          <p:cNvSpPr txBox="1"/>
          <p:nvPr/>
        </p:nvSpPr>
        <p:spPr>
          <a:xfrm>
            <a:off x="5856410" y="2794933"/>
            <a:ext cx="5662613" cy="1692771"/>
          </a:xfrm>
          <a:prstGeom prst="rect">
            <a:avLst/>
          </a:prstGeom>
          <a:noFill/>
        </p:spPr>
        <p:txBody>
          <a:bodyPr wrap="square" rtlCol="0">
            <a:spAutoFit/>
          </a:bodyPr>
          <a:lstStyle/>
          <a:p>
            <a:r>
              <a:rPr lang="en-US" sz="2400" dirty="0"/>
              <a:t>Soon to be added:  </a:t>
            </a:r>
            <a:r>
              <a:rPr lang="en-US" sz="3200" dirty="0"/>
              <a:t>Quizzes</a:t>
            </a:r>
            <a:endParaRPr lang="en-US" sz="2400" dirty="0"/>
          </a:p>
          <a:p>
            <a:pPr marL="342900" indent="-342900">
              <a:buFontTx/>
              <a:buChar char="-"/>
            </a:pPr>
            <a:r>
              <a:rPr lang="en-US" sz="2400" dirty="0"/>
              <a:t>On readings or current events</a:t>
            </a:r>
          </a:p>
          <a:p>
            <a:pPr marL="342900" indent="-342900">
              <a:buFontTx/>
              <a:buChar char="-"/>
            </a:pPr>
            <a:r>
              <a:rPr lang="en-US" sz="2400" dirty="0"/>
              <a:t>Brief writing exercises</a:t>
            </a:r>
          </a:p>
          <a:p>
            <a:pPr marL="342900" indent="-342900">
              <a:buFontTx/>
              <a:buChar char="-"/>
            </a:pPr>
            <a:r>
              <a:rPr lang="en-US" sz="2400" dirty="0"/>
              <a:t>Count toward participation grade</a:t>
            </a:r>
          </a:p>
        </p:txBody>
      </p:sp>
    </p:spTree>
    <p:extLst>
      <p:ext uri="{BB962C8B-B14F-4D97-AF65-F5344CB8AC3E}">
        <p14:creationId xmlns:p14="http://schemas.microsoft.com/office/powerpoint/2010/main" val="13739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8C665-A6EB-4CB2-BD1F-40C54E63946C}"/>
              </a:ext>
            </a:extLst>
          </p:cNvPr>
          <p:cNvSpPr/>
          <p:nvPr/>
        </p:nvSpPr>
        <p:spPr>
          <a:xfrm>
            <a:off x="993058" y="520047"/>
            <a:ext cx="10677832" cy="1554272"/>
          </a:xfrm>
          <a:prstGeom prst="rect">
            <a:avLst/>
          </a:prstGeom>
        </p:spPr>
        <p:txBody>
          <a:bodyPr wrap="square">
            <a:spAutoFit/>
          </a:bodyPr>
          <a:lstStyle/>
          <a:p>
            <a:pPr>
              <a:spcAft>
                <a:spcPts val="600"/>
              </a:spcAft>
            </a:pPr>
            <a:r>
              <a:rPr lang="en-US" b="1" kern="0" dirty="0">
                <a:uFill>
                  <a:solidFill>
                    <a:srgbClr val="000000"/>
                  </a:solidFill>
                </a:uFill>
                <a:latin typeface="Arial" panose="020B0604020202020204" pitchFamily="34" charset="0"/>
                <a:ea typeface="Arial" panose="020B0604020202020204" pitchFamily="34" charset="0"/>
              </a:rPr>
              <a:t>Grading</a:t>
            </a:r>
          </a:p>
          <a:p>
            <a:pPr>
              <a:spcAft>
                <a:spcPts val="1200"/>
              </a:spcAft>
            </a:pPr>
            <a:r>
              <a:rPr lang="en-US" dirty="0">
                <a:latin typeface="Arial" panose="020B0604020202020204" pitchFamily="34" charset="0"/>
                <a:ea typeface="Arial" panose="020B0604020202020204" pitchFamily="34" charset="0"/>
              </a:rPr>
              <a:t>The course will provide varied opportunities for students to succeed and grow, and effort – as well as accomplishment – will be evaluated. Full attendance and active participation, including coming to each session prepared to discuss the readings and engage in thoughtful discussion with guest speakers, are expected. </a:t>
            </a:r>
          </a:p>
        </p:txBody>
      </p:sp>
      <p:pic>
        <p:nvPicPr>
          <p:cNvPr id="4" name="Picture 3" descr="Graphical user interface, text, application&#10;&#10;Description automatically generated">
            <a:extLst>
              <a:ext uri="{FF2B5EF4-FFF2-40B4-BE49-F238E27FC236}">
                <a16:creationId xmlns:a16="http://schemas.microsoft.com/office/drawing/2014/main" id="{A7C2C2EA-D855-4AA7-827B-C9DB033DE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828" y="2074319"/>
            <a:ext cx="6675120" cy="1824391"/>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B5B4D38F-E0AA-4467-8C50-16167C6C8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828" y="4165569"/>
            <a:ext cx="6675120" cy="2063021"/>
          </a:xfrm>
          <a:prstGeom prst="rect">
            <a:avLst/>
          </a:prstGeom>
        </p:spPr>
      </p:pic>
      <p:sp>
        <p:nvSpPr>
          <p:cNvPr id="12" name="Rectangle 11">
            <a:extLst>
              <a:ext uri="{FF2B5EF4-FFF2-40B4-BE49-F238E27FC236}">
                <a16:creationId xmlns:a16="http://schemas.microsoft.com/office/drawing/2014/main" id="{DE33B3E0-642B-4FE7-9E43-B043B208C49A}"/>
              </a:ext>
            </a:extLst>
          </p:cNvPr>
          <p:cNvSpPr/>
          <p:nvPr/>
        </p:nvSpPr>
        <p:spPr>
          <a:xfrm>
            <a:off x="3088828" y="4165569"/>
            <a:ext cx="6675120" cy="2063021"/>
          </a:xfrm>
          <a:prstGeom prst="rect">
            <a:avLst/>
          </a:prstGeom>
          <a:solidFill>
            <a:srgbClr val="10405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2B50BE-34F7-4051-A6DA-8872954F0FB8}"/>
              </a:ext>
            </a:extLst>
          </p:cNvPr>
          <p:cNvSpPr/>
          <p:nvPr/>
        </p:nvSpPr>
        <p:spPr>
          <a:xfrm>
            <a:off x="3088828" y="2074318"/>
            <a:ext cx="6675120" cy="1824391"/>
          </a:xfrm>
          <a:prstGeom prst="rect">
            <a:avLst/>
          </a:prstGeom>
          <a:solidFill>
            <a:srgbClr val="10405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 name="TextBox 1">
            <a:extLst>
              <a:ext uri="{FF2B5EF4-FFF2-40B4-BE49-F238E27FC236}">
                <a16:creationId xmlns:a16="http://schemas.microsoft.com/office/drawing/2014/main" id="{9C4C1F67-B7A7-DC6E-83CC-718DEE5EE293}"/>
              </a:ext>
            </a:extLst>
          </p:cNvPr>
          <p:cNvSpPr txBox="1"/>
          <p:nvPr/>
        </p:nvSpPr>
        <p:spPr>
          <a:xfrm>
            <a:off x="2744504" y="4165569"/>
            <a:ext cx="8458307" cy="2554545"/>
          </a:xfrm>
          <a:prstGeom prst="rect">
            <a:avLst/>
          </a:prstGeom>
        </p:spPr>
        <p:txBody>
          <a:bodyPr wrap="square" rtlCol="0">
            <a:spAutoFit/>
          </a:bodyPr>
          <a:lstStyle/>
          <a:p>
            <a:r>
              <a:rPr lang="en-US" sz="3200" dirty="0"/>
              <a:t>Participation includes effective use of guest speakers to</a:t>
            </a:r>
            <a:br>
              <a:rPr lang="en-US" sz="3200" dirty="0"/>
            </a:br>
            <a:r>
              <a:rPr lang="en-US" sz="3200" dirty="0"/>
              <a:t>	- Learn about the issues</a:t>
            </a:r>
            <a:br>
              <a:rPr lang="en-US" sz="3200" dirty="0"/>
            </a:br>
            <a:r>
              <a:rPr lang="en-US" sz="3200" dirty="0"/>
              <a:t>	- Learn/practice elicitation</a:t>
            </a:r>
            <a:br>
              <a:rPr lang="en-US" sz="3200" dirty="0"/>
            </a:br>
            <a:r>
              <a:rPr lang="en-US" sz="3200" dirty="0"/>
              <a:t>	- Explore new ideas</a:t>
            </a:r>
          </a:p>
        </p:txBody>
      </p:sp>
    </p:spTree>
    <p:extLst>
      <p:ext uri="{BB962C8B-B14F-4D97-AF65-F5344CB8AC3E}">
        <p14:creationId xmlns:p14="http://schemas.microsoft.com/office/powerpoint/2010/main" val="25340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2" grpId="0" animBg="1"/>
      <p:bldP spid="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6C2A9-B3CA-0AF8-7AA0-B273D23CA327}"/>
              </a:ext>
            </a:extLst>
          </p:cNvPr>
          <p:cNvSpPr txBox="1"/>
          <p:nvPr/>
        </p:nvSpPr>
        <p:spPr>
          <a:xfrm>
            <a:off x="1732547" y="992408"/>
            <a:ext cx="9216807" cy="4622484"/>
          </a:xfrm>
          <a:prstGeom prst="rect">
            <a:avLst/>
          </a:prstGeom>
          <a:noFill/>
        </p:spPr>
        <p:txBody>
          <a:bodyPr wrap="square">
            <a:spAutoFit/>
          </a:bodyPr>
          <a:lstStyle/>
          <a:p>
            <a:pPr marL="0" marR="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Attendance and Preparation</a:t>
            </a:r>
            <a:r>
              <a:rPr lang="en-US" sz="2400" dirty="0">
                <a:effectLst/>
                <a:ea typeface="Calibri" panose="020F0502020204030204" pitchFamily="34" charset="0"/>
                <a:cs typeface="Times New Roman" panose="02020603050405020304" pitchFamily="18" charset="0"/>
              </a:rPr>
              <a:t>: Students are expected to attend (and be on time for) every class. Each Friday’s schedule is aggressive and requires that absences be for only </a:t>
            </a:r>
            <a:r>
              <a:rPr lang="en-US" sz="2400" i="1" dirty="0">
                <a:effectLst/>
                <a:ea typeface="Calibri" panose="020F0502020204030204" pitchFamily="34" charset="0"/>
                <a:cs typeface="Times New Roman" panose="02020603050405020304" pitchFamily="18" charset="0"/>
              </a:rPr>
              <a:t>exceptional</a:t>
            </a:r>
            <a:r>
              <a:rPr lang="en-US" sz="2400" dirty="0">
                <a:effectLst/>
                <a:ea typeface="Calibri" panose="020F0502020204030204" pitchFamily="34" charset="0"/>
                <a:cs typeface="Times New Roman" panose="02020603050405020304" pitchFamily="18" charset="0"/>
              </a:rPr>
              <a:t> purposes and be approved by the professor in advance. (Religious observances, health emergencies, and other compelling circumstances are understandable. Pursuit of long weekends is </a:t>
            </a:r>
            <a:r>
              <a:rPr lang="en-US" sz="2400" i="1" dirty="0">
                <a:effectLst/>
                <a:ea typeface="Calibri" panose="020F0502020204030204" pitchFamily="34" charset="0"/>
                <a:cs typeface="Times New Roman" panose="02020603050405020304" pitchFamily="18" charset="0"/>
              </a:rPr>
              <a:t>not</a:t>
            </a:r>
            <a:r>
              <a:rPr lang="en-US" sz="2400" dirty="0">
                <a:effectLst/>
                <a:ea typeface="Calibri" panose="020F0502020204030204" pitchFamily="34" charset="0"/>
                <a:cs typeface="Times New Roman" panose="02020603050405020304" pitchFamily="18" charset="0"/>
              </a:rPr>
              <a:t> an exceptional purpose.)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If you are absent, you will write a one-page (400 words) paper on the readings for that day.</a:t>
            </a:r>
            <a:endParaRPr lang="en-US" sz="2400" dirty="0">
              <a:effectLst/>
              <a:ea typeface="Calibri" panose="020F0502020204030204" pitchFamily="34" charset="0"/>
              <a:cs typeface="Times New Roman" panose="02020603050405020304" pitchFamily="18" charset="0"/>
            </a:endParaRP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If you feel that you cannot commit to attending every class, this may not be the right semester for you to be in the program. </a:t>
            </a:r>
          </a:p>
        </p:txBody>
      </p:sp>
      <p:sp>
        <p:nvSpPr>
          <p:cNvPr id="6" name="TextBox 5">
            <a:extLst>
              <a:ext uri="{FF2B5EF4-FFF2-40B4-BE49-F238E27FC236}">
                <a16:creationId xmlns:a16="http://schemas.microsoft.com/office/drawing/2014/main" id="{2FDED3D5-B6A5-4C21-0E2F-6D568C1BA9E8}"/>
              </a:ext>
            </a:extLst>
          </p:cNvPr>
          <p:cNvSpPr txBox="1"/>
          <p:nvPr/>
        </p:nvSpPr>
        <p:spPr>
          <a:xfrm>
            <a:off x="4786008" y="449093"/>
            <a:ext cx="6612376" cy="369332"/>
          </a:xfrm>
          <a:prstGeom prst="rect">
            <a:avLst/>
          </a:prstGeom>
          <a:noFill/>
        </p:spPr>
        <p:txBody>
          <a:bodyPr wrap="square">
            <a:spAutoFit/>
          </a:bodyPr>
          <a:lstStyle/>
          <a:p>
            <a:r>
              <a:rPr lang="en-US" sz="1800" dirty="0">
                <a:effectLst/>
                <a:cs typeface="Times New Roman" panose="02020603050405020304" pitchFamily="18" charset="0"/>
              </a:rPr>
              <a:t>Religious Observance Notification Deadline:  Monday, 2 February</a:t>
            </a:r>
            <a:endParaRPr lang="en-US" dirty="0"/>
          </a:p>
        </p:txBody>
      </p:sp>
    </p:spTree>
    <p:extLst>
      <p:ext uri="{BB962C8B-B14F-4D97-AF65-F5344CB8AC3E}">
        <p14:creationId xmlns:p14="http://schemas.microsoft.com/office/powerpoint/2010/main" val="2741516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664B88-2579-E456-3F1D-1A9446CCD653}"/>
              </a:ext>
            </a:extLst>
          </p:cNvPr>
          <p:cNvSpPr txBox="1"/>
          <p:nvPr/>
        </p:nvSpPr>
        <p:spPr>
          <a:xfrm>
            <a:off x="1070042" y="1138136"/>
            <a:ext cx="3967625" cy="523220"/>
          </a:xfrm>
          <a:prstGeom prst="rect">
            <a:avLst/>
          </a:prstGeom>
          <a:noFill/>
        </p:spPr>
        <p:txBody>
          <a:bodyPr wrap="none" rtlCol="0">
            <a:spAutoFit/>
          </a:bodyPr>
          <a:lstStyle/>
          <a:p>
            <a:r>
              <a:rPr lang="en-US" sz="2800" dirty="0"/>
              <a:t>Several words of wisdom:</a:t>
            </a:r>
          </a:p>
        </p:txBody>
      </p:sp>
      <p:sp>
        <p:nvSpPr>
          <p:cNvPr id="3" name="TextBox 2">
            <a:extLst>
              <a:ext uri="{FF2B5EF4-FFF2-40B4-BE49-F238E27FC236}">
                <a16:creationId xmlns:a16="http://schemas.microsoft.com/office/drawing/2014/main" id="{A03C2D38-6CFB-8FFE-02CB-83B2151F315D}"/>
              </a:ext>
            </a:extLst>
          </p:cNvPr>
          <p:cNvSpPr txBox="1"/>
          <p:nvPr/>
        </p:nvSpPr>
        <p:spPr>
          <a:xfrm>
            <a:off x="3778073" y="1937319"/>
            <a:ext cx="823604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Sometimes I will call you out, but … even if I don’t … don’t assume I don’t know what you’re doing.</a:t>
            </a:r>
          </a:p>
        </p:txBody>
      </p:sp>
      <p:sp>
        <p:nvSpPr>
          <p:cNvPr id="4" name="TextBox 3">
            <a:extLst>
              <a:ext uri="{FF2B5EF4-FFF2-40B4-BE49-F238E27FC236}">
                <a16:creationId xmlns:a16="http://schemas.microsoft.com/office/drawing/2014/main" id="{FB4F28D3-0689-8CC4-BBF8-FC8565AE1485}"/>
              </a:ext>
            </a:extLst>
          </p:cNvPr>
          <p:cNvSpPr txBox="1"/>
          <p:nvPr/>
        </p:nvSpPr>
        <p:spPr>
          <a:xfrm>
            <a:off x="1236713" y="3167390"/>
            <a:ext cx="8590794" cy="523220"/>
          </a:xfrm>
          <a:prstGeom prst="rect">
            <a:avLst/>
          </a:prstGeom>
          <a:noFill/>
        </p:spPr>
        <p:txBody>
          <a:bodyPr wrap="square" rtlCol="0">
            <a:spAutoFit/>
          </a:bodyPr>
          <a:lstStyle/>
          <a:p>
            <a:r>
              <a:rPr lang="en-US" sz="2800" dirty="0"/>
              <a:t>Same thing on ethics issues such as use of ChatGPT. </a:t>
            </a:r>
          </a:p>
        </p:txBody>
      </p:sp>
      <p:sp>
        <p:nvSpPr>
          <p:cNvPr id="5" name="TextBox 4">
            <a:extLst>
              <a:ext uri="{FF2B5EF4-FFF2-40B4-BE49-F238E27FC236}">
                <a16:creationId xmlns:a16="http://schemas.microsoft.com/office/drawing/2014/main" id="{2C1AAF52-8371-925D-C937-6FADDA1CB741}"/>
              </a:ext>
            </a:extLst>
          </p:cNvPr>
          <p:cNvSpPr txBox="1"/>
          <p:nvPr/>
        </p:nvSpPr>
        <p:spPr>
          <a:xfrm>
            <a:off x="3235752" y="3920406"/>
            <a:ext cx="8590794" cy="954107"/>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I am concerned about artificial intelligence, but  </a:t>
            </a:r>
            <a:br>
              <a:rPr lang="en-US" sz="2800" dirty="0"/>
            </a:br>
            <a:r>
              <a:rPr lang="en-US" sz="2800" dirty="0"/>
              <a:t>I worry more about natural stupidity.</a:t>
            </a:r>
          </a:p>
        </p:txBody>
      </p:sp>
      <p:sp>
        <p:nvSpPr>
          <p:cNvPr id="6" name="Right Arrow 5">
            <a:extLst>
              <a:ext uri="{FF2B5EF4-FFF2-40B4-BE49-F238E27FC236}">
                <a16:creationId xmlns:a16="http://schemas.microsoft.com/office/drawing/2014/main" id="{525AC40E-B9DD-21A9-8910-FF7B6E34674B}"/>
              </a:ext>
            </a:extLst>
          </p:cNvPr>
          <p:cNvSpPr/>
          <p:nvPr/>
        </p:nvSpPr>
        <p:spPr>
          <a:xfrm>
            <a:off x="7531149" y="5414963"/>
            <a:ext cx="2828925" cy="671512"/>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5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750"/>
                            </p:stCondLst>
                            <p:childTnLst>
                              <p:par>
                                <p:cTn id="18" presetID="22" presetClass="entr" presetSubtype="8" fill="hold" grpId="0"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9CEBF5-5190-07B1-7960-FC5082571A37}"/>
              </a:ext>
            </a:extLst>
          </p:cNvPr>
          <p:cNvSpPr txBox="1"/>
          <p:nvPr/>
        </p:nvSpPr>
        <p:spPr>
          <a:xfrm>
            <a:off x="1083810" y="928405"/>
            <a:ext cx="10175001" cy="5632311"/>
          </a:xfrm>
          <a:prstGeom prst="rect">
            <a:avLst/>
          </a:prstGeom>
          <a:noFill/>
        </p:spPr>
        <p:txBody>
          <a:bodyPr wrap="square">
            <a:spAutoFit/>
          </a:bodyPr>
          <a:lstStyle/>
          <a:p>
            <a:pPr>
              <a:spcAft>
                <a:spcPts val="1200"/>
              </a:spcAft>
            </a:pPr>
            <a:r>
              <a:rPr lang="en-US" sz="2000" dirty="0">
                <a:effectLst/>
                <a:latin typeface="TimesNewRomanPSMT"/>
              </a:rPr>
              <a:t>Syracuse’s academic integrity expectations extend to the fast-growing realm of </a:t>
            </a:r>
            <a:r>
              <a:rPr lang="en-US" sz="2000" b="1" dirty="0">
                <a:effectLst/>
                <a:latin typeface="TimesNewRomanPS"/>
              </a:rPr>
              <a:t>artificial intelligence </a:t>
            </a:r>
            <a:r>
              <a:rPr lang="en-US" sz="2000" dirty="0">
                <a:effectLst/>
                <a:latin typeface="TimesNewRomanPSMT"/>
              </a:rPr>
              <a:t>(AI). In 401-402, some limited use of AI is permitted, per below. </a:t>
            </a:r>
            <a:endParaRPr lang="en-US" sz="2000" dirty="0">
              <a:effectLst/>
            </a:endParaRPr>
          </a:p>
          <a:p>
            <a:pPr marL="285750" indent="-285750">
              <a:spcAft>
                <a:spcPts val="1200"/>
              </a:spcAft>
              <a:buFont typeface="Arial" panose="020B0604020202020204" pitchFamily="34" charset="0"/>
              <a:buChar char="•"/>
            </a:pPr>
            <a:r>
              <a:rPr lang="en-US" sz="2000" dirty="0">
                <a:effectLst/>
                <a:latin typeface="TimesNewRomanPSMT"/>
              </a:rPr>
              <a:t>Based on the specific learning outcomes and assignments in this course, artificial intelligence (e.g., ChatGPT) is permitted on the following: Memo #1 (for 401) and the research (pre-drafting) phase of the Project Proposal, Public Opinion, and Final Memo (for 402). Tools that aid in good writing, such as Grammarly, are also permitted. See each assignment for more information about what artificial intelligence tools are permitted and to what extent, as well as citation requirements. If no instructions are provided for a specific assignment, then no use of any artificial intelligence tool is permitted. Any AI use beyond that which is detailed in course assignments is </a:t>
            </a:r>
            <a:r>
              <a:rPr lang="en-US" sz="2000" i="1" dirty="0">
                <a:effectLst/>
                <a:latin typeface="TimesNewRomanPS"/>
              </a:rPr>
              <a:t>explicitly prohibited </a:t>
            </a:r>
            <a:r>
              <a:rPr lang="en-US" sz="2000" dirty="0">
                <a:effectLst/>
                <a:latin typeface="TimesNewRomanPSMT"/>
              </a:rPr>
              <a:t>except when documented permission is granted. </a:t>
            </a:r>
            <a:endParaRPr lang="en-US" sz="2000" dirty="0">
              <a:effectLst/>
            </a:endParaRPr>
          </a:p>
          <a:p>
            <a:pPr>
              <a:spcAft>
                <a:spcPts val="1200"/>
              </a:spcAft>
            </a:pPr>
            <a:r>
              <a:rPr lang="en-US" sz="2000" b="1" dirty="0">
                <a:effectLst/>
                <a:latin typeface="TimesNewRomanPS"/>
              </a:rPr>
              <a:t>In other words, the professor’s policy is that the work for 401 and 402 must be original and produced by the students themselves. </a:t>
            </a:r>
            <a:r>
              <a:rPr lang="en-US" sz="2000" dirty="0">
                <a:effectLst/>
                <a:latin typeface="TimesNewRomanPSMT"/>
              </a:rPr>
              <a:t>Students can use ChatGPT and other AI tools, as well as the usual search tools like Google, during the research phase of their projects (such as in building Memo #1) – to find information and identify possible primary sources of information – but </a:t>
            </a:r>
            <a:r>
              <a:rPr lang="en-US" sz="2000" b="1" dirty="0">
                <a:effectLst/>
                <a:latin typeface="TimesNewRomanPS"/>
              </a:rPr>
              <a:t>the reasoning, analysis, and writing must be entirely their own</a:t>
            </a:r>
            <a:r>
              <a:rPr lang="en-US" sz="2000" dirty="0">
                <a:effectLst/>
                <a:latin typeface="TimesNewRomanPSMT"/>
              </a:rPr>
              <a:t>. They will be required to certify that everything they submit is written by themselves and that they “have appropriately identified elements taken from other sources.” </a:t>
            </a:r>
            <a:endParaRPr lang="en-US" sz="2000" dirty="0">
              <a:effectLst/>
            </a:endParaRPr>
          </a:p>
        </p:txBody>
      </p:sp>
      <p:sp>
        <p:nvSpPr>
          <p:cNvPr id="4" name="TextBox 3">
            <a:extLst>
              <a:ext uri="{FF2B5EF4-FFF2-40B4-BE49-F238E27FC236}">
                <a16:creationId xmlns:a16="http://schemas.microsoft.com/office/drawing/2014/main" id="{130E3FC3-4D77-8D97-DFBC-7C28DA59EA7D}"/>
              </a:ext>
            </a:extLst>
          </p:cNvPr>
          <p:cNvSpPr txBox="1"/>
          <p:nvPr/>
        </p:nvSpPr>
        <p:spPr>
          <a:xfrm>
            <a:off x="9144001" y="6160606"/>
            <a:ext cx="2114810" cy="400110"/>
          </a:xfrm>
          <a:prstGeom prst="rect">
            <a:avLst/>
          </a:prstGeom>
          <a:noFill/>
        </p:spPr>
        <p:txBody>
          <a:bodyPr wrap="none" rtlCol="0">
            <a:spAutoFit/>
          </a:bodyPr>
          <a:lstStyle/>
          <a:p>
            <a:r>
              <a:rPr lang="en-US" sz="2000" dirty="0"/>
              <a:t>pp. 4-5 of Syllabus</a:t>
            </a:r>
          </a:p>
        </p:txBody>
      </p:sp>
      <p:sp>
        <p:nvSpPr>
          <p:cNvPr id="5" name="Rectangle 4">
            <a:extLst>
              <a:ext uri="{FF2B5EF4-FFF2-40B4-BE49-F238E27FC236}">
                <a16:creationId xmlns:a16="http://schemas.microsoft.com/office/drawing/2014/main" id="{CA4D773A-AC4B-7FD0-455F-93358BC3E48F}"/>
              </a:ext>
            </a:extLst>
          </p:cNvPr>
          <p:cNvSpPr/>
          <p:nvPr/>
        </p:nvSpPr>
        <p:spPr>
          <a:xfrm>
            <a:off x="3341594" y="2067427"/>
            <a:ext cx="985838"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C297DC-81B7-577E-9868-2D5B0C9022BC}"/>
              </a:ext>
            </a:extLst>
          </p:cNvPr>
          <p:cNvSpPr/>
          <p:nvPr/>
        </p:nvSpPr>
        <p:spPr>
          <a:xfrm>
            <a:off x="6267450" y="2083863"/>
            <a:ext cx="4474829"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C814B9-59B6-626E-36BC-8908A014959B}"/>
              </a:ext>
            </a:extLst>
          </p:cNvPr>
          <p:cNvSpPr/>
          <p:nvPr/>
        </p:nvSpPr>
        <p:spPr>
          <a:xfrm>
            <a:off x="1451872" y="2433637"/>
            <a:ext cx="8529688" cy="198885"/>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A7E3DB-23B2-0C4E-5F32-751B251A26C4}"/>
              </a:ext>
            </a:extLst>
          </p:cNvPr>
          <p:cNvSpPr/>
          <p:nvPr/>
        </p:nvSpPr>
        <p:spPr>
          <a:xfrm>
            <a:off x="3527170" y="2710832"/>
            <a:ext cx="1989966"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E6D293-60A1-ECB9-4CD4-663DD4C65686}"/>
              </a:ext>
            </a:extLst>
          </p:cNvPr>
          <p:cNvSpPr/>
          <p:nvPr/>
        </p:nvSpPr>
        <p:spPr>
          <a:xfrm>
            <a:off x="3671222" y="3285151"/>
            <a:ext cx="7006302" cy="26864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97937C-203B-BB97-5B59-A749386AD05F}"/>
              </a:ext>
            </a:extLst>
          </p:cNvPr>
          <p:cNvSpPr txBox="1"/>
          <p:nvPr/>
        </p:nvSpPr>
        <p:spPr>
          <a:xfrm>
            <a:off x="3419475" y="388355"/>
            <a:ext cx="6100762" cy="400110"/>
          </a:xfrm>
          <a:prstGeom prst="rect">
            <a:avLst/>
          </a:prstGeom>
          <a:noFill/>
        </p:spPr>
        <p:txBody>
          <a:bodyPr wrap="square">
            <a:spAutoFit/>
          </a:bodyPr>
          <a:lstStyle/>
          <a:p>
            <a:r>
              <a:rPr lang="en-US" sz="2000" b="1" dirty="0">
                <a:effectLst/>
                <a:latin typeface="TimesNewRomanPS"/>
              </a:rPr>
              <a:t>Academic Integrity and “Artificial Intelligence” </a:t>
            </a:r>
            <a:endParaRPr lang="en-US" sz="2000" dirty="0">
              <a:effectLst/>
            </a:endParaRPr>
          </a:p>
        </p:txBody>
      </p:sp>
    </p:spTree>
    <p:extLst>
      <p:ext uri="{BB962C8B-B14F-4D97-AF65-F5344CB8AC3E}">
        <p14:creationId xmlns:p14="http://schemas.microsoft.com/office/powerpoint/2010/main" val="25547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C24C84-B819-4C67-9396-43652488519B}"/>
              </a:ext>
            </a:extLst>
          </p:cNvPr>
          <p:cNvSpPr txBox="1"/>
          <p:nvPr/>
        </p:nvSpPr>
        <p:spPr>
          <a:xfrm>
            <a:off x="2021305" y="1831773"/>
            <a:ext cx="8003390" cy="3531864"/>
          </a:xfrm>
          <a:prstGeom prst="rect">
            <a:avLst/>
          </a:prstGeom>
          <a:noFill/>
        </p:spPr>
        <p:txBody>
          <a:bodyPr wrap="square">
            <a:spAutoFit/>
          </a:bodyPr>
          <a:lstStyle/>
          <a:p>
            <a:pPr marL="0" marR="0">
              <a:lnSpc>
                <a:spcPct val="115000"/>
              </a:lnSpc>
              <a:spcBef>
                <a:spcPts val="0"/>
              </a:spcBef>
              <a:spcAft>
                <a:spcPts val="1200"/>
              </a:spcAft>
            </a:pPr>
            <a:r>
              <a:rPr lang="en-US" sz="2800" i="1" dirty="0">
                <a:effectLst/>
                <a:ea typeface="Calibri" panose="020F0502020204030204" pitchFamily="34" charset="0"/>
                <a:cs typeface="Times New Roman" panose="02020603050405020304" pitchFamily="18" charset="0"/>
              </a:rPr>
              <a:t>Late Assignment Policy: </a:t>
            </a:r>
            <a:r>
              <a:rPr lang="en-US" sz="2800" dirty="0">
                <a:effectLst/>
                <a:ea typeface="Calibri" panose="020F0502020204030204" pitchFamily="34" charset="0"/>
                <a:cs typeface="Times New Roman" panose="02020603050405020304" pitchFamily="18" charset="0"/>
              </a:rPr>
              <a:t>All work should be handed in on time unless otherwise arranged with the professor. Five points (or one-half grade) will be deducted for each day an assignment is late. For example, if an assignment is due on a Friday – at which time it would receive a grade of 80 – Saturday submission will lower the grade to 75. </a:t>
            </a:r>
          </a:p>
        </p:txBody>
      </p:sp>
    </p:spTree>
    <p:extLst>
      <p:ext uri="{BB962C8B-B14F-4D97-AF65-F5344CB8AC3E}">
        <p14:creationId xmlns:p14="http://schemas.microsoft.com/office/powerpoint/2010/main" val="131679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3DDA5-C876-EB87-685A-502A5C96CF3F}"/>
              </a:ext>
            </a:extLst>
          </p:cNvPr>
          <p:cNvSpPr txBox="1"/>
          <p:nvPr/>
        </p:nvSpPr>
        <p:spPr>
          <a:xfrm>
            <a:off x="791560" y="695570"/>
            <a:ext cx="2605713" cy="461665"/>
          </a:xfrm>
          <a:prstGeom prst="rect">
            <a:avLst/>
          </a:prstGeom>
          <a:noFill/>
        </p:spPr>
        <p:txBody>
          <a:bodyPr wrap="none" rtlCol="0">
            <a:spAutoFit/>
          </a:bodyPr>
          <a:lstStyle/>
          <a:p>
            <a:r>
              <a:rPr lang="en-US" sz="2400" dirty="0"/>
              <a:t>Professional Skills </a:t>
            </a:r>
          </a:p>
        </p:txBody>
      </p:sp>
      <p:pic>
        <p:nvPicPr>
          <p:cNvPr id="4" name="Picture 3">
            <a:extLst>
              <a:ext uri="{FF2B5EF4-FFF2-40B4-BE49-F238E27FC236}">
                <a16:creationId xmlns:a16="http://schemas.microsoft.com/office/drawing/2014/main" id="{599DE0A6-EB75-E3D8-999A-BDB326D68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605" y="1290916"/>
            <a:ext cx="7012961" cy="5259721"/>
          </a:xfrm>
          <a:prstGeom prst="rect">
            <a:avLst/>
          </a:prstGeom>
          <a:ln>
            <a:solidFill>
              <a:schemeClr val="tx1"/>
            </a:solidFill>
          </a:ln>
        </p:spPr>
      </p:pic>
    </p:spTree>
    <p:extLst>
      <p:ext uri="{BB962C8B-B14F-4D97-AF65-F5344CB8AC3E}">
        <p14:creationId xmlns:p14="http://schemas.microsoft.com/office/powerpoint/2010/main" val="3631387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97D3F-3C89-4A22-221E-F0CDCF6EFE45}"/>
              </a:ext>
            </a:extLst>
          </p:cNvPr>
          <p:cNvSpPr txBox="1"/>
          <p:nvPr/>
        </p:nvSpPr>
        <p:spPr>
          <a:xfrm>
            <a:off x="1285875" y="771525"/>
            <a:ext cx="5773375" cy="523220"/>
          </a:xfrm>
          <a:prstGeom prst="rect">
            <a:avLst/>
          </a:prstGeom>
          <a:noFill/>
        </p:spPr>
        <p:txBody>
          <a:bodyPr wrap="none" rtlCol="0">
            <a:spAutoFit/>
          </a:bodyPr>
          <a:lstStyle/>
          <a:p>
            <a:r>
              <a:rPr lang="en-US" sz="2800" dirty="0"/>
              <a:t>THREE TASKS TO START FOR TODAY</a:t>
            </a:r>
          </a:p>
        </p:txBody>
      </p:sp>
      <p:sp>
        <p:nvSpPr>
          <p:cNvPr id="3" name="TextBox 2">
            <a:extLst>
              <a:ext uri="{FF2B5EF4-FFF2-40B4-BE49-F238E27FC236}">
                <a16:creationId xmlns:a16="http://schemas.microsoft.com/office/drawing/2014/main" id="{BFBCF1C7-BA47-4D17-9FC2-0508D9506FBC}"/>
              </a:ext>
            </a:extLst>
          </p:cNvPr>
          <p:cNvSpPr txBox="1"/>
          <p:nvPr/>
        </p:nvSpPr>
        <p:spPr>
          <a:xfrm>
            <a:off x="1285875" y="1900238"/>
            <a:ext cx="7057317" cy="461665"/>
          </a:xfrm>
          <a:prstGeom prst="rect">
            <a:avLst/>
          </a:prstGeom>
          <a:noFill/>
        </p:spPr>
        <p:txBody>
          <a:bodyPr wrap="none" rtlCol="0">
            <a:spAutoFit/>
          </a:bodyPr>
          <a:lstStyle/>
          <a:p>
            <a:r>
              <a:rPr lang="en-US" sz="2400" dirty="0"/>
              <a:t>1.  Think of topics you would like to do for 401 and 402.</a:t>
            </a:r>
          </a:p>
        </p:txBody>
      </p:sp>
      <p:sp>
        <p:nvSpPr>
          <p:cNvPr id="4" name="TextBox 3">
            <a:extLst>
              <a:ext uri="{FF2B5EF4-FFF2-40B4-BE49-F238E27FC236}">
                <a16:creationId xmlns:a16="http://schemas.microsoft.com/office/drawing/2014/main" id="{28CE5905-4E4C-0366-EED0-5CCBC201A7A0}"/>
              </a:ext>
            </a:extLst>
          </p:cNvPr>
          <p:cNvSpPr txBox="1"/>
          <p:nvPr/>
        </p:nvSpPr>
        <p:spPr>
          <a:xfrm>
            <a:off x="5086350" y="2891554"/>
            <a:ext cx="1814086" cy="400110"/>
          </a:xfrm>
          <a:prstGeom prst="rect">
            <a:avLst/>
          </a:prstGeom>
          <a:noFill/>
        </p:spPr>
        <p:txBody>
          <a:bodyPr wrap="none" rtlCol="0">
            <a:spAutoFit/>
          </a:bodyPr>
          <a:lstStyle/>
          <a:p>
            <a:r>
              <a:rPr lang="en-US" sz="2000" dirty="0"/>
              <a:t>You do it alone.</a:t>
            </a:r>
          </a:p>
        </p:txBody>
      </p:sp>
      <p:sp>
        <p:nvSpPr>
          <p:cNvPr id="5" name="TextBox 4">
            <a:extLst>
              <a:ext uri="{FF2B5EF4-FFF2-40B4-BE49-F238E27FC236}">
                <a16:creationId xmlns:a16="http://schemas.microsoft.com/office/drawing/2014/main" id="{47F99EE2-5233-24CF-EFC6-A09EF699F799}"/>
              </a:ext>
            </a:extLst>
          </p:cNvPr>
          <p:cNvSpPr txBox="1"/>
          <p:nvPr/>
        </p:nvSpPr>
        <p:spPr>
          <a:xfrm>
            <a:off x="1643063" y="2767280"/>
            <a:ext cx="2938463" cy="2246769"/>
          </a:xfrm>
          <a:prstGeom prst="rect">
            <a:avLst/>
          </a:prstGeom>
          <a:noFill/>
        </p:spPr>
        <p:txBody>
          <a:bodyPr wrap="square" rtlCol="0">
            <a:spAutoFit/>
          </a:bodyPr>
          <a:lstStyle/>
          <a:p>
            <a:r>
              <a:rPr lang="en-US" sz="2000" dirty="0"/>
              <a:t>Interested in.</a:t>
            </a:r>
          </a:p>
          <a:p>
            <a:r>
              <a:rPr lang="en-US" sz="2000" dirty="0"/>
              <a:t>Relevant to U.S.</a:t>
            </a:r>
          </a:p>
          <a:p>
            <a:r>
              <a:rPr lang="en-US" sz="2000" dirty="0"/>
              <a:t>Developing, evolving.</a:t>
            </a:r>
          </a:p>
          <a:p>
            <a:pPr marL="182880" indent="-182880"/>
            <a:r>
              <a:rPr lang="en-US" sz="2000" dirty="0"/>
              <a:t>International or domestic.</a:t>
            </a:r>
          </a:p>
          <a:p>
            <a:r>
              <a:rPr lang="en-US" sz="2000" dirty="0"/>
              <a:t>Some policy decision.</a:t>
            </a:r>
          </a:p>
          <a:p>
            <a:pPr marL="182880" indent="-182880"/>
            <a:r>
              <a:rPr lang="en-US" sz="2000" dirty="0"/>
              <a:t>Balance between tactical and strategic.</a:t>
            </a:r>
          </a:p>
        </p:txBody>
      </p:sp>
      <p:sp>
        <p:nvSpPr>
          <p:cNvPr id="6" name="TextBox 5">
            <a:extLst>
              <a:ext uri="{FF2B5EF4-FFF2-40B4-BE49-F238E27FC236}">
                <a16:creationId xmlns:a16="http://schemas.microsoft.com/office/drawing/2014/main" id="{8FE097C0-23F4-F3FC-4A0F-6340ECF7CC2A}"/>
              </a:ext>
            </a:extLst>
          </p:cNvPr>
          <p:cNvSpPr txBox="1"/>
          <p:nvPr/>
        </p:nvSpPr>
        <p:spPr>
          <a:xfrm>
            <a:off x="7610475" y="2891554"/>
            <a:ext cx="2773323" cy="400110"/>
          </a:xfrm>
          <a:prstGeom prst="rect">
            <a:avLst/>
          </a:prstGeom>
          <a:noFill/>
        </p:spPr>
        <p:txBody>
          <a:bodyPr wrap="none" rtlCol="0">
            <a:spAutoFit/>
          </a:bodyPr>
          <a:lstStyle/>
          <a:p>
            <a:r>
              <a:rPr lang="en-US" sz="2000" dirty="0"/>
              <a:t>You do with one partner.</a:t>
            </a:r>
          </a:p>
        </p:txBody>
      </p:sp>
      <p:cxnSp>
        <p:nvCxnSpPr>
          <p:cNvPr id="8" name="Straight Arrow Connector 7">
            <a:extLst>
              <a:ext uri="{FF2B5EF4-FFF2-40B4-BE49-F238E27FC236}">
                <a16:creationId xmlns:a16="http://schemas.microsoft.com/office/drawing/2014/main" id="{6ABACCE3-D165-8718-C0A9-1AB6B8F99AB1}"/>
              </a:ext>
            </a:extLst>
          </p:cNvPr>
          <p:cNvCxnSpPr/>
          <p:nvPr/>
        </p:nvCxnSpPr>
        <p:spPr>
          <a:xfrm flipH="1">
            <a:off x="2886075" y="2361903"/>
            <a:ext cx="216682" cy="405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7807D3-0287-ED56-B2A5-7C216C77A9E0}"/>
              </a:ext>
            </a:extLst>
          </p:cNvPr>
          <p:cNvCxnSpPr/>
          <p:nvPr/>
        </p:nvCxnSpPr>
        <p:spPr>
          <a:xfrm flipH="1">
            <a:off x="6496050" y="2361903"/>
            <a:ext cx="216682" cy="405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A2CBF8-DCC7-B954-9CAB-3BABDDA376FD}"/>
              </a:ext>
            </a:extLst>
          </p:cNvPr>
          <p:cNvCxnSpPr>
            <a:cxnSpLocks/>
          </p:cNvCxnSpPr>
          <p:nvPr/>
        </p:nvCxnSpPr>
        <p:spPr>
          <a:xfrm>
            <a:off x="7955745" y="2424040"/>
            <a:ext cx="216705" cy="343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5CCD04-F4CA-DB35-4A86-7011A75155FA}"/>
              </a:ext>
            </a:extLst>
          </p:cNvPr>
          <p:cNvSpPr txBox="1"/>
          <p:nvPr/>
        </p:nvSpPr>
        <p:spPr>
          <a:xfrm>
            <a:off x="5222898" y="3821315"/>
            <a:ext cx="5160900" cy="461665"/>
          </a:xfrm>
          <a:prstGeom prst="rect">
            <a:avLst/>
          </a:prstGeom>
          <a:noFill/>
        </p:spPr>
        <p:txBody>
          <a:bodyPr wrap="none" rtlCol="0">
            <a:spAutoFit/>
          </a:bodyPr>
          <a:lstStyle/>
          <a:p>
            <a:r>
              <a:rPr lang="en-US" sz="2400" dirty="0"/>
              <a:t>2.  Start talking with potential partners.</a:t>
            </a:r>
          </a:p>
        </p:txBody>
      </p:sp>
      <p:sp>
        <p:nvSpPr>
          <p:cNvPr id="14" name="TextBox 13">
            <a:extLst>
              <a:ext uri="{FF2B5EF4-FFF2-40B4-BE49-F238E27FC236}">
                <a16:creationId xmlns:a16="http://schemas.microsoft.com/office/drawing/2014/main" id="{A40FAE7E-7BEA-A051-2703-BBFC8C6DC5AC}"/>
              </a:ext>
            </a:extLst>
          </p:cNvPr>
          <p:cNvSpPr txBox="1"/>
          <p:nvPr/>
        </p:nvSpPr>
        <p:spPr>
          <a:xfrm>
            <a:off x="5550424" y="4226692"/>
            <a:ext cx="4479111" cy="400110"/>
          </a:xfrm>
          <a:prstGeom prst="rect">
            <a:avLst/>
          </a:prstGeom>
          <a:noFill/>
        </p:spPr>
        <p:txBody>
          <a:bodyPr wrap="none" rtlCol="0">
            <a:spAutoFit/>
          </a:bodyPr>
          <a:lstStyle/>
          <a:p>
            <a:r>
              <a:rPr lang="en-US" sz="2000" dirty="0"/>
              <a:t>(Not just a friend. Look for value-added.)</a:t>
            </a:r>
          </a:p>
        </p:txBody>
      </p:sp>
      <p:sp>
        <p:nvSpPr>
          <p:cNvPr id="15" name="TextBox 14">
            <a:extLst>
              <a:ext uri="{FF2B5EF4-FFF2-40B4-BE49-F238E27FC236}">
                <a16:creationId xmlns:a16="http://schemas.microsoft.com/office/drawing/2014/main" id="{E15026A4-CE76-3A53-F767-03110228F125}"/>
              </a:ext>
            </a:extLst>
          </p:cNvPr>
          <p:cNvSpPr txBox="1"/>
          <p:nvPr/>
        </p:nvSpPr>
        <p:spPr>
          <a:xfrm>
            <a:off x="1303641" y="5138174"/>
            <a:ext cx="10384818" cy="461665"/>
          </a:xfrm>
          <a:prstGeom prst="rect">
            <a:avLst/>
          </a:prstGeom>
          <a:noFill/>
        </p:spPr>
        <p:txBody>
          <a:bodyPr wrap="square" rtlCol="0">
            <a:spAutoFit/>
          </a:bodyPr>
          <a:lstStyle/>
          <a:p>
            <a:r>
              <a:rPr lang="en-US" sz="2400" dirty="0"/>
              <a:t>3.  Here’s a list of candidate issues for team project.</a:t>
            </a:r>
          </a:p>
        </p:txBody>
      </p:sp>
      <p:cxnSp>
        <p:nvCxnSpPr>
          <p:cNvPr id="16" name="Straight Arrow Connector 15">
            <a:extLst>
              <a:ext uri="{FF2B5EF4-FFF2-40B4-BE49-F238E27FC236}">
                <a16:creationId xmlns:a16="http://schemas.microsoft.com/office/drawing/2014/main" id="{71C6D94D-FDED-EEF5-AF65-48178B49025F}"/>
              </a:ext>
            </a:extLst>
          </p:cNvPr>
          <p:cNvCxnSpPr>
            <a:cxnSpLocks/>
          </p:cNvCxnSpPr>
          <p:nvPr/>
        </p:nvCxnSpPr>
        <p:spPr>
          <a:xfrm flipH="1">
            <a:off x="8586788" y="3381372"/>
            <a:ext cx="778657" cy="3554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07C54E94-43D1-28AC-6913-9A085C42DEF8}"/>
              </a:ext>
            </a:extLst>
          </p:cNvPr>
          <p:cNvSpPr/>
          <p:nvPr/>
        </p:nvSpPr>
        <p:spPr>
          <a:xfrm>
            <a:off x="8002185" y="5196188"/>
            <a:ext cx="2845605" cy="40011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3" grpId="0"/>
      <p:bldP spid="14" grpId="0"/>
      <p:bldP spid="15" grpId="0"/>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0765-109E-B268-1EC8-55438FBF37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498AFB-E640-D59D-4975-E30AED48FE28}"/>
              </a:ext>
            </a:extLst>
          </p:cNvPr>
          <p:cNvSpPr txBox="1"/>
          <p:nvPr/>
        </p:nvSpPr>
        <p:spPr>
          <a:xfrm>
            <a:off x="1285875" y="771525"/>
            <a:ext cx="5754717" cy="523220"/>
          </a:xfrm>
          <a:prstGeom prst="rect">
            <a:avLst/>
          </a:prstGeom>
          <a:noFill/>
        </p:spPr>
        <p:txBody>
          <a:bodyPr wrap="none" rtlCol="0">
            <a:spAutoFit/>
          </a:bodyPr>
          <a:lstStyle/>
          <a:p>
            <a:r>
              <a:rPr lang="en-US" sz="2800" dirty="0"/>
              <a:t>TOPICS FOR YOUR CONSIDERATION</a:t>
            </a:r>
          </a:p>
        </p:txBody>
      </p:sp>
      <p:sp>
        <p:nvSpPr>
          <p:cNvPr id="15" name="TextBox 14">
            <a:extLst>
              <a:ext uri="{FF2B5EF4-FFF2-40B4-BE49-F238E27FC236}">
                <a16:creationId xmlns:a16="http://schemas.microsoft.com/office/drawing/2014/main" id="{A326A675-CAF3-3224-FBAA-3DE31E447D3F}"/>
              </a:ext>
            </a:extLst>
          </p:cNvPr>
          <p:cNvSpPr txBox="1"/>
          <p:nvPr/>
        </p:nvSpPr>
        <p:spPr>
          <a:xfrm>
            <a:off x="1036941" y="5121176"/>
            <a:ext cx="2858784" cy="461665"/>
          </a:xfrm>
          <a:prstGeom prst="rect">
            <a:avLst/>
          </a:prstGeom>
          <a:noFill/>
        </p:spPr>
        <p:txBody>
          <a:bodyPr wrap="square" rtlCol="0">
            <a:spAutoFit/>
          </a:bodyPr>
          <a:lstStyle/>
          <a:p>
            <a:r>
              <a:rPr lang="en-US" sz="2400" dirty="0"/>
              <a:t>CRITERIA:  </a:t>
            </a:r>
          </a:p>
        </p:txBody>
      </p:sp>
      <p:sp>
        <p:nvSpPr>
          <p:cNvPr id="7" name="TextBox 6">
            <a:extLst>
              <a:ext uri="{FF2B5EF4-FFF2-40B4-BE49-F238E27FC236}">
                <a16:creationId xmlns:a16="http://schemas.microsoft.com/office/drawing/2014/main" id="{E8321593-783C-3F88-A481-FE8BA10069E6}"/>
              </a:ext>
            </a:extLst>
          </p:cNvPr>
          <p:cNvSpPr txBox="1"/>
          <p:nvPr/>
        </p:nvSpPr>
        <p:spPr>
          <a:xfrm>
            <a:off x="1285875" y="1638300"/>
            <a:ext cx="5751383" cy="461665"/>
          </a:xfrm>
          <a:prstGeom prst="rect">
            <a:avLst/>
          </a:prstGeom>
          <a:noFill/>
        </p:spPr>
        <p:txBody>
          <a:bodyPr wrap="none" rtlCol="0">
            <a:spAutoFit/>
          </a:bodyPr>
          <a:lstStyle/>
          <a:p>
            <a:r>
              <a:rPr lang="en-US" sz="2400" i="1" dirty="0"/>
              <a:t>What should the United States do about … ?</a:t>
            </a:r>
          </a:p>
        </p:txBody>
      </p:sp>
      <p:sp>
        <p:nvSpPr>
          <p:cNvPr id="11" name="TextBox 10">
            <a:extLst>
              <a:ext uri="{FF2B5EF4-FFF2-40B4-BE49-F238E27FC236}">
                <a16:creationId xmlns:a16="http://schemas.microsoft.com/office/drawing/2014/main" id="{97289AA2-02A9-F6C1-1DCC-286BA6577B61}"/>
              </a:ext>
            </a:extLst>
          </p:cNvPr>
          <p:cNvSpPr txBox="1"/>
          <p:nvPr/>
        </p:nvSpPr>
        <p:spPr>
          <a:xfrm>
            <a:off x="342899" y="2359641"/>
            <a:ext cx="4876801" cy="1938992"/>
          </a:xfrm>
          <a:prstGeom prst="rect">
            <a:avLst/>
          </a:prstGeom>
          <a:noFill/>
        </p:spPr>
        <p:txBody>
          <a:bodyPr wrap="square" rtlCol="0">
            <a:spAutoFit/>
          </a:bodyPr>
          <a:lstStyle/>
          <a:p>
            <a:r>
              <a:rPr lang="en-US" sz="2400" dirty="0"/>
              <a:t>Ukraine cease-fire or treaty</a:t>
            </a:r>
          </a:p>
          <a:p>
            <a:r>
              <a:rPr lang="en-US" sz="2400" dirty="0"/>
              <a:t>Gaza war, sovereignty, future</a:t>
            </a:r>
          </a:p>
          <a:p>
            <a:r>
              <a:rPr lang="en-US" sz="2400" dirty="0"/>
              <a:t>Israel relations after Netanyahu</a:t>
            </a:r>
          </a:p>
          <a:p>
            <a:r>
              <a:rPr lang="en-US" sz="2400" dirty="0"/>
              <a:t>Iran and its evolving nationalism</a:t>
            </a:r>
          </a:p>
          <a:p>
            <a:r>
              <a:rPr lang="en-US" sz="2400" dirty="0"/>
              <a:t>China (multiple aspects)</a:t>
            </a:r>
          </a:p>
        </p:txBody>
      </p:sp>
      <p:sp>
        <p:nvSpPr>
          <p:cNvPr id="12" name="TextBox 11">
            <a:extLst>
              <a:ext uri="{FF2B5EF4-FFF2-40B4-BE49-F238E27FC236}">
                <a16:creationId xmlns:a16="http://schemas.microsoft.com/office/drawing/2014/main" id="{611FCE40-A236-7847-375F-73180994C07E}"/>
              </a:ext>
            </a:extLst>
          </p:cNvPr>
          <p:cNvSpPr txBox="1"/>
          <p:nvPr/>
        </p:nvSpPr>
        <p:spPr>
          <a:xfrm>
            <a:off x="4764354" y="2443520"/>
            <a:ext cx="3894336" cy="2677656"/>
          </a:xfrm>
          <a:prstGeom prst="rect">
            <a:avLst/>
          </a:prstGeom>
          <a:noFill/>
        </p:spPr>
        <p:txBody>
          <a:bodyPr wrap="none" rtlCol="0">
            <a:spAutoFit/>
          </a:bodyPr>
          <a:lstStyle/>
          <a:p>
            <a:r>
              <a:rPr lang="en-US" sz="2400" dirty="0"/>
              <a:t>Enhancing cybersecurity</a:t>
            </a:r>
          </a:p>
          <a:p>
            <a:r>
              <a:rPr lang="en-US" sz="2400" dirty="0"/>
              <a:t>Aid to Gaza</a:t>
            </a:r>
          </a:p>
          <a:p>
            <a:r>
              <a:rPr lang="en-US" sz="2400" dirty="0"/>
              <a:t>DPRK and Kim’s strategy</a:t>
            </a:r>
          </a:p>
          <a:p>
            <a:r>
              <a:rPr lang="en-US" sz="2400" dirty="0"/>
              <a:t>UN environmental efforts</a:t>
            </a:r>
          </a:p>
          <a:p>
            <a:r>
              <a:rPr lang="en-US" sz="2400" dirty="0"/>
              <a:t>Russia and dealing with Putin</a:t>
            </a:r>
          </a:p>
          <a:p>
            <a:endParaRPr lang="en-US" sz="2400" dirty="0"/>
          </a:p>
          <a:p>
            <a:endParaRPr lang="en-US" sz="2400" dirty="0"/>
          </a:p>
        </p:txBody>
      </p:sp>
      <p:sp>
        <p:nvSpPr>
          <p:cNvPr id="17" name="TextBox 16">
            <a:extLst>
              <a:ext uri="{FF2B5EF4-FFF2-40B4-BE49-F238E27FC236}">
                <a16:creationId xmlns:a16="http://schemas.microsoft.com/office/drawing/2014/main" id="{47B3358D-1700-4BE4-49F9-66B1C3561E8B}"/>
              </a:ext>
            </a:extLst>
          </p:cNvPr>
          <p:cNvSpPr txBox="1"/>
          <p:nvPr/>
        </p:nvSpPr>
        <p:spPr>
          <a:xfrm>
            <a:off x="8658690" y="2457452"/>
            <a:ext cx="3143233" cy="2308324"/>
          </a:xfrm>
          <a:prstGeom prst="rect">
            <a:avLst/>
          </a:prstGeom>
          <a:noFill/>
        </p:spPr>
        <p:txBody>
          <a:bodyPr wrap="none" rtlCol="0">
            <a:spAutoFit/>
          </a:bodyPr>
          <a:lstStyle/>
          <a:p>
            <a:r>
              <a:rPr lang="en-US" sz="2400" dirty="0"/>
              <a:t>U.S. culture wars</a:t>
            </a:r>
          </a:p>
          <a:p>
            <a:r>
              <a:rPr lang="en-US" sz="2400" dirty="0"/>
              <a:t>Microplastics and PFAS</a:t>
            </a:r>
          </a:p>
          <a:p>
            <a:r>
              <a:rPr lang="en-US" sz="2400" dirty="0"/>
              <a:t>AI and socio-economic</a:t>
            </a:r>
          </a:p>
          <a:p>
            <a:r>
              <a:rPr lang="en-US" sz="2400" dirty="0"/>
              <a:t>Cryptocurrency risks</a:t>
            </a:r>
          </a:p>
          <a:p>
            <a:r>
              <a:rPr lang="en-US" sz="2400" dirty="0"/>
              <a:t>Declining birth rates</a:t>
            </a:r>
          </a:p>
          <a:p>
            <a:endParaRPr lang="en-US" sz="2400" dirty="0"/>
          </a:p>
        </p:txBody>
      </p:sp>
      <p:sp>
        <p:nvSpPr>
          <p:cNvPr id="18" name="TextBox 17">
            <a:extLst>
              <a:ext uri="{FF2B5EF4-FFF2-40B4-BE49-F238E27FC236}">
                <a16:creationId xmlns:a16="http://schemas.microsoft.com/office/drawing/2014/main" id="{16AD660C-C5ED-401A-FD8A-1713D1B55652}"/>
              </a:ext>
            </a:extLst>
          </p:cNvPr>
          <p:cNvSpPr txBox="1"/>
          <p:nvPr/>
        </p:nvSpPr>
        <p:spPr>
          <a:xfrm>
            <a:off x="6305161" y="3961627"/>
            <a:ext cx="3877985" cy="2308324"/>
          </a:xfrm>
          <a:prstGeom prst="rect">
            <a:avLst/>
          </a:prstGeom>
          <a:noFill/>
        </p:spPr>
        <p:txBody>
          <a:bodyPr wrap="none" rtlCol="0">
            <a:spAutoFit/>
          </a:bodyPr>
          <a:lstStyle/>
          <a:p>
            <a:r>
              <a:rPr lang="en-US" sz="2400" dirty="0"/>
              <a:t>Economic, trade competition</a:t>
            </a:r>
          </a:p>
          <a:p>
            <a:r>
              <a:rPr lang="en-US" sz="2400" dirty="0"/>
              <a:t>Southeast Asia</a:t>
            </a:r>
          </a:p>
          <a:p>
            <a:r>
              <a:rPr lang="en-US" sz="2400" dirty="0"/>
              <a:t>Taiwan</a:t>
            </a:r>
          </a:p>
          <a:p>
            <a:r>
              <a:rPr lang="en-US" sz="2400" dirty="0"/>
              <a:t>Other challenges.</a:t>
            </a:r>
          </a:p>
          <a:p>
            <a:endParaRPr lang="en-US" sz="2400" dirty="0"/>
          </a:p>
          <a:p>
            <a:endParaRPr lang="en-US" sz="2400" dirty="0"/>
          </a:p>
        </p:txBody>
      </p:sp>
      <p:sp>
        <p:nvSpPr>
          <p:cNvPr id="19" name="TextBox 18">
            <a:extLst>
              <a:ext uri="{FF2B5EF4-FFF2-40B4-BE49-F238E27FC236}">
                <a16:creationId xmlns:a16="http://schemas.microsoft.com/office/drawing/2014/main" id="{8D24DF09-82A4-3530-C8DC-7980E68BE131}"/>
              </a:ext>
            </a:extLst>
          </p:cNvPr>
          <p:cNvSpPr txBox="1"/>
          <p:nvPr/>
        </p:nvSpPr>
        <p:spPr>
          <a:xfrm>
            <a:off x="2732173" y="5132696"/>
            <a:ext cx="3894335" cy="1200329"/>
          </a:xfrm>
          <a:prstGeom prst="rect">
            <a:avLst/>
          </a:prstGeom>
          <a:noFill/>
        </p:spPr>
        <p:txBody>
          <a:bodyPr wrap="square" rtlCol="0">
            <a:spAutoFit/>
          </a:bodyPr>
          <a:lstStyle/>
          <a:p>
            <a:r>
              <a:rPr lang="en-US" sz="2400" dirty="0"/>
              <a:t>Interesting to classmates.</a:t>
            </a:r>
          </a:p>
          <a:p>
            <a:r>
              <a:rPr lang="en-US" sz="2400" dirty="0"/>
              <a:t>Relevant.</a:t>
            </a:r>
          </a:p>
          <a:p>
            <a:r>
              <a:rPr lang="en-US" sz="2400" dirty="0"/>
              <a:t>Already know something.</a:t>
            </a:r>
          </a:p>
        </p:txBody>
      </p:sp>
      <p:sp>
        <p:nvSpPr>
          <p:cNvPr id="20" name="TextBox 19">
            <a:extLst>
              <a:ext uri="{FF2B5EF4-FFF2-40B4-BE49-F238E27FC236}">
                <a16:creationId xmlns:a16="http://schemas.microsoft.com/office/drawing/2014/main" id="{7FFDCEB5-F3E6-8E85-FD7E-3A47C2C5F472}"/>
              </a:ext>
            </a:extLst>
          </p:cNvPr>
          <p:cNvSpPr txBox="1"/>
          <p:nvPr/>
        </p:nvSpPr>
        <p:spPr>
          <a:xfrm>
            <a:off x="6626508" y="5156151"/>
            <a:ext cx="3894335" cy="830997"/>
          </a:xfrm>
          <a:prstGeom prst="rect">
            <a:avLst/>
          </a:prstGeom>
          <a:noFill/>
        </p:spPr>
        <p:txBody>
          <a:bodyPr wrap="square" rtlCol="0">
            <a:spAutoFit/>
          </a:bodyPr>
          <a:lstStyle/>
          <a:p>
            <a:r>
              <a:rPr lang="en-US" sz="2400" dirty="0"/>
              <a:t>Dynamic, evolving.</a:t>
            </a:r>
          </a:p>
          <a:p>
            <a:r>
              <a:rPr lang="en-US" sz="2400" dirty="0"/>
              <a:t>Articulable U.S. interest.</a:t>
            </a:r>
          </a:p>
        </p:txBody>
      </p:sp>
      <p:cxnSp>
        <p:nvCxnSpPr>
          <p:cNvPr id="22" name="Straight Arrow Connector 21">
            <a:extLst>
              <a:ext uri="{FF2B5EF4-FFF2-40B4-BE49-F238E27FC236}">
                <a16:creationId xmlns:a16="http://schemas.microsoft.com/office/drawing/2014/main" id="{E2C8258E-FD6B-FE7A-F43B-7E3892DE7543}"/>
              </a:ext>
            </a:extLst>
          </p:cNvPr>
          <p:cNvCxnSpPr/>
          <p:nvPr/>
        </p:nvCxnSpPr>
        <p:spPr>
          <a:xfrm>
            <a:off x="3752850" y="4038600"/>
            <a:ext cx="2247900" cy="2600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7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808080"/>
                                      </p:to>
                                    </p:animClr>
                                  </p:subTnLst>
                                </p:cTn>
                              </p:par>
                              <p:par>
                                <p:cTn id="8" presetID="22" presetClass="entr" presetSubtype="8"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808080"/>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808080"/>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P spid="17" grpId="0"/>
      <p:bldP spid="18" grpId="0"/>
      <p:bldP spid="18" grpId="1"/>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123A-44D9-03A5-6FFF-1FC106BC0F6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940E537-4CA1-C00D-B3B6-5589B35F7FBF}"/>
              </a:ext>
            </a:extLst>
          </p:cNvPr>
          <p:cNvSpPr txBox="1"/>
          <p:nvPr/>
        </p:nvSpPr>
        <p:spPr>
          <a:xfrm>
            <a:off x="903591" y="4557149"/>
            <a:ext cx="10384818" cy="1938992"/>
          </a:xfrm>
          <a:prstGeom prst="rect">
            <a:avLst/>
          </a:prstGeom>
          <a:noFill/>
        </p:spPr>
        <p:txBody>
          <a:bodyPr wrap="square" rtlCol="0">
            <a:spAutoFit/>
          </a:bodyPr>
          <a:lstStyle/>
          <a:p>
            <a:pPr marL="457200" indent="-457200">
              <a:buAutoNum type="arabicPeriod" startAt="3"/>
            </a:pPr>
            <a:r>
              <a:rPr lang="en-US" sz="2400" dirty="0"/>
              <a:t>Send me TWO e-mails by 9pm tonight (23 January):</a:t>
            </a:r>
          </a:p>
          <a:p>
            <a:pPr marL="1371600" lvl="2" indent="-457200">
              <a:buFont typeface="Arial" panose="020B0604020202020204" pitchFamily="34" charset="0"/>
              <a:buChar char="•"/>
            </a:pPr>
            <a:r>
              <a:rPr lang="en-US" sz="2400" dirty="0"/>
              <a:t>One on your individual project proposal.  </a:t>
            </a:r>
          </a:p>
          <a:p>
            <a:pPr marL="1371600" lvl="2" indent="-457200">
              <a:buFont typeface="Arial" panose="020B0604020202020204" pitchFamily="34" charset="0"/>
              <a:buChar char="•"/>
            </a:pPr>
            <a:r>
              <a:rPr lang="en-US" sz="2400" dirty="0"/>
              <a:t>One – with proposed partner – on a team proposal.</a:t>
            </a:r>
            <a:br>
              <a:rPr lang="en-US" sz="2400" dirty="0"/>
            </a:br>
            <a:endParaRPr lang="en-US" sz="2400" dirty="0"/>
          </a:p>
          <a:p>
            <a:pPr marL="800100" lvl="1" indent="-342900">
              <a:buFont typeface="Arial" panose="020B0604020202020204" pitchFamily="34" charset="0"/>
              <a:buChar char="•"/>
            </a:pPr>
            <a:r>
              <a:rPr lang="en-US" sz="2400" dirty="0"/>
              <a:t>Topic with one sentence on main story and one sentence on policy options.</a:t>
            </a:r>
          </a:p>
        </p:txBody>
      </p:sp>
      <p:sp>
        <p:nvSpPr>
          <p:cNvPr id="3" name="TextBox 2">
            <a:extLst>
              <a:ext uri="{FF2B5EF4-FFF2-40B4-BE49-F238E27FC236}">
                <a16:creationId xmlns:a16="http://schemas.microsoft.com/office/drawing/2014/main" id="{7B8F89A8-7240-B1D1-4B87-3ABEF65028DA}"/>
              </a:ext>
            </a:extLst>
          </p:cNvPr>
          <p:cNvSpPr txBox="1"/>
          <p:nvPr/>
        </p:nvSpPr>
        <p:spPr>
          <a:xfrm>
            <a:off x="476249" y="928033"/>
            <a:ext cx="4876801" cy="1938992"/>
          </a:xfrm>
          <a:prstGeom prst="rect">
            <a:avLst/>
          </a:prstGeom>
          <a:noFill/>
        </p:spPr>
        <p:txBody>
          <a:bodyPr wrap="square" rtlCol="0">
            <a:spAutoFit/>
          </a:bodyPr>
          <a:lstStyle/>
          <a:p>
            <a:r>
              <a:rPr lang="en-US" sz="2400" dirty="0"/>
              <a:t>Ukraine cease-fire or treaty</a:t>
            </a:r>
          </a:p>
          <a:p>
            <a:r>
              <a:rPr lang="en-US" sz="2400" dirty="0"/>
              <a:t>Gaza war, sovereignty, future</a:t>
            </a:r>
          </a:p>
          <a:p>
            <a:r>
              <a:rPr lang="en-US" sz="2400" dirty="0"/>
              <a:t>Israel relations after Netanyahu</a:t>
            </a:r>
          </a:p>
          <a:p>
            <a:r>
              <a:rPr lang="en-US" sz="2400" dirty="0"/>
              <a:t>Iran and its evolving nationalism</a:t>
            </a:r>
          </a:p>
          <a:p>
            <a:r>
              <a:rPr lang="en-US" sz="2400" dirty="0"/>
              <a:t>China (multiple aspects)</a:t>
            </a:r>
          </a:p>
        </p:txBody>
      </p:sp>
      <p:sp>
        <p:nvSpPr>
          <p:cNvPr id="4" name="TextBox 3">
            <a:extLst>
              <a:ext uri="{FF2B5EF4-FFF2-40B4-BE49-F238E27FC236}">
                <a16:creationId xmlns:a16="http://schemas.microsoft.com/office/drawing/2014/main" id="{FC13DA50-B265-CC9F-C533-A1DDDB0CB8BA}"/>
              </a:ext>
            </a:extLst>
          </p:cNvPr>
          <p:cNvSpPr txBox="1"/>
          <p:nvPr/>
        </p:nvSpPr>
        <p:spPr>
          <a:xfrm>
            <a:off x="4897704" y="1011912"/>
            <a:ext cx="3894336" cy="2677656"/>
          </a:xfrm>
          <a:prstGeom prst="rect">
            <a:avLst/>
          </a:prstGeom>
          <a:noFill/>
        </p:spPr>
        <p:txBody>
          <a:bodyPr wrap="none" rtlCol="0">
            <a:spAutoFit/>
          </a:bodyPr>
          <a:lstStyle/>
          <a:p>
            <a:r>
              <a:rPr lang="en-US" sz="2400" dirty="0"/>
              <a:t>Enhancing cybersecurity</a:t>
            </a:r>
          </a:p>
          <a:p>
            <a:r>
              <a:rPr lang="en-US" sz="2400" dirty="0"/>
              <a:t>Aid to Gaza</a:t>
            </a:r>
          </a:p>
          <a:p>
            <a:r>
              <a:rPr lang="en-US" sz="2400" dirty="0"/>
              <a:t>DPRK and Kim’s strategy</a:t>
            </a:r>
          </a:p>
          <a:p>
            <a:r>
              <a:rPr lang="en-US" sz="2400" dirty="0"/>
              <a:t>UN environmental efforts</a:t>
            </a:r>
          </a:p>
          <a:p>
            <a:r>
              <a:rPr lang="en-US" sz="2400" dirty="0"/>
              <a:t>Russia and dealing with Putin</a:t>
            </a:r>
          </a:p>
          <a:p>
            <a:endParaRPr lang="en-US" sz="2400" dirty="0"/>
          </a:p>
          <a:p>
            <a:endParaRPr lang="en-US" sz="2400" dirty="0"/>
          </a:p>
        </p:txBody>
      </p:sp>
      <p:sp>
        <p:nvSpPr>
          <p:cNvPr id="5" name="TextBox 4">
            <a:extLst>
              <a:ext uri="{FF2B5EF4-FFF2-40B4-BE49-F238E27FC236}">
                <a16:creationId xmlns:a16="http://schemas.microsoft.com/office/drawing/2014/main" id="{AAA7E665-0150-ACAF-31BD-C692E3946EF8}"/>
              </a:ext>
            </a:extLst>
          </p:cNvPr>
          <p:cNvSpPr txBox="1"/>
          <p:nvPr/>
        </p:nvSpPr>
        <p:spPr>
          <a:xfrm>
            <a:off x="8792040" y="1025844"/>
            <a:ext cx="3143233" cy="2308324"/>
          </a:xfrm>
          <a:prstGeom prst="rect">
            <a:avLst/>
          </a:prstGeom>
          <a:noFill/>
        </p:spPr>
        <p:txBody>
          <a:bodyPr wrap="none" rtlCol="0">
            <a:spAutoFit/>
          </a:bodyPr>
          <a:lstStyle/>
          <a:p>
            <a:r>
              <a:rPr lang="en-US" sz="2400" dirty="0"/>
              <a:t>U.S. culture wars</a:t>
            </a:r>
          </a:p>
          <a:p>
            <a:r>
              <a:rPr lang="en-US" sz="2400" dirty="0"/>
              <a:t>Microplastics and PFAS</a:t>
            </a:r>
          </a:p>
          <a:p>
            <a:r>
              <a:rPr lang="en-US" sz="2400" dirty="0"/>
              <a:t>AI and socio-economic</a:t>
            </a:r>
          </a:p>
          <a:p>
            <a:r>
              <a:rPr lang="en-US" sz="2400" dirty="0"/>
              <a:t>Cryptocurrency risks</a:t>
            </a:r>
          </a:p>
          <a:p>
            <a:r>
              <a:rPr lang="en-US" sz="2400" dirty="0"/>
              <a:t>Declining birth rates</a:t>
            </a:r>
          </a:p>
          <a:p>
            <a:endParaRPr lang="en-US" sz="2400" dirty="0"/>
          </a:p>
        </p:txBody>
      </p:sp>
      <p:sp>
        <p:nvSpPr>
          <p:cNvPr id="6" name="TextBox 5">
            <a:extLst>
              <a:ext uri="{FF2B5EF4-FFF2-40B4-BE49-F238E27FC236}">
                <a16:creationId xmlns:a16="http://schemas.microsoft.com/office/drawing/2014/main" id="{30BE770D-EB1D-0C0B-6246-D9DF1E96043D}"/>
              </a:ext>
            </a:extLst>
          </p:cNvPr>
          <p:cNvSpPr txBox="1"/>
          <p:nvPr/>
        </p:nvSpPr>
        <p:spPr>
          <a:xfrm>
            <a:off x="2876550" y="3542614"/>
            <a:ext cx="6438900" cy="523220"/>
          </a:xfrm>
          <a:prstGeom prst="rect">
            <a:avLst/>
          </a:prstGeom>
          <a:noFill/>
        </p:spPr>
        <p:txBody>
          <a:bodyPr wrap="square" rtlCol="0">
            <a:spAutoFit/>
          </a:bodyPr>
          <a:lstStyle/>
          <a:p>
            <a:pPr algn="ctr"/>
            <a:r>
              <a:rPr lang="en-US" sz="2800" dirty="0"/>
              <a:t>WANT TO EXPRESS AN INTEREST NOW?</a:t>
            </a:r>
          </a:p>
        </p:txBody>
      </p:sp>
    </p:spTree>
    <p:extLst>
      <p:ext uri="{BB962C8B-B14F-4D97-AF65-F5344CB8AC3E}">
        <p14:creationId xmlns:p14="http://schemas.microsoft.com/office/powerpoint/2010/main" val="22706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97D3F-3C89-4A22-221E-F0CDCF6EFE45}"/>
              </a:ext>
            </a:extLst>
          </p:cNvPr>
          <p:cNvSpPr txBox="1"/>
          <p:nvPr/>
        </p:nvSpPr>
        <p:spPr>
          <a:xfrm>
            <a:off x="1285875" y="771525"/>
            <a:ext cx="6116996" cy="523220"/>
          </a:xfrm>
          <a:prstGeom prst="rect">
            <a:avLst/>
          </a:prstGeom>
          <a:noFill/>
        </p:spPr>
        <p:txBody>
          <a:bodyPr wrap="none" rtlCol="0">
            <a:spAutoFit/>
          </a:bodyPr>
          <a:lstStyle/>
          <a:p>
            <a:r>
              <a:rPr lang="en-US" sz="2800" dirty="0"/>
              <a:t>THREE TASKS TO START IMMEDIATELY</a:t>
            </a:r>
          </a:p>
        </p:txBody>
      </p:sp>
      <p:sp>
        <p:nvSpPr>
          <p:cNvPr id="3" name="TextBox 2">
            <a:extLst>
              <a:ext uri="{FF2B5EF4-FFF2-40B4-BE49-F238E27FC236}">
                <a16:creationId xmlns:a16="http://schemas.microsoft.com/office/drawing/2014/main" id="{BFBCF1C7-BA47-4D17-9FC2-0508D9506FBC}"/>
              </a:ext>
            </a:extLst>
          </p:cNvPr>
          <p:cNvSpPr txBox="1"/>
          <p:nvPr/>
        </p:nvSpPr>
        <p:spPr>
          <a:xfrm>
            <a:off x="1285875" y="1900238"/>
            <a:ext cx="7057317" cy="461665"/>
          </a:xfrm>
          <a:prstGeom prst="rect">
            <a:avLst/>
          </a:prstGeom>
          <a:noFill/>
        </p:spPr>
        <p:txBody>
          <a:bodyPr wrap="none" rtlCol="0">
            <a:spAutoFit/>
          </a:bodyPr>
          <a:lstStyle/>
          <a:p>
            <a:r>
              <a:rPr lang="en-US" sz="2400" dirty="0"/>
              <a:t>1.  Think of topics you would like to do for 401 and 402.</a:t>
            </a:r>
          </a:p>
        </p:txBody>
      </p:sp>
      <p:sp>
        <p:nvSpPr>
          <p:cNvPr id="13" name="TextBox 12">
            <a:extLst>
              <a:ext uri="{FF2B5EF4-FFF2-40B4-BE49-F238E27FC236}">
                <a16:creationId xmlns:a16="http://schemas.microsoft.com/office/drawing/2014/main" id="{FE5CCD04-F4CA-DB35-4A86-7011A75155FA}"/>
              </a:ext>
            </a:extLst>
          </p:cNvPr>
          <p:cNvSpPr txBox="1"/>
          <p:nvPr/>
        </p:nvSpPr>
        <p:spPr>
          <a:xfrm>
            <a:off x="1335150" y="2967335"/>
            <a:ext cx="6115072" cy="461665"/>
          </a:xfrm>
          <a:prstGeom prst="rect">
            <a:avLst/>
          </a:prstGeom>
          <a:noFill/>
        </p:spPr>
        <p:txBody>
          <a:bodyPr wrap="none" rtlCol="0">
            <a:spAutoFit/>
          </a:bodyPr>
          <a:lstStyle/>
          <a:p>
            <a:r>
              <a:rPr lang="en-US" sz="2400" dirty="0"/>
              <a:t>2.  Start talking with potential partners for 402.</a:t>
            </a:r>
          </a:p>
        </p:txBody>
      </p:sp>
      <p:sp>
        <p:nvSpPr>
          <p:cNvPr id="15" name="TextBox 14">
            <a:extLst>
              <a:ext uri="{FF2B5EF4-FFF2-40B4-BE49-F238E27FC236}">
                <a16:creationId xmlns:a16="http://schemas.microsoft.com/office/drawing/2014/main" id="{E15026A4-CE76-3A53-F767-03110228F125}"/>
              </a:ext>
            </a:extLst>
          </p:cNvPr>
          <p:cNvSpPr txBox="1"/>
          <p:nvPr/>
        </p:nvSpPr>
        <p:spPr>
          <a:xfrm>
            <a:off x="1335150" y="4034432"/>
            <a:ext cx="10384818" cy="1723549"/>
          </a:xfrm>
          <a:prstGeom prst="rect">
            <a:avLst/>
          </a:prstGeom>
          <a:noFill/>
        </p:spPr>
        <p:txBody>
          <a:bodyPr wrap="square" rtlCol="0">
            <a:spAutoFit/>
          </a:bodyPr>
          <a:lstStyle/>
          <a:p>
            <a:r>
              <a:rPr lang="en-US" sz="2400" dirty="0"/>
              <a:t>3. By 9pm tonight (23 January), send me e-mails  with proposals for BOTH.</a:t>
            </a:r>
            <a:br>
              <a:rPr lang="en-US" sz="2400" dirty="0"/>
            </a:br>
            <a:endParaRPr lang="en-US" sz="2400" dirty="0"/>
          </a:p>
          <a:p>
            <a:pPr marL="800100" lvl="1" indent="-342900">
              <a:spcAft>
                <a:spcPts val="1200"/>
              </a:spcAft>
              <a:buFont typeface="Arial" panose="020B0604020202020204" pitchFamily="34" charset="0"/>
              <a:buChar char="•"/>
            </a:pPr>
            <a:r>
              <a:rPr lang="en-US" sz="2400" dirty="0"/>
              <a:t>One as individual on your individual (401) topic.</a:t>
            </a:r>
          </a:p>
          <a:p>
            <a:pPr marL="800100" lvl="1" indent="-342900">
              <a:spcAft>
                <a:spcPts val="1200"/>
              </a:spcAft>
              <a:buFont typeface="Arial" panose="020B0604020202020204" pitchFamily="34" charset="0"/>
              <a:buChar char="•"/>
            </a:pPr>
            <a:r>
              <a:rPr lang="en-US" sz="2400" dirty="0"/>
              <a:t>One with proposed partner on your NSC (402) topic.</a:t>
            </a:r>
          </a:p>
        </p:txBody>
      </p:sp>
      <p:sp>
        <p:nvSpPr>
          <p:cNvPr id="7" name="TextBox 6">
            <a:extLst>
              <a:ext uri="{FF2B5EF4-FFF2-40B4-BE49-F238E27FC236}">
                <a16:creationId xmlns:a16="http://schemas.microsoft.com/office/drawing/2014/main" id="{49457DCD-BA3D-83E9-7DFD-1E4242469544}"/>
              </a:ext>
            </a:extLst>
          </p:cNvPr>
          <p:cNvSpPr txBox="1"/>
          <p:nvPr/>
        </p:nvSpPr>
        <p:spPr>
          <a:xfrm rot="20094892">
            <a:off x="-518940" y="301838"/>
            <a:ext cx="2835720" cy="461665"/>
          </a:xfrm>
          <a:prstGeom prst="rect">
            <a:avLst/>
          </a:prstGeom>
          <a:solidFill>
            <a:srgbClr val="FF0000"/>
          </a:solidFill>
        </p:spPr>
        <p:txBody>
          <a:bodyPr wrap="square" rtlCol="0">
            <a:spAutoFit/>
          </a:bodyPr>
          <a:lstStyle/>
          <a:p>
            <a:pPr algn="ctr"/>
            <a:r>
              <a:rPr lang="en-US" sz="2400" dirty="0"/>
              <a:t>REPEAT</a:t>
            </a:r>
          </a:p>
        </p:txBody>
      </p:sp>
    </p:spTree>
    <p:extLst>
      <p:ext uri="{BB962C8B-B14F-4D97-AF65-F5344CB8AC3E}">
        <p14:creationId xmlns:p14="http://schemas.microsoft.com/office/powerpoint/2010/main" val="27152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768118-79D0-4C17-BF6F-34B2F6F24BC0}"/>
              </a:ext>
            </a:extLst>
          </p:cNvPr>
          <p:cNvSpPr txBox="1"/>
          <p:nvPr/>
        </p:nvSpPr>
        <p:spPr>
          <a:xfrm>
            <a:off x="3011347" y="1843950"/>
            <a:ext cx="5801588" cy="2739211"/>
          </a:xfrm>
          <a:prstGeom prst="rect">
            <a:avLst/>
          </a:prstGeom>
          <a:noFill/>
        </p:spPr>
        <p:txBody>
          <a:bodyPr wrap="none" rtlCol="0">
            <a:spAutoFit/>
          </a:bodyPr>
          <a:lstStyle/>
          <a:p>
            <a:r>
              <a:rPr lang="en-US" sz="3600" dirty="0"/>
              <a:t>Also …</a:t>
            </a:r>
          </a:p>
          <a:p>
            <a:endParaRPr lang="en-US" sz="3600" dirty="0"/>
          </a:p>
          <a:p>
            <a:r>
              <a:rPr lang="en-US" sz="2800" dirty="0"/>
              <a:t>Journal entry each week (begin today)</a:t>
            </a:r>
          </a:p>
          <a:p>
            <a:pPr marL="1143000" lvl="1" indent="-685800">
              <a:buFont typeface="Arial" panose="020B0604020202020204" pitchFamily="34" charset="0"/>
              <a:buChar char="•"/>
            </a:pPr>
            <a:r>
              <a:rPr lang="en-US" sz="2400" dirty="0"/>
              <a:t>short, short, short</a:t>
            </a:r>
          </a:p>
          <a:p>
            <a:pPr marL="1143000" lvl="1" indent="-685800">
              <a:buFont typeface="Arial" panose="020B0604020202020204" pitchFamily="34" charset="0"/>
              <a:buChar char="•"/>
            </a:pPr>
            <a:r>
              <a:rPr lang="en-US" sz="2400" dirty="0"/>
              <a:t>insightful  </a:t>
            </a:r>
          </a:p>
          <a:p>
            <a:pPr marL="1143000" lvl="1" indent="-685800">
              <a:buFont typeface="Arial" panose="020B0604020202020204" pitchFamily="34" charset="0"/>
              <a:buChar char="•"/>
            </a:pPr>
            <a:r>
              <a:rPr lang="en-US" sz="2400" dirty="0"/>
              <a:t>main takeaway or impression</a:t>
            </a:r>
          </a:p>
        </p:txBody>
      </p:sp>
    </p:spTree>
    <p:extLst>
      <p:ext uri="{BB962C8B-B14F-4D97-AF65-F5344CB8AC3E}">
        <p14:creationId xmlns:p14="http://schemas.microsoft.com/office/powerpoint/2010/main" val="3377272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63F48-FD93-D660-AAF9-30129097432D}"/>
              </a:ext>
            </a:extLst>
          </p:cNvPr>
          <p:cNvSpPr txBox="1"/>
          <p:nvPr/>
        </p:nvSpPr>
        <p:spPr>
          <a:xfrm>
            <a:off x="4115746" y="2024093"/>
            <a:ext cx="3960508" cy="461665"/>
          </a:xfrm>
          <a:prstGeom prst="rect">
            <a:avLst/>
          </a:prstGeom>
          <a:noFill/>
        </p:spPr>
        <p:txBody>
          <a:bodyPr wrap="none" rtlCol="0">
            <a:spAutoFit/>
          </a:bodyPr>
          <a:lstStyle/>
          <a:p>
            <a:r>
              <a:rPr lang="en-US" sz="2400" dirty="0"/>
              <a:t>QUESTIONS or COMMENTS?</a:t>
            </a:r>
          </a:p>
        </p:txBody>
      </p:sp>
      <p:sp>
        <p:nvSpPr>
          <p:cNvPr id="3" name="TextBox 2">
            <a:extLst>
              <a:ext uri="{FF2B5EF4-FFF2-40B4-BE49-F238E27FC236}">
                <a16:creationId xmlns:a16="http://schemas.microsoft.com/office/drawing/2014/main" id="{1C3F6F3B-4447-14E7-31BC-0FC9280B1351}"/>
              </a:ext>
            </a:extLst>
          </p:cNvPr>
          <p:cNvSpPr txBox="1"/>
          <p:nvPr/>
        </p:nvSpPr>
        <p:spPr>
          <a:xfrm>
            <a:off x="2551755" y="3565178"/>
            <a:ext cx="1620195" cy="461665"/>
          </a:xfrm>
          <a:prstGeom prst="rect">
            <a:avLst/>
          </a:prstGeom>
          <a:noFill/>
        </p:spPr>
        <p:txBody>
          <a:bodyPr wrap="square" rtlCol="0">
            <a:spAutoFit/>
          </a:bodyPr>
          <a:lstStyle/>
          <a:p>
            <a:r>
              <a:rPr lang="en-US" sz="2400" dirty="0"/>
              <a:t>About … </a:t>
            </a:r>
          </a:p>
        </p:txBody>
      </p:sp>
      <p:sp>
        <p:nvSpPr>
          <p:cNvPr id="4" name="TextBox 3">
            <a:extLst>
              <a:ext uri="{FF2B5EF4-FFF2-40B4-BE49-F238E27FC236}">
                <a16:creationId xmlns:a16="http://schemas.microsoft.com/office/drawing/2014/main" id="{F10CB478-AE20-287C-53B7-D46565AD6059}"/>
              </a:ext>
            </a:extLst>
          </p:cNvPr>
          <p:cNvSpPr txBox="1"/>
          <p:nvPr/>
        </p:nvSpPr>
        <p:spPr>
          <a:xfrm>
            <a:off x="4171949" y="3565177"/>
            <a:ext cx="6486525" cy="1569660"/>
          </a:xfrm>
          <a:prstGeom prst="rect">
            <a:avLst/>
          </a:prstGeom>
          <a:noFill/>
        </p:spPr>
        <p:txBody>
          <a:bodyPr wrap="square" rtlCol="0">
            <a:spAutoFit/>
          </a:bodyPr>
          <a:lstStyle/>
          <a:p>
            <a:r>
              <a:rPr lang="en-US" sz="2400" dirty="0"/>
              <a:t>the syllabus?</a:t>
            </a:r>
          </a:p>
          <a:p>
            <a:r>
              <a:rPr lang="en-US" sz="2400" dirty="0"/>
              <a:t>your 401 and 402 projects?</a:t>
            </a:r>
          </a:p>
          <a:p>
            <a:r>
              <a:rPr lang="en-US" sz="2400" dirty="0"/>
              <a:t>the guest speakers and off-campus visits?</a:t>
            </a:r>
          </a:p>
          <a:p>
            <a:r>
              <a:rPr lang="en-US" sz="2400" dirty="0"/>
              <a:t>the immediate deadlines?</a:t>
            </a:r>
          </a:p>
        </p:txBody>
      </p:sp>
    </p:spTree>
    <p:extLst>
      <p:ext uri="{BB962C8B-B14F-4D97-AF65-F5344CB8AC3E}">
        <p14:creationId xmlns:p14="http://schemas.microsoft.com/office/powerpoint/2010/main" val="1305475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2430148" y="803203"/>
            <a:ext cx="2943883" cy="646331"/>
          </a:xfrm>
          <a:prstGeom prst="rect">
            <a:avLst/>
          </a:prstGeom>
          <a:noFill/>
        </p:spPr>
        <p:txBody>
          <a:bodyPr wrap="none" rtlCol="0">
            <a:spAutoFit/>
          </a:bodyPr>
          <a:lstStyle/>
          <a:p>
            <a:r>
              <a:rPr lang="en-US" sz="3600" dirty="0"/>
              <a:t>NSC PROJECT</a:t>
            </a:r>
          </a:p>
        </p:txBody>
      </p:sp>
      <p:sp>
        <p:nvSpPr>
          <p:cNvPr id="3" name="TextBox 2">
            <a:extLst>
              <a:ext uri="{FF2B5EF4-FFF2-40B4-BE49-F238E27FC236}">
                <a16:creationId xmlns:a16="http://schemas.microsoft.com/office/drawing/2014/main" id="{A56DC6DD-5D0C-4599-A4AC-E8DF0336027A}"/>
              </a:ext>
            </a:extLst>
          </p:cNvPr>
          <p:cNvSpPr txBox="1"/>
          <p:nvPr/>
        </p:nvSpPr>
        <p:spPr>
          <a:xfrm>
            <a:off x="2304972" y="1841614"/>
            <a:ext cx="2432128" cy="2246769"/>
          </a:xfrm>
          <a:prstGeom prst="rect">
            <a:avLst/>
          </a:prstGeom>
          <a:noFill/>
        </p:spPr>
        <p:txBody>
          <a:bodyPr wrap="square" rtlCol="0">
            <a:spAutoFit/>
          </a:bodyPr>
          <a:lstStyle/>
          <a:p>
            <a:pPr>
              <a:spcAft>
                <a:spcPts val="600"/>
              </a:spcAft>
            </a:pPr>
            <a:r>
              <a:rPr lang="en-US" sz="2400" dirty="0"/>
              <a:t>From </a:t>
            </a:r>
            <a:r>
              <a:rPr lang="en-US" sz="2400" dirty="0" err="1"/>
              <a:t>BlackBoard</a:t>
            </a:r>
            <a:endParaRPr lang="en-US" sz="2400" dirty="0"/>
          </a:p>
          <a:p>
            <a:pPr marL="285750" indent="-285750">
              <a:spcAft>
                <a:spcPts val="600"/>
              </a:spcAft>
              <a:buFont typeface="Arial" panose="020B0604020202020204" pitchFamily="34" charset="0"/>
              <a:buChar char="•"/>
            </a:pPr>
            <a:r>
              <a:rPr lang="en-US" sz="2400" dirty="0"/>
              <a:t>Objectives</a:t>
            </a:r>
          </a:p>
          <a:p>
            <a:pPr marL="285750" indent="-285750">
              <a:spcAft>
                <a:spcPts val="600"/>
              </a:spcAft>
              <a:buFont typeface="Arial" panose="020B0604020202020204" pitchFamily="34" charset="0"/>
              <a:buChar char="•"/>
            </a:pPr>
            <a:r>
              <a:rPr lang="en-US" sz="2400" dirty="0"/>
              <a:t>Design</a:t>
            </a:r>
          </a:p>
          <a:p>
            <a:pPr marL="285750" indent="-285750">
              <a:spcAft>
                <a:spcPts val="600"/>
              </a:spcAft>
              <a:buFont typeface="Arial" panose="020B0604020202020204" pitchFamily="34" charset="0"/>
              <a:buChar char="•"/>
            </a:pPr>
            <a:r>
              <a:rPr lang="en-US" sz="2400" dirty="0"/>
              <a:t>Assignments</a:t>
            </a:r>
          </a:p>
          <a:p>
            <a:pPr marL="285750" indent="-285750">
              <a:spcAft>
                <a:spcPts val="600"/>
              </a:spcAft>
              <a:buFont typeface="Arial" panose="020B0604020202020204" pitchFamily="34" charset="0"/>
              <a:buChar char="•"/>
            </a:pPr>
            <a:r>
              <a:rPr lang="en-US" sz="2400" dirty="0"/>
              <a:t>Grading</a:t>
            </a:r>
          </a:p>
        </p:txBody>
      </p:sp>
      <p:grpSp>
        <p:nvGrpSpPr>
          <p:cNvPr id="18" name="Group 17">
            <a:extLst>
              <a:ext uri="{FF2B5EF4-FFF2-40B4-BE49-F238E27FC236}">
                <a16:creationId xmlns:a16="http://schemas.microsoft.com/office/drawing/2014/main" id="{1EF8DFDA-71C3-A93A-2A02-631F28C0EF33}"/>
              </a:ext>
            </a:extLst>
          </p:cNvPr>
          <p:cNvGrpSpPr/>
          <p:nvPr/>
        </p:nvGrpSpPr>
        <p:grpSpPr>
          <a:xfrm>
            <a:off x="6032348" y="299983"/>
            <a:ext cx="4872408" cy="6255677"/>
            <a:chOff x="-645654" y="468788"/>
            <a:chExt cx="4393312" cy="5640566"/>
          </a:xfrm>
        </p:grpSpPr>
        <p:pic>
          <p:nvPicPr>
            <p:cNvPr id="19" name="Picture 18" descr="Text, letter&#10;&#10;Description automatically generated">
              <a:extLst>
                <a:ext uri="{FF2B5EF4-FFF2-40B4-BE49-F238E27FC236}">
                  <a16:creationId xmlns:a16="http://schemas.microsoft.com/office/drawing/2014/main" id="{A1FC2D18-FD5B-D67B-1251-312F9BA44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3469">
              <a:off x="-645654" y="468788"/>
              <a:ext cx="4393312" cy="5640566"/>
            </a:xfrm>
            <a:prstGeom prst="rect">
              <a:avLst/>
            </a:prstGeom>
          </p:spPr>
        </p:pic>
        <p:sp>
          <p:nvSpPr>
            <p:cNvPr id="20" name="Rectangle 19">
              <a:extLst>
                <a:ext uri="{FF2B5EF4-FFF2-40B4-BE49-F238E27FC236}">
                  <a16:creationId xmlns:a16="http://schemas.microsoft.com/office/drawing/2014/main" id="{F1F2D38B-B2AC-AD65-D5F0-CF3049DACA3F}"/>
                </a:ext>
              </a:extLst>
            </p:cNvPr>
            <p:cNvSpPr/>
            <p:nvPr/>
          </p:nvSpPr>
          <p:spPr>
            <a:xfrm rot="282330">
              <a:off x="1093803" y="1321361"/>
              <a:ext cx="914400" cy="1970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a:extLst>
              <a:ext uri="{FF2B5EF4-FFF2-40B4-BE49-F238E27FC236}">
                <a16:creationId xmlns:a16="http://schemas.microsoft.com/office/drawing/2014/main" id="{A45E487B-D6BC-8152-8650-CC055AEA7648}"/>
              </a:ext>
            </a:extLst>
          </p:cNvPr>
          <p:cNvSpPr txBox="1"/>
          <p:nvPr/>
        </p:nvSpPr>
        <p:spPr>
          <a:xfrm>
            <a:off x="2304972" y="4484147"/>
            <a:ext cx="7201202" cy="1169551"/>
          </a:xfrm>
          <a:prstGeom prst="rect">
            <a:avLst/>
          </a:prstGeom>
        </p:spPr>
        <p:txBody>
          <a:bodyPr wrap="none" lIns="365760" tIns="365760" rIns="365760" bIns="365760" rtlCol="0">
            <a:spAutoFit/>
          </a:bodyPr>
          <a:lstStyle/>
          <a:p>
            <a:r>
              <a:rPr lang="es-ES_tradnl" sz="2800" dirty="0" err="1"/>
              <a:t>Any</a:t>
            </a:r>
            <a:r>
              <a:rPr lang="es-ES_tradnl" sz="2800" dirty="0"/>
              <a:t> </a:t>
            </a:r>
            <a:r>
              <a:rPr lang="es-ES_tradnl" sz="2800" dirty="0" err="1"/>
              <a:t>early</a:t>
            </a:r>
            <a:r>
              <a:rPr lang="es-ES_tradnl" sz="2800" dirty="0"/>
              <a:t> ideas </a:t>
            </a:r>
            <a:r>
              <a:rPr lang="es-ES_tradnl" sz="2800" dirty="0" err="1"/>
              <a:t>on</a:t>
            </a:r>
            <a:r>
              <a:rPr lang="es-ES_tradnl" sz="2800" dirty="0"/>
              <a:t> </a:t>
            </a:r>
            <a:r>
              <a:rPr lang="es-ES_tradnl" sz="2800" dirty="0" err="1"/>
              <a:t>topics</a:t>
            </a:r>
            <a:r>
              <a:rPr lang="es-ES_tradnl" sz="2800" dirty="0"/>
              <a:t> </a:t>
            </a:r>
            <a:r>
              <a:rPr lang="es-ES_tradnl" sz="2800" dirty="0" err="1"/>
              <a:t>you’d</a:t>
            </a:r>
            <a:r>
              <a:rPr lang="es-ES_tradnl" sz="2800" dirty="0"/>
              <a:t> </a:t>
            </a:r>
            <a:r>
              <a:rPr lang="es-ES_tradnl" sz="2800" dirty="0" err="1"/>
              <a:t>like</a:t>
            </a:r>
            <a:r>
              <a:rPr lang="es-ES_tradnl" sz="2800" dirty="0"/>
              <a:t> </a:t>
            </a:r>
            <a:r>
              <a:rPr lang="es-ES_tradnl" sz="2800" dirty="0" err="1"/>
              <a:t>to</a:t>
            </a:r>
            <a:r>
              <a:rPr lang="es-ES_tradnl" sz="2800" dirty="0"/>
              <a:t> </a:t>
            </a:r>
            <a:r>
              <a:rPr lang="es-ES_tradnl" sz="2800" dirty="0" err="1"/>
              <a:t>work</a:t>
            </a:r>
            <a:r>
              <a:rPr lang="es-ES_tradnl" sz="2800" dirty="0"/>
              <a:t>?</a:t>
            </a:r>
          </a:p>
        </p:txBody>
      </p:sp>
    </p:spTree>
    <p:extLst>
      <p:ext uri="{BB962C8B-B14F-4D97-AF65-F5344CB8AC3E}">
        <p14:creationId xmlns:p14="http://schemas.microsoft.com/office/powerpoint/2010/main" val="21104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203BC-AE24-4121-A1BA-EC908D73FA40}"/>
              </a:ext>
            </a:extLst>
          </p:cNvPr>
          <p:cNvSpPr txBox="1"/>
          <p:nvPr/>
        </p:nvSpPr>
        <p:spPr>
          <a:xfrm>
            <a:off x="4295776" y="1979126"/>
            <a:ext cx="2862963" cy="461665"/>
          </a:xfrm>
          <a:prstGeom prst="rect">
            <a:avLst/>
          </a:prstGeom>
          <a:noFill/>
        </p:spPr>
        <p:txBody>
          <a:bodyPr wrap="none" rtlCol="0">
            <a:spAutoFit/>
          </a:bodyPr>
          <a:lstStyle/>
          <a:p>
            <a:r>
              <a:rPr lang="en-US" sz="2400" dirty="0"/>
              <a:t>Teams and Proposals</a:t>
            </a:r>
          </a:p>
        </p:txBody>
      </p:sp>
      <p:sp>
        <p:nvSpPr>
          <p:cNvPr id="3" name="TextBox 2">
            <a:extLst>
              <a:ext uri="{FF2B5EF4-FFF2-40B4-BE49-F238E27FC236}">
                <a16:creationId xmlns:a16="http://schemas.microsoft.com/office/drawing/2014/main" id="{2001606B-6067-419D-AA13-7408DA2DD2AF}"/>
              </a:ext>
            </a:extLst>
          </p:cNvPr>
          <p:cNvSpPr txBox="1"/>
          <p:nvPr/>
        </p:nvSpPr>
        <p:spPr>
          <a:xfrm>
            <a:off x="2698466" y="3429001"/>
            <a:ext cx="1798890" cy="461665"/>
          </a:xfrm>
          <a:prstGeom prst="rect">
            <a:avLst/>
          </a:prstGeom>
          <a:noFill/>
        </p:spPr>
        <p:txBody>
          <a:bodyPr wrap="none" rtlCol="0">
            <a:spAutoFit/>
          </a:bodyPr>
          <a:lstStyle/>
          <a:p>
            <a:r>
              <a:rPr lang="en-US" sz="2400" dirty="0"/>
              <a:t>1 or 2 people</a:t>
            </a:r>
          </a:p>
        </p:txBody>
      </p:sp>
      <p:cxnSp>
        <p:nvCxnSpPr>
          <p:cNvPr id="14" name="Connector: Elbow 13">
            <a:extLst>
              <a:ext uri="{FF2B5EF4-FFF2-40B4-BE49-F238E27FC236}">
                <a16:creationId xmlns:a16="http://schemas.microsoft.com/office/drawing/2014/main" id="{BCAD9EDF-BE72-4F62-8C55-9AEF068FD995}"/>
              </a:ext>
            </a:extLst>
          </p:cNvPr>
          <p:cNvCxnSpPr>
            <a:cxnSpLocks/>
          </p:cNvCxnSpPr>
          <p:nvPr/>
        </p:nvCxnSpPr>
        <p:spPr>
          <a:xfrm rot="16200000" flipH="1">
            <a:off x="3444622" y="3949228"/>
            <a:ext cx="531167" cy="44767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5F3EBD-09D9-4731-931D-3CD45AAEF86D}"/>
              </a:ext>
            </a:extLst>
          </p:cNvPr>
          <p:cNvSpPr txBox="1"/>
          <p:nvPr/>
        </p:nvSpPr>
        <p:spPr>
          <a:xfrm>
            <a:off x="3315733" y="4555182"/>
            <a:ext cx="2240890" cy="923330"/>
          </a:xfrm>
          <a:prstGeom prst="rect">
            <a:avLst/>
          </a:prstGeom>
          <a:noFill/>
        </p:spPr>
        <p:txBody>
          <a:bodyPr wrap="square" rtlCol="0">
            <a:spAutoFit/>
          </a:bodyPr>
          <a:lstStyle/>
          <a:p>
            <a:r>
              <a:rPr lang="en-US" dirty="0"/>
              <a:t>Common interest,</a:t>
            </a:r>
          </a:p>
          <a:p>
            <a:r>
              <a:rPr lang="en-US" dirty="0"/>
              <a:t>complementary skills, background</a:t>
            </a:r>
          </a:p>
        </p:txBody>
      </p:sp>
      <p:cxnSp>
        <p:nvCxnSpPr>
          <p:cNvPr id="21" name="Straight Connector 20">
            <a:extLst>
              <a:ext uri="{FF2B5EF4-FFF2-40B4-BE49-F238E27FC236}">
                <a16:creationId xmlns:a16="http://schemas.microsoft.com/office/drawing/2014/main" id="{FCAAABB5-52ED-4A0C-AA96-0E6D4D3592BF}"/>
              </a:ext>
            </a:extLst>
          </p:cNvPr>
          <p:cNvCxnSpPr/>
          <p:nvPr/>
        </p:nvCxnSpPr>
        <p:spPr>
          <a:xfrm flipH="1">
            <a:off x="4295776" y="2552700"/>
            <a:ext cx="443633"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81A5D6D-BA9F-484D-A77A-F4B5A29517E3}"/>
              </a:ext>
            </a:extLst>
          </p:cNvPr>
          <p:cNvGrpSpPr/>
          <p:nvPr/>
        </p:nvGrpSpPr>
        <p:grpSpPr>
          <a:xfrm>
            <a:off x="5936807" y="2552700"/>
            <a:ext cx="4200525" cy="2887712"/>
            <a:chOff x="4412806" y="2552700"/>
            <a:chExt cx="4200525" cy="2887712"/>
          </a:xfrm>
        </p:grpSpPr>
        <p:sp>
          <p:nvSpPr>
            <p:cNvPr id="7" name="TextBox 6">
              <a:extLst>
                <a:ext uri="{FF2B5EF4-FFF2-40B4-BE49-F238E27FC236}">
                  <a16:creationId xmlns:a16="http://schemas.microsoft.com/office/drawing/2014/main" id="{E88DE424-5B3D-4FFE-AB16-57F076A015FD}"/>
                </a:ext>
              </a:extLst>
            </p:cNvPr>
            <p:cNvSpPr txBox="1"/>
            <p:nvPr/>
          </p:nvSpPr>
          <p:spPr>
            <a:xfrm>
              <a:off x="4412806" y="3501420"/>
              <a:ext cx="4200525" cy="1938992"/>
            </a:xfrm>
            <a:prstGeom prst="rect">
              <a:avLst/>
            </a:prstGeom>
            <a:noFill/>
          </p:spPr>
          <p:txBody>
            <a:bodyPr wrap="square" rtlCol="0">
              <a:spAutoFit/>
            </a:bodyPr>
            <a:lstStyle/>
            <a:p>
              <a:r>
                <a:rPr lang="en-US" sz="2400" dirty="0"/>
                <a:t>“Major international issues and challenges to U.S. national security interests” or OTHER</a:t>
              </a:r>
            </a:p>
            <a:p>
              <a:pPr marL="342900" indent="-342900">
                <a:buFont typeface="Arial" panose="020B0604020202020204" pitchFamily="34" charset="0"/>
                <a:buChar char="•"/>
              </a:pPr>
              <a:r>
                <a:rPr lang="en-US" sz="2400" dirty="0"/>
                <a:t>Sample list in tasker</a:t>
              </a:r>
            </a:p>
            <a:p>
              <a:pPr marL="342900" indent="-342900">
                <a:buFont typeface="Arial" panose="020B0604020202020204" pitchFamily="34" charset="0"/>
                <a:buChar char="•"/>
              </a:pPr>
              <a:r>
                <a:rPr lang="en-US" sz="2400" dirty="0"/>
                <a:t>Other ideas, including non-IR</a:t>
              </a:r>
            </a:p>
          </p:txBody>
        </p:sp>
        <p:cxnSp>
          <p:nvCxnSpPr>
            <p:cNvPr id="22" name="Straight Connector 21">
              <a:extLst>
                <a:ext uri="{FF2B5EF4-FFF2-40B4-BE49-F238E27FC236}">
                  <a16:creationId xmlns:a16="http://schemas.microsoft.com/office/drawing/2014/main" id="{20D6AA71-24D5-4C18-A2EF-2FCE250F7B6E}"/>
                </a:ext>
              </a:extLst>
            </p:cNvPr>
            <p:cNvCxnSpPr>
              <a:cxnSpLocks/>
            </p:cNvCxnSpPr>
            <p:nvPr/>
          </p:nvCxnSpPr>
          <p:spPr>
            <a:xfrm>
              <a:off x="4856440" y="2552700"/>
              <a:ext cx="296585"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8F90353-4BC5-0B82-CF6F-52A1921847CF}"/>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spTree>
    <p:extLst>
      <p:ext uri="{BB962C8B-B14F-4D97-AF65-F5344CB8AC3E}">
        <p14:creationId xmlns:p14="http://schemas.microsoft.com/office/powerpoint/2010/main" val="39008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extLst>
              <p:ext uri="{D42A27DB-BD31-4B8C-83A1-F6EECF244321}">
                <p14:modId xmlns:p14="http://schemas.microsoft.com/office/powerpoint/2010/main" val="278509256"/>
              </p:ext>
            </p:extLst>
          </p:nvPr>
        </p:nvGraphicFramePr>
        <p:xfrm>
          <a:off x="4605716" y="585919"/>
          <a:ext cx="6819271" cy="5808836"/>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98636">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partners and topics</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Discuss today</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Seek each other’s agreement and propose to me by e-mail</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26 Jan</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Finalize Teams and topics by e-mail with me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Deadline: 9pm on Friday, 2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rPr>
                        <a:t>Finalize proposals; submit tasker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9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a:solidFill>
                            <a:schemeClr val="tx1"/>
                          </a:solidFill>
                          <a:effectLst/>
                        </a:rPr>
                        <a:t>Hearing/event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1414772122"/>
                  </a:ext>
                </a:extLst>
              </a:tr>
              <a:tr h="398636">
                <a:tc>
                  <a:txBody>
                    <a:bodyPr/>
                    <a:lstStyle/>
                    <a:p>
                      <a:pPr marL="0" marR="0">
                        <a:spcBef>
                          <a:spcPts val="0"/>
                        </a:spcBef>
                        <a:spcAft>
                          <a:spcPts val="0"/>
                        </a:spcAft>
                      </a:pPr>
                      <a:r>
                        <a:rPr lang="en-US" sz="2000">
                          <a:solidFill>
                            <a:schemeClr val="tx1"/>
                          </a:solidFill>
                          <a:effectLst/>
                        </a:rPr>
                        <a:t>Public opinion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2728179579"/>
                  </a:ext>
                </a:extLst>
              </a:tr>
              <a:tr h="398636">
                <a:tc>
                  <a:txBody>
                    <a:bodyPr/>
                    <a:lstStyle/>
                    <a:p>
                      <a:pPr marL="0" marR="0">
                        <a:spcBef>
                          <a:spcPts val="0"/>
                        </a:spcBef>
                        <a:spcAft>
                          <a:spcPts val="0"/>
                        </a:spcAft>
                      </a:pPr>
                      <a:r>
                        <a:rPr lang="en-US" sz="2000">
                          <a:solidFill>
                            <a:schemeClr val="tx1"/>
                          </a:solidFill>
                          <a:effectLst/>
                        </a:rPr>
                        <a:t>Interview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29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477549600"/>
                  </a:ext>
                </a:extLst>
              </a:tr>
              <a:tr h="398636">
                <a:tc>
                  <a:txBody>
                    <a:bodyPr/>
                    <a:lstStyle/>
                    <a:p>
                      <a:pPr marL="0" marR="0">
                        <a:spcBef>
                          <a:spcPts val="0"/>
                        </a:spcBef>
                        <a:spcAft>
                          <a:spcPts val="0"/>
                        </a:spcAft>
                      </a:pPr>
                      <a:r>
                        <a:rPr lang="en-US" sz="2000" dirty="0">
                          <a:solidFill>
                            <a:schemeClr val="tx1"/>
                          </a:solidFill>
                          <a:effectLst/>
                        </a:rPr>
                        <a:t>Final memo</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19 Apr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049209729"/>
                  </a:ext>
                </a:extLst>
              </a:tr>
              <a:tr h="398636">
                <a:tc>
                  <a:txBody>
                    <a:bodyPr/>
                    <a:lstStyle/>
                    <a:p>
                      <a:pPr marL="0" marR="0">
                        <a:spcBef>
                          <a:spcPts val="0"/>
                        </a:spcBef>
                        <a:spcAft>
                          <a:spcPts val="0"/>
                        </a:spcAft>
                      </a:pPr>
                      <a:r>
                        <a:rPr lang="en-US" sz="2000" dirty="0">
                          <a:solidFill>
                            <a:schemeClr val="tx1"/>
                          </a:solidFill>
                          <a:effectLst/>
                          <a:latin typeface="+mn-lt"/>
                        </a:rPr>
                        <a:t>Presentation and Defense</a:t>
                      </a:r>
                      <a:endParaRPr lang="en-US" sz="2000" dirty="0">
                        <a:solidFill>
                          <a:schemeClr val="tx1"/>
                        </a:solidFill>
                        <a:effectLst/>
                        <a:latin typeface="+mn-lt"/>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26 Apr</a:t>
                      </a:r>
                    </a:p>
                  </a:txBody>
                  <a:tcPr marL="73025" marR="73025" marT="0" marB="228600"/>
                </a:tc>
                <a:extLst>
                  <a:ext uri="{0D108BD9-81ED-4DB2-BD59-A6C34878D82A}">
                    <a16:rowId xmlns:a16="http://schemas.microsoft.com/office/drawing/2014/main" val="3188135237"/>
                  </a:ext>
                </a:extLst>
              </a:tr>
            </a:tbl>
          </a:graphicData>
        </a:graphic>
      </p:graphicFrame>
      <p:sp useBgFill="1">
        <p:nvSpPr>
          <p:cNvPr id="13" name="Rectangle 12">
            <a:extLst>
              <a:ext uri="{FF2B5EF4-FFF2-40B4-BE49-F238E27FC236}">
                <a16:creationId xmlns:a16="http://schemas.microsoft.com/office/drawing/2014/main" id="{779377AC-50A2-B1EC-D9EC-9194ED203C6A}"/>
              </a:ext>
            </a:extLst>
          </p:cNvPr>
          <p:cNvSpPr/>
          <p:nvPr/>
        </p:nvSpPr>
        <p:spPr>
          <a:xfrm>
            <a:off x="4478057" y="2379768"/>
            <a:ext cx="6258442" cy="646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3FC12C3D-6B00-3B90-791F-A725164FBEBE}"/>
              </a:ext>
            </a:extLst>
          </p:cNvPr>
          <p:cNvSpPr/>
          <p:nvPr/>
        </p:nvSpPr>
        <p:spPr>
          <a:xfrm>
            <a:off x="4605715" y="1341193"/>
            <a:ext cx="6258442" cy="9159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685B9A23-96D3-385D-846F-CAA5D5E9EBCF}"/>
              </a:ext>
            </a:extLst>
          </p:cNvPr>
          <p:cNvSpPr/>
          <p:nvPr/>
        </p:nvSpPr>
        <p:spPr>
          <a:xfrm>
            <a:off x="4605715" y="3180446"/>
            <a:ext cx="5263841" cy="30916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707BB-2F04-353E-DB00-F2C24423F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40" y="1016401"/>
            <a:ext cx="6754490" cy="505009"/>
          </a:xfrm>
          <a:prstGeom prst="rect">
            <a:avLst/>
          </a:prstGeom>
        </p:spPr>
      </p:pic>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3985835" cy="646331"/>
          </a:xfrm>
          <a:prstGeom prst="rect">
            <a:avLst/>
          </a:prstGeom>
          <a:noFill/>
        </p:spPr>
        <p:txBody>
          <a:bodyPr wrap="none" rtlCol="0">
            <a:spAutoFit/>
          </a:bodyPr>
          <a:lstStyle/>
          <a:p>
            <a:r>
              <a:rPr lang="en-US" sz="3600" dirty="0"/>
              <a:t>SEMINAR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nvGraphicFramePr>
        <p:xfrm>
          <a:off x="2559633" y="2093636"/>
          <a:ext cx="6819271" cy="4559919"/>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68919">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a topic you’re interested in and already know pretty well</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As soon as reasonable</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Propose that topic to me in “Submit Assignments” area</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 Feb</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Begin organizing thoughts, finding info to fill gaps, thinking about issue.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As soon as reasonable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Prepare 1- or 2-sentence briefing on your topic for class</a:t>
                      </a:r>
                    </a:p>
                  </a:txBody>
                  <a:tcPr marL="73025" marR="73025" marT="0" marB="228600"/>
                </a:tc>
                <a:tc>
                  <a:txBody>
                    <a:bodyPr/>
                    <a:lstStyle/>
                    <a:p>
                      <a:pPr marL="0" marR="0">
                        <a:spcBef>
                          <a:spcPts val="0"/>
                        </a:spcBef>
                        <a:spcAft>
                          <a:spcPts val="0"/>
                        </a:spcAft>
                      </a:pPr>
                      <a:r>
                        <a:rPr lang="en-US" sz="2000" dirty="0">
                          <a:solidFill>
                            <a:schemeClr val="tx1"/>
                          </a:solidFill>
                          <a:effectLst/>
                        </a:rPr>
                        <a:t>9 Feb (in class)</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dirty="0">
                          <a:solidFill>
                            <a:schemeClr val="tx1"/>
                          </a:solidFill>
                          <a:effectLst/>
                        </a:rPr>
                        <a:t>Submit analytical worksheet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16 Feb</a:t>
                      </a:r>
                    </a:p>
                  </a:txBody>
                  <a:tcPr marL="73025" marR="73025" marT="0" marB="228600"/>
                </a:tc>
                <a:extLst>
                  <a:ext uri="{0D108BD9-81ED-4DB2-BD59-A6C34878D82A}">
                    <a16:rowId xmlns:a16="http://schemas.microsoft.com/office/drawing/2014/main" val="3477549600"/>
                  </a:ext>
                </a:extLst>
              </a:tr>
            </a:tbl>
          </a:graphicData>
        </a:graphic>
      </p:graphicFrame>
      <p:sp>
        <p:nvSpPr>
          <p:cNvPr id="5" name="Rectangle 4">
            <a:extLst>
              <a:ext uri="{FF2B5EF4-FFF2-40B4-BE49-F238E27FC236}">
                <a16:creationId xmlns:a16="http://schemas.microsoft.com/office/drawing/2014/main" id="{CE8EDD62-D888-9787-0ECB-10BAC58DD822}"/>
              </a:ext>
            </a:extLst>
          </p:cNvPr>
          <p:cNvSpPr/>
          <p:nvPr/>
        </p:nvSpPr>
        <p:spPr>
          <a:xfrm>
            <a:off x="9378904" y="986314"/>
            <a:ext cx="2389826" cy="5522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7C8F13-B0E8-8875-02B7-FE4C0E8001CA}"/>
              </a:ext>
            </a:extLst>
          </p:cNvPr>
          <p:cNvSpPr/>
          <p:nvPr/>
        </p:nvSpPr>
        <p:spPr>
          <a:xfrm>
            <a:off x="2482435" y="2396924"/>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E6B7EE5-47F8-8D85-DFE4-A3B2887AF30E}"/>
              </a:ext>
            </a:extLst>
          </p:cNvPr>
          <p:cNvSpPr/>
          <p:nvPr/>
        </p:nvSpPr>
        <p:spPr>
          <a:xfrm>
            <a:off x="2181150" y="3302469"/>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BA12EC0-5ED3-0733-AA5A-A163ED7F2FFC}"/>
              </a:ext>
            </a:extLst>
          </p:cNvPr>
          <p:cNvSpPr/>
          <p:nvPr/>
        </p:nvSpPr>
        <p:spPr>
          <a:xfrm>
            <a:off x="2181150" y="4128700"/>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8E4D2E5E-A906-F0E5-EEA8-940E4124072F}"/>
              </a:ext>
            </a:extLst>
          </p:cNvPr>
          <p:cNvSpPr/>
          <p:nvPr/>
        </p:nvSpPr>
        <p:spPr>
          <a:xfrm>
            <a:off x="2405238" y="5002663"/>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FB10B092-7161-E632-74B9-BED7C160CE7F}"/>
              </a:ext>
            </a:extLst>
          </p:cNvPr>
          <p:cNvSpPr/>
          <p:nvPr/>
        </p:nvSpPr>
        <p:spPr>
          <a:xfrm>
            <a:off x="2536935" y="5797312"/>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E9E3A-5628-5180-01A4-D47E88449F09}"/>
              </a:ext>
            </a:extLst>
          </p:cNvPr>
          <p:cNvSpPr txBox="1"/>
          <p:nvPr/>
        </p:nvSpPr>
        <p:spPr>
          <a:xfrm>
            <a:off x="9456101" y="1642189"/>
            <a:ext cx="2446504" cy="369332"/>
          </a:xfrm>
          <a:prstGeom prst="rect">
            <a:avLst/>
          </a:prstGeom>
          <a:noFill/>
        </p:spPr>
        <p:txBody>
          <a:bodyPr wrap="none" rtlCol="0">
            <a:spAutoFit/>
          </a:bodyPr>
          <a:lstStyle/>
          <a:p>
            <a:r>
              <a:rPr lang="en-US" dirty="0"/>
              <a:t>“Issue focus worksheet”</a:t>
            </a:r>
          </a:p>
        </p:txBody>
      </p:sp>
    </p:spTree>
    <p:extLst>
      <p:ext uri="{BB962C8B-B14F-4D97-AF65-F5344CB8AC3E}">
        <p14:creationId xmlns:p14="http://schemas.microsoft.com/office/powerpoint/2010/main" val="410817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19" grpId="0" animBg="1"/>
      <p:bldP spid="20" grpId="0" animBg="1"/>
      <p:bldP spid="21" grpId="0" animBg="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D5744-F59A-8698-5AB6-E10734DB9E9C}"/>
              </a:ext>
            </a:extLst>
          </p:cNvPr>
          <p:cNvSpPr txBox="1"/>
          <p:nvPr/>
        </p:nvSpPr>
        <p:spPr>
          <a:xfrm>
            <a:off x="4173072" y="2336247"/>
            <a:ext cx="7643080" cy="1569660"/>
          </a:xfrm>
          <a:prstGeom prst="rect">
            <a:avLst/>
          </a:prstGeom>
          <a:noFill/>
        </p:spPr>
        <p:txBody>
          <a:bodyPr wrap="square" rtlCol="0">
            <a:spAutoFit/>
          </a:bodyPr>
          <a:lstStyle/>
          <a:p>
            <a:pPr algn="ctr"/>
            <a:r>
              <a:rPr lang="en-US" sz="3200" dirty="0"/>
              <a:t>The United States Government</a:t>
            </a:r>
          </a:p>
          <a:p>
            <a:pPr algn="ctr"/>
            <a:r>
              <a:rPr lang="en-US" sz="3200" dirty="0"/>
              <a:t> </a:t>
            </a:r>
          </a:p>
          <a:p>
            <a:pPr algn="ctr"/>
            <a:r>
              <a:rPr lang="en-US" sz="3200" dirty="0"/>
              <a:t>How does it formulate foreign policy?</a:t>
            </a:r>
          </a:p>
        </p:txBody>
      </p:sp>
      <p:pic>
        <p:nvPicPr>
          <p:cNvPr id="6" name="Picture 5">
            <a:extLst>
              <a:ext uri="{FF2B5EF4-FFF2-40B4-BE49-F238E27FC236}">
                <a16:creationId xmlns:a16="http://schemas.microsoft.com/office/drawing/2014/main" id="{DA72E1BB-4DDF-CB81-70EC-8028057E6741}"/>
              </a:ext>
            </a:extLst>
          </p:cNvPr>
          <p:cNvPicPr>
            <a:picLocks noChangeAspect="1"/>
          </p:cNvPicPr>
          <p:nvPr/>
        </p:nvPicPr>
        <p:blipFill>
          <a:blip r:embed="rId2"/>
          <a:stretch>
            <a:fillRect/>
          </a:stretch>
        </p:blipFill>
        <p:spPr>
          <a:xfrm>
            <a:off x="1126567" y="1702869"/>
            <a:ext cx="2907551" cy="2907551"/>
          </a:xfrm>
          <a:prstGeom prst="rect">
            <a:avLst/>
          </a:prstGeom>
        </p:spPr>
      </p:pic>
    </p:spTree>
    <p:extLst>
      <p:ext uri="{BB962C8B-B14F-4D97-AF65-F5344CB8AC3E}">
        <p14:creationId xmlns:p14="http://schemas.microsoft.com/office/powerpoint/2010/main" val="2311255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59E6B-8CD9-2630-9BA4-2080088E2595}"/>
              </a:ext>
            </a:extLst>
          </p:cNvPr>
          <p:cNvSpPr txBox="1"/>
          <p:nvPr/>
        </p:nvSpPr>
        <p:spPr>
          <a:xfrm>
            <a:off x="1032095" y="769545"/>
            <a:ext cx="4320413" cy="1200329"/>
          </a:xfrm>
          <a:prstGeom prst="rect">
            <a:avLst/>
          </a:prstGeom>
          <a:noFill/>
        </p:spPr>
        <p:txBody>
          <a:bodyPr wrap="none" rtlCol="0">
            <a:spAutoFit/>
          </a:bodyPr>
          <a:lstStyle/>
          <a:p>
            <a:r>
              <a:rPr lang="en-US" sz="2400" dirty="0"/>
              <a:t>What is an analytical worksheet?</a:t>
            </a:r>
          </a:p>
          <a:p>
            <a:pPr marL="342900" indent="-342900">
              <a:buFontTx/>
              <a:buChar char="-"/>
            </a:pPr>
            <a:r>
              <a:rPr lang="en-US" sz="2400" dirty="0"/>
              <a:t>Purpose</a:t>
            </a:r>
          </a:p>
          <a:p>
            <a:pPr marL="342900" indent="-342900">
              <a:buFontTx/>
              <a:buChar char="-"/>
            </a:pPr>
            <a:r>
              <a:rPr lang="en-US" sz="2400" dirty="0"/>
              <a:t>Forms</a:t>
            </a:r>
          </a:p>
        </p:txBody>
      </p:sp>
      <p:pic>
        <p:nvPicPr>
          <p:cNvPr id="3" name="Picture 2">
            <a:extLst>
              <a:ext uri="{FF2B5EF4-FFF2-40B4-BE49-F238E27FC236}">
                <a16:creationId xmlns:a16="http://schemas.microsoft.com/office/drawing/2014/main" id="{2033FDE1-3564-D5CD-D5B2-9DDD43D7273B}"/>
              </a:ext>
            </a:extLst>
          </p:cNvPr>
          <p:cNvPicPr>
            <a:picLocks noChangeAspect="1"/>
          </p:cNvPicPr>
          <p:nvPr/>
        </p:nvPicPr>
        <p:blipFill>
          <a:blip r:embed="rId2"/>
          <a:stretch>
            <a:fillRect/>
          </a:stretch>
        </p:blipFill>
        <p:spPr>
          <a:xfrm>
            <a:off x="3684957" y="1234077"/>
            <a:ext cx="4054288" cy="5122823"/>
          </a:xfrm>
          <a:prstGeom prst="rect">
            <a:avLst/>
          </a:prstGeom>
        </p:spPr>
      </p:pic>
      <p:pic>
        <p:nvPicPr>
          <p:cNvPr id="4" name="Picture 3">
            <a:extLst>
              <a:ext uri="{FF2B5EF4-FFF2-40B4-BE49-F238E27FC236}">
                <a16:creationId xmlns:a16="http://schemas.microsoft.com/office/drawing/2014/main" id="{29B6E191-B7B3-76E5-388F-5B2413685E3F}"/>
              </a:ext>
            </a:extLst>
          </p:cNvPr>
          <p:cNvPicPr>
            <a:picLocks noChangeAspect="1"/>
          </p:cNvPicPr>
          <p:nvPr/>
        </p:nvPicPr>
        <p:blipFill>
          <a:blip r:embed="rId3"/>
          <a:stretch>
            <a:fillRect/>
          </a:stretch>
        </p:blipFill>
        <p:spPr>
          <a:xfrm>
            <a:off x="7192488" y="2047586"/>
            <a:ext cx="4128045" cy="5260074"/>
          </a:xfrm>
          <a:prstGeom prst="rect">
            <a:avLst/>
          </a:prstGeom>
          <a:ln>
            <a:solidFill>
              <a:schemeClr val="bg1"/>
            </a:solidFill>
          </a:ln>
        </p:spPr>
      </p:pic>
      <p:sp>
        <p:nvSpPr>
          <p:cNvPr id="5" name="TextBox 4">
            <a:extLst>
              <a:ext uri="{FF2B5EF4-FFF2-40B4-BE49-F238E27FC236}">
                <a16:creationId xmlns:a16="http://schemas.microsoft.com/office/drawing/2014/main" id="{C38CF63B-15E6-ECA5-8983-BBD8773CC016}"/>
              </a:ext>
            </a:extLst>
          </p:cNvPr>
          <p:cNvSpPr txBox="1"/>
          <p:nvPr/>
        </p:nvSpPr>
        <p:spPr>
          <a:xfrm>
            <a:off x="9565740" y="5668223"/>
            <a:ext cx="1454244"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D</a:t>
            </a:r>
          </a:p>
        </p:txBody>
      </p:sp>
      <p:sp>
        <p:nvSpPr>
          <p:cNvPr id="6" name="TextBox 5">
            <a:extLst>
              <a:ext uri="{FF2B5EF4-FFF2-40B4-BE49-F238E27FC236}">
                <a16:creationId xmlns:a16="http://schemas.microsoft.com/office/drawing/2014/main" id="{A389AA8B-3C13-8B23-C737-686CA95E07E7}"/>
              </a:ext>
            </a:extLst>
          </p:cNvPr>
          <p:cNvSpPr txBox="1"/>
          <p:nvPr/>
        </p:nvSpPr>
        <p:spPr>
          <a:xfrm>
            <a:off x="907848" y="5719123"/>
            <a:ext cx="1901228" cy="369332"/>
          </a:xfrm>
          <a:prstGeom prst="rect">
            <a:avLst/>
          </a:prstGeom>
          <a:noFill/>
        </p:spPr>
        <p:txBody>
          <a:bodyPr wrap="square" rtlCol="0">
            <a:spAutoFit/>
          </a:bodyPr>
          <a:lstStyle/>
          <a:p>
            <a:r>
              <a:rPr lang="en-US" dirty="0"/>
              <a:t>ONE KIND</a:t>
            </a:r>
          </a:p>
        </p:txBody>
      </p:sp>
    </p:spTree>
    <p:extLst>
      <p:ext uri="{BB962C8B-B14F-4D97-AF65-F5344CB8AC3E}">
        <p14:creationId xmlns:p14="http://schemas.microsoft.com/office/powerpoint/2010/main" val="39297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p:nvSpPr>
          <p:cNvPr id="2" name="TextBox 1">
            <a:extLst>
              <a:ext uri="{FF2B5EF4-FFF2-40B4-BE49-F238E27FC236}">
                <a16:creationId xmlns:a16="http://schemas.microsoft.com/office/drawing/2014/main" id="{90BF73C5-568D-6E7A-D327-03561A3AE054}"/>
              </a:ext>
            </a:extLst>
          </p:cNvPr>
          <p:cNvSpPr txBox="1"/>
          <p:nvPr/>
        </p:nvSpPr>
        <p:spPr>
          <a:xfrm>
            <a:off x="716506" y="570368"/>
            <a:ext cx="1064715" cy="461665"/>
          </a:xfrm>
          <a:prstGeom prst="rect">
            <a:avLst/>
          </a:prstGeom>
          <a:noFill/>
        </p:spPr>
        <p:txBody>
          <a:bodyPr wrap="none" rtlCol="0">
            <a:spAutoFit/>
          </a:bodyPr>
          <a:lstStyle/>
          <a:p>
            <a:r>
              <a:rPr lang="en-US" sz="2400" dirty="0"/>
              <a:t>for 401</a:t>
            </a:r>
          </a:p>
        </p:txBody>
      </p:sp>
      <p:grpSp>
        <p:nvGrpSpPr>
          <p:cNvPr id="7" name="Group 6">
            <a:extLst>
              <a:ext uri="{FF2B5EF4-FFF2-40B4-BE49-F238E27FC236}">
                <a16:creationId xmlns:a16="http://schemas.microsoft.com/office/drawing/2014/main" id="{3EC508D9-99CB-F0DD-2D36-538140DE7CB5}"/>
              </a:ext>
            </a:extLst>
          </p:cNvPr>
          <p:cNvGrpSpPr/>
          <p:nvPr/>
        </p:nvGrpSpPr>
        <p:grpSpPr>
          <a:xfrm>
            <a:off x="5966233" y="1964603"/>
            <a:ext cx="1937441" cy="636200"/>
            <a:chOff x="5966233" y="1964603"/>
            <a:chExt cx="1937441" cy="636200"/>
          </a:xfrm>
        </p:grpSpPr>
        <p:sp>
          <p:nvSpPr>
            <p:cNvPr id="5" name="Rounded Rectangle 4">
              <a:extLst>
                <a:ext uri="{FF2B5EF4-FFF2-40B4-BE49-F238E27FC236}">
                  <a16:creationId xmlns:a16="http://schemas.microsoft.com/office/drawing/2014/main" id="{3B51D3C3-C600-771F-D32B-2857D0FA4AB6}"/>
                </a:ext>
              </a:extLst>
            </p:cNvPr>
            <p:cNvSpPr/>
            <p:nvPr/>
          </p:nvSpPr>
          <p:spPr>
            <a:xfrm rot="269070">
              <a:off x="5966233" y="1964603"/>
              <a:ext cx="1937441" cy="56131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3DB8F5-1306-8FE5-C875-34954CBCD570}"/>
                </a:ext>
              </a:extLst>
            </p:cNvPr>
            <p:cNvSpPr txBox="1"/>
            <p:nvPr/>
          </p:nvSpPr>
          <p:spPr>
            <a:xfrm rot="247042">
              <a:off x="6786147" y="2231471"/>
              <a:ext cx="995785" cy="369332"/>
            </a:xfrm>
            <a:prstGeom prst="rect">
              <a:avLst/>
            </a:prstGeom>
            <a:noFill/>
          </p:spPr>
          <p:txBody>
            <a:bodyPr wrap="none" rtlCol="0">
              <a:spAutoFit/>
            </a:bodyPr>
            <a:lstStyle/>
            <a:p>
              <a:r>
                <a:rPr lang="en-US" b="1" dirty="0">
                  <a:solidFill>
                    <a:srgbClr val="FF0000"/>
                  </a:solidFill>
                </a:rPr>
                <a:t>drivers!!</a:t>
              </a:r>
            </a:p>
          </p:txBody>
        </p:sp>
      </p:grpSp>
    </p:spTree>
    <p:extLst>
      <p:ext uri="{BB962C8B-B14F-4D97-AF65-F5344CB8AC3E}">
        <p14:creationId xmlns:p14="http://schemas.microsoft.com/office/powerpoint/2010/main" val="1216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5A6E1-D07E-FBC3-B962-0CCF444FCB45}"/>
              </a:ext>
            </a:extLst>
          </p:cNvPr>
          <p:cNvSpPr txBox="1"/>
          <p:nvPr/>
        </p:nvSpPr>
        <p:spPr>
          <a:xfrm>
            <a:off x="2286989" y="2678977"/>
            <a:ext cx="7907934" cy="523220"/>
          </a:xfrm>
          <a:prstGeom prst="rect">
            <a:avLst/>
          </a:prstGeom>
          <a:noFill/>
        </p:spPr>
        <p:txBody>
          <a:bodyPr wrap="none" rtlCol="0">
            <a:spAutoFit/>
          </a:bodyPr>
          <a:lstStyle/>
          <a:p>
            <a:r>
              <a:rPr lang="en-US" sz="2800" dirty="0"/>
              <a:t>Are you clear on what you’re going to do, and when?</a:t>
            </a:r>
          </a:p>
        </p:txBody>
      </p:sp>
    </p:spTree>
    <p:extLst>
      <p:ext uri="{BB962C8B-B14F-4D97-AF65-F5344CB8AC3E}">
        <p14:creationId xmlns:p14="http://schemas.microsoft.com/office/powerpoint/2010/main" val="1737454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hlinkClick r:id="rId2" action="ppaction://hlinkpres?slideindex=1&amp;slidetitle="/>
            <a:extLst>
              <a:ext uri="{FF2B5EF4-FFF2-40B4-BE49-F238E27FC236}">
                <a16:creationId xmlns:a16="http://schemas.microsoft.com/office/drawing/2014/main" id="{02C2BB76-982C-4955-820D-A2C8F5F5C506}"/>
              </a:ext>
            </a:extLst>
          </p:cNvPr>
          <p:cNvSpPr txBox="1"/>
          <p:nvPr/>
        </p:nvSpPr>
        <p:spPr>
          <a:xfrm>
            <a:off x="1939438"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Break?</a:t>
            </a:r>
          </a:p>
        </p:txBody>
      </p:sp>
      <p:sp>
        <p:nvSpPr>
          <p:cNvPr id="4" name="TextBox 3">
            <a:extLst>
              <a:ext uri="{FF2B5EF4-FFF2-40B4-BE49-F238E27FC236}">
                <a16:creationId xmlns:a16="http://schemas.microsoft.com/office/drawing/2014/main" id="{33BD4B22-AE72-448E-905E-40626B2CF6F5}"/>
              </a:ext>
            </a:extLst>
          </p:cNvPr>
          <p:cNvSpPr txBox="1"/>
          <p:nvPr/>
        </p:nvSpPr>
        <p:spPr>
          <a:xfrm>
            <a:off x="7953376"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Discussion?</a:t>
            </a:r>
          </a:p>
        </p:txBody>
      </p:sp>
      <p:sp>
        <p:nvSpPr>
          <p:cNvPr id="5" name="TextBox 4">
            <a:extLst>
              <a:ext uri="{FF2B5EF4-FFF2-40B4-BE49-F238E27FC236}">
                <a16:creationId xmlns:a16="http://schemas.microsoft.com/office/drawing/2014/main" id="{D86C7B00-3B87-4E30-B32A-C684161C6499}"/>
              </a:ext>
            </a:extLst>
          </p:cNvPr>
          <p:cNvSpPr txBox="1"/>
          <p:nvPr/>
        </p:nvSpPr>
        <p:spPr>
          <a:xfrm>
            <a:off x="4946407" y="2567098"/>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Guest?</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900D0F3-2542-45E0-930A-03BA282D6A8A}"/>
                  </a:ext>
                </a:extLst>
              </p:cNvPr>
              <p:cNvGraphicFramePr>
                <a:graphicFrameLocks noChangeAspect="1"/>
              </p:cNvGraphicFramePr>
              <p:nvPr>
                <p:extLst>
                  <p:ext uri="{D42A27DB-BD31-4B8C-83A1-F6EECF244321}">
                    <p14:modId xmlns:p14="http://schemas.microsoft.com/office/powerpoint/2010/main" val="1399836717"/>
                  </p:ext>
                </p:extLst>
              </p:nvPr>
            </p:nvGraphicFramePr>
            <p:xfrm>
              <a:off x="4572000" y="2571750"/>
              <a:ext cx="3048000" cy="1714500"/>
            </p:xfrm>
            <a:graphic>
              <a:graphicData uri="http://schemas.microsoft.com/office/powerpoint/2016/slidezoom">
                <pslz:sldZm>
                  <pslz:sldZmObj sldId="915" cId="3248680292">
                    <pslz:zmPr id="{E2DB2653-968F-4A5A-852F-0B037006E6EC}"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9" name="Slide Zoom 8">
                <a:hlinkClick r:id="rId4" action="ppaction://hlinksldjump"/>
                <a:extLst>
                  <a:ext uri="{FF2B5EF4-FFF2-40B4-BE49-F238E27FC236}">
                    <a16:creationId xmlns:a16="http://schemas.microsoft.com/office/drawing/2014/main" id="{C900D0F3-2542-45E0-930A-03BA282D6A8A}"/>
                  </a:ext>
                </a:extLst>
              </p:cNvPr>
              <p:cNvPicPr>
                <a:picLocks noGrp="1" noRot="1" noChangeAspect="1" noMove="1" noResize="1" noEditPoints="1" noAdjustHandles="1" noChangeArrowheads="1" noChangeShapeType="1"/>
              </p:cNvPicPr>
              <p:nvPr/>
            </p:nvPicPr>
            <p:blipFill>
              <a:blip r:embed="rId5"/>
              <a:stretch>
                <a:fillRect/>
              </a:stretch>
            </p:blipFill>
            <p:spPr>
              <a:xfrm>
                <a:off x="4572000" y="2571750"/>
                <a:ext cx="3048000" cy="1714500"/>
              </a:xfrm>
              <a:prstGeom prst="rect">
                <a:avLst/>
              </a:prstGeom>
            </p:spPr>
          </p:pic>
        </mc:Fallback>
      </mc:AlternateContent>
    </p:spTree>
    <p:extLst>
      <p:ext uri="{BB962C8B-B14F-4D97-AF65-F5344CB8AC3E}">
        <p14:creationId xmlns:p14="http://schemas.microsoft.com/office/powerpoint/2010/main" val="355358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C3CD9-89A8-46A8-B041-17BDEDCF9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135" y="343676"/>
            <a:ext cx="4935416" cy="6334771"/>
          </a:xfrm>
          <a:prstGeom prst="rect">
            <a:avLst/>
          </a:prstGeom>
        </p:spPr>
      </p:pic>
      <p:sp>
        <p:nvSpPr>
          <p:cNvPr id="4" name="TextBox 3">
            <a:extLst>
              <a:ext uri="{FF2B5EF4-FFF2-40B4-BE49-F238E27FC236}">
                <a16:creationId xmlns:a16="http://schemas.microsoft.com/office/drawing/2014/main" id="{0C7F551F-C5C3-46A2-9E28-95EC7B6458BA}"/>
              </a:ext>
            </a:extLst>
          </p:cNvPr>
          <p:cNvSpPr txBox="1"/>
          <p:nvPr/>
        </p:nvSpPr>
        <p:spPr>
          <a:xfrm>
            <a:off x="1595669" y="743971"/>
            <a:ext cx="2678490" cy="461665"/>
          </a:xfrm>
          <a:prstGeom prst="rect">
            <a:avLst/>
          </a:prstGeom>
          <a:noFill/>
          <a:ln>
            <a:solidFill>
              <a:srgbClr val="FFFF00"/>
            </a:solidFill>
          </a:ln>
        </p:spPr>
        <p:txBody>
          <a:bodyPr wrap="none" rtlCol="0">
            <a:spAutoFit/>
          </a:bodyPr>
          <a:lstStyle/>
          <a:p>
            <a:r>
              <a:rPr lang="en-US" sz="2400" spc="160" dirty="0"/>
              <a:t>GUEST SPEAKER</a:t>
            </a:r>
          </a:p>
        </p:txBody>
      </p:sp>
      <p:pic>
        <p:nvPicPr>
          <p:cNvPr id="6" name="Picture 5">
            <a:extLst>
              <a:ext uri="{FF2B5EF4-FFF2-40B4-BE49-F238E27FC236}">
                <a16:creationId xmlns:a16="http://schemas.microsoft.com/office/drawing/2014/main" id="{EB0B76BE-ABB0-46CB-805D-4A89BA6CA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621" y="2168770"/>
            <a:ext cx="2051538" cy="3077307"/>
          </a:xfrm>
          <a:prstGeom prst="rect">
            <a:avLst/>
          </a:prstGeom>
        </p:spPr>
      </p:pic>
    </p:spTree>
    <p:extLst>
      <p:ext uri="{BB962C8B-B14F-4D97-AF65-F5344CB8AC3E}">
        <p14:creationId xmlns:p14="http://schemas.microsoft.com/office/powerpoint/2010/main" val="3248680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963639" y="1203760"/>
            <a:ext cx="3829050" cy="461665"/>
          </a:xfrm>
          <a:prstGeom prst="rect">
            <a:avLst/>
          </a:prstGeom>
          <a:noFill/>
        </p:spPr>
        <p:txBody>
          <a:bodyPr wrap="square" rtlCol="0">
            <a:spAutoFit/>
          </a:bodyPr>
          <a:lstStyle/>
          <a:p>
            <a:r>
              <a:rPr lang="en-US" sz="2400" dirty="0"/>
              <a:t>Siobhan Sheils</a:t>
            </a:r>
          </a:p>
        </p:txBody>
      </p:sp>
      <p:pic>
        <p:nvPicPr>
          <p:cNvPr id="4" name="Picture 3" descr="sheils siobhan">
            <a:extLst>
              <a:ext uri="{FF2B5EF4-FFF2-40B4-BE49-F238E27FC236}">
                <a16:creationId xmlns:a16="http://schemas.microsoft.com/office/drawing/2014/main" id="{1C2E4315-8B97-4401-8DA7-1165663E05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6626" y="326093"/>
            <a:ext cx="1885950" cy="2366645"/>
          </a:xfrm>
          <a:prstGeom prst="rect">
            <a:avLst/>
          </a:prstGeom>
          <a:noFill/>
          <a:ln>
            <a:noFill/>
          </a:ln>
        </p:spPr>
      </p:pic>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nvGraphicFramePr>
        <p:xfrm>
          <a:off x="2068851" y="2276390"/>
          <a:ext cx="7232073" cy="4331084"/>
        </p:xfrm>
        <a:graphic>
          <a:graphicData uri="http://schemas.openxmlformats.org/drawingml/2006/table">
            <a:tbl>
              <a:tblPr firstRow="1" firstCol="1" bandRow="1">
                <a:tableStyleId>{2D5ABB26-0587-4C30-8999-92F81FD0307C}</a:tableStyleId>
              </a:tblPr>
              <a:tblGrid>
                <a:gridCol w="1945312">
                  <a:extLst>
                    <a:ext uri="{9D8B030D-6E8A-4147-A177-3AD203B41FA5}">
                      <a16:colId xmlns:a16="http://schemas.microsoft.com/office/drawing/2014/main" val="1972328021"/>
                    </a:ext>
                  </a:extLst>
                </a:gridCol>
                <a:gridCol w="5286761">
                  <a:extLst>
                    <a:ext uri="{9D8B030D-6E8A-4147-A177-3AD203B41FA5}">
                      <a16:colId xmlns:a16="http://schemas.microsoft.com/office/drawing/2014/main" val="3983371157"/>
                    </a:ext>
                  </a:extLst>
                </a:gridCol>
              </a:tblGrid>
              <a:tr h="365760">
                <a:tc gridSpan="2">
                  <a:txBody>
                    <a:bodyPr/>
                    <a:lstStyle/>
                    <a:p>
                      <a:pPr marL="0" marR="0">
                        <a:lnSpc>
                          <a:spcPct val="107000"/>
                        </a:lnSpc>
                        <a:spcBef>
                          <a:spcPts val="0"/>
                        </a:spcBef>
                        <a:spcAft>
                          <a:spcPts val="0"/>
                        </a:spcAft>
                      </a:pPr>
                      <a:r>
                        <a:rPr lang="en-US" sz="1600" dirty="0">
                          <a:effectLst/>
                        </a:rPr>
                        <a:t>Associate Vice President with The Cohen Group</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r>
                        <a:rPr lang="en-US" sz="1600">
                          <a:effectLst/>
                        </a:rPr>
                        <a:t>2015-2017</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NSC Director for Central America and the Caribbean </a:t>
                      </a:r>
                    </a:p>
                    <a:p>
                      <a:pPr marL="0" marR="0">
                        <a:lnSpc>
                          <a:spcPct val="107000"/>
                        </a:lnSpc>
                        <a:spcBef>
                          <a:spcPts val="0"/>
                        </a:spcBef>
                        <a:spcAft>
                          <a:spcPts val="1200"/>
                        </a:spcAft>
                      </a:pPr>
                      <a:r>
                        <a:rPr lang="en-US" sz="1600" dirty="0">
                          <a:effectLst/>
                        </a:rPr>
                        <a:t>- Reestablishment of US-Cuba ties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br>
                        <a:rPr lang="en-US" sz="1600" dirty="0">
                          <a:effectLst/>
                        </a:rPr>
                      </a:br>
                      <a:r>
                        <a:rPr lang="en-US" sz="1600" dirty="0">
                          <a:effectLst/>
                        </a:rPr>
                        <a:t>Prior</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br>
                        <a:rPr lang="en-US" sz="1600" dirty="0">
                          <a:effectLst/>
                        </a:rPr>
                      </a:br>
                      <a:r>
                        <a:rPr lang="en-US" sz="1600" dirty="0">
                          <a:effectLst/>
                        </a:rPr>
                        <a:t>- Special Assistant to two Deputy Secretaries of State and the Under Secretary of State for Political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Desk Officer for Guatemala; resolve CAFTA trade dispute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Bureau of Human Resources and Staff Assistant in the Bureau of Western Hemisphere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Superior honor award and four meritorious honor awards</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r>
                        <a:rPr lang="en-US" sz="1600">
                          <a:effectLst/>
                        </a:rPr>
                        <a:t>Teach for America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Taught eighth grade English for four years in the South Bronx and Newark, New Jersey</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r>
                        <a:rPr lang="en-US" sz="1600">
                          <a:effectLst/>
                        </a:rPr>
                        <a:t>Higher Education</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Master’s of International Relations and Master’s in Public Relations, Syracuse University</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Bachelor’s, Boston College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spTree>
    <p:extLst>
      <p:ext uri="{BB962C8B-B14F-4D97-AF65-F5344CB8AC3E}">
        <p14:creationId xmlns:p14="http://schemas.microsoft.com/office/powerpoint/2010/main" val="35590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043921" y="1385813"/>
            <a:ext cx="3829050" cy="461665"/>
          </a:xfrm>
          <a:prstGeom prst="rect">
            <a:avLst/>
          </a:prstGeom>
          <a:noFill/>
        </p:spPr>
        <p:txBody>
          <a:bodyPr wrap="square" rtlCol="0">
            <a:spAutoFit/>
          </a:bodyPr>
          <a:lstStyle/>
          <a:p>
            <a:r>
              <a:rPr lang="en-US" sz="2400" dirty="0"/>
              <a:t>COL (R) Bob Wilson</a:t>
            </a:r>
          </a:p>
        </p:txBody>
      </p:sp>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extLst>
              <p:ext uri="{D42A27DB-BD31-4B8C-83A1-F6EECF244321}">
                <p14:modId xmlns:p14="http://schemas.microsoft.com/office/powerpoint/2010/main" val="3535177387"/>
              </p:ext>
            </p:extLst>
          </p:nvPr>
        </p:nvGraphicFramePr>
        <p:xfrm>
          <a:off x="2068851" y="2276390"/>
          <a:ext cx="7484725" cy="4070160"/>
        </p:xfrm>
        <a:graphic>
          <a:graphicData uri="http://schemas.openxmlformats.org/drawingml/2006/table">
            <a:tbl>
              <a:tblPr firstRow="1" firstCol="1" bandRow="1">
                <a:tableStyleId>{2D5ABB26-0587-4C30-8999-92F81FD0307C}</a:tableStyleId>
              </a:tblPr>
              <a:tblGrid>
                <a:gridCol w="1210512">
                  <a:extLst>
                    <a:ext uri="{9D8B030D-6E8A-4147-A177-3AD203B41FA5}">
                      <a16:colId xmlns:a16="http://schemas.microsoft.com/office/drawing/2014/main" val="1972328021"/>
                    </a:ext>
                  </a:extLst>
                </a:gridCol>
                <a:gridCol w="6274213">
                  <a:extLst>
                    <a:ext uri="{9D8B030D-6E8A-4147-A177-3AD203B41FA5}">
                      <a16:colId xmlns:a16="http://schemas.microsoft.com/office/drawing/2014/main" val="3983371157"/>
                    </a:ext>
                  </a:extLst>
                </a:gridCol>
              </a:tblGrid>
              <a:tr h="365760">
                <a:tc gridSpan="2">
                  <a:txBody>
                    <a:bodyPr/>
                    <a:lstStyle/>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Director, Strategic Initiatives </a:t>
                      </a:r>
                      <a:br>
                        <a:rPr lang="en-US" sz="1600" dirty="0">
                          <a:effectLst/>
                          <a:latin typeface="+mn-lt"/>
                        </a:rPr>
                      </a:br>
                      <a:r>
                        <a:rPr lang="en-US" sz="1600" dirty="0">
                          <a:effectLst/>
                          <a:latin typeface="+mn-lt"/>
                        </a:rPr>
                        <a:t>Global Venture National Resources Consulting</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Organic farmer</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Freelance writer</a:t>
                      </a:r>
                      <a:br>
                        <a:rPr lang="en-US" sz="1600" dirty="0">
                          <a:effectLst/>
                          <a:latin typeface="+mn-lt"/>
                        </a:rPr>
                      </a:b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27 years, U.S. Army Special Forces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Northern and Western Africa CT activities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Including al Qaeda, ISIS, Boko Haram</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Special Ops in Afghanistan</a:t>
                      </a: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NSC Director for Counterterrorism, with focus on Africa</a:t>
                      </a: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Education</a:t>
                      </a: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MBA, Webster University</a:t>
                      </a: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Resource Strategy, NDU</a:t>
                      </a: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Military Arts and Sciences, School of Advanced Military Studies </a:t>
                      </a: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Bachelor’s, Finance, UConn</a:t>
                      </a: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latin typeface="+mn-lt"/>
                        </a:rPr>
                        <a:t> </a:t>
                      </a:r>
                      <a:endParaRPr lang="en-US" sz="16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pic>
        <p:nvPicPr>
          <p:cNvPr id="6" name="Picture 5">
            <a:extLst>
              <a:ext uri="{FF2B5EF4-FFF2-40B4-BE49-F238E27FC236}">
                <a16:creationId xmlns:a16="http://schemas.microsoft.com/office/drawing/2014/main" id="{5119D61E-0FE5-439A-B6AB-BCBB643037F5}"/>
              </a:ext>
            </a:extLst>
          </p:cNvPr>
          <p:cNvPicPr/>
          <p:nvPr/>
        </p:nvPicPr>
        <p:blipFill>
          <a:blip r:embed="rId2"/>
          <a:stretch>
            <a:fillRect/>
          </a:stretch>
        </p:blipFill>
        <p:spPr>
          <a:xfrm>
            <a:off x="7677729" y="360171"/>
            <a:ext cx="2148840" cy="2148840"/>
          </a:xfrm>
          <a:prstGeom prst="rect">
            <a:avLst/>
          </a:prstGeom>
        </p:spPr>
      </p:pic>
    </p:spTree>
    <p:extLst>
      <p:ext uri="{BB962C8B-B14F-4D97-AF65-F5344CB8AC3E}">
        <p14:creationId xmlns:p14="http://schemas.microsoft.com/office/powerpoint/2010/main" val="33492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8E56A-9288-D548-7716-050E44E94CD9}"/>
              </a:ext>
            </a:extLst>
          </p:cNvPr>
          <p:cNvSpPr>
            <a:spLocks noGrp="1"/>
          </p:cNvSpPr>
          <p:nvPr>
            <p:ph type="sldNum" sz="quarter" idx="12"/>
          </p:nvPr>
        </p:nvSpPr>
        <p:spPr/>
        <p:txBody>
          <a:bodyPr/>
          <a:lstStyle/>
          <a:p>
            <a:fld id="{C4F85062-4662-4D6B-BB38-DB7C890070DF}" type="slidenum">
              <a:rPr lang="en-US" smtClean="0"/>
              <a:t>67</a:t>
            </a:fld>
            <a:endParaRPr lang="en-US"/>
          </a:p>
        </p:txBody>
      </p:sp>
      <p:pic>
        <p:nvPicPr>
          <p:cNvPr id="4" name="Picture 3">
            <a:extLst>
              <a:ext uri="{FF2B5EF4-FFF2-40B4-BE49-F238E27FC236}">
                <a16:creationId xmlns:a16="http://schemas.microsoft.com/office/drawing/2014/main" id="{1CB92CF9-4C1A-A87C-E43D-278A868BA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01647"/>
            <a:ext cx="9144000" cy="5508346"/>
          </a:xfrm>
          <a:prstGeom prst="rect">
            <a:avLst/>
          </a:prstGeom>
          <a:solidFill>
            <a:srgbClr val="F8EB89"/>
          </a:solidFill>
        </p:spPr>
      </p:pic>
      <p:sp>
        <p:nvSpPr>
          <p:cNvPr id="5" name="Arrow: Right 4">
            <a:extLst>
              <a:ext uri="{FF2B5EF4-FFF2-40B4-BE49-F238E27FC236}">
                <a16:creationId xmlns:a16="http://schemas.microsoft.com/office/drawing/2014/main" id="{A73B7F49-750E-C423-0A8A-D864343E982C}"/>
              </a:ext>
            </a:extLst>
          </p:cNvPr>
          <p:cNvSpPr/>
          <p:nvPr/>
        </p:nvSpPr>
        <p:spPr>
          <a:xfrm rot="20765900">
            <a:off x="8209219" y="1741516"/>
            <a:ext cx="1188808"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Clipping">
            <a:extLst>
              <a:ext uri="{FF2B5EF4-FFF2-40B4-BE49-F238E27FC236}">
                <a16:creationId xmlns:a16="http://schemas.microsoft.com/office/drawing/2014/main" id="{BFE53A4F-A590-6D39-DC79-4EE7FE448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972" y="1936273"/>
            <a:ext cx="6231078" cy="2559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a:extLst>
              <a:ext uri="{FF2B5EF4-FFF2-40B4-BE49-F238E27FC236}">
                <a16:creationId xmlns:a16="http://schemas.microsoft.com/office/drawing/2014/main" id="{3A73ED92-71F8-4DE9-61E2-43A600F27A3B}"/>
              </a:ext>
            </a:extLst>
          </p:cNvPr>
          <p:cNvGrpSpPr/>
          <p:nvPr/>
        </p:nvGrpSpPr>
        <p:grpSpPr>
          <a:xfrm>
            <a:off x="1609936" y="770159"/>
            <a:ext cx="7653217" cy="2506441"/>
            <a:chOff x="1609936" y="770159"/>
            <a:chExt cx="7653217" cy="2506441"/>
          </a:xfrm>
        </p:grpSpPr>
        <p:sp>
          <p:nvSpPr>
            <p:cNvPr id="6" name="Arrow: Right 5">
              <a:extLst>
                <a:ext uri="{FF2B5EF4-FFF2-40B4-BE49-F238E27FC236}">
                  <a16:creationId xmlns:a16="http://schemas.microsoft.com/office/drawing/2014/main" id="{88AC8E6A-742D-0777-32B5-7CB2E3203D3A}"/>
                </a:ext>
              </a:extLst>
            </p:cNvPr>
            <p:cNvSpPr/>
            <p:nvPr/>
          </p:nvSpPr>
          <p:spPr>
            <a:xfrm rot="11771435">
              <a:off x="1609936" y="1083796"/>
              <a:ext cx="1828800"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54B17B-53D9-DC7B-2D41-0CC02E363017}"/>
                </a:ext>
              </a:extLst>
            </p:cNvPr>
            <p:cNvSpPr/>
            <p:nvPr/>
          </p:nvSpPr>
          <p:spPr>
            <a:xfrm>
              <a:off x="3243353" y="770159"/>
              <a:ext cx="6019800" cy="2506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10B902F-32FF-039A-D0DE-D1487E7EA6C5}"/>
                </a:ext>
              </a:extLst>
            </p:cNvPr>
            <p:cNvGrpSpPr/>
            <p:nvPr/>
          </p:nvGrpSpPr>
          <p:grpSpPr>
            <a:xfrm>
              <a:off x="3367178" y="840919"/>
              <a:ext cx="5772150" cy="1842387"/>
              <a:chOff x="914400" y="3894603"/>
              <a:chExt cx="7696200" cy="2456516"/>
            </a:xfrm>
            <a:solidFill>
              <a:schemeClr val="bg1"/>
            </a:solidFill>
          </p:grpSpPr>
          <p:sp>
            <p:nvSpPr>
              <p:cNvPr id="9" name="TextBox 8">
                <a:extLst>
                  <a:ext uri="{FF2B5EF4-FFF2-40B4-BE49-F238E27FC236}">
                    <a16:creationId xmlns:a16="http://schemas.microsoft.com/office/drawing/2014/main" id="{57BF0B24-40C3-DAD4-4903-E3012BC51F1A}"/>
                  </a:ext>
                </a:extLst>
              </p:cNvPr>
              <p:cNvSpPr txBox="1"/>
              <p:nvPr/>
            </p:nvSpPr>
            <p:spPr>
              <a:xfrm>
                <a:off x="914400" y="3894603"/>
                <a:ext cx="2308752" cy="492443"/>
              </a:xfrm>
              <a:prstGeom prst="rect">
                <a:avLst/>
              </a:prstGeom>
              <a:grpFill/>
            </p:spPr>
            <p:txBody>
              <a:bodyPr wrap="none" rtlCol="0">
                <a:spAutoFit/>
              </a:bodyPr>
              <a:lstStyle/>
              <a:p>
                <a:r>
                  <a:rPr lang="en-US" dirty="0"/>
                  <a:t>It is engraved … </a:t>
                </a:r>
              </a:p>
            </p:txBody>
          </p:sp>
          <p:pic>
            <p:nvPicPr>
              <p:cNvPr id="10" name="Picture 9" descr="Screen Clipping">
                <a:extLst>
                  <a:ext uri="{FF2B5EF4-FFF2-40B4-BE49-F238E27FC236}">
                    <a16:creationId xmlns:a16="http://schemas.microsoft.com/office/drawing/2014/main" id="{F58A24C7-BB36-65C4-5DD3-3A947227A51E}"/>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914400" y="4520168"/>
                <a:ext cx="7696200" cy="1830951"/>
              </a:xfrm>
              <a:prstGeom prst="rect">
                <a:avLst/>
              </a:prstGeom>
              <a:grpFill/>
            </p:spPr>
          </p:pic>
        </p:grpSp>
        <p:sp>
          <p:nvSpPr>
            <p:cNvPr id="12" name="TextBox 11">
              <a:extLst>
                <a:ext uri="{FF2B5EF4-FFF2-40B4-BE49-F238E27FC236}">
                  <a16:creationId xmlns:a16="http://schemas.microsoft.com/office/drawing/2014/main" id="{3256D653-33D6-C2D3-F223-58EA5EA64562}"/>
                </a:ext>
              </a:extLst>
            </p:cNvPr>
            <p:cNvSpPr txBox="1"/>
            <p:nvPr/>
          </p:nvSpPr>
          <p:spPr>
            <a:xfrm>
              <a:off x="7867393" y="2763107"/>
              <a:ext cx="936230" cy="276999"/>
            </a:xfrm>
            <a:prstGeom prst="rect">
              <a:avLst/>
            </a:prstGeom>
            <a:noFill/>
          </p:spPr>
          <p:txBody>
            <a:bodyPr wrap="square" rtlCol="0">
              <a:spAutoFit/>
            </a:bodyPr>
            <a:lstStyle/>
            <a:p>
              <a:r>
                <a:rPr lang="en-US" sz="1200" dirty="0"/>
                <a:t>John 8:32</a:t>
              </a:r>
            </a:p>
          </p:txBody>
        </p:sp>
      </p:grpSp>
      <p:sp>
        <p:nvSpPr>
          <p:cNvPr id="3" name="TextBox 2">
            <a:extLst>
              <a:ext uri="{FF2B5EF4-FFF2-40B4-BE49-F238E27FC236}">
                <a16:creationId xmlns:a16="http://schemas.microsoft.com/office/drawing/2014/main" id="{A410596E-9A24-4876-851F-AD4F505E5CD2}"/>
              </a:ext>
            </a:extLst>
          </p:cNvPr>
          <p:cNvSpPr txBox="1"/>
          <p:nvPr/>
        </p:nvSpPr>
        <p:spPr>
          <a:xfrm>
            <a:off x="1524000" y="6198843"/>
            <a:ext cx="1340367" cy="369332"/>
          </a:xfrm>
          <a:prstGeom prst="rect">
            <a:avLst/>
          </a:prstGeom>
          <a:noFill/>
        </p:spPr>
        <p:txBody>
          <a:bodyPr wrap="none" rtlCol="0">
            <a:spAutoFit/>
          </a:bodyPr>
          <a:lstStyle/>
          <a:p>
            <a:r>
              <a:rPr lang="en-US" dirty="0"/>
              <a:t>CIA MOTTO</a:t>
            </a:r>
          </a:p>
        </p:txBody>
      </p:sp>
    </p:spTree>
    <p:extLst>
      <p:ext uri="{BB962C8B-B14F-4D97-AF65-F5344CB8AC3E}">
        <p14:creationId xmlns:p14="http://schemas.microsoft.com/office/powerpoint/2010/main" val="13578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46" y="407399"/>
            <a:ext cx="3095681" cy="1238272"/>
          </a:xfrm>
          <a:prstGeom prst="rect">
            <a:avLst/>
          </a:prstGeom>
        </p:spPr>
      </p:pic>
      <p:pic>
        <p:nvPicPr>
          <p:cNvPr id="9" name="Picture 8" descr="Text&#10;&#10;Description automatically generated">
            <a:extLst>
              <a:ext uri="{FF2B5EF4-FFF2-40B4-BE49-F238E27FC236}">
                <a16:creationId xmlns:a16="http://schemas.microsoft.com/office/drawing/2014/main" id="{DF362B93-73BA-4AFE-A5A6-877A9918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190750"/>
            <a:ext cx="4203700" cy="2286000"/>
          </a:xfrm>
          <a:prstGeom prst="rect">
            <a:avLst/>
          </a:prstGeom>
        </p:spPr>
      </p:pic>
      <p:pic>
        <p:nvPicPr>
          <p:cNvPr id="11" name="Picture 10" descr="A picture containing text, plant&#10;&#10;Description automatically generated">
            <a:extLst>
              <a:ext uri="{FF2B5EF4-FFF2-40B4-BE49-F238E27FC236}">
                <a16:creationId xmlns:a16="http://schemas.microsoft.com/office/drawing/2014/main" id="{0369E99E-D088-4176-9DF3-9A61993E4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89" y="3571876"/>
            <a:ext cx="4192287" cy="2721031"/>
          </a:xfrm>
          <a:prstGeom prst="rect">
            <a:avLst/>
          </a:prstGeom>
        </p:spPr>
      </p:pic>
      <p:sp>
        <p:nvSpPr>
          <p:cNvPr id="12" name="TextBox 11">
            <a:extLst>
              <a:ext uri="{FF2B5EF4-FFF2-40B4-BE49-F238E27FC236}">
                <a16:creationId xmlns:a16="http://schemas.microsoft.com/office/drawing/2014/main" id="{7B896758-09B3-43A2-9615-BC0A6604ABFB}"/>
              </a:ext>
            </a:extLst>
          </p:cNvPr>
          <p:cNvSpPr txBox="1"/>
          <p:nvPr/>
        </p:nvSpPr>
        <p:spPr>
          <a:xfrm>
            <a:off x="6734175" y="795702"/>
            <a:ext cx="1492716" cy="461665"/>
          </a:xfrm>
          <a:prstGeom prst="rect">
            <a:avLst/>
          </a:prstGeom>
          <a:noFill/>
        </p:spPr>
        <p:txBody>
          <a:bodyPr wrap="none" rtlCol="0">
            <a:spAutoFit/>
          </a:bodyPr>
          <a:lstStyle/>
          <a:p>
            <a:r>
              <a:rPr lang="en-US" sz="2400" dirty="0"/>
              <a:t>CIA Motto</a:t>
            </a:r>
          </a:p>
        </p:txBody>
      </p:sp>
    </p:spTree>
    <p:extLst>
      <p:ext uri="{BB962C8B-B14F-4D97-AF65-F5344CB8AC3E}">
        <p14:creationId xmlns:p14="http://schemas.microsoft.com/office/powerpoint/2010/main" val="37153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2A2B2-025F-454C-A251-6253B98E091D}"/>
              </a:ext>
            </a:extLst>
          </p:cNvPr>
          <p:cNvSpPr>
            <a:spLocks noGrp="1"/>
          </p:cNvSpPr>
          <p:nvPr>
            <p:ph type="sldNum" sz="quarter" idx="12"/>
          </p:nvPr>
        </p:nvSpPr>
        <p:spPr/>
        <p:txBody>
          <a:bodyPr/>
          <a:lstStyle/>
          <a:p>
            <a:fld id="{C4F85062-4662-4D6B-BB38-DB7C890070DF}" type="slidenum">
              <a:rPr lang="en-US" smtClean="0"/>
              <a:t>69</a:t>
            </a:fld>
            <a:endParaRPr lang="en-US"/>
          </a:p>
        </p:txBody>
      </p:sp>
      <p:graphicFrame>
        <p:nvGraphicFramePr>
          <p:cNvPr id="5" name="Diagram 4">
            <a:extLst>
              <a:ext uri="{FF2B5EF4-FFF2-40B4-BE49-F238E27FC236}">
                <a16:creationId xmlns:a16="http://schemas.microsoft.com/office/drawing/2014/main" id="{6D8DE36E-89B7-4222-B777-1BFF5D8CFA68}"/>
              </a:ext>
            </a:extLst>
          </p:cNvPr>
          <p:cNvGraphicFramePr/>
          <p:nvPr/>
        </p:nvGraphicFramePr>
        <p:xfrm>
          <a:off x="2032000" y="833581"/>
          <a:ext cx="8128000" cy="5705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1F47E31-BC24-3DEF-F256-75F8394B03E1}"/>
              </a:ext>
            </a:extLst>
          </p:cNvPr>
          <p:cNvSpPr txBox="1"/>
          <p:nvPr/>
        </p:nvSpPr>
        <p:spPr>
          <a:xfrm>
            <a:off x="7676116" y="1252175"/>
            <a:ext cx="2196134" cy="1323439"/>
          </a:xfrm>
          <a:prstGeom prst="rect">
            <a:avLst/>
          </a:prstGeom>
          <a:noFill/>
        </p:spPr>
        <p:txBody>
          <a:bodyPr wrap="square" rtlCol="0">
            <a:spAutoFit/>
          </a:bodyPr>
          <a:lstStyle/>
          <a:p>
            <a:r>
              <a:rPr lang="es-ES" sz="2000" dirty="0" err="1"/>
              <a:t>What</a:t>
            </a:r>
            <a:r>
              <a:rPr lang="es-ES" sz="2000" dirty="0"/>
              <a:t> </a:t>
            </a:r>
            <a:r>
              <a:rPr lang="es-ES" sz="2000" dirty="0" err="1"/>
              <a:t>information</a:t>
            </a:r>
            <a:r>
              <a:rPr lang="es-ES" sz="2000" dirty="0"/>
              <a:t> do </a:t>
            </a:r>
            <a:r>
              <a:rPr lang="es-ES" sz="2000" dirty="0" err="1"/>
              <a:t>we</a:t>
            </a:r>
            <a:r>
              <a:rPr lang="es-ES" sz="2000" dirty="0"/>
              <a:t> and </a:t>
            </a:r>
            <a:r>
              <a:rPr lang="es-ES" sz="2000" dirty="0" err="1"/>
              <a:t>our</a:t>
            </a:r>
            <a:r>
              <a:rPr lang="es-ES" sz="2000" dirty="0"/>
              <a:t> </a:t>
            </a:r>
            <a:r>
              <a:rPr lang="es-ES" sz="2000" dirty="0" err="1"/>
              <a:t>decisionmakers</a:t>
            </a:r>
            <a:r>
              <a:rPr lang="es-ES" sz="2000" dirty="0"/>
              <a:t> </a:t>
            </a:r>
            <a:r>
              <a:rPr lang="es-ES" sz="2000" dirty="0" err="1"/>
              <a:t>need</a:t>
            </a:r>
            <a:r>
              <a:rPr lang="es-ES" sz="2000" dirty="0"/>
              <a:t>?</a:t>
            </a:r>
            <a:endParaRPr lang="en-US" sz="2000" dirty="0"/>
          </a:p>
        </p:txBody>
      </p:sp>
      <p:sp>
        <p:nvSpPr>
          <p:cNvPr id="6" name="TextBox 5">
            <a:extLst>
              <a:ext uri="{FF2B5EF4-FFF2-40B4-BE49-F238E27FC236}">
                <a16:creationId xmlns:a16="http://schemas.microsoft.com/office/drawing/2014/main" id="{3CCBD100-D218-32E8-6B39-ADC5FC69D301}"/>
              </a:ext>
            </a:extLst>
          </p:cNvPr>
          <p:cNvSpPr txBox="1"/>
          <p:nvPr/>
        </p:nvSpPr>
        <p:spPr>
          <a:xfrm>
            <a:off x="8941399" y="3753230"/>
            <a:ext cx="2691202" cy="1631216"/>
          </a:xfrm>
          <a:prstGeom prst="rect">
            <a:avLst/>
          </a:prstGeom>
          <a:noFill/>
        </p:spPr>
        <p:txBody>
          <a:bodyPr wrap="square" rtlCol="0">
            <a:spAutoFit/>
          </a:bodyPr>
          <a:lstStyle/>
          <a:p>
            <a:r>
              <a:rPr lang="es-ES" sz="2000" dirty="0" err="1"/>
              <a:t>Where</a:t>
            </a:r>
            <a:r>
              <a:rPr lang="es-ES" sz="2000" dirty="0"/>
              <a:t> do </a:t>
            </a:r>
            <a:r>
              <a:rPr lang="es-ES" sz="2000" dirty="0" err="1"/>
              <a:t>we</a:t>
            </a:r>
            <a:r>
              <a:rPr lang="es-ES" sz="2000" dirty="0"/>
              <a:t> </a:t>
            </a:r>
            <a:r>
              <a:rPr lang="es-ES" sz="2000" dirty="0" err="1"/>
              <a:t>find</a:t>
            </a:r>
            <a:r>
              <a:rPr lang="es-ES" sz="2000" dirty="0"/>
              <a:t> the </a:t>
            </a:r>
            <a:r>
              <a:rPr lang="es-ES" sz="2000" dirty="0" err="1"/>
              <a:t>information</a:t>
            </a:r>
            <a:r>
              <a:rPr lang="es-ES" sz="2000" dirty="0"/>
              <a:t>? With </a:t>
            </a:r>
            <a:r>
              <a:rPr lang="es-ES" sz="2000" dirty="0" err="1"/>
              <a:t>what</a:t>
            </a:r>
            <a:r>
              <a:rPr lang="es-ES" sz="2000" dirty="0"/>
              <a:t> INT? </a:t>
            </a:r>
            <a:r>
              <a:rPr lang="es-ES" sz="2000" dirty="0" err="1"/>
              <a:t>How</a:t>
            </a:r>
            <a:r>
              <a:rPr lang="es-ES" sz="2000" dirty="0"/>
              <a:t> do </a:t>
            </a:r>
            <a:r>
              <a:rPr lang="es-ES" sz="2000" dirty="0" err="1"/>
              <a:t>we</a:t>
            </a:r>
            <a:r>
              <a:rPr lang="es-ES" sz="2000" dirty="0"/>
              <a:t> determine </a:t>
            </a:r>
            <a:r>
              <a:rPr lang="es-ES" sz="2000" dirty="0" err="1"/>
              <a:t>its</a:t>
            </a:r>
            <a:r>
              <a:rPr lang="es-ES" sz="2000" dirty="0"/>
              <a:t> </a:t>
            </a:r>
            <a:r>
              <a:rPr lang="es-ES" sz="2000" dirty="0" err="1"/>
              <a:t>reliability</a:t>
            </a:r>
            <a:r>
              <a:rPr lang="es-ES" sz="2000" dirty="0"/>
              <a:t>?</a:t>
            </a:r>
            <a:endParaRPr lang="en-US" sz="2000" dirty="0"/>
          </a:p>
        </p:txBody>
      </p:sp>
      <p:sp>
        <p:nvSpPr>
          <p:cNvPr id="7" name="TextBox 6">
            <a:extLst>
              <a:ext uri="{FF2B5EF4-FFF2-40B4-BE49-F238E27FC236}">
                <a16:creationId xmlns:a16="http://schemas.microsoft.com/office/drawing/2014/main" id="{8F39EB13-5B86-6C2B-39AF-5CAAE0E1F5D5}"/>
              </a:ext>
            </a:extLst>
          </p:cNvPr>
          <p:cNvSpPr txBox="1"/>
          <p:nvPr/>
        </p:nvSpPr>
        <p:spPr>
          <a:xfrm>
            <a:off x="4702493" y="3907118"/>
            <a:ext cx="2805285" cy="1323439"/>
          </a:xfrm>
          <a:prstGeom prst="rect">
            <a:avLst/>
          </a:prstGeom>
          <a:noFill/>
        </p:spPr>
        <p:txBody>
          <a:bodyPr wrap="square" rtlCol="0">
            <a:spAutoFit/>
          </a:bodyPr>
          <a:lstStyle/>
          <a:p>
            <a:r>
              <a:rPr lang="es-ES" sz="2000" dirty="0" err="1"/>
              <a:t>How</a:t>
            </a:r>
            <a:r>
              <a:rPr lang="es-ES" sz="2000" dirty="0"/>
              <a:t> do </a:t>
            </a:r>
            <a:r>
              <a:rPr lang="es-ES" sz="2000" dirty="0" err="1"/>
              <a:t>we</a:t>
            </a:r>
            <a:r>
              <a:rPr lang="es-ES" sz="2000" dirty="0"/>
              <a:t> prepare the </a:t>
            </a:r>
            <a:r>
              <a:rPr lang="es-ES" sz="2000" dirty="0" err="1"/>
              <a:t>info</a:t>
            </a:r>
            <a:r>
              <a:rPr lang="es-ES" sz="2000" dirty="0"/>
              <a:t>/data </a:t>
            </a:r>
            <a:r>
              <a:rPr lang="es-ES" sz="2000" dirty="0" err="1"/>
              <a:t>for</a:t>
            </a:r>
            <a:r>
              <a:rPr lang="es-ES" sz="2000" dirty="0"/>
              <a:t> </a:t>
            </a:r>
            <a:r>
              <a:rPr lang="es-ES" sz="2000" dirty="0" err="1"/>
              <a:t>analytical</a:t>
            </a:r>
            <a:r>
              <a:rPr lang="es-ES" sz="2000" dirty="0"/>
              <a:t> </a:t>
            </a:r>
            <a:r>
              <a:rPr lang="es-ES" sz="2000" dirty="0" err="1"/>
              <a:t>exploitation</a:t>
            </a:r>
            <a:r>
              <a:rPr lang="es-ES" sz="2000" dirty="0"/>
              <a:t>? </a:t>
            </a:r>
            <a:r>
              <a:rPr lang="es-ES" sz="2000" dirty="0" err="1"/>
              <a:t>What</a:t>
            </a:r>
            <a:r>
              <a:rPr lang="es-ES" sz="2000" dirty="0"/>
              <a:t> </a:t>
            </a:r>
            <a:r>
              <a:rPr lang="es-ES" sz="2000" dirty="0" err="1"/>
              <a:t>technology</a:t>
            </a:r>
            <a:r>
              <a:rPr lang="es-ES" sz="2000" dirty="0"/>
              <a:t> can </a:t>
            </a:r>
            <a:r>
              <a:rPr lang="es-ES" sz="2000" dirty="0" err="1"/>
              <a:t>help</a:t>
            </a:r>
            <a:r>
              <a:rPr lang="es-ES" sz="2000" dirty="0"/>
              <a:t> </a:t>
            </a:r>
            <a:r>
              <a:rPr lang="es-ES" sz="2000" dirty="0" err="1"/>
              <a:t>us</a:t>
            </a:r>
            <a:r>
              <a:rPr lang="es-ES" sz="2000" dirty="0"/>
              <a:t>?</a:t>
            </a:r>
            <a:endParaRPr lang="en-US" sz="2000" dirty="0"/>
          </a:p>
        </p:txBody>
      </p:sp>
      <p:sp>
        <p:nvSpPr>
          <p:cNvPr id="8" name="TextBox 7">
            <a:extLst>
              <a:ext uri="{FF2B5EF4-FFF2-40B4-BE49-F238E27FC236}">
                <a16:creationId xmlns:a16="http://schemas.microsoft.com/office/drawing/2014/main" id="{6A82554B-215D-59BE-D12C-2796C6C6D264}"/>
              </a:ext>
            </a:extLst>
          </p:cNvPr>
          <p:cNvSpPr txBox="1"/>
          <p:nvPr/>
        </p:nvSpPr>
        <p:spPr>
          <a:xfrm>
            <a:off x="1219200" y="4343400"/>
            <a:ext cx="2759006" cy="1323439"/>
          </a:xfrm>
          <a:prstGeom prst="rect">
            <a:avLst/>
          </a:prstGeom>
          <a:noFill/>
        </p:spPr>
        <p:txBody>
          <a:bodyPr wrap="square" rtlCol="0">
            <a:spAutoFit/>
          </a:bodyPr>
          <a:lstStyle/>
          <a:p>
            <a:r>
              <a:rPr lang="es-ES" sz="2000" dirty="0" err="1"/>
              <a:t>What</a:t>
            </a:r>
            <a:r>
              <a:rPr lang="es-ES" sz="2000" dirty="0"/>
              <a:t> </a:t>
            </a:r>
            <a:r>
              <a:rPr lang="es-ES" sz="2000" dirty="0" err="1"/>
              <a:t>does</a:t>
            </a:r>
            <a:r>
              <a:rPr lang="es-ES" sz="2000" dirty="0"/>
              <a:t> </a:t>
            </a:r>
            <a:r>
              <a:rPr lang="es-ES" sz="2000" dirty="0" err="1"/>
              <a:t>what</a:t>
            </a:r>
            <a:r>
              <a:rPr lang="es-ES" sz="2000" dirty="0"/>
              <a:t> </a:t>
            </a:r>
            <a:r>
              <a:rPr lang="es-ES" sz="2000" dirty="0" err="1"/>
              <a:t>we’re</a:t>
            </a:r>
            <a:r>
              <a:rPr lang="es-ES" sz="2000" dirty="0"/>
              <a:t> </a:t>
            </a:r>
            <a:r>
              <a:rPr lang="es-ES" sz="2000" dirty="0" err="1"/>
              <a:t>seeing</a:t>
            </a:r>
            <a:r>
              <a:rPr lang="es-ES" sz="2000" dirty="0"/>
              <a:t> mean? In </a:t>
            </a:r>
            <a:r>
              <a:rPr lang="es-ES" sz="2000" dirty="0" err="1"/>
              <a:t>what</a:t>
            </a:r>
            <a:r>
              <a:rPr lang="es-ES" sz="2000" dirty="0"/>
              <a:t> </a:t>
            </a:r>
            <a:r>
              <a:rPr lang="es-ES" sz="2000" dirty="0" err="1"/>
              <a:t>context</a:t>
            </a:r>
            <a:r>
              <a:rPr lang="es-ES" sz="2000" dirty="0"/>
              <a:t> </a:t>
            </a:r>
            <a:r>
              <a:rPr lang="es-ES" sz="2000" dirty="0" err="1"/>
              <a:t>is</a:t>
            </a:r>
            <a:r>
              <a:rPr lang="es-ES" sz="2000" dirty="0"/>
              <a:t> the </a:t>
            </a:r>
            <a:r>
              <a:rPr lang="es-ES" sz="2000" dirty="0" err="1"/>
              <a:t>issue</a:t>
            </a:r>
            <a:r>
              <a:rPr lang="es-ES" sz="2000" dirty="0"/>
              <a:t> </a:t>
            </a:r>
            <a:r>
              <a:rPr lang="es-ES" sz="2000" dirty="0" err="1"/>
              <a:t>evolving</a:t>
            </a:r>
            <a:r>
              <a:rPr lang="es-ES" sz="2000" dirty="0"/>
              <a:t>? </a:t>
            </a:r>
            <a:endParaRPr lang="en-US" sz="2000" dirty="0"/>
          </a:p>
        </p:txBody>
      </p:sp>
      <p:sp>
        <p:nvSpPr>
          <p:cNvPr id="9" name="TextBox 8">
            <a:extLst>
              <a:ext uri="{FF2B5EF4-FFF2-40B4-BE49-F238E27FC236}">
                <a16:creationId xmlns:a16="http://schemas.microsoft.com/office/drawing/2014/main" id="{350253D0-E4D4-2A62-47F5-24E8F3C8B0B9}"/>
              </a:ext>
            </a:extLst>
          </p:cNvPr>
          <p:cNvSpPr txBox="1"/>
          <p:nvPr/>
        </p:nvSpPr>
        <p:spPr>
          <a:xfrm>
            <a:off x="2192648" y="1675437"/>
            <a:ext cx="2196134" cy="1015663"/>
          </a:xfrm>
          <a:prstGeom prst="rect">
            <a:avLst/>
          </a:prstGeom>
          <a:noFill/>
        </p:spPr>
        <p:txBody>
          <a:bodyPr wrap="square" rtlCol="0">
            <a:spAutoFit/>
          </a:bodyPr>
          <a:lstStyle/>
          <a:p>
            <a:r>
              <a:rPr lang="es-ES" sz="2000" dirty="0" err="1"/>
              <a:t>How</a:t>
            </a:r>
            <a:r>
              <a:rPr lang="es-ES" sz="2000" dirty="0"/>
              <a:t> do </a:t>
            </a:r>
            <a:r>
              <a:rPr lang="es-ES" sz="2000" dirty="0" err="1"/>
              <a:t>we</a:t>
            </a:r>
            <a:r>
              <a:rPr lang="es-ES" sz="2000" dirty="0"/>
              <a:t> </a:t>
            </a:r>
            <a:r>
              <a:rPr lang="es-ES" sz="2000" dirty="0" err="1"/>
              <a:t>get</a:t>
            </a:r>
            <a:r>
              <a:rPr lang="es-ES" sz="2000" dirty="0"/>
              <a:t> </a:t>
            </a:r>
            <a:r>
              <a:rPr lang="es-ES" sz="2000" dirty="0" err="1"/>
              <a:t>our</a:t>
            </a:r>
            <a:r>
              <a:rPr lang="es-ES" sz="2000" dirty="0"/>
              <a:t> </a:t>
            </a:r>
            <a:r>
              <a:rPr lang="es-ES" sz="2000" dirty="0" err="1"/>
              <a:t>info</a:t>
            </a:r>
            <a:r>
              <a:rPr lang="es-ES" sz="2000" dirty="0"/>
              <a:t>/</a:t>
            </a:r>
            <a:r>
              <a:rPr lang="es-ES" sz="2000" dirty="0" err="1"/>
              <a:t>analysis</a:t>
            </a:r>
            <a:r>
              <a:rPr lang="es-ES" sz="2000" dirty="0"/>
              <a:t> </a:t>
            </a:r>
            <a:r>
              <a:rPr lang="es-ES" sz="2000" dirty="0" err="1"/>
              <a:t>to</a:t>
            </a:r>
            <a:r>
              <a:rPr lang="es-ES" sz="2000" dirty="0"/>
              <a:t> </a:t>
            </a:r>
            <a:r>
              <a:rPr lang="es-ES" sz="2000" dirty="0" err="1"/>
              <a:t>our</a:t>
            </a:r>
            <a:r>
              <a:rPr lang="es-ES" sz="2000" dirty="0"/>
              <a:t> “</a:t>
            </a:r>
            <a:r>
              <a:rPr lang="es-ES" sz="2000" dirty="0" err="1"/>
              <a:t>consumers</a:t>
            </a:r>
            <a:r>
              <a:rPr lang="es-ES" sz="2000" dirty="0"/>
              <a:t>”?</a:t>
            </a:r>
            <a:endParaRPr lang="en-US" sz="2000" dirty="0"/>
          </a:p>
        </p:txBody>
      </p:sp>
      <p:grpSp>
        <p:nvGrpSpPr>
          <p:cNvPr id="12" name="Group 11">
            <a:extLst>
              <a:ext uri="{FF2B5EF4-FFF2-40B4-BE49-F238E27FC236}">
                <a16:creationId xmlns:a16="http://schemas.microsoft.com/office/drawing/2014/main" id="{3AFC299E-7D34-4504-6022-34F18F97EF0A}"/>
              </a:ext>
            </a:extLst>
          </p:cNvPr>
          <p:cNvGrpSpPr/>
          <p:nvPr/>
        </p:nvGrpSpPr>
        <p:grpSpPr>
          <a:xfrm>
            <a:off x="1878937" y="1329290"/>
            <a:ext cx="2942197" cy="707886"/>
            <a:chOff x="136828" y="1615985"/>
            <a:chExt cx="2942197" cy="707886"/>
          </a:xfrm>
        </p:grpSpPr>
        <p:sp>
          <p:nvSpPr>
            <p:cNvPr id="13" name="TextBox 12">
              <a:extLst>
                <a:ext uri="{FF2B5EF4-FFF2-40B4-BE49-F238E27FC236}">
                  <a16:creationId xmlns:a16="http://schemas.microsoft.com/office/drawing/2014/main" id="{425D2EC1-92B3-0D18-A097-1A5DC0154BCC}"/>
                </a:ext>
              </a:extLst>
            </p:cNvPr>
            <p:cNvSpPr txBox="1"/>
            <p:nvPr/>
          </p:nvSpPr>
          <p:spPr>
            <a:xfrm>
              <a:off x="136828" y="1615985"/>
              <a:ext cx="2479366" cy="707886"/>
            </a:xfrm>
            <a:prstGeom prst="rect">
              <a:avLst/>
            </a:prstGeom>
            <a:noFill/>
          </p:spPr>
          <p:txBody>
            <a:bodyPr wrap="square" rtlCol="0">
              <a:spAutoFit/>
            </a:bodyPr>
            <a:lstStyle/>
            <a:p>
              <a:r>
                <a:rPr lang="es-ES" sz="2000" dirty="0" err="1"/>
                <a:t>Self</a:t>
              </a:r>
              <a:r>
                <a:rPr lang="es-ES" sz="2000" dirty="0"/>
                <a:t>- and </a:t>
              </a:r>
              <a:r>
                <a:rPr lang="es-ES" sz="2000" dirty="0" err="1"/>
                <a:t>consumer</a:t>
              </a:r>
              <a:r>
                <a:rPr lang="es-ES" sz="2000" dirty="0"/>
                <a:t> </a:t>
              </a:r>
              <a:r>
                <a:rPr lang="es-ES" sz="2000" dirty="0" err="1"/>
                <a:t>feedback</a:t>
              </a:r>
              <a:endParaRPr lang="en-US" sz="2000" dirty="0"/>
            </a:p>
          </p:txBody>
        </p:sp>
        <p:grpSp>
          <p:nvGrpSpPr>
            <p:cNvPr id="14" name="Group 13">
              <a:extLst>
                <a:ext uri="{FF2B5EF4-FFF2-40B4-BE49-F238E27FC236}">
                  <a16:creationId xmlns:a16="http://schemas.microsoft.com/office/drawing/2014/main" id="{2FB18609-B8DA-DDE6-5CD8-81841D2F832A}"/>
                </a:ext>
              </a:extLst>
            </p:cNvPr>
            <p:cNvGrpSpPr/>
            <p:nvPr/>
          </p:nvGrpSpPr>
          <p:grpSpPr>
            <a:xfrm rot="3259597">
              <a:off x="2602124" y="1674962"/>
              <a:ext cx="455508" cy="498294"/>
              <a:chOff x="2714251" y="1497699"/>
              <a:chExt cx="579927" cy="581322"/>
            </a:xfrm>
          </p:grpSpPr>
          <p:sp>
            <p:nvSpPr>
              <p:cNvPr id="15" name="Arrow: Right 14">
                <a:extLst>
                  <a:ext uri="{FF2B5EF4-FFF2-40B4-BE49-F238E27FC236}">
                    <a16:creationId xmlns:a16="http://schemas.microsoft.com/office/drawing/2014/main" id="{E6E81049-2F77-9987-03BA-BD0EBA45C7A6}"/>
                  </a:ext>
                </a:extLst>
              </p:cNvPr>
              <p:cNvSpPr/>
              <p:nvPr/>
            </p:nvSpPr>
            <p:spPr>
              <a:xfrm rot="19440000">
                <a:off x="2714251" y="1497699"/>
                <a:ext cx="579927" cy="581322"/>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6" name="Arrow: Right 4">
                <a:extLst>
                  <a:ext uri="{FF2B5EF4-FFF2-40B4-BE49-F238E27FC236}">
                    <a16:creationId xmlns:a16="http://schemas.microsoft.com/office/drawing/2014/main" id="{00A78CA5-7BF6-DFC2-8D8B-6E201B0C05CE}"/>
                  </a:ext>
                </a:extLst>
              </p:cNvPr>
              <p:cNvSpPr txBox="1"/>
              <p:nvPr/>
            </p:nvSpPr>
            <p:spPr>
              <a:xfrm rot="19440000">
                <a:off x="2730864" y="1665094"/>
                <a:ext cx="405949" cy="3487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endParaRPr lang="en-US" sz="2400"/>
              </a:p>
            </p:txBody>
          </p:sp>
        </p:grpSp>
      </p:grpSp>
      <p:sp>
        <p:nvSpPr>
          <p:cNvPr id="10" name="TextBox 9">
            <a:extLst>
              <a:ext uri="{FF2B5EF4-FFF2-40B4-BE49-F238E27FC236}">
                <a16:creationId xmlns:a16="http://schemas.microsoft.com/office/drawing/2014/main" id="{868D8D13-101D-6CA9-1DD8-313C22687E17}"/>
              </a:ext>
            </a:extLst>
          </p:cNvPr>
          <p:cNvSpPr txBox="1"/>
          <p:nvPr/>
        </p:nvSpPr>
        <p:spPr>
          <a:xfrm>
            <a:off x="1905000" y="533401"/>
            <a:ext cx="4572000" cy="461665"/>
          </a:xfrm>
          <a:prstGeom prst="rect">
            <a:avLst/>
          </a:prstGeom>
          <a:noFill/>
          <a:ln>
            <a:solidFill>
              <a:srgbClr val="FFFF00"/>
            </a:solidFill>
          </a:ln>
        </p:spPr>
        <p:txBody>
          <a:bodyPr wrap="square">
            <a:spAutoFit/>
          </a:bodyPr>
          <a:lstStyle/>
          <a:p>
            <a:pPr algn="ctr"/>
            <a:r>
              <a:rPr lang="es-ES" sz="2400" dirty="0"/>
              <a:t>The INTELLIGENCE CYCLE</a:t>
            </a:r>
          </a:p>
        </p:txBody>
      </p:sp>
    </p:spTree>
    <p:extLst>
      <p:ext uri="{BB962C8B-B14F-4D97-AF65-F5344CB8AC3E}">
        <p14:creationId xmlns:p14="http://schemas.microsoft.com/office/powerpoint/2010/main" val="182162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dgm id="{CC780A3E-7B29-4671-99C1-BD9035A7FBE4}"/>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0"/>
                            </p:stCondLst>
                            <p:childTnLst>
                              <p:par>
                                <p:cTn id="15" presetID="22" presetClass="entr" presetSubtype="8" fill="hold" grpId="0" nodeType="afterEffect">
                                  <p:stCondLst>
                                    <p:cond delay="0"/>
                                  </p:stCondLst>
                                  <p:childTnLst>
                                    <p:set>
                                      <p:cBhvr>
                                        <p:cTn id="16" dur="1" fill="hold">
                                          <p:stCondLst>
                                            <p:cond delay="0"/>
                                          </p:stCondLst>
                                        </p:cTn>
                                        <p:tgtEl>
                                          <p:spTgt spid="5">
                                            <p:graphicEl>
                                              <a:dgm id="{33D2C16B-27B9-45EA-8F80-CAE58FD63BD2}"/>
                                            </p:graphicEl>
                                          </p:spTgt>
                                        </p:tgtEl>
                                        <p:attrNameLst>
                                          <p:attrName>style.visibility</p:attrName>
                                        </p:attrNameLst>
                                      </p:cBhvr>
                                      <p:to>
                                        <p:strVal val="visible"/>
                                      </p:to>
                                    </p:set>
                                    <p:animEffect transition="in" filter="wipe(left)">
                                      <p:cBhvr>
                                        <p:cTn id="17" dur="500"/>
                                        <p:tgtEl>
                                          <p:spTgt spid="5">
                                            <p:graphicEl>
                                              <a:dgm id="{33D2C16B-27B9-45EA-8F80-CAE58FD63BD2}"/>
                                            </p:graphicEl>
                                          </p:spTgt>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
                                            <p:graphicEl>
                                              <a:dgm id="{B8C5E0EA-08F4-4701-9862-72829CA8B268}"/>
                                            </p:graphic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p:stCondLst>
                              <p:cond delay="0"/>
                            </p:stCondLst>
                            <p:childTnLst>
                              <p:par>
                                <p:cTn id="29" presetID="22" presetClass="entr" presetSubtype="1" fill="hold" grpId="0" nodeType="afterEffect">
                                  <p:stCondLst>
                                    <p:cond delay="0"/>
                                  </p:stCondLst>
                                  <p:childTnLst>
                                    <p:set>
                                      <p:cBhvr>
                                        <p:cTn id="30" dur="1" fill="hold">
                                          <p:stCondLst>
                                            <p:cond delay="0"/>
                                          </p:stCondLst>
                                        </p:cTn>
                                        <p:tgtEl>
                                          <p:spTgt spid="5">
                                            <p:graphicEl>
                                              <a:dgm id="{B87483CF-659A-4E32-9833-C12363F7EBA2}"/>
                                            </p:graphicEl>
                                          </p:spTgt>
                                        </p:tgtEl>
                                        <p:attrNameLst>
                                          <p:attrName>style.visibility</p:attrName>
                                        </p:attrNameLst>
                                      </p:cBhvr>
                                      <p:to>
                                        <p:strVal val="visible"/>
                                      </p:to>
                                    </p:set>
                                    <p:animEffect transition="in" filter="wipe(up)">
                                      <p:cBhvr>
                                        <p:cTn id="31" dur="500"/>
                                        <p:tgtEl>
                                          <p:spTgt spid="5">
                                            <p:graphicEl>
                                              <a:dgm id="{B87483CF-659A-4E32-9833-C12363F7EBA2}"/>
                                            </p:graphicEl>
                                          </p:spTgt>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5">
                                            <p:graphicEl>
                                              <a:dgm id="{266A825D-2ACF-4DAA-A791-3BB3EC4C29F0}"/>
                                            </p:graphic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par>
                          <p:cTn id="42" fill="hold">
                            <p:stCondLst>
                              <p:cond delay="0"/>
                            </p:stCondLst>
                            <p:childTnLst>
                              <p:par>
                                <p:cTn id="43" presetID="22" presetClass="entr" presetSubtype="2" fill="hold" grpId="0" nodeType="afterEffect">
                                  <p:stCondLst>
                                    <p:cond delay="0"/>
                                  </p:stCondLst>
                                  <p:childTnLst>
                                    <p:set>
                                      <p:cBhvr>
                                        <p:cTn id="44" dur="1" fill="hold">
                                          <p:stCondLst>
                                            <p:cond delay="0"/>
                                          </p:stCondLst>
                                        </p:cTn>
                                        <p:tgtEl>
                                          <p:spTgt spid="5">
                                            <p:graphicEl>
                                              <a:dgm id="{8363F285-9DBE-42E3-84F8-1750DA73ED93}"/>
                                            </p:graphicEl>
                                          </p:spTgt>
                                        </p:tgtEl>
                                        <p:attrNameLst>
                                          <p:attrName>style.visibility</p:attrName>
                                        </p:attrNameLst>
                                      </p:cBhvr>
                                      <p:to>
                                        <p:strVal val="visible"/>
                                      </p:to>
                                    </p:set>
                                    <p:animEffect transition="in" filter="wipe(right)">
                                      <p:cBhvr>
                                        <p:cTn id="45" dur="500"/>
                                        <p:tgtEl>
                                          <p:spTgt spid="5">
                                            <p:graphicEl>
                                              <a:dgm id="{8363F285-9DBE-42E3-84F8-1750DA73ED93}"/>
                                            </p:graphicEl>
                                          </p:spTgt>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5">
                                            <p:graphicEl>
                                              <a:dgm id="{062845C9-ED14-40AD-A42F-FA7F32EB46F1}"/>
                                            </p:graphicEl>
                                          </p:spTgt>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par>
                          <p:cTn id="56" fill="hold">
                            <p:stCondLst>
                              <p:cond delay="0"/>
                            </p:stCondLst>
                            <p:childTnLst>
                              <p:par>
                                <p:cTn id="57" presetID="22" presetClass="entr" presetSubtype="4" fill="hold" grpId="0" nodeType="afterEffect">
                                  <p:stCondLst>
                                    <p:cond delay="0"/>
                                  </p:stCondLst>
                                  <p:childTnLst>
                                    <p:set>
                                      <p:cBhvr>
                                        <p:cTn id="58" dur="1" fill="hold">
                                          <p:stCondLst>
                                            <p:cond delay="0"/>
                                          </p:stCondLst>
                                        </p:cTn>
                                        <p:tgtEl>
                                          <p:spTgt spid="5">
                                            <p:graphicEl>
                                              <a:dgm id="{07B5D858-57F7-4964-A980-FF4FAA0EFAE3}"/>
                                            </p:graphicEl>
                                          </p:spTgt>
                                        </p:tgtEl>
                                        <p:attrNameLst>
                                          <p:attrName>style.visibility</p:attrName>
                                        </p:attrNameLst>
                                      </p:cBhvr>
                                      <p:to>
                                        <p:strVal val="visible"/>
                                      </p:to>
                                    </p:set>
                                    <p:animEffect transition="in" filter="wipe(down)">
                                      <p:cBhvr>
                                        <p:cTn id="59" dur="500"/>
                                        <p:tgtEl>
                                          <p:spTgt spid="5">
                                            <p:graphicEl>
                                              <a:dgm id="{07B5D858-57F7-4964-A980-FF4FAA0EFAE3}"/>
                                            </p:graphicEl>
                                          </p:spTgt>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5">
                                            <p:graphicEl>
                                              <a:dgm id="{944E1B24-CC6F-4C0D-A379-6BF1F4A42142}"/>
                                            </p:graphic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9"/>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5">
                                            <p:graphicEl>
                                              <a:dgm id="{3F2F95C3-CD6B-4A31-B679-FAF123F9240D}"/>
                                            </p:graphicEl>
                                          </p:spTgt>
                                        </p:tgtEl>
                                        <p:attrNameLst>
                                          <p:attrName>style.visibility</p:attrName>
                                        </p:attrNameLst>
                                      </p:cBhvr>
                                      <p:to>
                                        <p:strVal val="visible"/>
                                      </p:to>
                                    </p:set>
                                  </p:childTnLst>
                                </p:cTn>
                              </p:par>
                            </p:childTnLst>
                          </p:cTn>
                        </p:par>
                        <p:par>
                          <p:cTn id="73" fill="hold">
                            <p:stCondLst>
                              <p:cond delay="0"/>
                            </p:stCondLst>
                            <p:childTnLst>
                              <p:par>
                                <p:cTn id="74" presetID="22" presetClass="entr" presetSubtype="8" fill="hold" nodeType="afterEffect">
                                  <p:stCondLst>
                                    <p:cond delay="50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3" grpId="0"/>
      <p:bldP spid="3" grpId="1"/>
      <p:bldP spid="6" grpId="0"/>
      <p:bldP spid="6" grpId="1"/>
      <p:bldP spid="7" grpId="0"/>
      <p:bldP spid="7" grpId="1"/>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DADAE-95F3-4946-83B0-A70CD9F35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19793"/>
            <a:ext cx="9144000" cy="4572000"/>
          </a:xfrm>
          <a:prstGeom prst="rect">
            <a:avLst/>
          </a:prstGeom>
          <a:ln w="76200">
            <a:solidFill>
              <a:schemeClr val="tx1"/>
            </a:solidFill>
          </a:ln>
        </p:spPr>
      </p:pic>
      <p:sp>
        <p:nvSpPr>
          <p:cNvPr id="2" name="TextBox 1">
            <a:extLst>
              <a:ext uri="{FF2B5EF4-FFF2-40B4-BE49-F238E27FC236}">
                <a16:creationId xmlns:a16="http://schemas.microsoft.com/office/drawing/2014/main" id="{574A672A-9B2F-4830-9C7D-516B9EF46354}"/>
              </a:ext>
            </a:extLst>
          </p:cNvPr>
          <p:cNvSpPr txBox="1"/>
          <p:nvPr/>
        </p:nvSpPr>
        <p:spPr>
          <a:xfrm>
            <a:off x="4051133" y="589272"/>
            <a:ext cx="4883068" cy="830997"/>
          </a:xfrm>
          <a:prstGeom prst="rect">
            <a:avLst/>
          </a:prstGeom>
          <a:noFill/>
        </p:spPr>
        <p:txBody>
          <a:bodyPr wrap="none" rtlCol="0">
            <a:spAutoFit/>
          </a:bodyPr>
          <a:lstStyle/>
          <a:p>
            <a:r>
              <a:rPr lang="en-US" sz="4800" dirty="0"/>
              <a:t>NSC SIMULATION</a:t>
            </a:r>
          </a:p>
        </p:txBody>
      </p:sp>
      <p:pic>
        <p:nvPicPr>
          <p:cNvPr id="7" name="Picture 6">
            <a:extLst>
              <a:ext uri="{FF2B5EF4-FFF2-40B4-BE49-F238E27FC236}">
                <a16:creationId xmlns:a16="http://schemas.microsoft.com/office/drawing/2014/main" id="{2F1A84ED-9AE6-4186-A6AC-F43DEA2A8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34" y="1420269"/>
            <a:ext cx="7423265" cy="5567449"/>
          </a:xfrm>
          <a:prstGeom prst="rect">
            <a:avLst/>
          </a:prstGeom>
          <a:ln w="76200">
            <a:solidFill>
              <a:schemeClr val="tx1"/>
            </a:solidFill>
          </a:ln>
        </p:spPr>
      </p:pic>
      <p:grpSp>
        <p:nvGrpSpPr>
          <p:cNvPr id="4" name="Group 3">
            <a:extLst>
              <a:ext uri="{FF2B5EF4-FFF2-40B4-BE49-F238E27FC236}">
                <a16:creationId xmlns:a16="http://schemas.microsoft.com/office/drawing/2014/main" id="{9C4D18C9-14E7-4CC4-81EE-8857AB42D76F}"/>
              </a:ext>
            </a:extLst>
          </p:cNvPr>
          <p:cNvGrpSpPr/>
          <p:nvPr/>
        </p:nvGrpSpPr>
        <p:grpSpPr>
          <a:xfrm>
            <a:off x="4051133" y="127607"/>
            <a:ext cx="7257011" cy="4864186"/>
            <a:chOff x="5309435" y="578572"/>
            <a:chExt cx="7257011" cy="4864186"/>
          </a:xfrm>
        </p:grpSpPr>
        <p:pic>
          <p:nvPicPr>
            <p:cNvPr id="3" name="Picture 2">
              <a:extLst>
                <a:ext uri="{FF2B5EF4-FFF2-40B4-BE49-F238E27FC236}">
                  <a16:creationId xmlns:a16="http://schemas.microsoft.com/office/drawing/2014/main" id="{B5006243-ACD2-4F36-A757-DA46FA028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435" y="604751"/>
              <a:ext cx="7257011" cy="4838007"/>
            </a:xfrm>
            <a:prstGeom prst="rect">
              <a:avLst/>
            </a:prstGeom>
            <a:ln w="76200">
              <a:solidFill>
                <a:schemeClr val="tx1"/>
              </a:solidFill>
            </a:ln>
          </p:spPr>
        </p:pic>
        <p:sp>
          <p:nvSpPr>
            <p:cNvPr id="8" name="TextBox 7">
              <a:extLst>
                <a:ext uri="{FF2B5EF4-FFF2-40B4-BE49-F238E27FC236}">
                  <a16:creationId xmlns:a16="http://schemas.microsoft.com/office/drawing/2014/main" id="{E046A4BF-D9CB-4ABC-A2A3-77A68A9CDD5C}"/>
                </a:ext>
              </a:extLst>
            </p:cNvPr>
            <p:cNvSpPr txBox="1"/>
            <p:nvPr/>
          </p:nvSpPr>
          <p:spPr>
            <a:xfrm>
              <a:off x="7354302" y="578572"/>
              <a:ext cx="3920945" cy="461665"/>
            </a:xfrm>
            <a:prstGeom prst="rect">
              <a:avLst/>
            </a:prstGeom>
            <a:noFill/>
          </p:spPr>
          <p:txBody>
            <a:bodyPr wrap="none" rtlCol="0">
              <a:spAutoFit/>
            </a:bodyPr>
            <a:lstStyle/>
            <a:p>
              <a:r>
                <a:rPr lang="en-US" sz="2400" dirty="0">
                  <a:solidFill>
                    <a:schemeClr val="bg1"/>
                  </a:solidFill>
                </a:rPr>
                <a:t>The National Security Council</a:t>
              </a:r>
            </a:p>
          </p:txBody>
        </p:sp>
      </p:grpSp>
    </p:spTree>
    <p:extLst>
      <p:ext uri="{BB962C8B-B14F-4D97-AF65-F5344CB8AC3E}">
        <p14:creationId xmlns:p14="http://schemas.microsoft.com/office/powerpoint/2010/main" val="376158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FC200-952A-F2BF-FE54-7096CF90B6D5}"/>
              </a:ext>
            </a:extLst>
          </p:cNvPr>
          <p:cNvSpPr txBox="1"/>
          <p:nvPr/>
        </p:nvSpPr>
        <p:spPr>
          <a:xfrm>
            <a:off x="1702836" y="915177"/>
            <a:ext cx="3347904" cy="461665"/>
          </a:xfrm>
          <a:prstGeom prst="rect">
            <a:avLst/>
          </a:prstGeom>
          <a:noFill/>
        </p:spPr>
        <p:txBody>
          <a:bodyPr wrap="none" rtlCol="0">
            <a:spAutoFit/>
          </a:bodyPr>
          <a:lstStyle/>
          <a:p>
            <a:r>
              <a:rPr lang="en-US" sz="2400" dirty="0"/>
              <a:t>Discussion and Synthesis</a:t>
            </a:r>
          </a:p>
        </p:txBody>
      </p:sp>
      <p:sp>
        <p:nvSpPr>
          <p:cNvPr id="3" name="TextBox 2">
            <a:extLst>
              <a:ext uri="{FF2B5EF4-FFF2-40B4-BE49-F238E27FC236}">
                <a16:creationId xmlns:a16="http://schemas.microsoft.com/office/drawing/2014/main" id="{A6353BCE-2D7F-6EEC-07A5-076EEF88E601}"/>
              </a:ext>
            </a:extLst>
          </p:cNvPr>
          <p:cNvSpPr txBox="1"/>
          <p:nvPr/>
        </p:nvSpPr>
        <p:spPr>
          <a:xfrm>
            <a:off x="1702836" y="1920011"/>
            <a:ext cx="8481527" cy="4836389"/>
          </a:xfrm>
          <a:prstGeom prst="rect">
            <a:avLst/>
          </a:prstGeom>
          <a:noFill/>
        </p:spPr>
        <p:txBody>
          <a:bodyPr wrap="square" rtlCol="0">
            <a:spAutoFit/>
          </a:bodyPr>
          <a:lstStyle/>
          <a:p>
            <a:pPr>
              <a:spcAft>
                <a:spcPts val="1800"/>
              </a:spcAft>
            </a:pPr>
            <a:r>
              <a:rPr lang="en-US" sz="2400" dirty="0"/>
              <a:t>What are your impressions of how decisions are made in Washington?</a:t>
            </a:r>
          </a:p>
          <a:p>
            <a:pPr>
              <a:spcAft>
                <a:spcPts val="1800"/>
              </a:spcAft>
            </a:pPr>
            <a:r>
              <a:rPr lang="en-US" sz="2400" dirty="0"/>
              <a:t>What voices influence it?</a:t>
            </a:r>
          </a:p>
          <a:p>
            <a:pPr>
              <a:spcAft>
                <a:spcPts val="1800"/>
              </a:spcAft>
            </a:pPr>
            <a:r>
              <a:rPr lang="en-US" sz="2400" dirty="0"/>
              <a:t>Do you think the mix of voices is correct?</a:t>
            </a:r>
          </a:p>
          <a:p>
            <a:pPr>
              <a:spcAft>
                <a:spcPts val="1800"/>
              </a:spcAft>
            </a:pPr>
            <a:r>
              <a:rPr lang="en-US" sz="2400" dirty="0"/>
              <a:t>Given the Intelligence Community’s mixed record, do you think it should be given more responsibility or less?</a:t>
            </a:r>
          </a:p>
          <a:p>
            <a:pPr>
              <a:spcAft>
                <a:spcPts val="1800"/>
              </a:spcAft>
            </a:pPr>
            <a:r>
              <a:rPr lang="en-US" sz="2400" dirty="0"/>
              <a:t>What improvements, if any, do you think should be considered, and who do you think should consider them or push them?</a:t>
            </a:r>
          </a:p>
          <a:p>
            <a:pPr>
              <a:lnSpc>
                <a:spcPct val="200000"/>
              </a:lnSpc>
            </a:pPr>
            <a:endParaRPr lang="en-US" sz="2400" dirty="0"/>
          </a:p>
        </p:txBody>
      </p:sp>
    </p:spTree>
    <p:extLst>
      <p:ext uri="{BB962C8B-B14F-4D97-AF65-F5344CB8AC3E}">
        <p14:creationId xmlns:p14="http://schemas.microsoft.com/office/powerpoint/2010/main" val="4180036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643303" y="1844950"/>
            <a:ext cx="3776931" cy="646331"/>
          </a:xfrm>
          <a:prstGeom prst="rect">
            <a:avLst/>
          </a:prstGeom>
          <a:noFill/>
        </p:spPr>
        <p:txBody>
          <a:bodyPr wrap="none" rtlCol="0">
            <a:spAutoFit/>
          </a:bodyPr>
          <a:lstStyle/>
          <a:p>
            <a:r>
              <a:rPr lang="en-US" sz="3600" dirty="0"/>
              <a:t>GUEST SPEAKERS</a:t>
            </a:r>
          </a:p>
        </p:txBody>
      </p:sp>
    </p:spTree>
    <p:extLst>
      <p:ext uri="{BB962C8B-B14F-4D97-AF65-F5344CB8AC3E}">
        <p14:creationId xmlns:p14="http://schemas.microsoft.com/office/powerpoint/2010/main" val="3324080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979534" cy="523220"/>
          </a:xfrm>
          <a:prstGeom prst="rect">
            <a:avLst/>
          </a:prstGeom>
          <a:noFill/>
          <a:ln>
            <a:solidFill>
              <a:srgbClr val="FFFF00"/>
            </a:solidFill>
          </a:ln>
        </p:spPr>
        <p:txBody>
          <a:bodyPr wrap="none" rtlCol="0">
            <a:spAutoFit/>
          </a:bodyPr>
          <a:lstStyle/>
          <a:p>
            <a:r>
              <a:rPr lang="en-US" sz="2800" dirty="0"/>
              <a:t>GUEST SPEAKERS</a:t>
            </a:r>
          </a:p>
        </p:txBody>
      </p:sp>
      <p:sp>
        <p:nvSpPr>
          <p:cNvPr id="8" name="TextBox 7">
            <a:extLst>
              <a:ext uri="{FF2B5EF4-FFF2-40B4-BE49-F238E27FC236}">
                <a16:creationId xmlns:a16="http://schemas.microsoft.com/office/drawing/2014/main" id="{3F231919-0012-41EA-88EB-FF325DC4FF3F}"/>
              </a:ext>
            </a:extLst>
          </p:cNvPr>
          <p:cNvSpPr txBox="1"/>
          <p:nvPr/>
        </p:nvSpPr>
        <p:spPr>
          <a:xfrm>
            <a:off x="4814988" y="5690228"/>
            <a:ext cx="1728487" cy="400110"/>
          </a:xfrm>
          <a:prstGeom prst="rect">
            <a:avLst/>
          </a:prstGeom>
          <a:noFill/>
        </p:spPr>
        <p:txBody>
          <a:bodyPr wrap="none" rtlCol="0">
            <a:spAutoFit/>
          </a:bodyPr>
          <a:lstStyle/>
          <a:p>
            <a:r>
              <a:rPr lang="en-US" sz="2000" dirty="0"/>
              <a:t>Siobhan Sheils</a:t>
            </a:r>
          </a:p>
        </p:txBody>
      </p:sp>
      <p:sp>
        <p:nvSpPr>
          <p:cNvPr id="9" name="TextBox 8">
            <a:extLst>
              <a:ext uri="{FF2B5EF4-FFF2-40B4-BE49-F238E27FC236}">
                <a16:creationId xmlns:a16="http://schemas.microsoft.com/office/drawing/2014/main" id="{C4BC0601-291C-4A58-880A-C0BC4E2961D5}"/>
              </a:ext>
            </a:extLst>
          </p:cNvPr>
          <p:cNvSpPr txBox="1"/>
          <p:nvPr/>
        </p:nvSpPr>
        <p:spPr>
          <a:xfrm>
            <a:off x="8505182" y="5681879"/>
            <a:ext cx="1375569" cy="400110"/>
          </a:xfrm>
          <a:prstGeom prst="rect">
            <a:avLst/>
          </a:prstGeom>
          <a:noFill/>
        </p:spPr>
        <p:txBody>
          <a:bodyPr wrap="none" rtlCol="0">
            <a:spAutoFit/>
          </a:bodyPr>
          <a:lstStyle/>
          <a:p>
            <a:r>
              <a:rPr lang="en-US" sz="2000" dirty="0"/>
              <a:t>Katie Tyner</a:t>
            </a:r>
          </a:p>
        </p:txBody>
      </p:sp>
      <p:pic>
        <p:nvPicPr>
          <p:cNvPr id="11" name="Picture 10" descr="Company name&#10;&#10;Description automatically generated with medium confidence">
            <a:extLst>
              <a:ext uri="{FF2B5EF4-FFF2-40B4-BE49-F238E27FC236}">
                <a16:creationId xmlns:a16="http://schemas.microsoft.com/office/drawing/2014/main" id="{B0139264-A5D9-4DE4-8730-49825439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16" y="2038558"/>
            <a:ext cx="1907464" cy="2883638"/>
          </a:xfrm>
          <a:prstGeom prst="rect">
            <a:avLst/>
          </a:prstGeom>
        </p:spPr>
      </p:pic>
      <p:sp>
        <p:nvSpPr>
          <p:cNvPr id="2" name="TextBox 1">
            <a:extLst>
              <a:ext uri="{FF2B5EF4-FFF2-40B4-BE49-F238E27FC236}">
                <a16:creationId xmlns:a16="http://schemas.microsoft.com/office/drawing/2014/main" id="{61053F7F-102C-69B8-D88D-71EDA12F612B}"/>
              </a:ext>
            </a:extLst>
          </p:cNvPr>
          <p:cNvSpPr txBox="1"/>
          <p:nvPr/>
        </p:nvSpPr>
        <p:spPr>
          <a:xfrm>
            <a:off x="794430" y="5681879"/>
            <a:ext cx="3421550" cy="400110"/>
          </a:xfrm>
          <a:prstGeom prst="rect">
            <a:avLst/>
          </a:prstGeom>
          <a:noFill/>
        </p:spPr>
        <p:txBody>
          <a:bodyPr wrap="square" rtlCol="0">
            <a:spAutoFit/>
          </a:bodyPr>
          <a:lstStyle/>
          <a:p>
            <a:r>
              <a:rPr lang="en-US" sz="2000" i="1" dirty="0"/>
              <a:t>Introduced by Jessica</a:t>
            </a:r>
          </a:p>
        </p:txBody>
      </p:sp>
      <p:pic>
        <p:nvPicPr>
          <p:cNvPr id="4" name="Picture 3" descr="Katie Tyner">
            <a:extLst>
              <a:ext uri="{FF2B5EF4-FFF2-40B4-BE49-F238E27FC236}">
                <a16:creationId xmlns:a16="http://schemas.microsoft.com/office/drawing/2014/main" id="{8E5D55EE-DF91-21BE-AF3A-C9B5B5105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954" y="2038558"/>
            <a:ext cx="2753594" cy="3566160"/>
          </a:xfrm>
          <a:prstGeom prst="rect">
            <a:avLst/>
          </a:prstGeom>
          <a:noFill/>
          <a:ln>
            <a:noFill/>
          </a:ln>
        </p:spPr>
      </p:pic>
      <p:pic>
        <p:nvPicPr>
          <p:cNvPr id="10" name="Picture 9" descr="A person wearing a black shirt and gold necklace&#10;&#10;Description automatically generated">
            <a:extLst>
              <a:ext uri="{FF2B5EF4-FFF2-40B4-BE49-F238E27FC236}">
                <a16:creationId xmlns:a16="http://schemas.microsoft.com/office/drawing/2014/main" id="{2AB3E7DB-EB19-6E8A-E731-E9B00C3F9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988" y="2038558"/>
            <a:ext cx="2753792" cy="3566160"/>
          </a:xfrm>
          <a:prstGeom prst="rect">
            <a:avLst/>
          </a:prstGeom>
        </p:spPr>
      </p:pic>
    </p:spTree>
    <p:extLst>
      <p:ext uri="{BB962C8B-B14F-4D97-AF65-F5344CB8AC3E}">
        <p14:creationId xmlns:p14="http://schemas.microsoft.com/office/powerpoint/2010/main" val="2561082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3B326-0495-427D-B26B-22688A4917C0}"/>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0D97228D-0F1D-4C3F-87CA-B9B6DA1290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1719283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E32F-ED24-0D8A-44A1-13560B94CCFA}"/>
              </a:ext>
            </a:extLst>
          </p:cNvPr>
          <p:cNvSpPr txBox="1"/>
          <p:nvPr/>
        </p:nvSpPr>
        <p:spPr>
          <a:xfrm>
            <a:off x="1725849" y="1242709"/>
            <a:ext cx="3536994" cy="646331"/>
          </a:xfrm>
          <a:prstGeom prst="rect">
            <a:avLst/>
          </a:prstGeom>
          <a:noFill/>
          <a:ln>
            <a:solidFill>
              <a:schemeClr val="accent5"/>
            </a:solidFill>
          </a:ln>
        </p:spPr>
        <p:txBody>
          <a:bodyPr wrap="none" rtlCol="0">
            <a:spAutoFit/>
          </a:bodyPr>
          <a:lstStyle/>
          <a:p>
            <a:r>
              <a:rPr lang="en-US" sz="3600" dirty="0"/>
              <a:t>PROJECT ISSUES</a:t>
            </a:r>
          </a:p>
        </p:txBody>
      </p:sp>
      <p:sp>
        <p:nvSpPr>
          <p:cNvPr id="3" name="TextBox 2">
            <a:extLst>
              <a:ext uri="{FF2B5EF4-FFF2-40B4-BE49-F238E27FC236}">
                <a16:creationId xmlns:a16="http://schemas.microsoft.com/office/drawing/2014/main" id="{EFEE20A8-10B3-24BC-3AA9-609C5930DDB7}"/>
              </a:ext>
            </a:extLst>
          </p:cNvPr>
          <p:cNvSpPr txBox="1"/>
          <p:nvPr/>
        </p:nvSpPr>
        <p:spPr>
          <a:xfrm>
            <a:off x="2552576" y="2736502"/>
            <a:ext cx="4791120" cy="3170099"/>
          </a:xfrm>
          <a:prstGeom prst="rect">
            <a:avLst/>
          </a:prstGeom>
          <a:noFill/>
        </p:spPr>
        <p:txBody>
          <a:bodyPr wrap="none" rtlCol="0">
            <a:spAutoFit/>
          </a:bodyPr>
          <a:lstStyle/>
          <a:p>
            <a:pPr>
              <a:spcAft>
                <a:spcPts val="1800"/>
              </a:spcAft>
            </a:pPr>
            <a:r>
              <a:rPr lang="en-US" sz="2800" dirty="0"/>
              <a:t>How to choose them?</a:t>
            </a:r>
          </a:p>
          <a:p>
            <a:pPr>
              <a:spcAft>
                <a:spcPts val="1800"/>
              </a:spcAft>
            </a:pPr>
            <a:r>
              <a:rPr lang="en-US" sz="2800" dirty="0"/>
              <a:t>How to frame them?</a:t>
            </a:r>
          </a:p>
          <a:p>
            <a:pPr>
              <a:spcAft>
                <a:spcPts val="1800"/>
              </a:spcAft>
            </a:pPr>
            <a:r>
              <a:rPr lang="en-US" sz="2800" dirty="0"/>
              <a:t>How to build them?</a:t>
            </a:r>
          </a:p>
          <a:p>
            <a:pPr>
              <a:spcAft>
                <a:spcPts val="1800"/>
              </a:spcAft>
            </a:pPr>
            <a:r>
              <a:rPr lang="en-US" sz="2800" dirty="0"/>
              <a:t>How to make them actionable?</a:t>
            </a:r>
          </a:p>
          <a:p>
            <a:endParaRPr lang="en-US" sz="2800" dirty="0"/>
          </a:p>
        </p:txBody>
      </p:sp>
      <p:sp>
        <p:nvSpPr>
          <p:cNvPr id="4" name="TextBox 3">
            <a:extLst>
              <a:ext uri="{FF2B5EF4-FFF2-40B4-BE49-F238E27FC236}">
                <a16:creationId xmlns:a16="http://schemas.microsoft.com/office/drawing/2014/main" id="{5DCE615F-6A99-EB1F-D31F-629545600F23}"/>
              </a:ext>
            </a:extLst>
          </p:cNvPr>
          <p:cNvSpPr txBox="1"/>
          <p:nvPr/>
        </p:nvSpPr>
        <p:spPr>
          <a:xfrm>
            <a:off x="8073271" y="873376"/>
            <a:ext cx="1693990" cy="1384995"/>
          </a:xfrm>
          <a:prstGeom prst="rect">
            <a:avLst/>
          </a:prstGeom>
          <a:noFill/>
        </p:spPr>
        <p:txBody>
          <a:bodyPr wrap="none" rtlCol="0">
            <a:spAutoFit/>
          </a:bodyPr>
          <a:lstStyle/>
          <a:p>
            <a:r>
              <a:rPr lang="en-US" sz="2800" dirty="0"/>
              <a:t>Interest</a:t>
            </a:r>
          </a:p>
          <a:p>
            <a:r>
              <a:rPr lang="en-US" sz="2800" dirty="0"/>
              <a:t>Expertise</a:t>
            </a:r>
          </a:p>
          <a:p>
            <a:r>
              <a:rPr lang="en-US" sz="2800" dirty="0"/>
              <a:t>Relevance</a:t>
            </a:r>
          </a:p>
        </p:txBody>
      </p:sp>
      <p:sp>
        <p:nvSpPr>
          <p:cNvPr id="5" name="TextBox 4">
            <a:extLst>
              <a:ext uri="{FF2B5EF4-FFF2-40B4-BE49-F238E27FC236}">
                <a16:creationId xmlns:a16="http://schemas.microsoft.com/office/drawing/2014/main" id="{8480E1D3-272B-706D-D1DA-D1BD23BD8A21}"/>
              </a:ext>
            </a:extLst>
          </p:cNvPr>
          <p:cNvSpPr txBox="1"/>
          <p:nvPr/>
        </p:nvSpPr>
        <p:spPr>
          <a:xfrm>
            <a:off x="8073271" y="2378166"/>
            <a:ext cx="1949573" cy="1384995"/>
          </a:xfrm>
          <a:prstGeom prst="rect">
            <a:avLst/>
          </a:prstGeom>
          <a:noFill/>
        </p:spPr>
        <p:txBody>
          <a:bodyPr wrap="none" rtlCol="0">
            <a:spAutoFit/>
          </a:bodyPr>
          <a:lstStyle/>
          <a:p>
            <a:r>
              <a:rPr lang="en-US" sz="2800" dirty="0"/>
              <a:t>Relevance</a:t>
            </a:r>
          </a:p>
          <a:p>
            <a:r>
              <a:rPr lang="en-US" sz="2800" dirty="0"/>
              <a:t>Information</a:t>
            </a:r>
          </a:p>
          <a:p>
            <a:r>
              <a:rPr lang="en-US" sz="2800" dirty="0"/>
              <a:t>Time</a:t>
            </a:r>
          </a:p>
        </p:txBody>
      </p:sp>
      <p:sp>
        <p:nvSpPr>
          <p:cNvPr id="6" name="TextBox 5">
            <a:extLst>
              <a:ext uri="{FF2B5EF4-FFF2-40B4-BE49-F238E27FC236}">
                <a16:creationId xmlns:a16="http://schemas.microsoft.com/office/drawing/2014/main" id="{AF23B98E-3095-6C9C-4CAC-E8047EE07587}"/>
              </a:ext>
            </a:extLst>
          </p:cNvPr>
          <p:cNvSpPr txBox="1"/>
          <p:nvPr/>
        </p:nvSpPr>
        <p:spPr>
          <a:xfrm>
            <a:off x="8025039" y="3751990"/>
            <a:ext cx="3228769" cy="1384995"/>
          </a:xfrm>
          <a:prstGeom prst="rect">
            <a:avLst/>
          </a:prstGeom>
          <a:noFill/>
        </p:spPr>
        <p:txBody>
          <a:bodyPr wrap="none" rtlCol="0">
            <a:spAutoFit/>
          </a:bodyPr>
          <a:lstStyle/>
          <a:p>
            <a:r>
              <a:rPr lang="en-US" sz="2800" dirty="0"/>
              <a:t>Assess info and gaps</a:t>
            </a:r>
          </a:p>
          <a:p>
            <a:r>
              <a:rPr lang="en-US" sz="2800" dirty="0"/>
              <a:t>Develop hypothesis</a:t>
            </a:r>
          </a:p>
          <a:p>
            <a:r>
              <a:rPr lang="en-US" sz="2800" dirty="0"/>
              <a:t>Develop arguments</a:t>
            </a:r>
          </a:p>
        </p:txBody>
      </p:sp>
      <p:sp>
        <p:nvSpPr>
          <p:cNvPr id="7" name="TextBox 6">
            <a:extLst>
              <a:ext uri="{FF2B5EF4-FFF2-40B4-BE49-F238E27FC236}">
                <a16:creationId xmlns:a16="http://schemas.microsoft.com/office/drawing/2014/main" id="{0E9C375E-FA6E-6010-DB71-E8F76830949E}"/>
              </a:ext>
            </a:extLst>
          </p:cNvPr>
          <p:cNvSpPr txBox="1"/>
          <p:nvPr/>
        </p:nvSpPr>
        <p:spPr>
          <a:xfrm>
            <a:off x="8073271" y="5148156"/>
            <a:ext cx="3681392" cy="1384995"/>
          </a:xfrm>
          <a:prstGeom prst="rect">
            <a:avLst/>
          </a:prstGeom>
          <a:noFill/>
        </p:spPr>
        <p:txBody>
          <a:bodyPr wrap="none" rtlCol="0">
            <a:spAutoFit/>
          </a:bodyPr>
          <a:lstStyle/>
          <a:p>
            <a:r>
              <a:rPr lang="en-US" sz="2800" dirty="0"/>
              <a:t>Develop options</a:t>
            </a:r>
          </a:p>
          <a:p>
            <a:r>
              <a:rPr lang="en-US" sz="2800" dirty="0"/>
              <a:t>Stay loyal to analysis</a:t>
            </a:r>
          </a:p>
          <a:p>
            <a:r>
              <a:rPr lang="en-US" sz="2800" dirty="0"/>
              <a:t>Write clearly, efficiently</a:t>
            </a:r>
          </a:p>
        </p:txBody>
      </p:sp>
      <p:cxnSp>
        <p:nvCxnSpPr>
          <p:cNvPr id="9" name="Straight Connector 8">
            <a:extLst>
              <a:ext uri="{FF2B5EF4-FFF2-40B4-BE49-F238E27FC236}">
                <a16:creationId xmlns:a16="http://schemas.microsoft.com/office/drawing/2014/main" id="{30A58F9E-8C43-4093-2E0D-95177BA6E92A}"/>
              </a:ext>
            </a:extLst>
          </p:cNvPr>
          <p:cNvCxnSpPr>
            <a:cxnSpLocks/>
          </p:cNvCxnSpPr>
          <p:nvPr/>
        </p:nvCxnSpPr>
        <p:spPr>
          <a:xfrm flipV="1">
            <a:off x="6302233" y="1889040"/>
            <a:ext cx="1586899" cy="9773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B9690D-8710-9058-1A20-E2BD1FD662F2}"/>
              </a:ext>
            </a:extLst>
          </p:cNvPr>
          <p:cNvCxnSpPr>
            <a:cxnSpLocks/>
          </p:cNvCxnSpPr>
          <p:nvPr/>
        </p:nvCxnSpPr>
        <p:spPr>
          <a:xfrm flipV="1">
            <a:off x="6301245" y="2996119"/>
            <a:ext cx="1636119" cy="563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84FE5B-A3CC-5AE1-9A6D-4CA0F501FC2C}"/>
              </a:ext>
            </a:extLst>
          </p:cNvPr>
          <p:cNvCxnSpPr>
            <a:cxnSpLocks/>
          </p:cNvCxnSpPr>
          <p:nvPr/>
        </p:nvCxnSpPr>
        <p:spPr>
          <a:xfrm flipV="1">
            <a:off x="6290185" y="4244304"/>
            <a:ext cx="1469212" cy="10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1A0985-24D1-8564-490D-B60C45877ECE}"/>
              </a:ext>
            </a:extLst>
          </p:cNvPr>
          <p:cNvCxnSpPr>
            <a:cxnSpLocks/>
          </p:cNvCxnSpPr>
          <p:nvPr/>
        </p:nvCxnSpPr>
        <p:spPr>
          <a:xfrm>
            <a:off x="7279821" y="5052936"/>
            <a:ext cx="609311" cy="355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par>
                          <p:cTn id="28" fill="hold">
                            <p:stCondLst>
                              <p:cond delay="1000"/>
                            </p:stCondLst>
                            <p:childTnLst>
                              <p:par>
                                <p:cTn id="29" presetID="22" presetClass="entr" presetSubtype="8"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par>
                          <p:cTn id="48" fill="hold">
                            <p:stCondLst>
                              <p:cond delay="1000"/>
                            </p:stCondLst>
                            <p:childTnLst>
                              <p:par>
                                <p:cTn id="49" presetID="22" presetClass="entr" presetSubtype="8" fill="hold" nodeType="afterEffect">
                                  <p:stCondLst>
                                    <p:cond delay="50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par>
                          <p:cTn id="68" fill="hold">
                            <p:stCondLst>
                              <p:cond delay="1000"/>
                            </p:stCondLst>
                            <p:childTnLst>
                              <p:par>
                                <p:cTn id="69" presetID="22" presetClass="entr" presetSubtype="8" fill="hold" nodeType="afterEffect">
                                  <p:stCondLst>
                                    <p:cond delay="50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808F3-701E-46D1-8BDB-569199C94976}"/>
              </a:ext>
            </a:extLst>
          </p:cNvPr>
          <p:cNvSpPr txBox="1"/>
          <p:nvPr/>
        </p:nvSpPr>
        <p:spPr>
          <a:xfrm>
            <a:off x="3203765" y="895718"/>
            <a:ext cx="5784469" cy="523220"/>
          </a:xfrm>
          <a:prstGeom prst="rect">
            <a:avLst/>
          </a:prstGeom>
          <a:noFill/>
        </p:spPr>
        <p:txBody>
          <a:bodyPr wrap="none" rtlCol="0">
            <a:spAutoFit/>
          </a:bodyPr>
          <a:lstStyle/>
          <a:p>
            <a:r>
              <a:rPr lang="en-US" sz="2800" dirty="0"/>
              <a:t>The Heartbeat of Analysis (and Policy)</a:t>
            </a:r>
          </a:p>
        </p:txBody>
      </p:sp>
      <p:grpSp>
        <p:nvGrpSpPr>
          <p:cNvPr id="13" name="Group 12">
            <a:extLst>
              <a:ext uri="{FF2B5EF4-FFF2-40B4-BE49-F238E27FC236}">
                <a16:creationId xmlns:a16="http://schemas.microsoft.com/office/drawing/2014/main" id="{5A4B7FB7-A1E1-42A1-8CC7-3F69CA8CC953}"/>
              </a:ext>
            </a:extLst>
          </p:cNvPr>
          <p:cNvGrpSpPr/>
          <p:nvPr/>
        </p:nvGrpSpPr>
        <p:grpSpPr>
          <a:xfrm>
            <a:off x="4541316" y="2133600"/>
            <a:ext cx="3109369" cy="3222486"/>
            <a:chOff x="3017315" y="2133600"/>
            <a:chExt cx="3109369" cy="3222486"/>
          </a:xfrm>
        </p:grpSpPr>
        <p:pic>
          <p:nvPicPr>
            <p:cNvPr id="11" name="Picture 10">
              <a:extLst>
                <a:ext uri="{FF2B5EF4-FFF2-40B4-BE49-F238E27FC236}">
                  <a16:creationId xmlns:a16="http://schemas.microsoft.com/office/drawing/2014/main" id="{D648C995-3AEB-4427-A863-1B3409EF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9CA8E6C5-DF78-4A3E-8C35-7FF32380CDBD}"/>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A3E12A37-8CCD-4730-8761-98FEFD6132DE}"/>
              </a:ext>
            </a:extLst>
          </p:cNvPr>
          <p:cNvSpPr txBox="1"/>
          <p:nvPr/>
        </p:nvSpPr>
        <p:spPr>
          <a:xfrm>
            <a:off x="1376411" y="6001325"/>
            <a:ext cx="10175991" cy="400110"/>
          </a:xfrm>
          <a:prstGeom prst="rect">
            <a:avLst/>
          </a:prstGeom>
          <a:noFill/>
        </p:spPr>
        <p:txBody>
          <a:bodyPr wrap="none" rtlCol="0">
            <a:spAutoFit/>
          </a:bodyPr>
          <a:lstStyle/>
          <a:p>
            <a:r>
              <a:rPr lang="en-US" sz="2000" dirty="0"/>
              <a:t>The forces, needs, desires, and other factors that make things happen and influence outcomes.</a:t>
            </a:r>
          </a:p>
        </p:txBody>
      </p:sp>
    </p:spTree>
    <p:extLst>
      <p:ext uri="{BB962C8B-B14F-4D97-AF65-F5344CB8AC3E}">
        <p14:creationId xmlns:p14="http://schemas.microsoft.com/office/powerpoint/2010/main" val="4208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a:t>Work</a:t>
                      </a:r>
                    </a:p>
                    <a:p>
                      <a:r>
                        <a:rPr lang="en-US" sz="1800" noProof="0"/>
                        <a:t>Food</a:t>
                      </a:r>
                    </a:p>
                    <a:p>
                      <a:r>
                        <a:rPr lang="en-US" sz="1800" noProof="0"/>
                        <a:t>Love - Sex</a:t>
                      </a:r>
                    </a:p>
                    <a:p>
                      <a:r>
                        <a:rPr lang="en-US" sz="1800" noProof="0"/>
                        <a:t>Family</a:t>
                      </a:r>
                    </a:p>
                    <a:p>
                      <a:r>
                        <a:rPr lang="en-US" sz="1800" noProof="0"/>
                        <a:t>Home</a:t>
                      </a:r>
                    </a:p>
                    <a:p>
                      <a:r>
                        <a:rPr lang="en-US" sz="1800" noProof="0"/>
                        <a:t>Transportation </a:t>
                      </a:r>
                    </a:p>
                    <a:p>
                      <a:r>
                        <a:rPr lang="en-US" sz="1800" noProof="0"/>
                        <a:t>Entertainment</a:t>
                      </a:r>
                    </a:p>
                    <a:p>
                      <a:r>
                        <a:rPr lang="en-US" sz="1800" noProof="0"/>
                        <a:t>     Recreation</a:t>
                      </a:r>
                    </a:p>
                    <a:p>
                      <a:r>
                        <a:rPr lang="en-US" sz="1800" noProof="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useBgFill="1">
        <p:nvSpPr>
          <p:cNvPr id="2" name="Rectangle 1">
            <a:extLst>
              <a:ext uri="{FF2B5EF4-FFF2-40B4-BE49-F238E27FC236}">
                <a16:creationId xmlns:a16="http://schemas.microsoft.com/office/drawing/2014/main" id="{C5E1161D-8DB5-45D2-ACAB-049818B69628}"/>
              </a:ext>
            </a:extLst>
          </p:cNvPr>
          <p:cNvSpPr/>
          <p:nvPr/>
        </p:nvSpPr>
        <p:spPr>
          <a:xfrm>
            <a:off x="7648817" y="3938952"/>
            <a:ext cx="3045663" cy="294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92E53E3-74AC-4BAD-901E-ADCD320020BB}"/>
              </a:ext>
            </a:extLst>
          </p:cNvPr>
          <p:cNvSpPr/>
          <p:nvPr/>
        </p:nvSpPr>
        <p:spPr>
          <a:xfrm>
            <a:off x="4925965" y="3943020"/>
            <a:ext cx="5665279"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1F221FF-24A5-479B-B224-76453F9A6991}"/>
              </a:ext>
            </a:extLst>
          </p:cNvPr>
          <p:cNvSpPr/>
          <p:nvPr/>
        </p:nvSpPr>
        <p:spPr>
          <a:xfrm>
            <a:off x="2832334" y="3940986"/>
            <a:ext cx="7368812"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93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2" grpId="0" animBg="1"/>
      <p:bldP spid="2" grpId="1" animBg="1"/>
      <p:bldP spid="16" grpId="0" animBg="1"/>
      <p:bldP spid="16" grpId="1" animBg="1"/>
      <p:bldP spid="17" grpId="0" animBg="1"/>
      <p:bldP spid="17" grpId="1"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dirty="0"/>
                        <a:t>Work</a:t>
                      </a:r>
                    </a:p>
                    <a:p>
                      <a:r>
                        <a:rPr lang="en-US" sz="1800" noProof="0" dirty="0"/>
                        <a:t>Food</a:t>
                      </a:r>
                    </a:p>
                    <a:p>
                      <a:r>
                        <a:rPr lang="en-US" sz="1800" noProof="0" dirty="0"/>
                        <a:t>Love - Sex</a:t>
                      </a:r>
                    </a:p>
                    <a:p>
                      <a:r>
                        <a:rPr lang="en-US" sz="1800" noProof="0" dirty="0"/>
                        <a:t>Family</a:t>
                      </a:r>
                    </a:p>
                    <a:p>
                      <a:r>
                        <a:rPr lang="en-US" sz="1800" noProof="0" dirty="0"/>
                        <a:t>Home</a:t>
                      </a:r>
                    </a:p>
                    <a:p>
                      <a:r>
                        <a:rPr lang="en-US" sz="1800" noProof="0" dirty="0"/>
                        <a:t>Transportation </a:t>
                      </a:r>
                    </a:p>
                    <a:p>
                      <a:r>
                        <a:rPr lang="en-US" sz="1800" noProof="0" dirty="0"/>
                        <a:t>Entertainment</a:t>
                      </a:r>
                    </a:p>
                    <a:p>
                      <a:r>
                        <a:rPr lang="en-US" sz="1800" noProof="0" dirty="0"/>
                        <a:t>     Recreation</a:t>
                      </a:r>
                    </a:p>
                    <a:p>
                      <a:r>
                        <a:rPr lang="en-US" sz="1800" noProof="0" dirty="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p:nvSpPr>
          <p:cNvPr id="2" name="TextBox 1">
            <a:extLst>
              <a:ext uri="{FF2B5EF4-FFF2-40B4-BE49-F238E27FC236}">
                <a16:creationId xmlns:a16="http://schemas.microsoft.com/office/drawing/2014/main" id="{62C05027-8AC7-73AC-AA12-384DF0B62B88}"/>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1596876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sp useBgFill="1">
        <p:nvSpPr>
          <p:cNvPr id="13" name="Rectangle 12">
            <a:extLst>
              <a:ext uri="{FF2B5EF4-FFF2-40B4-BE49-F238E27FC236}">
                <a16:creationId xmlns:a16="http://schemas.microsoft.com/office/drawing/2014/main" id="{1F641C6A-2383-4DA0-A7D8-2544BE579CDF}"/>
              </a:ext>
            </a:extLst>
          </p:cNvPr>
          <p:cNvSpPr/>
          <p:nvPr/>
        </p:nvSpPr>
        <p:spPr>
          <a:xfrm>
            <a:off x="7747001"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BB5620-AE49-4046-800B-0B4E9A09CAE3}"/>
              </a:ext>
            </a:extLst>
          </p:cNvPr>
          <p:cNvSpPr/>
          <p:nvPr/>
        </p:nvSpPr>
        <p:spPr>
          <a:xfrm>
            <a:off x="5356685"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A2EE36B-E8C9-486D-9C4F-EA428DD61B41}"/>
              </a:ext>
            </a:extLst>
          </p:cNvPr>
          <p:cNvSpPr/>
          <p:nvPr/>
        </p:nvSpPr>
        <p:spPr>
          <a:xfrm>
            <a:off x="2980814" y="3955667"/>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Tree>
    <p:extLst>
      <p:ext uri="{BB962C8B-B14F-4D97-AF65-F5344CB8AC3E}">
        <p14:creationId xmlns:p14="http://schemas.microsoft.com/office/powerpoint/2010/main" val="6717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animBg="1"/>
      <p:bldP spid="15" grpId="1"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2" name="TextBox 1">
            <a:extLst>
              <a:ext uri="{FF2B5EF4-FFF2-40B4-BE49-F238E27FC236}">
                <a16:creationId xmlns:a16="http://schemas.microsoft.com/office/drawing/2014/main" id="{57241F84-3235-148A-0473-D30FAE4C48F5}"/>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393855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government&#10;&#10;Description automatically generated">
            <a:extLst>
              <a:ext uri="{FF2B5EF4-FFF2-40B4-BE49-F238E27FC236}">
                <a16:creationId xmlns:a16="http://schemas.microsoft.com/office/drawing/2014/main" id="{2BAB689E-040B-D615-E5B4-C7ED8A9A9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30" y="611078"/>
            <a:ext cx="9275505" cy="5896726"/>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Tree>
    <p:extLst>
      <p:ext uri="{BB962C8B-B14F-4D97-AF65-F5344CB8AC3E}">
        <p14:creationId xmlns:p14="http://schemas.microsoft.com/office/powerpoint/2010/main" val="1653393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2" name="TextBox 1">
            <a:extLst>
              <a:ext uri="{FF2B5EF4-FFF2-40B4-BE49-F238E27FC236}">
                <a16:creationId xmlns:a16="http://schemas.microsoft.com/office/drawing/2014/main" id="{33C2B4EB-EA71-4190-9545-D554CCDDC093}"/>
              </a:ext>
            </a:extLst>
          </p:cNvPr>
          <p:cNvSpPr txBox="1"/>
          <p:nvPr/>
        </p:nvSpPr>
        <p:spPr>
          <a:xfrm>
            <a:off x="2906880" y="1660634"/>
            <a:ext cx="1555747" cy="646331"/>
          </a:xfrm>
          <a:prstGeom prst="rect">
            <a:avLst/>
          </a:prstGeom>
          <a:noFill/>
        </p:spPr>
        <p:txBody>
          <a:bodyPr wrap="none" rtlCol="0">
            <a:spAutoFit/>
          </a:bodyPr>
          <a:lstStyle/>
          <a:p>
            <a:r>
              <a:rPr lang="en-US" sz="3600" dirty="0"/>
              <a:t>“FUEL”</a:t>
            </a:r>
          </a:p>
        </p:txBody>
      </p:sp>
      <p:sp>
        <p:nvSpPr>
          <p:cNvPr id="13" name="TextBox 12">
            <a:extLst>
              <a:ext uri="{FF2B5EF4-FFF2-40B4-BE49-F238E27FC236}">
                <a16:creationId xmlns:a16="http://schemas.microsoft.com/office/drawing/2014/main" id="{9D80D1B9-2DD5-4090-9D3F-227727A03063}"/>
              </a:ext>
            </a:extLst>
          </p:cNvPr>
          <p:cNvSpPr txBox="1"/>
          <p:nvPr/>
        </p:nvSpPr>
        <p:spPr>
          <a:xfrm>
            <a:off x="6914515" y="1713186"/>
            <a:ext cx="2470548" cy="646331"/>
          </a:xfrm>
          <a:prstGeom prst="rect">
            <a:avLst/>
          </a:prstGeom>
          <a:noFill/>
        </p:spPr>
        <p:txBody>
          <a:bodyPr wrap="none" rtlCol="0">
            <a:spAutoFit/>
          </a:bodyPr>
          <a:lstStyle/>
          <a:p>
            <a:r>
              <a:rPr lang="en-US" sz="3600" dirty="0"/>
              <a:t>“FRICTION”</a:t>
            </a:r>
          </a:p>
        </p:txBody>
      </p:sp>
      <p:sp>
        <p:nvSpPr>
          <p:cNvPr id="8" name="TextBox 7">
            <a:extLst>
              <a:ext uri="{FF2B5EF4-FFF2-40B4-BE49-F238E27FC236}">
                <a16:creationId xmlns:a16="http://schemas.microsoft.com/office/drawing/2014/main" id="{5699E590-7178-463E-AA0B-7BE0A7883174}"/>
              </a:ext>
            </a:extLst>
          </p:cNvPr>
          <p:cNvSpPr txBox="1"/>
          <p:nvPr/>
        </p:nvSpPr>
        <p:spPr>
          <a:xfrm>
            <a:off x="2906880" y="2626567"/>
            <a:ext cx="2653290" cy="1938992"/>
          </a:xfrm>
          <a:prstGeom prst="rect">
            <a:avLst/>
          </a:prstGeom>
          <a:noFill/>
        </p:spPr>
        <p:txBody>
          <a:bodyPr wrap="none" rtlCol="0">
            <a:spAutoFit/>
          </a:bodyPr>
          <a:lstStyle/>
          <a:p>
            <a:r>
              <a:rPr lang="en-US" sz="2400" dirty="0"/>
              <a:t>Effort/energy</a:t>
            </a:r>
          </a:p>
          <a:p>
            <a:r>
              <a:rPr lang="en-US" sz="2400" dirty="0"/>
              <a:t>Resources</a:t>
            </a:r>
          </a:p>
          <a:p>
            <a:r>
              <a:rPr lang="en-US" sz="2400" dirty="0"/>
              <a:t>Technology, etc.</a:t>
            </a:r>
          </a:p>
          <a:p>
            <a:endParaRPr lang="en-US" sz="2400" dirty="0"/>
          </a:p>
          <a:p>
            <a:r>
              <a:rPr lang="en-US" sz="2400" dirty="0"/>
              <a:t>to PUSH a solution.</a:t>
            </a:r>
          </a:p>
        </p:txBody>
      </p:sp>
      <p:sp>
        <p:nvSpPr>
          <p:cNvPr id="15" name="TextBox 14">
            <a:extLst>
              <a:ext uri="{FF2B5EF4-FFF2-40B4-BE49-F238E27FC236}">
                <a16:creationId xmlns:a16="http://schemas.microsoft.com/office/drawing/2014/main" id="{9402A0EC-2E6A-4B25-A5BC-99698F26211C}"/>
              </a:ext>
            </a:extLst>
          </p:cNvPr>
          <p:cNvSpPr txBox="1"/>
          <p:nvPr/>
        </p:nvSpPr>
        <p:spPr>
          <a:xfrm>
            <a:off x="7052246" y="2626567"/>
            <a:ext cx="3631892" cy="1938992"/>
          </a:xfrm>
          <a:prstGeom prst="rect">
            <a:avLst/>
          </a:prstGeom>
          <a:noFill/>
        </p:spPr>
        <p:txBody>
          <a:bodyPr wrap="none" rtlCol="0">
            <a:spAutoFit/>
          </a:bodyPr>
          <a:lstStyle/>
          <a:p>
            <a:r>
              <a:rPr lang="en-US" sz="2400" dirty="0"/>
              <a:t>Obstacles</a:t>
            </a:r>
          </a:p>
          <a:p>
            <a:r>
              <a:rPr lang="en-US" sz="2400" dirty="0"/>
              <a:t>Resistance</a:t>
            </a:r>
          </a:p>
          <a:p>
            <a:r>
              <a:rPr lang="en-US" sz="2400" dirty="0"/>
              <a:t>Limitations, etc.</a:t>
            </a:r>
          </a:p>
          <a:p>
            <a:endParaRPr lang="en-US" sz="2400" dirty="0"/>
          </a:p>
          <a:p>
            <a:r>
              <a:rPr lang="en-US" sz="2400" dirty="0"/>
              <a:t>that OBSTRUCT a solution.</a:t>
            </a:r>
          </a:p>
        </p:txBody>
      </p:sp>
      <p:sp>
        <p:nvSpPr>
          <p:cNvPr id="10" name="TextBox 9">
            <a:extLst>
              <a:ext uri="{FF2B5EF4-FFF2-40B4-BE49-F238E27FC236}">
                <a16:creationId xmlns:a16="http://schemas.microsoft.com/office/drawing/2014/main" id="{F9AF42CB-254A-4F1A-B230-EE116F128591}"/>
              </a:ext>
            </a:extLst>
          </p:cNvPr>
          <p:cNvSpPr txBox="1"/>
          <p:nvPr/>
        </p:nvSpPr>
        <p:spPr>
          <a:xfrm>
            <a:off x="2816773" y="4966533"/>
            <a:ext cx="2412840" cy="461665"/>
          </a:xfrm>
          <a:prstGeom prst="rect">
            <a:avLst/>
          </a:prstGeom>
          <a:noFill/>
        </p:spPr>
        <p:txBody>
          <a:bodyPr wrap="none" rtlCol="0">
            <a:spAutoFit/>
          </a:bodyPr>
          <a:lstStyle/>
          <a:p>
            <a:r>
              <a:rPr lang="en-US" sz="2400" dirty="0"/>
              <a:t>“Forward” drivers</a:t>
            </a:r>
          </a:p>
        </p:txBody>
      </p:sp>
      <p:sp>
        <p:nvSpPr>
          <p:cNvPr id="20" name="TextBox 19">
            <a:extLst>
              <a:ext uri="{FF2B5EF4-FFF2-40B4-BE49-F238E27FC236}">
                <a16:creationId xmlns:a16="http://schemas.microsoft.com/office/drawing/2014/main" id="{35087248-9C13-42A9-ADB0-D0BF7604E79B}"/>
              </a:ext>
            </a:extLst>
          </p:cNvPr>
          <p:cNvSpPr txBox="1"/>
          <p:nvPr/>
        </p:nvSpPr>
        <p:spPr>
          <a:xfrm>
            <a:off x="7007677" y="4966533"/>
            <a:ext cx="4648196" cy="461665"/>
          </a:xfrm>
          <a:prstGeom prst="rect">
            <a:avLst/>
          </a:prstGeom>
          <a:noFill/>
        </p:spPr>
        <p:txBody>
          <a:bodyPr wrap="none" rtlCol="0">
            <a:spAutoFit/>
          </a:bodyPr>
          <a:lstStyle/>
          <a:p>
            <a:r>
              <a:rPr lang="en-US" sz="2400" dirty="0"/>
              <a:t>“Status Quo” or “Backward” drivers</a:t>
            </a:r>
          </a:p>
        </p:txBody>
      </p:sp>
      <p:sp>
        <p:nvSpPr>
          <p:cNvPr id="4" name="TextBox 3">
            <a:extLst>
              <a:ext uri="{FF2B5EF4-FFF2-40B4-BE49-F238E27FC236}">
                <a16:creationId xmlns:a16="http://schemas.microsoft.com/office/drawing/2014/main" id="{AB952554-BC4A-AFB1-4870-5A995EEA9596}"/>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2760142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C8E358-843A-6406-3A30-CEE1D01C3C4D}"/>
              </a:ext>
            </a:extLst>
          </p:cNvPr>
          <p:cNvSpPr txBox="1"/>
          <p:nvPr/>
        </p:nvSpPr>
        <p:spPr>
          <a:xfrm>
            <a:off x="1587500" y="1536700"/>
            <a:ext cx="1943930" cy="584775"/>
          </a:xfrm>
          <a:prstGeom prst="rect">
            <a:avLst/>
          </a:prstGeom>
          <a:noFill/>
        </p:spPr>
        <p:txBody>
          <a:bodyPr wrap="none" rtlCol="0">
            <a:spAutoFit/>
          </a:bodyPr>
          <a:lstStyle/>
          <a:p>
            <a:r>
              <a:rPr lang="en-US" sz="3200" dirty="0"/>
              <a:t>The GOAL</a:t>
            </a:r>
          </a:p>
        </p:txBody>
      </p:sp>
      <p:pic>
        <p:nvPicPr>
          <p:cNvPr id="4" name="Graphic 3" descr="Soccer Goal with solid fill">
            <a:extLst>
              <a:ext uri="{FF2B5EF4-FFF2-40B4-BE49-F238E27FC236}">
                <a16:creationId xmlns:a16="http://schemas.microsoft.com/office/drawing/2014/main" id="{1B6B691B-9C94-3DE3-59F6-1F07634164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5376">
            <a:off x="8509000" y="209550"/>
            <a:ext cx="2654300" cy="2654300"/>
          </a:xfrm>
          <a:prstGeom prst="rect">
            <a:avLst/>
          </a:prstGeom>
        </p:spPr>
      </p:pic>
      <p:sp>
        <p:nvSpPr>
          <p:cNvPr id="5" name="TextBox 4">
            <a:extLst>
              <a:ext uri="{FF2B5EF4-FFF2-40B4-BE49-F238E27FC236}">
                <a16:creationId xmlns:a16="http://schemas.microsoft.com/office/drawing/2014/main" id="{9D4004D4-37BA-5E12-2B1D-842A7F1DE945}"/>
              </a:ext>
            </a:extLst>
          </p:cNvPr>
          <p:cNvSpPr txBox="1"/>
          <p:nvPr/>
        </p:nvSpPr>
        <p:spPr>
          <a:xfrm>
            <a:off x="2743200" y="3073400"/>
            <a:ext cx="4770858" cy="2062103"/>
          </a:xfrm>
          <a:prstGeom prst="rect">
            <a:avLst/>
          </a:prstGeom>
          <a:noFill/>
        </p:spPr>
        <p:txBody>
          <a:bodyPr wrap="none" rtlCol="0">
            <a:spAutoFit/>
          </a:bodyPr>
          <a:lstStyle/>
          <a:p>
            <a:r>
              <a:rPr lang="en-US" sz="3200" dirty="0"/>
              <a:t>For your work to be strong.</a:t>
            </a:r>
          </a:p>
          <a:p>
            <a:r>
              <a:rPr lang="en-US" sz="3200" dirty="0"/>
              <a:t>For you to be efficient.</a:t>
            </a:r>
          </a:p>
          <a:p>
            <a:r>
              <a:rPr lang="en-US" sz="3200" dirty="0"/>
              <a:t>For you to be confident.</a:t>
            </a:r>
          </a:p>
          <a:p>
            <a:r>
              <a:rPr lang="en-US" sz="3200" dirty="0"/>
              <a:t> </a:t>
            </a:r>
          </a:p>
        </p:txBody>
      </p:sp>
    </p:spTree>
    <p:extLst>
      <p:ext uri="{BB962C8B-B14F-4D97-AF65-F5344CB8AC3E}">
        <p14:creationId xmlns:p14="http://schemas.microsoft.com/office/powerpoint/2010/main" val="1432879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useBgFill="1">
        <p:nvSpPr>
          <p:cNvPr id="2" name="TextBox 1">
            <a:extLst>
              <a:ext uri="{FF2B5EF4-FFF2-40B4-BE49-F238E27FC236}">
                <a16:creationId xmlns:a16="http://schemas.microsoft.com/office/drawing/2014/main" id="{BC80D057-E92D-4A75-8463-1A5ECE9A96AB}"/>
              </a:ext>
            </a:extLst>
          </p:cNvPr>
          <p:cNvSpPr txBox="1"/>
          <p:nvPr/>
        </p:nvSpPr>
        <p:spPr>
          <a:xfrm>
            <a:off x="6403649" y="4221623"/>
            <a:ext cx="2207912" cy="1200329"/>
          </a:xfrm>
          <a:prstGeom prst="rect">
            <a:avLst/>
          </a:prstGeom>
        </p:spPr>
        <p:txBody>
          <a:bodyPr wrap="none" lIns="457200" tIns="457200" rIns="457200" bIns="457200" rtlCol="0">
            <a:spAutoFit/>
          </a:bodyPr>
          <a:lstStyle/>
          <a:p>
            <a:r>
              <a:rPr lang="en-US" dirty="0"/>
              <a:t>ALL CLEAR??</a:t>
            </a:r>
          </a:p>
        </p:txBody>
      </p:sp>
    </p:spTree>
    <p:extLst>
      <p:ext uri="{BB962C8B-B14F-4D97-AF65-F5344CB8AC3E}">
        <p14:creationId xmlns:p14="http://schemas.microsoft.com/office/powerpoint/2010/main" val="42000488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41B15-DD7C-E101-A993-4F86642B40CA}"/>
              </a:ext>
            </a:extLst>
          </p:cNvPr>
          <p:cNvSpPr txBox="1"/>
          <p:nvPr/>
        </p:nvSpPr>
        <p:spPr>
          <a:xfrm>
            <a:off x="3505676" y="940514"/>
            <a:ext cx="5354351" cy="523220"/>
          </a:xfrm>
          <a:prstGeom prst="rect">
            <a:avLst/>
          </a:prstGeom>
          <a:noFill/>
        </p:spPr>
        <p:txBody>
          <a:bodyPr wrap="none" rtlCol="0">
            <a:spAutoFit/>
          </a:bodyPr>
          <a:lstStyle/>
          <a:p>
            <a:r>
              <a:rPr lang="en-US" sz="2800"/>
              <a:t>What topics are you interested in?  </a:t>
            </a:r>
          </a:p>
        </p:txBody>
      </p:sp>
      <p:sp>
        <p:nvSpPr>
          <p:cNvPr id="3" name="TextBox 2">
            <a:extLst>
              <a:ext uri="{FF2B5EF4-FFF2-40B4-BE49-F238E27FC236}">
                <a16:creationId xmlns:a16="http://schemas.microsoft.com/office/drawing/2014/main" id="{9B69CBEA-5C84-3DAC-A8DA-DF309D5F18F2}"/>
              </a:ext>
            </a:extLst>
          </p:cNvPr>
          <p:cNvSpPr txBox="1"/>
          <p:nvPr/>
        </p:nvSpPr>
        <p:spPr>
          <a:xfrm>
            <a:off x="1721795" y="4347826"/>
            <a:ext cx="3193503" cy="461665"/>
          </a:xfrm>
          <a:prstGeom prst="rect">
            <a:avLst/>
          </a:prstGeom>
          <a:noFill/>
        </p:spPr>
        <p:txBody>
          <a:bodyPr wrap="none" rtlCol="0">
            <a:spAutoFit/>
          </a:bodyPr>
          <a:lstStyle/>
          <a:p>
            <a:r>
              <a:rPr lang="en-US" sz="2400" dirty="0"/>
              <a:t>401 (individual) project?</a:t>
            </a:r>
          </a:p>
        </p:txBody>
      </p:sp>
      <p:sp>
        <p:nvSpPr>
          <p:cNvPr id="4" name="TextBox 3">
            <a:extLst>
              <a:ext uri="{FF2B5EF4-FFF2-40B4-BE49-F238E27FC236}">
                <a16:creationId xmlns:a16="http://schemas.microsoft.com/office/drawing/2014/main" id="{930788F9-2D86-9F0A-D95C-F2B2BC3FF217}"/>
              </a:ext>
            </a:extLst>
          </p:cNvPr>
          <p:cNvSpPr txBox="1"/>
          <p:nvPr/>
        </p:nvSpPr>
        <p:spPr>
          <a:xfrm>
            <a:off x="1721795" y="2510174"/>
            <a:ext cx="2652457" cy="461665"/>
          </a:xfrm>
          <a:prstGeom prst="rect">
            <a:avLst/>
          </a:prstGeom>
          <a:noFill/>
        </p:spPr>
        <p:txBody>
          <a:bodyPr wrap="none" rtlCol="0">
            <a:spAutoFit/>
          </a:bodyPr>
          <a:lstStyle/>
          <a:p>
            <a:r>
              <a:rPr lang="en-US" sz="2400" dirty="0"/>
              <a:t>402 (team) project?</a:t>
            </a:r>
          </a:p>
        </p:txBody>
      </p:sp>
      <p:sp>
        <p:nvSpPr>
          <p:cNvPr id="5" name="TextBox 4">
            <a:extLst>
              <a:ext uri="{FF2B5EF4-FFF2-40B4-BE49-F238E27FC236}">
                <a16:creationId xmlns:a16="http://schemas.microsoft.com/office/drawing/2014/main" id="{0375E85A-FFC8-327C-71C0-ACC9D9C24157}"/>
              </a:ext>
            </a:extLst>
          </p:cNvPr>
          <p:cNvSpPr txBox="1"/>
          <p:nvPr/>
        </p:nvSpPr>
        <p:spPr>
          <a:xfrm>
            <a:off x="5796259" y="2510174"/>
            <a:ext cx="5368777" cy="1569660"/>
          </a:xfrm>
          <a:prstGeom prst="rect">
            <a:avLst/>
          </a:prstGeom>
          <a:noFill/>
        </p:spPr>
        <p:txBody>
          <a:bodyPr wrap="none" rtlCol="0">
            <a:spAutoFit/>
          </a:bodyPr>
          <a:lstStyle/>
          <a:p>
            <a:r>
              <a:rPr lang="en-US" sz="2400" dirty="0"/>
              <a:t>E-mail agreement on partners and topic: </a:t>
            </a:r>
          </a:p>
          <a:p>
            <a:r>
              <a:rPr lang="en-US" sz="2400" dirty="0"/>
              <a:t>	Next Friday (26 Jan) evening</a:t>
            </a:r>
          </a:p>
          <a:p>
            <a:r>
              <a:rPr lang="en-US" sz="2400" dirty="0"/>
              <a:t>E-mail final agreement:</a:t>
            </a:r>
          </a:p>
          <a:p>
            <a:r>
              <a:rPr lang="en-US" sz="2400" dirty="0"/>
              <a:t>	Friday, 2 Feb, evening</a:t>
            </a:r>
          </a:p>
        </p:txBody>
      </p:sp>
      <p:sp>
        <p:nvSpPr>
          <p:cNvPr id="6" name="TextBox 5">
            <a:extLst>
              <a:ext uri="{FF2B5EF4-FFF2-40B4-BE49-F238E27FC236}">
                <a16:creationId xmlns:a16="http://schemas.microsoft.com/office/drawing/2014/main" id="{28AF80E4-4385-9CB6-F21A-8BF570F647B0}"/>
              </a:ext>
            </a:extLst>
          </p:cNvPr>
          <p:cNvSpPr txBox="1"/>
          <p:nvPr/>
        </p:nvSpPr>
        <p:spPr>
          <a:xfrm>
            <a:off x="5796259" y="4347826"/>
            <a:ext cx="4233851" cy="1569660"/>
          </a:xfrm>
          <a:prstGeom prst="rect">
            <a:avLst/>
          </a:prstGeom>
          <a:noFill/>
        </p:spPr>
        <p:txBody>
          <a:bodyPr wrap="none" rtlCol="0">
            <a:spAutoFit/>
          </a:bodyPr>
          <a:lstStyle/>
          <a:p>
            <a:r>
              <a:rPr lang="en-US" sz="2400" dirty="0"/>
              <a:t>E-mail on topic : </a:t>
            </a:r>
          </a:p>
          <a:p>
            <a:r>
              <a:rPr lang="en-US" sz="2400" dirty="0"/>
              <a:t>	Next Friday (26 Jan) evening</a:t>
            </a:r>
          </a:p>
          <a:p>
            <a:r>
              <a:rPr lang="en-US" sz="2400" dirty="0"/>
              <a:t>Submit proposal as assignment:</a:t>
            </a:r>
          </a:p>
          <a:p>
            <a:r>
              <a:rPr lang="en-US" sz="2400" dirty="0"/>
              <a:t>	Friday, 2 Feb, evening</a:t>
            </a:r>
          </a:p>
        </p:txBody>
      </p:sp>
    </p:spTree>
    <p:extLst>
      <p:ext uri="{BB962C8B-B14F-4D97-AF65-F5344CB8AC3E}">
        <p14:creationId xmlns:p14="http://schemas.microsoft.com/office/powerpoint/2010/main" val="9662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207207" cy="830997"/>
          </a:xfrm>
          <a:prstGeom prst="rect">
            <a:avLst/>
          </a:prstGeom>
          <a:noFill/>
        </p:spPr>
        <p:txBody>
          <a:bodyPr wrap="none" rtlCol="0">
            <a:spAutoFit/>
          </a:bodyPr>
          <a:lstStyle/>
          <a:p>
            <a:r>
              <a:rPr lang="en-US" sz="2400" dirty="0"/>
              <a:t>Week One</a:t>
            </a:r>
            <a:br>
              <a:rPr lang="en-US" sz="2400" dirty="0"/>
            </a:br>
            <a:r>
              <a:rPr lang="en-US" sz="2400" dirty="0"/>
              <a:t>19 January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6039121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ADE9-A8ED-E927-8457-7807B5B9BB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00E5E5-C8DB-3C09-6768-612CA9CED3C8}"/>
              </a:ext>
            </a:extLst>
          </p:cNvPr>
          <p:cNvSpPr txBox="1"/>
          <p:nvPr/>
        </p:nvSpPr>
        <p:spPr>
          <a:xfrm>
            <a:off x="3571994" y="660440"/>
            <a:ext cx="5157068" cy="954107"/>
          </a:xfrm>
          <a:prstGeom prst="rect">
            <a:avLst/>
          </a:prstGeom>
          <a:noFill/>
        </p:spPr>
        <p:txBody>
          <a:bodyPr wrap="square" rtlCol="0">
            <a:spAutoFit/>
          </a:bodyPr>
          <a:lstStyle/>
          <a:p>
            <a:pPr algn="ctr"/>
            <a:r>
              <a:rPr lang="en-US" sz="2800" dirty="0"/>
              <a:t>LUNCH    and    METRO to L’Enfant Plaza and Spy Museum</a:t>
            </a:r>
          </a:p>
        </p:txBody>
      </p:sp>
      <p:pic>
        <p:nvPicPr>
          <p:cNvPr id="4" name="Picture 3">
            <a:extLst>
              <a:ext uri="{FF2B5EF4-FFF2-40B4-BE49-F238E27FC236}">
                <a16:creationId xmlns:a16="http://schemas.microsoft.com/office/drawing/2014/main" id="{23BAFD6B-848C-D1C9-3934-D31732B56A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4443" y="2791225"/>
            <a:ext cx="3771900" cy="2131124"/>
          </a:xfrm>
          <a:prstGeom prst="rect">
            <a:avLst/>
          </a:prstGeom>
        </p:spPr>
      </p:pic>
      <p:pic>
        <p:nvPicPr>
          <p:cNvPr id="1026" name="Picture 2" descr="Red Line (Washington Metro) - Wikipedia">
            <a:extLst>
              <a:ext uri="{FF2B5EF4-FFF2-40B4-BE49-F238E27FC236}">
                <a16:creationId xmlns:a16="http://schemas.microsoft.com/office/drawing/2014/main" id="{C493C02C-3E74-DA84-B007-33309DC67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475" y="2022224"/>
            <a:ext cx="4892168" cy="366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9881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EB97-2D30-87AD-D1DF-89A52E63CC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83AA64-FE16-E32B-151A-10A3877F6092}"/>
              </a:ext>
            </a:extLst>
          </p:cNvPr>
          <p:cNvSpPr txBox="1"/>
          <p:nvPr/>
        </p:nvSpPr>
        <p:spPr>
          <a:xfrm>
            <a:off x="2074770" y="738957"/>
            <a:ext cx="3133469" cy="1015663"/>
          </a:xfrm>
          <a:prstGeom prst="rect">
            <a:avLst/>
          </a:prstGeom>
          <a:noFill/>
        </p:spPr>
        <p:txBody>
          <a:bodyPr wrap="square" rtlCol="0">
            <a:spAutoFit/>
          </a:bodyPr>
          <a:lstStyle/>
          <a:p>
            <a:r>
              <a:rPr lang="en-US" sz="2000" dirty="0"/>
              <a:t>International Spy Museum</a:t>
            </a:r>
          </a:p>
          <a:p>
            <a:r>
              <a:rPr lang="en-US" sz="2000" dirty="0"/>
              <a:t>700 L'Enfant Plaza, SW Washington, DC 20024</a:t>
            </a:r>
          </a:p>
        </p:txBody>
      </p:sp>
      <p:sp>
        <p:nvSpPr>
          <p:cNvPr id="6" name="TextBox 5">
            <a:extLst>
              <a:ext uri="{FF2B5EF4-FFF2-40B4-BE49-F238E27FC236}">
                <a16:creationId xmlns:a16="http://schemas.microsoft.com/office/drawing/2014/main" id="{CA5D1232-9A37-7B6F-3224-4EB9E72710AB}"/>
              </a:ext>
            </a:extLst>
          </p:cNvPr>
          <p:cNvSpPr txBox="1"/>
          <p:nvPr/>
        </p:nvSpPr>
        <p:spPr>
          <a:xfrm>
            <a:off x="1918055" y="2769287"/>
            <a:ext cx="3908020" cy="2308324"/>
          </a:xfrm>
          <a:prstGeom prst="rect">
            <a:avLst/>
          </a:prstGeom>
          <a:solidFill>
            <a:srgbClr val="ECE2D9"/>
          </a:solidFill>
          <a:ln>
            <a:solidFill>
              <a:schemeClr val="bg1"/>
            </a:solidFill>
          </a:ln>
        </p:spPr>
        <p:txBody>
          <a:bodyPr wrap="square" rtlCol="0">
            <a:spAutoFit/>
          </a:bodyPr>
          <a:lstStyle/>
          <a:p>
            <a:r>
              <a:rPr lang="en-US" dirty="0">
                <a:solidFill>
                  <a:schemeClr val="bg1"/>
                </a:solidFill>
              </a:rPr>
              <a:t>RED LINE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Glenmont)</a:t>
            </a:r>
          </a:p>
          <a:p>
            <a:r>
              <a:rPr lang="en-US" dirty="0">
                <a:solidFill>
                  <a:schemeClr val="bg1"/>
                </a:solidFill>
              </a:rPr>
              <a:t>from </a:t>
            </a:r>
            <a:r>
              <a:rPr lang="en-US" b="1" dirty="0">
                <a:solidFill>
                  <a:schemeClr val="bg1"/>
                </a:solidFill>
              </a:rPr>
              <a:t>Dupont Circle </a:t>
            </a:r>
            <a:r>
              <a:rPr lang="en-US" dirty="0">
                <a:solidFill>
                  <a:schemeClr val="bg1"/>
                </a:solidFill>
              </a:rPr>
              <a:t>to </a:t>
            </a:r>
            <a:r>
              <a:rPr lang="en-US" b="1" dirty="0">
                <a:solidFill>
                  <a:schemeClr val="bg1"/>
                </a:solidFill>
              </a:rPr>
              <a:t>Metro Center</a:t>
            </a:r>
            <a:br>
              <a:rPr lang="en-US" dirty="0">
                <a:solidFill>
                  <a:schemeClr val="bg1"/>
                </a:solidFill>
              </a:rPr>
            </a:br>
            <a:endParaRPr lang="en-US" dirty="0">
              <a:solidFill>
                <a:schemeClr val="bg1"/>
              </a:solidFill>
            </a:endParaRPr>
          </a:p>
          <a:p>
            <a:r>
              <a:rPr lang="en-US" dirty="0">
                <a:solidFill>
                  <a:schemeClr val="bg1"/>
                </a:solidFill>
              </a:rPr>
              <a:t>then</a:t>
            </a:r>
            <a:br>
              <a:rPr lang="en-US" dirty="0">
                <a:solidFill>
                  <a:schemeClr val="bg1"/>
                </a:solidFill>
              </a:rPr>
            </a:br>
            <a:endParaRPr lang="en-US" dirty="0">
              <a:solidFill>
                <a:schemeClr val="bg1"/>
              </a:solidFill>
            </a:endParaRPr>
          </a:p>
          <a:p>
            <a:r>
              <a:rPr lang="en-US" dirty="0">
                <a:solidFill>
                  <a:schemeClr val="bg1"/>
                </a:solidFill>
              </a:rPr>
              <a:t>ORANGE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New Carrollton) or</a:t>
            </a:r>
            <a:br>
              <a:rPr lang="en-US" dirty="0">
                <a:solidFill>
                  <a:schemeClr val="bg1"/>
                </a:solidFill>
              </a:rPr>
            </a:br>
            <a:r>
              <a:rPr lang="en-US" dirty="0">
                <a:solidFill>
                  <a:schemeClr val="bg1"/>
                </a:solidFill>
              </a:rPr>
              <a:t>BLUE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or  SILVER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a:t>
            </a:r>
          </a:p>
          <a:p>
            <a:r>
              <a:rPr lang="en-US" dirty="0">
                <a:solidFill>
                  <a:schemeClr val="bg1"/>
                </a:solidFill>
              </a:rPr>
              <a:t>from </a:t>
            </a:r>
            <a:r>
              <a:rPr lang="en-US" b="1" dirty="0">
                <a:solidFill>
                  <a:schemeClr val="bg1"/>
                </a:solidFill>
              </a:rPr>
              <a:t>Metro Center </a:t>
            </a:r>
            <a:r>
              <a:rPr lang="en-US" dirty="0">
                <a:solidFill>
                  <a:schemeClr val="bg1"/>
                </a:solidFill>
              </a:rPr>
              <a:t>to </a:t>
            </a:r>
            <a:r>
              <a:rPr lang="en-US" b="1" dirty="0">
                <a:solidFill>
                  <a:schemeClr val="bg1"/>
                </a:solidFill>
              </a:rPr>
              <a:t>L’Enfant Plaza</a:t>
            </a:r>
          </a:p>
        </p:txBody>
      </p:sp>
      <p:pic>
        <p:nvPicPr>
          <p:cNvPr id="9" name="Picture 8">
            <a:extLst>
              <a:ext uri="{FF2B5EF4-FFF2-40B4-BE49-F238E27FC236}">
                <a16:creationId xmlns:a16="http://schemas.microsoft.com/office/drawing/2014/main" id="{06A94CE4-7975-8EBF-AF81-BB3FC0915D7A}"/>
              </a:ext>
            </a:extLst>
          </p:cNvPr>
          <p:cNvPicPr>
            <a:picLocks noChangeAspect="1"/>
          </p:cNvPicPr>
          <p:nvPr/>
        </p:nvPicPr>
        <p:blipFill>
          <a:blip r:embed="rId2"/>
          <a:stretch>
            <a:fillRect/>
          </a:stretch>
        </p:blipFill>
        <p:spPr>
          <a:xfrm>
            <a:off x="5982790" y="201706"/>
            <a:ext cx="6024282" cy="6270172"/>
          </a:xfrm>
          <a:prstGeom prst="rect">
            <a:avLst/>
          </a:prstGeom>
        </p:spPr>
      </p:pic>
      <p:cxnSp>
        <p:nvCxnSpPr>
          <p:cNvPr id="11" name="Straight Connector 10">
            <a:extLst>
              <a:ext uri="{FF2B5EF4-FFF2-40B4-BE49-F238E27FC236}">
                <a16:creationId xmlns:a16="http://schemas.microsoft.com/office/drawing/2014/main" id="{F249FCB5-AE13-0338-1E4E-A7A380056331}"/>
              </a:ext>
            </a:extLst>
          </p:cNvPr>
          <p:cNvCxnSpPr/>
          <p:nvPr/>
        </p:nvCxnSpPr>
        <p:spPr>
          <a:xfrm>
            <a:off x="6187184" y="1080376"/>
            <a:ext cx="1301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5BC753-2A55-16C7-D65D-BEC7617E7DBD}"/>
              </a:ext>
            </a:extLst>
          </p:cNvPr>
          <p:cNvCxnSpPr>
            <a:cxnSpLocks/>
          </p:cNvCxnSpPr>
          <p:nvPr/>
        </p:nvCxnSpPr>
        <p:spPr>
          <a:xfrm flipV="1">
            <a:off x="7779316" y="3336792"/>
            <a:ext cx="849854" cy="8417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05BF4-F4B5-B23F-250E-28E371431FDE}"/>
              </a:ext>
            </a:extLst>
          </p:cNvPr>
          <p:cNvCxnSpPr>
            <a:cxnSpLocks/>
          </p:cNvCxnSpPr>
          <p:nvPr/>
        </p:nvCxnSpPr>
        <p:spPr>
          <a:xfrm flipV="1">
            <a:off x="9308695" y="5071463"/>
            <a:ext cx="891091" cy="883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264B38BC-5E87-9044-F86E-1D2C87DDF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0" r="39438"/>
          <a:stretch>
            <a:fillRect/>
          </a:stretch>
        </p:blipFill>
        <p:spPr bwMode="auto">
          <a:xfrm>
            <a:off x="312131" y="-92208"/>
            <a:ext cx="14492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54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1000"/>
                            </p:stCondLst>
                            <p:childTnLst>
                              <p:par>
                                <p:cTn id="16" presetID="26" presetClass="emph" presetSubtype="0" repeatCount="3000" fill="hold" nodeType="afterEffect">
                                  <p:stCondLst>
                                    <p:cond delay="0"/>
                                  </p:stCondLst>
                                  <p:childTnLst>
                                    <p:animEffect transition="out" filter="fade">
                                      <p:cBhvr>
                                        <p:cTn id="17" dur="2000" tmFilter="0, 0; .2, .5; .8, .5; 1, 0"/>
                                        <p:tgtEl>
                                          <p:spTgt spid="11"/>
                                        </p:tgtEl>
                                      </p:cBhvr>
                                    </p:animEffect>
                                    <p:animScale>
                                      <p:cBhvr>
                                        <p:cTn id="18" dur="1000" autoRev="1" fill="hold"/>
                                        <p:tgtEl>
                                          <p:spTgt spid="11"/>
                                        </p:tgtEl>
                                      </p:cBhvr>
                                      <p:by x="105000" y="105000"/>
                                    </p:animScale>
                                  </p:childTnLst>
                                </p:cTn>
                              </p:par>
                            </p:childTnLst>
                          </p:cTn>
                        </p:par>
                        <p:par>
                          <p:cTn id="19" fill="hold">
                            <p:stCondLst>
                              <p:cond delay="7000"/>
                            </p:stCondLst>
                            <p:childTnLst>
                              <p:par>
                                <p:cTn id="20" presetID="26" presetClass="emph" presetSubtype="0" repeatCount="3000" fill="hold" nodeType="afterEffect">
                                  <p:stCondLst>
                                    <p:cond delay="0"/>
                                  </p:stCondLst>
                                  <p:childTnLst>
                                    <p:animEffect transition="out" filter="fade">
                                      <p:cBhvr>
                                        <p:cTn id="21" dur="2000" tmFilter="0, 0; .2, .5; .8, .5; 1, 0"/>
                                        <p:tgtEl>
                                          <p:spTgt spid="12"/>
                                        </p:tgtEl>
                                      </p:cBhvr>
                                    </p:animEffect>
                                    <p:animScale>
                                      <p:cBhvr>
                                        <p:cTn id="22" dur="1000" autoRev="1" fill="hold"/>
                                        <p:tgtEl>
                                          <p:spTgt spid="12"/>
                                        </p:tgtEl>
                                      </p:cBhvr>
                                      <p:by x="105000" y="105000"/>
                                    </p:animScale>
                                  </p:childTnLst>
                                </p:cTn>
                              </p:par>
                            </p:childTnLst>
                          </p:cTn>
                        </p:par>
                        <p:par>
                          <p:cTn id="23" fill="hold">
                            <p:stCondLst>
                              <p:cond delay="13000"/>
                            </p:stCondLst>
                            <p:childTnLst>
                              <p:par>
                                <p:cTn id="24" presetID="26" presetClass="emph" presetSubtype="0" repeatCount="3000" fill="hold" nodeType="afterEffect">
                                  <p:stCondLst>
                                    <p:cond delay="0"/>
                                  </p:stCondLst>
                                  <p:childTnLst>
                                    <p:animEffect transition="out" filter="fade">
                                      <p:cBhvr>
                                        <p:cTn id="25" dur="2000" tmFilter="0, 0; .2, .5; .8, .5; 1, 0"/>
                                        <p:tgtEl>
                                          <p:spTgt spid="15"/>
                                        </p:tgtEl>
                                      </p:cBhvr>
                                    </p:animEffect>
                                    <p:animScale>
                                      <p:cBhvr>
                                        <p:cTn id="26"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8052-B819-5695-7579-85A9D494EE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365F87-E27C-34BB-7BC4-28C673AFA49D}"/>
              </a:ext>
            </a:extLst>
          </p:cNvPr>
          <p:cNvSpPr/>
          <p:nvPr/>
        </p:nvSpPr>
        <p:spPr>
          <a:xfrm>
            <a:off x="1729577" y="545071"/>
            <a:ext cx="8425641" cy="1538883"/>
          </a:xfrm>
          <a:prstGeom prst="rect">
            <a:avLst/>
          </a:prstGeom>
        </p:spPr>
        <p:txBody>
          <a:bodyPr wrap="square">
            <a:spAutoFit/>
          </a:bodyPr>
          <a:lstStyle/>
          <a:p>
            <a:pPr>
              <a:spcAft>
                <a:spcPts val="600"/>
              </a:spcAft>
            </a:pPr>
            <a:r>
              <a:rPr lang="en-US" sz="2000" dirty="0">
                <a:hlinkClick r:id="rId2">
                  <a:extLst>
                    <a:ext uri="{A12FA001-AC4F-418D-AE19-62706E023703}">
                      <ahyp:hlinkClr xmlns:ahyp="http://schemas.microsoft.com/office/drawing/2018/hyperlinkcolor" val="tx"/>
                    </a:ext>
                  </a:extLst>
                </a:hlinkClick>
              </a:rPr>
              <a:t>METRO: L'Enfant Plaza</a:t>
            </a:r>
            <a:r>
              <a:rPr lang="en-US" sz="2000" dirty="0"/>
              <a:t> </a:t>
            </a:r>
          </a:p>
          <a:p>
            <a:pPr>
              <a:spcAft>
                <a:spcPts val="600"/>
              </a:spcAft>
            </a:pPr>
            <a:endParaRPr lang="en-US" sz="2000" b="1" u="sng" dirty="0"/>
          </a:p>
          <a:p>
            <a:pPr>
              <a:spcAft>
                <a:spcPts val="600"/>
              </a:spcAft>
            </a:pPr>
            <a:r>
              <a:rPr lang="en-US" sz="2400" b="1" u="sng" dirty="0"/>
              <a:t>L'Enfant Plaza Exit</a:t>
            </a:r>
            <a:r>
              <a:rPr lang="en-US" sz="2400" b="1" dirty="0"/>
              <a:t> </a:t>
            </a:r>
            <a:br>
              <a:rPr lang="en-US" sz="2400" b="1" dirty="0"/>
            </a:br>
            <a:r>
              <a:rPr lang="en-US" sz="2000" dirty="0"/>
              <a:t>go up the escalator to enter the L’Enfant Plaza food court. </a:t>
            </a:r>
          </a:p>
        </p:txBody>
      </p:sp>
      <p:pic>
        <p:nvPicPr>
          <p:cNvPr id="4" name="Picture 3">
            <a:extLst>
              <a:ext uri="{FF2B5EF4-FFF2-40B4-BE49-F238E27FC236}">
                <a16:creationId xmlns:a16="http://schemas.microsoft.com/office/drawing/2014/main" id="{80E04A29-724B-91B3-3B4D-C7AA36301B28}"/>
              </a:ext>
            </a:extLst>
          </p:cNvPr>
          <p:cNvPicPr>
            <a:picLocks noChangeAspect="1"/>
          </p:cNvPicPr>
          <p:nvPr/>
        </p:nvPicPr>
        <p:blipFill>
          <a:blip r:embed="rId3"/>
          <a:stretch>
            <a:fillRect/>
          </a:stretch>
        </p:blipFill>
        <p:spPr>
          <a:xfrm>
            <a:off x="3179141" y="2573589"/>
            <a:ext cx="6139957" cy="4070153"/>
          </a:xfrm>
          <a:prstGeom prst="rect">
            <a:avLst/>
          </a:prstGeom>
        </p:spPr>
      </p:pic>
      <p:pic>
        <p:nvPicPr>
          <p:cNvPr id="6" name="Picture 5">
            <a:extLst>
              <a:ext uri="{FF2B5EF4-FFF2-40B4-BE49-F238E27FC236}">
                <a16:creationId xmlns:a16="http://schemas.microsoft.com/office/drawing/2014/main" id="{C0CB7723-10AC-E341-A2EA-CAC3E7747D1B}"/>
              </a:ext>
            </a:extLst>
          </p:cNvPr>
          <p:cNvPicPr>
            <a:picLocks noChangeAspect="1"/>
          </p:cNvPicPr>
          <p:nvPr/>
        </p:nvPicPr>
        <p:blipFill>
          <a:blip r:embed="rId4"/>
          <a:stretch>
            <a:fillRect/>
          </a:stretch>
        </p:blipFill>
        <p:spPr>
          <a:xfrm>
            <a:off x="8575017" y="2793843"/>
            <a:ext cx="600987" cy="771345"/>
          </a:xfrm>
          <a:prstGeom prst="rect">
            <a:avLst/>
          </a:prstGeom>
        </p:spPr>
      </p:pic>
      <p:sp>
        <p:nvSpPr>
          <p:cNvPr id="8" name="TextBox 7">
            <a:extLst>
              <a:ext uri="{FF2B5EF4-FFF2-40B4-BE49-F238E27FC236}">
                <a16:creationId xmlns:a16="http://schemas.microsoft.com/office/drawing/2014/main" id="{AFE06E36-9419-F39F-BF4F-D8EE4639080D}"/>
              </a:ext>
            </a:extLst>
          </p:cNvPr>
          <p:cNvSpPr txBox="1"/>
          <p:nvPr/>
        </p:nvSpPr>
        <p:spPr>
          <a:xfrm>
            <a:off x="598690" y="3429000"/>
            <a:ext cx="1930337" cy="1569660"/>
          </a:xfrm>
          <a:prstGeom prst="rect">
            <a:avLst/>
          </a:prstGeom>
          <a:noFill/>
        </p:spPr>
        <p:txBody>
          <a:bodyPr wrap="none" rtlCol="0">
            <a:spAutoFit/>
          </a:bodyPr>
          <a:lstStyle/>
          <a:p>
            <a:r>
              <a:rPr lang="en-US" sz="4800" dirty="0"/>
              <a:t>Enter </a:t>
            </a:r>
            <a:br>
              <a:rPr lang="en-US" sz="4800" dirty="0"/>
            </a:br>
            <a:r>
              <a:rPr lang="en-US" sz="4800" dirty="0"/>
              <a:t>at 2:00</a:t>
            </a:r>
          </a:p>
        </p:txBody>
      </p:sp>
      <p:pic>
        <p:nvPicPr>
          <p:cNvPr id="5" name="Graphic 4" descr="Fork and knife outline">
            <a:extLst>
              <a:ext uri="{FF2B5EF4-FFF2-40B4-BE49-F238E27FC236}">
                <a16:creationId xmlns:a16="http://schemas.microsoft.com/office/drawing/2014/main" id="{FA1372B0-91BE-1C3F-AC23-2E676B76B7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0697" y="4060025"/>
            <a:ext cx="548640" cy="548640"/>
          </a:xfrm>
          <a:prstGeom prst="rect">
            <a:avLst/>
          </a:prstGeom>
        </p:spPr>
      </p:pic>
      <p:pic>
        <p:nvPicPr>
          <p:cNvPr id="7" name="Graphic 6" descr="Fork and knife outline">
            <a:extLst>
              <a:ext uri="{FF2B5EF4-FFF2-40B4-BE49-F238E27FC236}">
                <a16:creationId xmlns:a16="http://schemas.microsoft.com/office/drawing/2014/main" id="{23A21751-B6C8-504E-B495-05AC4628A5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5927" y="5134510"/>
            <a:ext cx="548640" cy="548640"/>
          </a:xfrm>
          <a:prstGeom prst="rect">
            <a:avLst/>
          </a:prstGeom>
        </p:spPr>
      </p:pic>
      <p:sp>
        <p:nvSpPr>
          <p:cNvPr id="3" name="Arrow: Up 2">
            <a:extLst>
              <a:ext uri="{FF2B5EF4-FFF2-40B4-BE49-F238E27FC236}">
                <a16:creationId xmlns:a16="http://schemas.microsoft.com/office/drawing/2014/main" id="{048AF244-DD04-70A5-C366-8CC56D329CDF}"/>
              </a:ext>
            </a:extLst>
          </p:cNvPr>
          <p:cNvSpPr/>
          <p:nvPr/>
        </p:nvSpPr>
        <p:spPr>
          <a:xfrm rot="7757243" flipH="1">
            <a:off x="820459" y="891890"/>
            <a:ext cx="574347" cy="845244"/>
          </a:xfrm>
          <a:prstGeom prst="upArrow">
            <a:avLst>
              <a:gd name="adj1" fmla="val 50000"/>
              <a:gd name="adj2" fmla="val 4328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F44CC0B0-6A29-C037-060D-AF90B7BA026C}"/>
              </a:ext>
            </a:extLst>
          </p:cNvPr>
          <p:cNvSpPr/>
          <p:nvPr/>
        </p:nvSpPr>
        <p:spPr>
          <a:xfrm rot="13842757">
            <a:off x="4875687" y="904628"/>
            <a:ext cx="574347" cy="845244"/>
          </a:xfrm>
          <a:prstGeom prst="upArrow">
            <a:avLst>
              <a:gd name="adj1" fmla="val 50000"/>
              <a:gd name="adj2" fmla="val 4328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40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22" presetClass="entr" presetSubtype="1" repeatCount="2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repeatCount="2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A60E3F-60A5-9A97-0282-699C5FDD63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2FE490-8527-86F3-01F9-0AD91DCD40E3}"/>
              </a:ext>
            </a:extLst>
          </p:cNvPr>
          <p:cNvSpPr txBox="1"/>
          <p:nvPr/>
        </p:nvSpPr>
        <p:spPr>
          <a:xfrm>
            <a:off x="4793559" y="1259175"/>
            <a:ext cx="6516699" cy="4339650"/>
          </a:xfrm>
          <a:prstGeom prst="rect">
            <a:avLst/>
          </a:prstGeom>
          <a:noFill/>
        </p:spPr>
        <p:txBody>
          <a:bodyPr wrap="square" rtlCol="0">
            <a:spAutoFit/>
          </a:bodyPr>
          <a:lstStyle/>
          <a:p>
            <a:pPr algn="ctr"/>
            <a:r>
              <a:rPr lang="en-US" sz="3200" dirty="0"/>
              <a:t>The United States Government</a:t>
            </a:r>
          </a:p>
          <a:p>
            <a:pPr algn="ctr"/>
            <a:r>
              <a:rPr lang="en-US" sz="3200" dirty="0"/>
              <a:t> </a:t>
            </a:r>
          </a:p>
          <a:p>
            <a:r>
              <a:rPr lang="en-US" sz="3200" dirty="0"/>
              <a:t>Executive</a:t>
            </a:r>
          </a:p>
          <a:p>
            <a:pPr lvl="2">
              <a:spcAft>
                <a:spcPts val="1200"/>
              </a:spcAft>
            </a:pPr>
            <a:r>
              <a:rPr lang="en-US" sz="3200" dirty="0"/>
              <a:t>Departments and Agencies</a:t>
            </a:r>
          </a:p>
          <a:p>
            <a:r>
              <a:rPr lang="en-US" sz="3200" dirty="0"/>
              <a:t>Legislative</a:t>
            </a:r>
          </a:p>
          <a:p>
            <a:pPr lvl="2">
              <a:spcAft>
                <a:spcPts val="1200"/>
              </a:spcAft>
            </a:pPr>
            <a:r>
              <a:rPr lang="en-US" sz="3200" dirty="0"/>
              <a:t>House-Senate and Agencies</a:t>
            </a:r>
          </a:p>
          <a:p>
            <a:r>
              <a:rPr lang="en-US" sz="3200" dirty="0"/>
              <a:t>Judiciary</a:t>
            </a:r>
          </a:p>
          <a:p>
            <a:endParaRPr lang="en-US" sz="3200" dirty="0"/>
          </a:p>
        </p:txBody>
      </p:sp>
      <p:pic>
        <p:nvPicPr>
          <p:cNvPr id="6" name="Picture 5">
            <a:extLst>
              <a:ext uri="{FF2B5EF4-FFF2-40B4-BE49-F238E27FC236}">
                <a16:creationId xmlns:a16="http://schemas.microsoft.com/office/drawing/2014/main" id="{BEA3F64F-4F6A-8565-6B24-A82FDCDF489A}"/>
              </a:ext>
            </a:extLst>
          </p:cNvPr>
          <p:cNvPicPr>
            <a:picLocks noChangeAspect="1"/>
          </p:cNvPicPr>
          <p:nvPr/>
        </p:nvPicPr>
        <p:blipFill>
          <a:blip r:embed="rId2"/>
          <a:stretch>
            <a:fillRect/>
          </a:stretch>
        </p:blipFill>
        <p:spPr>
          <a:xfrm>
            <a:off x="1126567" y="1702869"/>
            <a:ext cx="3358988" cy="3358988"/>
          </a:xfrm>
          <a:prstGeom prst="rect">
            <a:avLst/>
          </a:prstGeom>
        </p:spPr>
      </p:pic>
    </p:spTree>
    <p:extLst>
      <p:ext uri="{BB962C8B-B14F-4D97-AF65-F5344CB8AC3E}">
        <p14:creationId xmlns:p14="http://schemas.microsoft.com/office/powerpoint/2010/main" val="34686038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F819FB-0060-ADF1-9B64-AAE7C4E82F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606CBC9-07E8-97D7-CBF5-0E0499D963BE}"/>
              </a:ext>
            </a:extLst>
          </p:cNvPr>
          <p:cNvPicPr>
            <a:picLocks noChangeAspect="1"/>
          </p:cNvPicPr>
          <p:nvPr/>
        </p:nvPicPr>
        <p:blipFill>
          <a:blip r:embed="rId2"/>
          <a:stretch>
            <a:fillRect/>
          </a:stretch>
        </p:blipFill>
        <p:spPr>
          <a:xfrm>
            <a:off x="887081" y="712269"/>
            <a:ext cx="1922074" cy="1922074"/>
          </a:xfrm>
          <a:prstGeom prst="rect">
            <a:avLst/>
          </a:prstGeom>
        </p:spPr>
      </p:pic>
      <p:sp>
        <p:nvSpPr>
          <p:cNvPr id="3" name="TextBox 2">
            <a:extLst>
              <a:ext uri="{FF2B5EF4-FFF2-40B4-BE49-F238E27FC236}">
                <a16:creationId xmlns:a16="http://schemas.microsoft.com/office/drawing/2014/main" id="{00B7FA59-6C6B-F983-4540-BB1B4EAAD8AE}"/>
              </a:ext>
            </a:extLst>
          </p:cNvPr>
          <p:cNvSpPr txBox="1"/>
          <p:nvPr/>
        </p:nvSpPr>
        <p:spPr>
          <a:xfrm>
            <a:off x="2950028" y="3429000"/>
            <a:ext cx="8101064" cy="523220"/>
          </a:xfrm>
          <a:prstGeom prst="rect">
            <a:avLst/>
          </a:prstGeom>
          <a:noFill/>
        </p:spPr>
        <p:txBody>
          <a:bodyPr wrap="none" rtlCol="0">
            <a:spAutoFit/>
          </a:bodyPr>
          <a:lstStyle/>
          <a:p>
            <a:r>
              <a:rPr lang="en-US" sz="2800" dirty="0"/>
              <a:t>Questions?  Comments?  Observations?  Experiences?</a:t>
            </a:r>
          </a:p>
        </p:txBody>
      </p:sp>
    </p:spTree>
    <p:extLst>
      <p:ext uri="{BB962C8B-B14F-4D97-AF65-F5344CB8AC3E}">
        <p14:creationId xmlns:p14="http://schemas.microsoft.com/office/powerpoint/2010/main" val="3826701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8FD96-A7C4-DD60-2450-6E1B4C7B5B0B}"/>
              </a:ext>
            </a:extLst>
          </p:cNvPr>
          <p:cNvPicPr>
            <a:picLocks noChangeAspect="1"/>
          </p:cNvPicPr>
          <p:nvPr/>
        </p:nvPicPr>
        <p:blipFill>
          <a:blip r:embed="rId2"/>
          <a:stretch>
            <a:fillRect/>
          </a:stretch>
        </p:blipFill>
        <p:spPr>
          <a:xfrm>
            <a:off x="1663430" y="591870"/>
            <a:ext cx="9269119" cy="5896798"/>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 useBgFill="1">
        <p:nvSpPr>
          <p:cNvPr id="7" name="Rectangle 6">
            <a:extLst>
              <a:ext uri="{FF2B5EF4-FFF2-40B4-BE49-F238E27FC236}">
                <a16:creationId xmlns:a16="http://schemas.microsoft.com/office/drawing/2014/main" id="{66123F40-4C42-A08C-2BE9-E7D8D80FC245}"/>
              </a:ext>
            </a:extLst>
          </p:cNvPr>
          <p:cNvSpPr/>
          <p:nvPr/>
        </p:nvSpPr>
        <p:spPr>
          <a:xfrm>
            <a:off x="8443609" y="553998"/>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263E359F-06FC-0997-CEA7-1001A338F75F}"/>
              </a:ext>
            </a:extLst>
          </p:cNvPr>
          <p:cNvSpPr/>
          <p:nvPr/>
        </p:nvSpPr>
        <p:spPr>
          <a:xfrm>
            <a:off x="1395109" y="553997"/>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7B16BA-A72F-7E1D-68BF-96091111C185}"/>
              </a:ext>
            </a:extLst>
          </p:cNvPr>
          <p:cNvSpPr txBox="1"/>
          <p:nvPr/>
        </p:nvSpPr>
        <p:spPr>
          <a:xfrm>
            <a:off x="529936" y="818511"/>
            <a:ext cx="2986715" cy="1938992"/>
          </a:xfrm>
          <a:prstGeom prst="rect">
            <a:avLst/>
          </a:prstGeom>
          <a:noFill/>
        </p:spPr>
        <p:txBody>
          <a:bodyPr wrap="none" rtlCol="0">
            <a:spAutoFit/>
          </a:bodyPr>
          <a:lstStyle/>
          <a:p>
            <a:r>
              <a:rPr lang="en-US" sz="2400" dirty="0"/>
              <a:t>How do they </a:t>
            </a:r>
          </a:p>
          <a:p>
            <a:pPr lvl="2"/>
            <a:r>
              <a:rPr lang="en-US" sz="2400" dirty="0"/>
              <a:t>communicate?</a:t>
            </a:r>
          </a:p>
          <a:p>
            <a:pPr lvl="2"/>
            <a:r>
              <a:rPr lang="en-US" sz="2400" dirty="0"/>
              <a:t>intermediate?</a:t>
            </a:r>
          </a:p>
          <a:p>
            <a:pPr lvl="2"/>
            <a:r>
              <a:rPr lang="en-US" sz="2400" dirty="0"/>
              <a:t>coordinate?</a:t>
            </a:r>
          </a:p>
          <a:p>
            <a:r>
              <a:rPr lang="en-US" sz="2400" dirty="0"/>
              <a:t>  </a:t>
            </a:r>
          </a:p>
        </p:txBody>
      </p:sp>
      <p:sp>
        <p:nvSpPr>
          <p:cNvPr id="9" name="TextBox 8">
            <a:extLst>
              <a:ext uri="{FF2B5EF4-FFF2-40B4-BE49-F238E27FC236}">
                <a16:creationId xmlns:a16="http://schemas.microsoft.com/office/drawing/2014/main" id="{8494AE57-BAFB-27F7-3134-E46AED02D37D}"/>
              </a:ext>
            </a:extLst>
          </p:cNvPr>
          <p:cNvSpPr txBox="1"/>
          <p:nvPr/>
        </p:nvSpPr>
        <p:spPr>
          <a:xfrm>
            <a:off x="8530160" y="717800"/>
            <a:ext cx="3533340" cy="2677656"/>
          </a:xfrm>
          <a:prstGeom prst="rect">
            <a:avLst/>
          </a:prstGeom>
          <a:noFill/>
        </p:spPr>
        <p:txBody>
          <a:bodyPr wrap="none" rtlCol="0">
            <a:spAutoFit/>
          </a:bodyPr>
          <a:lstStyle/>
          <a:p>
            <a:r>
              <a:rPr lang="en-US" sz="2400" dirty="0"/>
              <a:t>The “Interagency Process”</a:t>
            </a:r>
          </a:p>
          <a:p>
            <a:pPr lvl="2"/>
            <a:r>
              <a:rPr lang="en-US" sz="2400" dirty="0"/>
              <a:t>NSC Principals</a:t>
            </a:r>
          </a:p>
          <a:p>
            <a:pPr lvl="2"/>
            <a:r>
              <a:rPr lang="en-US" sz="2400" dirty="0"/>
              <a:t>NSC Deputies</a:t>
            </a:r>
          </a:p>
          <a:p>
            <a:pPr lvl="2"/>
            <a:r>
              <a:rPr lang="en-US" sz="2400" dirty="0"/>
              <a:t>Interagency Policy</a:t>
            </a:r>
            <a:br>
              <a:rPr lang="en-US" sz="2400" dirty="0"/>
            </a:br>
            <a:r>
              <a:rPr lang="en-US" sz="2400" dirty="0"/>
              <a:t>    Committees</a:t>
            </a:r>
          </a:p>
          <a:p>
            <a:pPr lvl="2"/>
            <a:r>
              <a:rPr lang="en-US" sz="2400" dirty="0"/>
              <a:t>Informal tools</a:t>
            </a:r>
          </a:p>
          <a:p>
            <a:r>
              <a:rPr lang="en-US" sz="2400" dirty="0"/>
              <a:t>  </a:t>
            </a:r>
          </a:p>
        </p:txBody>
      </p:sp>
    </p:spTree>
    <p:extLst>
      <p:ext uri="{BB962C8B-B14F-4D97-AF65-F5344CB8AC3E}">
        <p14:creationId xmlns:p14="http://schemas.microsoft.com/office/powerpoint/2010/main" val="119280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3F5B13-398B-5F64-E510-3AACE63C32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9690FF-5E03-9E6F-529C-C3283F0C9504}"/>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5" name="Picture 4">
            <a:extLst>
              <a:ext uri="{FF2B5EF4-FFF2-40B4-BE49-F238E27FC236}">
                <a16:creationId xmlns:a16="http://schemas.microsoft.com/office/drawing/2014/main" id="{69F25876-EF72-3161-DE98-01CDE70E5470}"/>
              </a:ext>
            </a:extLst>
          </p:cNvPr>
          <p:cNvPicPr>
            <a:picLocks noChangeAspect="1"/>
          </p:cNvPicPr>
          <p:nvPr/>
        </p:nvPicPr>
        <p:blipFill>
          <a:blip r:embed="rId2"/>
          <a:stretch>
            <a:fillRect/>
          </a:stretch>
        </p:blipFill>
        <p:spPr>
          <a:xfrm>
            <a:off x="1887485" y="1839670"/>
            <a:ext cx="8631957" cy="4396310"/>
          </a:xfrm>
          <a:prstGeom prst="rect">
            <a:avLst/>
          </a:prstGeom>
        </p:spPr>
      </p:pic>
    </p:spTree>
    <p:extLst>
      <p:ext uri="{BB962C8B-B14F-4D97-AF65-F5344CB8AC3E}">
        <p14:creationId xmlns:p14="http://schemas.microsoft.com/office/powerpoint/2010/main" val="1705791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FF8980-F323-A0DE-3F49-B6DA6D7478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609320-D525-E39F-F850-E300C7906C6B}"/>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56E89601-3E20-BC73-EF98-0BE3A8B1BD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31819577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A171-42C7-3CCC-DD52-304B50F0BF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F15A91-6439-CB6C-2B73-1A83EEA9058C}"/>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1EB0A198-A7C7-D589-8F4D-C6085D7597D2}"/>
              </a:ext>
            </a:extLst>
          </p:cNvPr>
          <p:cNvGraphicFramePr>
            <a:graphicFrameLocks noGrp="1"/>
          </p:cNvGraphicFramePr>
          <p:nvPr/>
        </p:nvGraphicFramePr>
        <p:xfrm>
          <a:off x="1763604" y="1686530"/>
          <a:ext cx="7844095" cy="455676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Impostor Syndrome</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Quick Review of Interagency Process</a:t>
                      </a:r>
                    </a:p>
                  </a:txBody>
                  <a:tcPr marB="91440"/>
                </a:tc>
                <a:extLst>
                  <a:ext uri="{0D108BD9-81ED-4DB2-BD59-A6C34878D82A}">
                    <a16:rowId xmlns:a16="http://schemas.microsoft.com/office/drawing/2014/main" val="2174993798"/>
                  </a:ext>
                </a:extLst>
              </a:tr>
              <a:tr h="370840">
                <a:tc>
                  <a:txBody>
                    <a:bodyPr/>
                    <a:lstStyle/>
                    <a:p>
                      <a:pPr marL="0" indent="0"/>
                      <a:r>
                        <a:rPr lang="en-US" sz="2000" dirty="0"/>
                        <a:t>10:30</a:t>
                      </a:r>
                    </a:p>
                  </a:txBody>
                  <a:tcPr marB="91440"/>
                </a:tc>
                <a:tc>
                  <a:txBody>
                    <a:bodyPr/>
                    <a:lstStyle/>
                    <a:p>
                      <a:r>
                        <a:rPr lang="en-US" sz="2000" kern="1200" dirty="0">
                          <a:solidFill>
                            <a:schemeClr val="tx1"/>
                          </a:solidFill>
                          <a:effectLst/>
                          <a:latin typeface="Aptos" panose="020B0004020202020204" pitchFamily="34" charset="0"/>
                          <a:ea typeface="+mn-ea"/>
                          <a:cs typeface="+mn-cs"/>
                        </a:rPr>
                        <a:t>Guest Speaker:  Mike </a:t>
                      </a:r>
                      <a:r>
                        <a:rPr lang="en-US" sz="2000" kern="1200" dirty="0" err="1">
                          <a:solidFill>
                            <a:schemeClr val="tx1"/>
                          </a:solidFill>
                          <a:effectLst/>
                          <a:latin typeface="Aptos" panose="020B0004020202020204" pitchFamily="34" charset="0"/>
                          <a:ea typeface="+mn-ea"/>
                          <a:cs typeface="+mn-cs"/>
                        </a:rPr>
                        <a:t>Orfini</a:t>
                      </a:r>
                      <a:endParaRPr lang="en-US" sz="2000" kern="1200" dirty="0">
                        <a:solidFill>
                          <a:schemeClr val="tx1"/>
                        </a:solidFill>
                        <a:effectLst/>
                        <a:latin typeface="Aptos" panose="020B0004020202020204" pitchFamily="34" charset="0"/>
                        <a:ea typeface="+mn-ea"/>
                        <a:cs typeface="+mn-cs"/>
                      </a:endParaRPr>
                    </a:p>
                    <a:p>
                      <a:pPr marL="274320"/>
                      <a:r>
                        <a:rPr lang="en-US" sz="2000" kern="1200" dirty="0">
                          <a:solidFill>
                            <a:schemeClr val="tx1"/>
                          </a:solidFill>
                          <a:effectLst/>
                          <a:latin typeface="Aptos" panose="020B0004020202020204" pitchFamily="34" charset="0"/>
                          <a:ea typeface="+mn-ea"/>
                          <a:cs typeface="+mn-cs"/>
                        </a:rPr>
                        <a:t>Former Aide to Vice Presidents </a:t>
                      </a:r>
                    </a:p>
                    <a:p>
                      <a:pPr marL="274320"/>
                      <a:r>
                        <a:rPr lang="en-US" sz="2000" kern="1200" dirty="0">
                          <a:solidFill>
                            <a:schemeClr val="tx1"/>
                          </a:solidFill>
                          <a:effectLst/>
                          <a:latin typeface="Aptos" panose="020B0004020202020204" pitchFamily="34" charset="0"/>
                          <a:ea typeface="+mn-ea"/>
                          <a:cs typeface="+mn-cs"/>
                        </a:rPr>
                        <a:t>The Interagency as seen from OVP</a:t>
                      </a:r>
                    </a:p>
                    <a:p>
                      <a:pPr lvl="0"/>
                      <a:r>
                        <a:rPr lang="en-US" sz="1600" i="1" kern="1200" dirty="0">
                          <a:solidFill>
                            <a:schemeClr val="tx1"/>
                          </a:solidFill>
                          <a:effectLst/>
                          <a:latin typeface="Aptos" panose="020B0004020202020204" pitchFamily="34" charset="0"/>
                          <a:ea typeface="+mn-ea"/>
                          <a:cs typeface="+mn-cs"/>
                        </a:rPr>
                        <a:t>- introduced by John</a:t>
                      </a:r>
                      <a:endParaRPr lang="en-US" sz="3600" dirty="0">
                        <a:latin typeface="Aptos" panose="020B0004020202020204" pitchFamily="34" charset="0"/>
                      </a:endParaRPr>
                    </a:p>
                  </a:txBody>
                  <a:tcPr marB="91440"/>
                </a:tc>
                <a:extLst>
                  <a:ext uri="{0D108BD9-81ED-4DB2-BD59-A6C34878D82A}">
                    <a16:rowId xmlns:a16="http://schemas.microsoft.com/office/drawing/2014/main" val="4083300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11:45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Syllabus and Projects - II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and preps for afternoon excursion</a:t>
                      </a:r>
                    </a:p>
                  </a:txBody>
                  <a:tcPr marB="91440"/>
                </a:tc>
                <a:extLst>
                  <a:ext uri="{0D108BD9-81ED-4DB2-BD59-A6C34878D82A}">
                    <a16:rowId xmlns:a16="http://schemas.microsoft.com/office/drawing/2014/main" val="1260872140"/>
                  </a:ext>
                </a:extLst>
              </a:tr>
              <a:tr h="370840">
                <a:tc>
                  <a:txBody>
                    <a:bodyPr/>
                    <a:lstStyle/>
                    <a:p>
                      <a:pPr marL="0" indent="0"/>
                      <a:r>
                        <a:rPr lang="en-US" sz="2000" dirty="0"/>
                        <a:t>12:30</a:t>
                      </a:r>
                    </a:p>
                  </a:txBody>
                  <a:tcPr marB="91440"/>
                </a:tc>
                <a:tc>
                  <a:txBody>
                    <a:bodyPr/>
                    <a:lstStyle/>
                    <a:p>
                      <a:pPr marL="0" indent="0">
                        <a:buNone/>
                      </a:pPr>
                      <a:r>
                        <a:rPr lang="en-US" sz="2000" kern="1200" dirty="0">
                          <a:solidFill>
                            <a:schemeClr val="tx1"/>
                          </a:solidFill>
                          <a:effectLst/>
                          <a:latin typeface="+mn-lt"/>
                          <a:ea typeface="+mn-ea"/>
                          <a:cs typeface="+mn-cs"/>
                        </a:rPr>
                        <a:t>Lunch and Metro to International Spy Museum</a:t>
                      </a:r>
                    </a:p>
                  </a:txBody>
                  <a:tcPr marB="91440"/>
                </a:tc>
                <a:extLst>
                  <a:ext uri="{0D108BD9-81ED-4DB2-BD59-A6C34878D82A}">
                    <a16:rowId xmlns:a16="http://schemas.microsoft.com/office/drawing/2014/main" val="1733385493"/>
                  </a:ext>
                </a:extLst>
              </a:tr>
              <a:tr h="370840">
                <a:tc>
                  <a:txBody>
                    <a:bodyPr/>
                    <a:lstStyle/>
                    <a:p>
                      <a:pPr marL="0" indent="0"/>
                      <a:r>
                        <a:rPr lang="en-US" sz="2000" dirty="0"/>
                        <a:t>2:00</a:t>
                      </a:r>
                    </a:p>
                  </a:txBody>
                  <a:tcPr marB="91440"/>
                </a:tc>
                <a:tc>
                  <a:txBody>
                    <a:bodyPr/>
                    <a:lstStyle/>
                    <a:p>
                      <a:pPr marL="182880" indent="-182880"/>
                      <a:r>
                        <a:rPr lang="en-US" sz="2000" kern="1200" dirty="0">
                          <a:solidFill>
                            <a:schemeClr val="tx1"/>
                          </a:solidFill>
                          <a:effectLst/>
                          <a:latin typeface="+mn-lt"/>
                          <a:ea typeface="+mn-ea"/>
                          <a:cs typeface="+mn-cs"/>
                        </a:rPr>
                        <a:t>International Spy Museum: Role of Intel in Policy Formulation and Implementation</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err="1"/>
                        <a:t>Wrapup</a:t>
                      </a:r>
                      <a:r>
                        <a:rPr lang="en-US" sz="2000" dirty="0"/>
                        <a:t> and depart from museum</a:t>
                      </a:r>
                    </a:p>
                  </a:txBody>
                  <a:tcPr marB="91440"/>
                </a:tc>
                <a:extLst>
                  <a:ext uri="{0D108BD9-81ED-4DB2-BD59-A6C34878D82A}">
                    <a16:rowId xmlns:a16="http://schemas.microsoft.com/office/drawing/2014/main" val="2069521981"/>
                  </a:ext>
                </a:extLst>
              </a:tr>
            </a:tbl>
          </a:graphicData>
        </a:graphic>
      </p:graphicFrame>
    </p:spTree>
    <p:extLst>
      <p:ext uri="{BB962C8B-B14F-4D97-AF65-F5344CB8AC3E}">
        <p14:creationId xmlns:p14="http://schemas.microsoft.com/office/powerpoint/2010/main" val="690801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EA778-8A93-12BE-77C5-084D98DE3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3D878-B15E-759E-0900-65C75CF65199}"/>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BC942C58-68F4-C4A7-106B-DF053C103ED0}"/>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7E477B8-0827-5E5F-7F0C-88430DE0860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E0E8F710-9799-86E8-060E-AA5590BF5C59}"/>
              </a:ext>
            </a:extLst>
          </p:cNvPr>
          <p:cNvSpPr txBox="1"/>
          <p:nvPr/>
        </p:nvSpPr>
        <p:spPr>
          <a:xfrm>
            <a:off x="5771609" y="3997484"/>
            <a:ext cx="2198166" cy="830997"/>
          </a:xfrm>
          <a:prstGeom prst="rect">
            <a:avLst/>
          </a:prstGeom>
          <a:noFill/>
        </p:spPr>
        <p:txBody>
          <a:bodyPr wrap="none" rtlCol="0">
            <a:spAutoFit/>
          </a:bodyPr>
          <a:lstStyle/>
          <a:p>
            <a:r>
              <a:rPr lang="en-US" sz="2400" dirty="0"/>
              <a:t>Week Two</a:t>
            </a:r>
            <a:br>
              <a:rPr lang="en-US" sz="2400" dirty="0"/>
            </a:br>
            <a:r>
              <a:rPr lang="en-US" sz="2400" dirty="0"/>
              <a:t>23 January 2026</a:t>
            </a:r>
          </a:p>
        </p:txBody>
      </p:sp>
      <p:pic>
        <p:nvPicPr>
          <p:cNvPr id="5" name="Picture 4">
            <a:extLst>
              <a:ext uri="{FF2B5EF4-FFF2-40B4-BE49-F238E27FC236}">
                <a16:creationId xmlns:a16="http://schemas.microsoft.com/office/drawing/2014/main" id="{28B7B04D-ABD0-B027-E776-9C590CB1D4CD}"/>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1826802387"/>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3474</TotalTime>
  <Words>4539</Words>
  <Application>Microsoft Office PowerPoint</Application>
  <PresentationFormat>Widescreen</PresentationFormat>
  <Paragraphs>823</Paragraphs>
  <Slides>94</Slides>
  <Notes>1</Notes>
  <HiddenSlides>37</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TimesNewRomanPS</vt:lpstr>
      <vt:lpstr>TimesNewRomanPSMT</vt:lpstr>
      <vt:lpstr>Aptos</vt:lpstr>
      <vt:lpstr>Arial</vt:lpstr>
      <vt:lpstr>Calibri</vt:lpstr>
      <vt:lpstr>Corbel</vt:lpstr>
      <vt:lpstr>Symbol</vt:lpstr>
      <vt:lpstr>Times New Roman</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cp:lastModifiedBy>Fulton A</cp:lastModifiedBy>
  <cp:revision>195</cp:revision>
  <cp:lastPrinted>2026-01-21T16:56:37Z</cp:lastPrinted>
  <dcterms:created xsi:type="dcterms:W3CDTF">2020-01-10T15:37:44Z</dcterms:created>
  <dcterms:modified xsi:type="dcterms:W3CDTF">2026-01-21T17:48:01Z</dcterms:modified>
  <cp:category/>
</cp:coreProperties>
</file>