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1011" r:id="rId3"/>
    <p:sldId id="2161" r:id="rId4"/>
    <p:sldId id="2192" r:id="rId5"/>
    <p:sldId id="2193" r:id="rId6"/>
    <p:sldId id="1009" r:id="rId7"/>
    <p:sldId id="2113" r:id="rId8"/>
    <p:sldId id="2112" r:id="rId9"/>
    <p:sldId id="2114" r:id="rId10"/>
    <p:sldId id="2115" r:id="rId11"/>
    <p:sldId id="2187" r:id="rId12"/>
    <p:sldId id="2191" r:id="rId13"/>
    <p:sldId id="284" r:id="rId14"/>
    <p:sldId id="436" r:id="rId15"/>
    <p:sldId id="288" r:id="rId16"/>
    <p:sldId id="446" r:id="rId17"/>
    <p:sldId id="447" r:id="rId18"/>
    <p:sldId id="444" r:id="rId19"/>
    <p:sldId id="555" r:id="rId20"/>
    <p:sldId id="487" r:id="rId21"/>
    <p:sldId id="556" r:id="rId22"/>
    <p:sldId id="2188" r:id="rId23"/>
    <p:sldId id="2189" r:id="rId24"/>
    <p:sldId id="2195" r:id="rId25"/>
    <p:sldId id="2198" r:id="rId26"/>
    <p:sldId id="2206" r:id="rId27"/>
    <p:sldId id="2196" r:id="rId28"/>
    <p:sldId id="2199" r:id="rId29"/>
    <p:sldId id="2197" r:id="rId30"/>
    <p:sldId id="1847" r:id="rId31"/>
    <p:sldId id="2139" r:id="rId32"/>
    <p:sldId id="2140" r:id="rId33"/>
    <p:sldId id="2152" r:id="rId34"/>
    <p:sldId id="2200" r:id="rId35"/>
    <p:sldId id="1937" r:id="rId36"/>
    <p:sldId id="2155" r:id="rId37"/>
    <p:sldId id="2002" r:id="rId38"/>
    <p:sldId id="2178" r:id="rId39"/>
    <p:sldId id="1687" r:id="rId40"/>
    <p:sldId id="1740" r:id="rId41"/>
    <p:sldId id="2008" r:id="rId42"/>
    <p:sldId id="2015" r:id="rId43"/>
    <p:sldId id="2179" r:id="rId44"/>
    <p:sldId id="2190" r:id="rId45"/>
    <p:sldId id="2201" r:id="rId46"/>
    <p:sldId id="2203" r:id="rId47"/>
    <p:sldId id="2202" r:id="rId48"/>
    <p:sldId id="1840" r:id="rId49"/>
    <p:sldId id="1836" r:id="rId50"/>
    <p:sldId id="1841" r:id="rId51"/>
    <p:sldId id="2181" r:id="rId52"/>
    <p:sldId id="2180" r:id="rId53"/>
    <p:sldId id="1843" r:id="rId54"/>
    <p:sldId id="1842" r:id="rId55"/>
    <p:sldId id="2204" r:id="rId56"/>
    <p:sldId id="2205" r:id="rId57"/>
    <p:sldId id="1655" r:id="rId58"/>
    <p:sldId id="1664" r:id="rId59"/>
    <p:sldId id="920" r:id="rId6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286B62A3-7D65-46D0-A407-2FB0C89D52F1}">
          <p14:sldIdLst>
            <p14:sldId id="256"/>
            <p14:sldId id="1011"/>
            <p14:sldId id="2161"/>
            <p14:sldId id="2192"/>
            <p14:sldId id="2193"/>
            <p14:sldId id="1009"/>
            <p14:sldId id="2113"/>
            <p14:sldId id="2112"/>
            <p14:sldId id="2114"/>
            <p14:sldId id="2115"/>
            <p14:sldId id="2187"/>
            <p14:sldId id="2191"/>
            <p14:sldId id="284"/>
            <p14:sldId id="436"/>
            <p14:sldId id="288"/>
            <p14:sldId id="446"/>
            <p14:sldId id="447"/>
            <p14:sldId id="444"/>
            <p14:sldId id="555"/>
            <p14:sldId id="487"/>
            <p14:sldId id="556"/>
            <p14:sldId id="2188"/>
            <p14:sldId id="2189"/>
            <p14:sldId id="2195"/>
            <p14:sldId id="2198"/>
            <p14:sldId id="2206"/>
            <p14:sldId id="2196"/>
            <p14:sldId id="2199"/>
            <p14:sldId id="2197"/>
            <p14:sldId id="1847"/>
            <p14:sldId id="2139"/>
            <p14:sldId id="2140"/>
            <p14:sldId id="2152"/>
            <p14:sldId id="2200"/>
            <p14:sldId id="1937"/>
            <p14:sldId id="2155"/>
            <p14:sldId id="2002"/>
            <p14:sldId id="2178"/>
            <p14:sldId id="1687"/>
            <p14:sldId id="1740"/>
            <p14:sldId id="2008"/>
            <p14:sldId id="2015"/>
            <p14:sldId id="2179"/>
            <p14:sldId id="2190"/>
            <p14:sldId id="2201"/>
            <p14:sldId id="2203"/>
            <p14:sldId id="2202"/>
            <p14:sldId id="1840"/>
            <p14:sldId id="1836"/>
            <p14:sldId id="1841"/>
            <p14:sldId id="2181"/>
            <p14:sldId id="2180"/>
            <p14:sldId id="1843"/>
            <p14:sldId id="1842"/>
            <p14:sldId id="2204"/>
            <p14:sldId id="2205"/>
          </p14:sldIdLst>
        </p14:section>
        <p14:section name="Good observer?" id="{E01CC503-AED2-4193-A811-80C5D9B0DDAF}">
          <p14:sldIdLst/>
        </p14:section>
        <p14:section name="Second &quot;tests&quot;" id="{6083E672-F2AD-47BA-8BAF-22F6C8C18268}">
          <p14:sldIdLst/>
        </p14:section>
        <p14:section name="Questionnaire-Discussion" id="{E066A4A2-88AD-4E68-A5ED-4A82136DE8D4}">
          <p14:sldIdLst/>
        </p14:section>
        <p14:section name="Syllabus and Schedule" id="{10CFC5B4-CE0C-41E2-99CC-A4DEDE828B88}">
          <p14:sldIdLst/>
        </p14:section>
        <p14:section name="NSC Project Intro" id="{9DFE92F2-46D1-41A4-B06D-76CA3E932F96}">
          <p14:sldIdLst/>
        </p14:section>
        <p14:section name="USG processes" id="{437D31BE-7979-454B-96D0-2A6E74C1FD21}">
          <p14:sldIdLst/>
        </p14:section>
        <p14:section name="lunch" id="{40D56E27-2BFF-4884-885A-541D483C2A5E}">
          <p14:sldIdLst>
            <p14:sldId id="1655"/>
            <p14:sldId id="1664"/>
          </p14:sldIdLst>
        </p14:section>
        <p14:section name="Bill Ortman" id="{CF09538F-A78D-454D-80FF-A522693CEA8C}">
          <p14:sldIdLst>
            <p14:sldId id="920"/>
          </p14:sldIdLst>
        </p14:section>
        <p14:section name="break" id="{BE9B1A2E-8DE8-4E4B-A970-982A95F2BA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DB"/>
    <a:srgbClr val="FFFFFF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B44D0-7205-453C-B9BF-80E445030687}" v="155" dt="2026-02-09T19:24:10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1" autoAdjust="0"/>
    <p:restoredTop sz="95073"/>
  </p:normalViewPr>
  <p:slideViewPr>
    <p:cSldViewPr snapToGrid="0">
      <p:cViewPr varScale="1">
        <p:scale>
          <a:sx n="84" d="100"/>
          <a:sy n="84" d="100"/>
        </p:scale>
        <p:origin x="120" y="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7:02:56.320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6106 4693 24575,'-64'1'0,"35"1"0,-1-2 0,1-1 0,0-1 0,-52-10 0,60 6 0,0 0 0,0-2 0,1 0 0,0-2 0,-37-22 0,35 18 0,-1 1 0,-1 0 0,0 2 0,0 1 0,-1 1 0,0 1 0,-1 1 0,0 2 0,0 0 0,-34-1 0,27 3 0,-49-11 0,14 2 0,-132-33 0,160 35 0,24 5 0,1 0 0,0-1 0,1 0 0,-1-2 0,1 1 0,0-2 0,-14-11 0,-6-8 0,-40-43 0,64 62 0,0 1 0,0 0 0,-20-11 0,20 14 0,0-2 0,0 1 0,1-2 0,-16-14 0,-49-57 0,-64-75 0,66 81 0,-7-8 0,-173-177 0,207 213 0,-70-54 0,96 83 0,-26-26 0,31 27 0,-1 1 0,-29-22 0,27 23 0,1 0 0,0-1 0,-22-27 0,21 22 0,-35-30 0,1 7 0,26 20 0,-1 2 0,-46-28 0,43 30 0,1-1 0,-45-39 0,69 55 0,-115-84 0,17 15 0,46 31 0,31 24 0,0-1 0,-22-24 0,23 21 0,-1 1 0,-1 0 0,-40-22 0,39 26 0,1-1 0,0-1 0,-42-39 0,-13-20 0,51 50 0,1 0 0,-44-55 0,9 4 0,-124-118 0,155 160 0,-34-45 0,39 44 0,-51-50 0,61 67 0,1 0 0,1-1 0,-21-35 0,-14-19 0,16 26 0,-45-84 0,74 122 0,-48-70 0,37 59 0,2 0 0,-22-42 0,-130-243 0,138 258 0,5 4 0,-23-57 0,42 89 0,-47-101 0,40 96 0,0 1 0,-1 0 0,-24-24 0,-17-22 0,40 45 0,-1 1 0,-1 1 0,-19-16 0,15 14 0,-29-32 0,40 40 0,0 1 0,-1 0 0,-1 0 0,0 1 0,0 0 0,0 1 0,-1 0 0,0 1 0,0 1 0,-19-7 0,-15-2 0,-73-13 0,96 23 0,-34-4 0,-1 3 0,0 3 0,-59 5 0,12-1 0,89-1 32,0 0 1,-1 2-1,-25 7 0,-20 3-1526,39-10-5332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7:43:05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1284 1 24575,'-16'1'0,"0"1"0,-1 1 0,1 0 0,-22 8 0,-14 3 0,-20 10 0,22-5 0,37-14 0,0 0 0,0 0 0,1 2 0,0 0 0,0 0 0,1 1 0,0 0 0,0 1 0,-17 18 0,13-10 0,1 0 0,1 1 0,0 0 0,2 1 0,-14 29 0,18-35 0,-1 0 0,-1 0 0,0-1 0,-1 0 0,-17 16 0,16-16 0,0-1 0,0 1 0,2 1 0,-1 0 0,-9 18 0,14-21 0,-1 0 0,-1 0 0,-8 9 0,9-11 0,-1 0 0,1 1 0,1 0 0,-8 15 0,6-6 0,-4 10 0,-1 0 0,-22 37 0,-47 87 0,37-62 0,-64 92 0,29-55 0,55-71 0,10-22 0,-5 11 0,13-27 0,-2 0 0,0-1 0,-1 0 0,-11 16 0,9-16 0,1 1 0,1 0 0,1 0 0,-8 27 0,-1-2 0,15-36 0,-1 0 0,1 0 0,0 0 0,0 0 0,1 0 0,0 0 0,0 13 0,1-17 0,1-1 0,-1 1 0,0-1 0,1 1 0,-1-1 0,1 0 0,0 1 0,0-1 0,0 0 0,0 1 0,0-1 0,0 0 0,1 0 0,-1 0 0,1 0 0,-1 0 0,1 0 0,0-1 0,0 1 0,0 0 0,0-1 0,0 0 0,0 1 0,0-1 0,5 2 0,53 14 0,-50-15 0,-1 0 0,0 0 0,1 1 0,-1 0 0,0 1 0,-1 0 0,1 1 0,-1-1 0,0 1 0,9 7 0,24 21 0,-32-27 0,0 1 0,0 0 0,0 1 0,-1 0 0,0 0 0,9 13 0,62 110 0,-66-109 0,-1 0 0,-1 1 0,13 37 0,-6-14 0,-2-1 0,-1 0 0,-3 1 0,8 52 0,-13-56 0,3 82 0,-10-111 0,2-1 0,0 0 0,0 0 0,1 1 0,0-2 0,1 1 0,1 0 0,0-1 0,0 0 0,11 15 0,-1-3 0,1 0 0,0-2 0,34 33 0,-38-43 0,-7-7 0,-1 0 0,0 0 0,0 0 0,-1 1 0,1-1 0,-1 1 0,4 6 0,74 117 0,-76-119 0,1 0 0,1-1 0,0 1 0,0-1 0,0-1 0,1 0 0,0 0 0,1 0 0,-1-1 0,1 0 0,1 0 0,-1-1 0,1-1 0,0 0 0,0 0 0,0-1 0,0 0 0,1 0 0,-1-1 0,1-1 0,0 0 0,19-1 0,28 1 0,84 12 0,42 0 0,-104-14 0,121 3 0,-75 25 0,-88-22 0,58 16 0,-46-10 0,-5-1 0,161 45 0,-199-51 0,1 0 0,-1 1 0,0-1 0,0 2 0,0-1 0,-1 1 0,0 0 0,0 1 0,9 12 0,17 16 0,60 41 0,-33-30 0,-25-8 0,-30-32 0,1 0 0,0 0 0,0-1 0,0 0 0,0 0 0,1 0 0,8 5 0,13 6 0,0-1 0,1-1 0,0-2 0,1-1 0,42 11 0,37 2 0,152 15 0,30-36 0,-152-5 0,-102 3 0,-16 0 0,0-1 0,21-2 0,-36 1 0,1 0 0,-1 0 0,0 0 0,0-1 0,0 1 0,0-1 0,0 0 0,0-1 0,-1 1 0,1-1 0,-1 0 0,7-5 0,-6 2 0,1 1 0,-1 1 0,1-1 0,0 1 0,1 0 0,-1 0 0,1 1 0,0 0 0,0 0 0,11-3 0,-17 7 0,1-1 0,0 1 0,0 0 0,-1-1 0,1 1 0,0 0 0,-1 0 0,1 0 0,-1 0 0,1 1 0,-1-1 0,0 0 0,1 1 0,-1-1 0,0 0 0,0 1 0,0 0 0,0-1 0,0 1 0,0 0 0,-1-1 0,2 3 0,13 41 0,-13-37 0,-1-1 0,0 1 0,0 0 0,0-1 0,-1 1 0,0 0 0,-1 0 0,-2 12 0,-1-5 0,0 0 0,-2 0 0,-7 16 0,-3 5 0,-2-1 0,-28 41 0,39-64 0,1-1 0,0 1 0,0-1 0,1 2 0,0-1 0,-4 22 0,2 1 0,-3 44 0,5-30 0,2-34 0,1 0 0,1 0 0,0 0 0,1 0 0,0 0 0,1 0 0,1 0 0,8 29 0,-7-33 0,5 15 0,1-1 0,2 0 0,0-1 0,24 39 0,-27-51 0,11 13 0,-1 0 0,-2 2 0,0 0 0,-2 1 0,12 34 0,-16-29 0,-3 1 0,0 0 0,2 49 0,-7-70 0,1 0 0,7 24 0,3 12 0,-10-34 0,1 0 0,10 25 0,-8-27 0,-1 1 0,-1-1 0,3 19 0,13 48 0,-13-57 0,0 0 0,3 33 0,-9-50 0,0 0 0,-1 0 0,0 0 0,-1 0 0,1 0 0,-1 0 0,0 0 0,0 0 0,-1 0 0,0 0 0,0 0 0,0-1 0,-1 1 0,-4 5 0,-1 0 0,-2-1 0,1-1 0,-1 0 0,-1 0 0,0-1 0,0 0 0,-23 11 0,-8 7 0,39-23 0,0-1 0,0 1 0,0 0 0,0 0 0,1 0 0,0 0 0,-1 1 0,1-1 0,-2 7 0,2-7 0,1 0 0,-1 0 0,1 0 0,-1 0 0,0-1 0,0 1 0,0 0 0,0-1 0,0 0 0,-1 1 0,1-1 0,-1 0 0,0 0 0,-4 2 0,4-3-151,0 1-1,0-1 0,-1 1 0,1 0 1,0 0-1,1 0 0,-1 1 1,-4 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7:43:35.5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5478 6115 24575,'1'0'0,"-1"0"0,1-1 0,0 1 0,0-1 0,-1 1 0,1-1 0,0 1 0,-1-1 0,1 0 0,0 1 0,-1-1 0,1 0 0,-1 0 0,1 1 0,-1-1 0,1 0 0,-1 0 0,0 0 0,1 1 0,-1-1 0,0 0 0,0 0 0,0 0 0,0 0 0,1 0 0,-1 0 0,0 0 0,-1-1 0,1-28 0,-4 20 0,0-1 0,-1 0 0,0 1 0,-1 0 0,0 0 0,0 1 0,-1 0 0,0 0 0,-1 0 0,-14-12 0,9 8 0,1 0 0,0-1 0,-14-23 0,-57-134 0,67 135 0,0 6 0,-1 0 0,-27-36 0,-7-11 0,24 35 0,-2 2 0,-1 1 0,-49-49 0,69 78 0,3 4 0,0-1 0,0-1 0,-9-13 0,15 19 0,0 0 0,-1 0 0,1 0 0,0 0 0,0-1 0,1 1 0,-1-1 0,0 1 0,1 0 0,0-1 0,-1 1 0,1-1 0,0 1 0,0-1 0,0 1 0,1-1 0,-1 1 0,0-1 0,2-3 0,-1 4 0,1 0 0,-1 1 0,0-1 0,0 1 0,1-1 0,-1 1 0,1-1 0,-1 1 0,1 0 0,0 0 0,0 0 0,-1 0 0,1 0 0,0 0 0,0 1 0,0-1 0,0 1 0,0-1 0,0 1 0,0 0 0,0-1 0,0 1 0,0 0 0,0 0 0,0 1 0,0-1 0,3 1 0,4 0 0,0 0 0,0 1 0,0 0 0,14 6 0,143 72 0,-150-73 0,0 0 0,1-2 0,0 1 0,0-2 0,0-1 0,27 3 0,-33-4 0,0 0 0,0 1 0,-1 0 0,15 6 0,29 8 0,-17-10 0,-1 1 0,0 2 0,-1 1 0,0 2 0,-1 1 0,49 29 0,-75-39 0,0 0 0,-1 0 0,2-1 0,-1 0 0,0-1 0,1 0 0,-1 0 0,1 0 0,11-1 0,-16 0 0,-1-1 0,0 0 0,1 0 0,-1-1 0,0 1 0,1-1 0,-1 1 0,0-1 0,0 0 0,0 0 0,0 0 0,0-1 0,0 1 0,0-1 0,0 0 0,0 0 0,0 0 0,-1 0 0,1 0 0,-1 0 0,0-1 0,0 1 0,0-1 0,0 0 0,0 0 0,2-3 0,-4 4 0,1 0 0,0 0 0,0 0 0,0 1 0,0-1 0,0 0 0,0 1 0,1-1 0,-1 1 0,0-1 0,1 1 0,-1-1 0,1 1 0,0 0 0,-1 0 0,1 0 0,0 0 0,0 0 0,-1 0 0,1 1 0,0-1 0,0 0 0,0 1 0,0 0 0,0-1 0,0 1 0,0 0 0,0 0 0,0 0 0,0 0 0,0 0 0,0 1 0,0-1 0,0 1 0,0-1 0,0 1 0,0 0 0,0-1 0,0 1 0,-1 0 0,1 0 0,2 2 0,3 2 0,0-1 0,0 1 0,-1 1 0,0-1 0,0 1 0,0 0 0,-1 0 0,0 0 0,6 10 0,-8-10 0,1 0 0,0 0 0,0-1 0,0 1 0,0-1 0,1 0 0,0-1 0,10 8 0,-14-11 0,0 0 0,1 0 0,-1 0 0,1-1 0,-1 1 0,1-1 0,0 1 0,-1-1 0,1 1 0,-1-1 0,1 0 0,0 0 0,-1 0 0,1 0 0,0 0 0,-1 0 0,1 0 0,0 0 0,-1-1 0,1 1 0,0-1 0,-1 1 0,1-1 0,-1 0 0,1 1 0,-1-1 0,1 0 0,-1 0 0,0 0 0,1 0 0,-1 0 0,0-1 0,0 1 0,0 0 0,0-1 0,0 1 0,0 0 0,0-1 0,1-2 0,8-12 0,0 0 0,1 1 0,24-25 0,-33 37 0,1-1 0,-1 1 0,0-1 0,0 0 0,0 0 0,0 0 0,-1 0 0,0 0 0,0 0 0,0 0 0,0 0 0,0-1 0,-1-5 0,1 4 0,0 0 0,0 0 0,0 0 0,0 0 0,1 0 0,4-8 0,-1 6 0,1 0 0,0 0 0,0 0 0,10-7 0,-10 9 0,-1 0 0,1 0 0,-1 0 0,0-1 0,8-14 0,-11 18 0,1 0 0,0-1 0,0 1 0,0 0 0,0 1 0,0-1 0,0 0 0,1 1 0,-1 0 0,1 0 0,0 0 0,0 0 0,-1 1 0,1-1 0,0 1 0,7-1 0,6-3 0,1 2 0,26-2 0,4 3 0,-34 2 0,-1 0 0,0-1 0,1 0 0,-1-1 0,0-1 0,0 0 0,0-1 0,-1 0 0,16-7 0,-3-1 0,1 2 0,53-14 0,-61 20 0,1-1 0,-1-1 0,0 0 0,-1-2 0,0 0 0,0 0 0,0-2 0,24-18 0,-19 11 0,1 1 0,1 1 0,0 1 0,1 2 0,0 0 0,1 1 0,40-10 0,-44 16 0,0 1 0,25-1 0,-32 4 0,-1 0 0,0-1 0,0 0 0,0-1 0,0-1 0,0 0 0,0-1 0,15-8 0,-23 5 0,1 1 0,-1-1 0,-1 0 0,0 0 0,0-1 0,0 0 0,-1 0 0,4-13 0,3-11 0,-9 24 0,1 0 0,0 0 0,0 0 0,1 0 0,0 0 0,1 1 0,0-1 0,0 1 0,1 0 0,0 1 0,12-13 0,-16 19 0,7-6 0,1-1 0,-2 0 0,1-1 0,12-14 0,-20 20 0,1 1 0,0-1 0,-1 0 0,1 0 0,-1 1 0,0-1 0,0 0 0,0 0 0,-1 0 0,1 0 0,-1 0 0,1-1 0,-1 1 0,0 0 0,0 0 0,0 0 0,-1 0 0,1 0 0,-1 0 0,0 0 0,1 0 0,-1 0 0,-2-3 0,-1-2 0,-66-136 0,59 126 0,0 1 0,-1 0 0,0 1 0,-2 0 0,-26-24 0,33 35 0,0 0 0,-1 1 0,1-1 0,-12-3 0,-22-14 0,29 15 0,1 0 0,-2 1 0,1 1 0,-14-5 0,12 5 0,-1-1 0,-19-11 0,30 14 0,-1 0 0,1 0 0,-1-1 0,1 1 0,0-1 0,1 0 0,-1 0 0,1 0 0,0-1 0,-6-9 0,-5-12 0,-46-102 0,54 113 0,1-1 0,1 0 0,1 1 0,0-1 0,1 0 0,1 0 0,1-1 0,2-25 0,-2 39 0,1 0 0,1-1 0,-1 1 0,0 0 0,1 0 0,-1 0 0,1 1 0,0-1 0,0 0 0,0 1 0,1-1 0,-1 1 0,1-1 0,-1 1 0,1 0 0,0 0 0,5-3 0,-4 3 0,0-1 0,0 0 0,0 0 0,-1-1 0,1 1 0,-1-1 0,0 0 0,4-5 0,1-7 0,-2-1 0,1 1 0,-2-2 0,0 1 0,2-21 0,-4 28 0,3-26 0,-5 24 0,1 0 0,0 0 0,1 0 0,1 1 0,5-13 0,-8 21 0,1 0 0,0 0 0,-1 0 0,1 1 0,1-1 0,-1 1 0,0-1 0,1 1 0,-1 0 0,1 0 0,-1 0 0,1 0 0,0 0 0,0 0 0,0 1 0,0 0 0,0-1 0,1 1 0,-1 0 0,0 1 0,0-1 0,7 0 0,4 0 0,-5 0 0,0 0 0,0 0 0,0-1 0,0 0 0,13-4 0,-9-1 0,0 1 0,-1-1 0,0-1 0,0-1 0,21-18 0,8-6 0,-14 14 0,51-25 0,-53 35 0,-24 8 0,1 1 0,0 0 0,0 0 0,-1-1 0,1 1 0,-1-1 0,1 0 0,0 1 0,-1-1 0,1 0 0,-1 0 0,1 0 0,-1 0 0,0 0 0,1 0 0,-1 0 0,0-1 0,0 1 0,0 0 0,0-1 0,0 1 0,0-1 0,0 1 0,0-1 0,-1 1 0,1-1 0,-1 0 0,1 1 0,-1-1 0,0 0 0,1 0 0,-1 1 0,0-4 0,0 0 0,1 0 0,-1 0 0,0-1 0,-1 1 0,1 0 0,-1-1 0,0 1 0,-1 0 0,1 0 0,-1 0 0,0 0 0,0 0 0,-1 1 0,1-1 0,-5-5 0,0 1 0,-1 1 0,-1 0 0,0 0 0,0 1 0,-18-12 0,21 14 0,-1-1 0,2 0 0,-1 0 0,1 0 0,0-1 0,0 0 0,1 0 0,0 0 0,0 0 0,1-1 0,0 0 0,0 1 0,1-1 0,-2-9 0,-14-34 0,16 48 0,0-1 0,1 1 0,0-1 0,0 0 0,0 0 0,0 1 0,0-1 0,1 0 0,-1 0 0,1 0 0,0 0 0,1 0 0,-1 0 0,0 1 0,1-1 0,0 0 0,0 0 0,0 0 0,1 1 0,3-8 0,1 2 0,1 1 0,0-1 0,0 1 0,1 1 0,16-14 0,6-4 0,107-104 0,-131 122 0,-1 0 0,0 0 0,-1-1 0,0 1 0,0-1 0,5-15 0,11-20 0,-2 14 0,-4 6 0,22-45 0,-34 60 0,0 0 0,0 0 0,-1 0 0,1 0 0,-1-16 0,4-24 0,-3 38 0,0 1 0,-1-1 0,1 1 0,-2-1 0,0 0 0,0 0 0,0 1 0,-4-19 0,3 25 0,0 0 0,0 0 0,-1 0 0,1 0 0,0 0 0,-1 0 0,0 0 0,0 0 0,0 1 0,0-1 0,0 0 0,0 1 0,-1 0 0,1 0 0,-1 0 0,0 0 0,0 0 0,1 0 0,-1 1 0,0-1 0,-1 1 0,1 0 0,0 0 0,0 0 0,0 0 0,-1 1 0,1-1 0,-6 1 0,-35-4 0,-175-6 0,206 10 0,-1 0 0,1-1 0,-21-4 0,29 3 0,0 1 0,0-1 0,0 0 0,0 0 0,0-1 0,1 1 0,-1-1 0,1 0 0,0 0 0,0-1 0,0 1 0,-4-5 0,0-1 0,1 1 0,0-1 0,0 0 0,1-1 0,0 0 0,1 0 0,0 0 0,0 0 0,1-1 0,1 0 0,-1 0 0,2 0 0,0 0 0,0 0 0,0-21 0,3 6 0,0 17 0,-1-1 0,0 1 0,0-1 0,-1 1 0,0-1 0,0 1 0,-1-1 0,0 1 0,-1 0 0,0 0 0,-1 0 0,-7-15 0,-5-1 0,-1 1 0,0 0 0,-2 1 0,-42-39 0,50 53 0,6 3 0,0 2 0,-1-1 0,1 0 0,-1 1 0,0 0 0,0 0 0,-1 1 0,1 0 0,-1 0 0,0 0 0,0 1 0,0 0 0,-13-2 0,4 2 0,0-2 0,1 1 0,-1-2 0,-28-12 0,-10-3 0,-28-2 0,65 16 0,-36-8 0,36 10 0,0 0 0,-27-12 0,34 13 0,0 0 0,0 0 0,-1 1 0,1 0 0,-1 1 0,0 0 0,1 1 0,-1 0 0,-11 2 0,11-1 0,0 0 0,0-1 0,0 0 0,0-1 0,0 0 0,0-1 0,0 0 0,0-1 0,-11-4 0,-122-71 0,66 34 0,73 42 0,1 0 0,0 0 0,0-1 0,0 0 0,0 1 0,0-1 0,1-1 0,-1 1 0,1 0 0,0-1 0,0 0 0,0 0 0,0 0 0,1 0 0,0 0 0,0 0 0,0-1 0,0 1 0,-2-9 0,-4-13 0,-2 1 0,-18-35 0,-38-64 0,62 118 0,0 1 0,0-1 0,-1 1 0,1 0 0,-1 0 0,0 0 0,0 0 0,-1 1 0,1 0 0,-1 0 0,-12-5 0,-2 0 0,0 2 0,-33-8 0,39 11 0,-93-25 0,-59-15 0,164 43 0,0 0 0,0 1 0,0-1 0,0 1 0,-1 0 0,1-1 0,0 1 0,0 0 0,0 0 0,-1 1 0,1-1 0,0 0 0,0 1 0,0-1 0,-1 1 0,-3 1 0,5 0 0,0 0 0,-1-1 0,1 1 0,0 0 0,0 0 0,0 0 0,0 0 0,0 0 0,0 0 0,0 0 0,1 0 0,-1 1 0,1-1 0,0 0 0,-1 0 0,1 3 0,-1-1 0,0 1 0,0-1 0,-1 1 0,1-1 0,-1 0 0,0 1 0,-1-1 0,1 0 0,-1-1 0,1 1 0,-1 0 0,-1-1 0,1 1 0,0-1 0,-1 0 0,1 0 0,-1 0 0,0-1 0,0 0 0,-5 3 0,-7 3 0,-1-1 0,1-1 0,-34 9 0,33-12 0,0 1 0,0 1 0,1 1 0,-1 0 0,2 1 0,-1 1 0,1 0 0,0 1 0,-24 20 0,24-17 0,-1-1 0,1-1 0,-23 11 0,1 1 0,22-15 0,0 0 0,-1 0 0,0-2 0,0 0 0,0 0 0,-30 2 0,27-4 0,0 1 0,0 0 0,1 1 0,-34 15 0,48-17 0,0 1 0,0 0 0,1-1 0,-1 2 0,1-1 0,0 0 0,0 1 0,0-1 0,-3 9 0,-4 5 0,7-14 0,1-1 0,-1 1 0,0 0 0,0-1 0,0 1 0,0-1 0,-1 0 0,1 0 0,-1 0 0,0 0 0,0-1 0,0 0 0,0 1 0,0-2 0,-1 1 0,1 0 0,0-1 0,-1 0 0,1 0 0,-1 0 0,0 0 0,1-1 0,-1 0 0,0 0 0,-6-1 0,-79 2 0,-108-4 0,192 1 0,-1 1 0,1-1 0,-1-1 0,1 1 0,0-1 0,0 0 0,0 0 0,0-1 0,1 0 0,-1 0 0,1 0 0,-8-9 0,-30-19 0,26 22 0,0 2 0,-1 0 0,1 1 0,-29-7 0,36 10 0,0 1 0,1-1 0,-1-1 0,-12-7 0,-14-8 0,-15-2 0,-1 2 0,-1 2 0,-67-13 0,83 27 0,0 2 0,-70 3 0,27 1 0,-172-14 0,230 10 0,0 1 0,0 1 0,0 1 0,0 1 0,1 0 0,-1 2 0,1 1 0,0 0 0,0 2 0,0 0 0,-26 14 0,36-16 0,-1-1 0,0-1 0,0 0 0,0 0 0,0-1 0,0-1 0,0 0 0,-24-2 0,17 1 0,-1 1 0,-27 4 0,30-3 0,0 0 0,1-1 0,-1 0 0,0-2 0,0 0 0,0-1 0,0 0 0,1-1 0,-32-11 0,30 9 0,14 4 0,0 0 0,0 0 0,0 0 0,0 0 0,0-1 0,1 1 0,-1-1 0,0 0 0,1 0 0,0 0 0,-1-1 0,1 1 0,0-1 0,0 0 0,0 0 0,1 0 0,-1 0 0,-2-4 0,-5-8 0,-1 0 0,-13-13 0,14 17 0,0 0 0,1-1 0,-14-24 0,7 6 0,0 0 0,-2 2 0,-27-33 0,31 44 0,-2 2 0,0 0 0,-1 1 0,0 0 0,-1 2 0,0 0 0,-1 1 0,-33-14 0,-3 7 0,-12-4 0,38 9 0,-1 2 0,0 0 0,-48-9 0,68 18 0,0-1 0,0 1 0,0 0 0,0 1 0,-1 0 0,1 1 0,0-1 0,0 2 0,0 0 0,0 0 0,-12 3 0,-10 3 0,-2-1 0,1-2 0,0-1 0,-1-2 0,-41-4 0,73 3 0,0 0 0,0 0 0,1 0 0,-1 0 0,0-1 0,0 1 0,0-1 0,1 1 0,-1-1 0,0 0 0,1 1 0,-1-1 0,1 0 0,-1 0 0,1 0 0,-1-1 0,1 1 0,0 0 0,0 0 0,-1-1 0,1 1 0,0-1 0,0 1 0,-1-3 0,0-2 0,0 0 0,1 0 0,-1 0 0,1 0 0,0-13 0,1 14 0,-1-1 0,1 0 0,-1 0 0,0 0 0,-1 0 0,0 0 0,-2-6 0,-7-6 0,0 1 0,-1 0 0,-1 1 0,-1 0 0,0 1 0,-1 0 0,0 1 0,-1 1 0,-1 1 0,-19-11 0,30 20 0,0 0 0,0 1 0,0 1 0,0-1 0,-1 1 0,1 0 0,-1 0 0,1 0 0,-13 2 0,5-1 0,0 1 0,0 1 0,-21 5 0,31-6 0,-1 1 0,0 0 0,0 0 0,1 1 0,-1-1 0,1 1 0,0 0 0,0 0 0,0 0 0,0 0 0,1 1 0,-1 0 0,1 0 0,0 0 0,0 0 0,0 0 0,0 1 0,1-1 0,0 1 0,-3 7 0,2-1 0,0 0 0,1 0 0,0 1 0,1-1 0,0 0 0,0 0 0,2 1 0,1 13 0,-1-21 0,0-1 0,0 1 0,0 0 0,0-1 0,1 1 0,0-1 0,4 6 0,6 16 0,7 26 0,-11-32 0,-1 0 0,-1 1 0,-1 0 0,5 32 0,-10-51 0,0 1 0,0 0 0,0-1 0,0 1 0,0-1 0,0 1 0,-1 0 0,1-1 0,0 1 0,-1-1 0,0 1 0,1-1 0,-1 1 0,0-1 0,1 1 0,-1-1 0,0 0 0,0 1 0,0-1 0,0 0 0,-1 0 0,1 0 0,0 0 0,0 0 0,-1 0 0,1 0 0,0 0 0,-1 0 0,1 0 0,-1-1 0,1 1 0,-4 0 0,-5 1 0,0-1 0,0 0 0,1 0 0,-18-1 0,-16 1 0,-8 7 0,35-6 0,-1 1 0,1 0 0,0 1 0,-24 9 0,20-6 0,0 0 0,-38 6 0,34-8 0,-38 12 0,29-5 0,16-7 0,0 1 0,1 1 0,0 1 0,0 0 0,-19 13 0,24-14 0,-1-1 0,1-1 0,-1 0 0,0-1 0,-15 4 0,18-5 0,-44 7 0,40-8 0,0 0 0,-24 8 0,32-8 0,-2 1 0,0-1 0,0 1 0,-1-1 0,1-1 0,-15 2 0,20-3 0,0 0 0,0 0 0,0 0 0,0-1 0,0 1 0,0-1 0,0 1 0,0-1 0,0 0 0,1 0 0,-1 0 0,0 0 0,0 0 0,1 0 0,-1 0 0,0-1 0,1 1 0,0 0 0,-1-1 0,1 0 0,0 1 0,-1-1 0,1 0 0,0 1 0,0-1 0,0-2 0,-20-38 0,14 32 0,0-2 0,2 1 0,-1-1 0,2 0 0,-1 0 0,2 0 0,0-1 0,0 1 0,1-1 0,-1-15 0,3-5 0,0-37 0,1 64 0,0 0 0,0 1 0,0-1 0,0 0 0,1 1 0,0 0 0,0-1 0,1 1 0,4-7 0,-2 5 0,1 0 0,1 1 0,0-1 0,-1 2 0,15-10 0,-12 9 0,0-1 0,-1 0 0,12-12 0,4-7-1365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7:43:05.1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1284 1 24575,'-16'1'0,"0"1"0,-1 1 0,1 0 0,-22 8 0,-14 3 0,-20 10 0,22-5 0,37-14 0,0 0 0,0 0 0,1 2 0,0 0 0,0 0 0,1 1 0,0 0 0,0 1 0,-17 18 0,13-10 0,1 0 0,1 1 0,0 0 0,2 1 0,-14 29 0,18-35 0,-1 0 0,-1 0 0,0-1 0,-1 0 0,-17 16 0,16-16 0,0-1 0,0 1 0,2 1 0,-1 0 0,-9 18 0,14-21 0,-1 0 0,-1 0 0,-8 9 0,9-11 0,-1 0 0,1 1 0,1 0 0,-8 15 0,6-6 0,-4 10 0,-1 0 0,-22 37 0,-47 87 0,37-62 0,-64 92 0,29-55 0,55-71 0,10-22 0,-5 11 0,13-27 0,-2 0 0,0-1 0,-1 0 0,-11 16 0,9-16 0,1 1 0,1 0 0,1 0 0,-8 27 0,-1-2 0,15-36 0,-1 0 0,1 0 0,0 0 0,0 0 0,1 0 0,0 0 0,0 13 0,1-17 0,1-1 0,-1 1 0,0-1 0,1 1 0,-1-1 0,1 0 0,0 1 0,0-1 0,0 0 0,0 1 0,0-1 0,0 0 0,1 0 0,-1 0 0,1 0 0,-1 0 0,1 0 0,0-1 0,0 1 0,0 0 0,0-1 0,0 0 0,0 1 0,0-1 0,5 2 0,53 14 0,-50-15 0,-1 0 0,0 0 0,1 1 0,-1 0 0,0 1 0,-1 0 0,1 1 0,-1-1 0,0 1 0,9 7 0,24 21 0,-32-27 0,0 1 0,0 0 0,0 1 0,-1 0 0,0 0 0,9 13 0,62 110 0,-66-109 0,-1 0 0,-1 1 0,13 37 0,-6-14 0,-2-1 0,-1 0 0,-3 1 0,8 52 0,-13-56 0,3 82 0,-10-111 0,2-1 0,0 0 0,0 0 0,1 1 0,0-2 0,1 1 0,1 0 0,0-1 0,0 0 0,11 15 0,-1-3 0,1 0 0,0-2 0,34 33 0,-38-43 0,-7-7 0,-1 0 0,0 0 0,0 0 0,-1 1 0,1-1 0,-1 1 0,4 6 0,74 117 0,-76-119 0,1 0 0,1-1 0,0 1 0,0-1 0,0-1 0,1 0 0,0 0 0,1 0 0,-1-1 0,1 0 0,1 0 0,-1-1 0,1-1 0,0 0 0,0 0 0,0-1 0,0 0 0,1 0 0,-1-1 0,1-1 0,0 0 0,19-1 0,28 1 0,84 12 0,42 0 0,-104-14 0,121 3 0,-75 25 0,-88-22 0,58 16 0,-46-10 0,-5-1 0,161 45 0,-199-51 0,1 0 0,-1 1 0,0-1 0,0 2 0,0-1 0,-1 1 0,0 0 0,0 1 0,9 12 0,17 16 0,60 41 0,-33-30 0,-25-8 0,-30-32 0,1 0 0,0 0 0,0-1 0,0 0 0,0 0 0,1 0 0,8 5 0,13 6 0,0-1 0,1-1 0,0-2 0,1-1 0,42 11 0,37 2 0,152 15 0,30-36 0,-152-5 0,-102 3 0,-16 0 0,0-1 0,21-2 0,-36 1 0,1 0 0,-1 0 0,0 0 0,0-1 0,0 1 0,0-1 0,0 0 0,0-1 0,-1 1 0,1-1 0,-1 0 0,7-5 0,-6 2 0,1 1 0,-1 1 0,1-1 0,0 1 0,1 0 0,-1 0 0,1 1 0,0 0 0,0 0 0,11-3 0,-17 7 0,1-1 0,0 1 0,0 0 0,-1-1 0,1 1 0,0 0 0,-1 0 0,1 0 0,-1 0 0,1 1 0,-1-1 0,0 0 0,1 1 0,-1-1 0,0 0 0,0 1 0,0 0 0,0-1 0,0 1 0,0 0 0,-1-1 0,2 3 0,13 41 0,-13-37 0,-1-1 0,0 1 0,0 0 0,0-1 0,-1 1 0,0 0 0,-1 0 0,-2 12 0,-1-5 0,0 0 0,-2 0 0,-7 16 0,-3 5 0,-2-1 0,-28 41 0,39-64 0,1-1 0,0 1 0,0-1 0,1 2 0,0-1 0,-4 22 0,2 1 0,-3 44 0,5-30 0,2-34 0,1 0 0,1 0 0,0 0 0,1 0 0,0 0 0,1 0 0,1 0 0,8 29 0,-7-33 0,5 15 0,1-1 0,2 0 0,0-1 0,24 39 0,-27-51 0,11 13 0,-1 0 0,-2 2 0,0 0 0,-2 1 0,12 34 0,-16-29 0,-3 1 0,0 0 0,2 49 0,-7-70 0,1 0 0,7 24 0,3 12 0,-10-34 0,1 0 0,10 25 0,-8-27 0,-1 1 0,-1-1 0,3 19 0,13 48 0,-13-57 0,0 0 0,3 33 0,-9-50 0,0 0 0,-1 0 0,0 0 0,-1 0 0,1 0 0,-1 0 0,0 0 0,0 0 0,-1 0 0,0 0 0,0 0 0,0-1 0,-1 1 0,-4 5 0,-1 0 0,-2-1 0,1-1 0,-1 0 0,-1 0 0,0-1 0,0 0 0,-23 11 0,-8 7 0,39-23 0,0-1 0,0 1 0,0 0 0,0 0 0,1 0 0,0 0 0,-1 1 0,1-1 0,-2 7 0,2-7 0,1 0 0,-1 0 0,1 0 0,-1 0 0,0-1 0,0 1 0,0 0 0,0-1 0,0 0 0,-1 1 0,1-1 0,-1 0 0,0 0 0,-4 2 0,4-3-151,0 1-1,0-1 0,-1 1 0,1 0 1,0 0-1,1 0 0,-1 1 1,-4 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9T17:43:35.5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5478 6115 24575,'1'0'0,"-1"0"0,1-1 0,0 1 0,0-1 0,-1 1 0,1-1 0,0 1 0,-1-1 0,1 0 0,0 1 0,-1-1 0,1 0 0,-1 0 0,1 1 0,-1-1 0,1 0 0,-1 0 0,0 0 0,1 1 0,-1-1 0,0 0 0,0 0 0,0 0 0,0 0 0,1 0 0,-1 0 0,0 0 0,-1-1 0,1-28 0,-4 20 0,0-1 0,-1 0 0,0 1 0,-1 0 0,0 0 0,0 1 0,-1 0 0,0 0 0,-1 0 0,-14-12 0,9 8 0,1 0 0,0-1 0,-14-23 0,-57-134 0,67 135 0,0 6 0,-1 0 0,-27-36 0,-7-11 0,24 35 0,-2 2 0,-1 1 0,-49-49 0,69 78 0,3 4 0,0-1 0,0-1 0,-9-13 0,15 19 0,0 0 0,-1 0 0,1 0 0,0 0 0,0-1 0,1 1 0,-1-1 0,0 1 0,1 0 0,0-1 0,-1 1 0,1-1 0,0 1 0,0-1 0,0 1 0,1-1 0,-1 1 0,0-1 0,2-3 0,-1 4 0,1 0 0,-1 1 0,0-1 0,0 1 0,1-1 0,-1 1 0,1-1 0,-1 1 0,1 0 0,0 0 0,0 0 0,-1 0 0,1 0 0,0 0 0,0 1 0,0-1 0,0 1 0,0-1 0,0 1 0,0 0 0,0-1 0,0 1 0,0 0 0,0 0 0,0 1 0,0-1 0,3 1 0,4 0 0,0 0 0,0 1 0,0 0 0,14 6 0,143 72 0,-150-73 0,0 0 0,1-2 0,0 1 0,0-2 0,0-1 0,27 3 0,-33-4 0,0 0 0,0 1 0,-1 0 0,15 6 0,29 8 0,-17-10 0,-1 1 0,0 2 0,-1 1 0,0 2 0,-1 1 0,49 29 0,-75-39 0,0 0 0,-1 0 0,2-1 0,-1 0 0,0-1 0,1 0 0,-1 0 0,1 0 0,11-1 0,-16 0 0,-1-1 0,0 0 0,1 0 0,-1-1 0,0 1 0,1-1 0,-1 1 0,0-1 0,0 0 0,0 0 0,0 0 0,0-1 0,0 1 0,0-1 0,0 0 0,0 0 0,0 0 0,-1 0 0,1 0 0,-1 0 0,0-1 0,0 1 0,0-1 0,0 0 0,0 0 0,2-3 0,-4 4 0,1 0 0,0 0 0,0 0 0,0 1 0,0-1 0,0 0 0,0 1 0,1-1 0,-1 1 0,0-1 0,1 1 0,-1-1 0,1 1 0,0 0 0,-1 0 0,1 0 0,0 0 0,0 0 0,-1 0 0,1 1 0,0-1 0,0 0 0,0 1 0,0 0 0,0-1 0,0 1 0,0 0 0,0 0 0,0 0 0,0 0 0,0 0 0,0 1 0,0-1 0,0 1 0,0-1 0,0 1 0,0 0 0,0-1 0,0 1 0,-1 0 0,1 0 0,2 2 0,3 2 0,0-1 0,0 1 0,-1 1 0,0-1 0,0 1 0,0 0 0,-1 0 0,0 0 0,6 10 0,-8-10 0,1 0 0,0 0 0,0-1 0,0 1 0,0-1 0,1 0 0,0-1 0,10 8 0,-14-11 0,0 0 0,1 0 0,-1 0 0,1-1 0,-1 1 0,1-1 0,0 1 0,-1-1 0,1 1 0,-1-1 0,1 0 0,0 0 0,-1 0 0,1 0 0,0 0 0,-1 0 0,1 0 0,0 0 0,-1-1 0,1 1 0,0-1 0,-1 1 0,1-1 0,-1 0 0,1 1 0,-1-1 0,1 0 0,-1 0 0,0 0 0,1 0 0,-1 0 0,0-1 0,0 1 0,0 0 0,0-1 0,0 1 0,0 0 0,0-1 0,1-2 0,8-12 0,0 0 0,1 1 0,24-25 0,-33 37 0,1-1 0,-1 1 0,0-1 0,0 0 0,0 0 0,0 0 0,-1 0 0,0 0 0,0 0 0,0 0 0,0 0 0,0-1 0,-1-5 0,1 4 0,0 0 0,0 0 0,0 0 0,0 0 0,1 0 0,4-8 0,-1 6 0,1 0 0,0 0 0,0 0 0,10-7 0,-10 9 0,-1 0 0,1 0 0,-1 0 0,0-1 0,8-14 0,-11 18 0,1 0 0,0-1 0,0 1 0,0 0 0,0 1 0,0-1 0,0 0 0,1 1 0,-1 0 0,1 0 0,0 0 0,0 0 0,-1 1 0,1-1 0,0 1 0,7-1 0,6-3 0,1 2 0,26-2 0,4 3 0,-34 2 0,-1 0 0,0-1 0,1 0 0,-1-1 0,0-1 0,0 0 0,0-1 0,-1 0 0,16-7 0,-3-1 0,1 2 0,53-14 0,-61 20 0,1-1 0,-1-1 0,0 0 0,-1-2 0,0 0 0,0 0 0,0-2 0,24-18 0,-19 11 0,1 1 0,1 1 0,0 1 0,1 2 0,0 0 0,1 1 0,40-10 0,-44 16 0,0 1 0,25-1 0,-32 4 0,-1 0 0,0-1 0,0 0 0,0-1 0,0-1 0,0 0 0,0-1 0,15-8 0,-23 5 0,1 1 0,-1-1 0,-1 0 0,0 0 0,0-1 0,0 0 0,-1 0 0,4-13 0,3-11 0,-9 24 0,1 0 0,0 0 0,0 0 0,1 0 0,0 0 0,1 1 0,0-1 0,0 1 0,1 0 0,0 1 0,12-13 0,-16 19 0,7-6 0,1-1 0,-2 0 0,1-1 0,12-14 0,-20 20 0,1 1 0,0-1 0,-1 0 0,1 0 0,-1 1 0,0-1 0,0 0 0,0 0 0,-1 0 0,1 0 0,-1 0 0,1-1 0,-1 1 0,0 0 0,0 0 0,0 0 0,-1 0 0,1 0 0,-1 0 0,0 0 0,1 0 0,-1 0 0,-2-3 0,-1-2 0,-66-136 0,59 126 0,0 1 0,-1 0 0,0 1 0,-2 0 0,-26-24 0,33 35 0,0 0 0,-1 1 0,1-1 0,-12-3 0,-22-14 0,29 15 0,1 0 0,-2 1 0,1 1 0,-14-5 0,12 5 0,-1-1 0,-19-11 0,30 14 0,-1 0 0,1 0 0,-1-1 0,1 1 0,0-1 0,1 0 0,-1 0 0,1 0 0,0-1 0,-6-9 0,-5-12 0,-46-102 0,54 113 0,1-1 0,1 0 0,1 1 0,0-1 0,1 0 0,1 0 0,1-1 0,2-25 0,-2 39 0,1 0 0,1-1 0,-1 1 0,0 0 0,1 0 0,-1 0 0,1 1 0,0-1 0,0 0 0,0 1 0,1-1 0,-1 1 0,1-1 0,-1 1 0,1 0 0,0 0 0,5-3 0,-4 3 0,0-1 0,0 0 0,0 0 0,-1-1 0,1 1 0,-1-1 0,0 0 0,4-5 0,1-7 0,-2-1 0,1 1 0,-2-2 0,0 1 0,2-21 0,-4 28 0,3-26 0,-5 24 0,1 0 0,0 0 0,1 0 0,1 1 0,5-13 0,-8 21 0,1 0 0,0 0 0,-1 0 0,1 1 0,1-1 0,-1 1 0,0-1 0,1 1 0,-1 0 0,1 0 0,-1 0 0,1 0 0,0 0 0,0 0 0,0 1 0,0 0 0,0-1 0,1 1 0,-1 0 0,0 1 0,0-1 0,7 0 0,4 0 0,-5 0 0,0 0 0,0 0 0,0-1 0,0 0 0,13-4 0,-9-1 0,0 1 0,-1-1 0,0-1 0,0-1 0,21-18 0,8-6 0,-14 14 0,51-25 0,-53 35 0,-24 8 0,1 1 0,0 0 0,0 0 0,-1-1 0,1 1 0,-1-1 0,1 0 0,0 1 0,-1-1 0,1 0 0,-1 0 0,1 0 0,-1 0 0,0 0 0,1 0 0,-1 0 0,0-1 0,0 1 0,0 0 0,0-1 0,0 1 0,0-1 0,0 1 0,0-1 0,-1 1 0,1-1 0,-1 0 0,1 1 0,-1-1 0,0 0 0,1 0 0,-1 1 0,0-4 0,0 0 0,1 0 0,-1 0 0,0-1 0,-1 1 0,1 0 0,-1-1 0,0 1 0,-1 0 0,1 0 0,-1 0 0,0 0 0,0 0 0,-1 1 0,1-1 0,-5-5 0,0 1 0,-1 1 0,-1 0 0,0 0 0,0 1 0,-18-12 0,21 14 0,-1-1 0,2 0 0,-1 0 0,1 0 0,0-1 0,0 0 0,1 0 0,0 0 0,0 0 0,1-1 0,0 0 0,0 1 0,1-1 0,-2-9 0,-14-34 0,16 48 0,0-1 0,1 1 0,0-1 0,0 0 0,0 0 0,0 1 0,0-1 0,1 0 0,-1 0 0,1 0 0,0 0 0,1 0 0,-1 0 0,0 1 0,1-1 0,0 0 0,0 0 0,0 0 0,1 1 0,3-8 0,1 2 0,1 1 0,0-1 0,0 1 0,1 1 0,16-14 0,6-4 0,107-104 0,-131 122 0,-1 0 0,0 0 0,-1-1 0,0 1 0,0-1 0,5-15 0,11-20 0,-2 14 0,-4 6 0,22-45 0,-34 60 0,0 0 0,0 0 0,-1 0 0,1 0 0,-1-16 0,4-24 0,-3 38 0,0 1 0,-1-1 0,1 1 0,-2-1 0,0 0 0,0 0 0,0 1 0,-4-19 0,3 25 0,0 0 0,0 0 0,-1 0 0,1 0 0,0 0 0,-1 0 0,0 0 0,0 0 0,0 1 0,0-1 0,0 0 0,0 1 0,-1 0 0,1 0 0,-1 0 0,0 0 0,0 0 0,1 0 0,-1 1 0,0-1 0,-1 1 0,1 0 0,0 0 0,0 0 0,0 0 0,-1 1 0,1-1 0,-6 1 0,-35-4 0,-175-6 0,206 10 0,-1 0 0,1-1 0,-21-4 0,29 3 0,0 1 0,0-1 0,0 0 0,0 0 0,0-1 0,1 1 0,-1-1 0,1 0 0,0 0 0,0-1 0,0 1 0,-4-5 0,0-1 0,1 1 0,0-1 0,0 0 0,1-1 0,0 0 0,1 0 0,0 0 0,0 0 0,1-1 0,1 0 0,-1 0 0,2 0 0,0 0 0,0 0 0,0-21 0,3 6 0,0 17 0,-1-1 0,0 1 0,0-1 0,-1 1 0,0-1 0,0 1 0,-1-1 0,0 1 0,-1 0 0,0 0 0,-1 0 0,-7-15 0,-5-1 0,-1 1 0,0 0 0,-2 1 0,-42-39 0,50 53 0,6 3 0,0 2 0,-1-1 0,1 0 0,-1 1 0,0 0 0,0 0 0,-1 1 0,1 0 0,-1 0 0,0 0 0,0 1 0,0 0 0,-13-2 0,4 2 0,0-2 0,1 1 0,-1-2 0,-28-12 0,-10-3 0,-28-2 0,65 16 0,-36-8 0,36 10 0,0 0 0,-27-12 0,34 13 0,0 0 0,0 0 0,-1 1 0,1 0 0,-1 1 0,0 0 0,1 1 0,-1 0 0,-11 2 0,11-1 0,0 0 0,0-1 0,0 0 0,0-1 0,0 0 0,0-1 0,0 0 0,0-1 0,-11-4 0,-122-71 0,66 34 0,73 42 0,1 0 0,0 0 0,0-1 0,0 0 0,0 1 0,0-1 0,1-1 0,-1 1 0,1 0 0,0-1 0,0 0 0,0 0 0,0 0 0,1 0 0,0 0 0,0 0 0,0-1 0,0 1 0,-2-9 0,-4-13 0,-2 1 0,-18-35 0,-38-64 0,62 118 0,0 1 0,0-1 0,-1 1 0,1 0 0,-1 0 0,0 0 0,0 0 0,-1 1 0,1 0 0,-1 0 0,-12-5 0,-2 0 0,0 2 0,-33-8 0,39 11 0,-93-25 0,-59-15 0,164 43 0,0 0 0,0 1 0,0-1 0,0 1 0,-1 0 0,1-1 0,0 1 0,0 0 0,0 0 0,-1 1 0,1-1 0,0 0 0,0 1 0,0-1 0,-1 1 0,-3 1 0,5 0 0,0 0 0,-1-1 0,1 1 0,0 0 0,0 0 0,0 0 0,0 0 0,0 0 0,0 0 0,0 0 0,1 0 0,-1 1 0,1-1 0,0 0 0,-1 0 0,1 3 0,-1-1 0,0 1 0,0-1 0,-1 1 0,1-1 0,-1 0 0,0 1 0,-1-1 0,1 0 0,-1-1 0,1 1 0,-1 0 0,-1-1 0,1 1 0,0-1 0,-1 0 0,1 0 0,-1 0 0,0-1 0,0 0 0,-5 3 0,-7 3 0,-1-1 0,1-1 0,-34 9 0,33-12 0,0 1 0,0 1 0,1 1 0,-1 0 0,2 1 0,-1 1 0,1 0 0,0 1 0,-24 20 0,24-17 0,-1-1 0,1-1 0,-23 11 0,1 1 0,22-15 0,0 0 0,-1 0 0,0-2 0,0 0 0,0 0 0,-30 2 0,27-4 0,0 1 0,0 0 0,1 1 0,-34 15 0,48-17 0,0 1 0,0 0 0,1-1 0,-1 2 0,1-1 0,0 0 0,0 1 0,0-1 0,-3 9 0,-4 5 0,7-14 0,1-1 0,-1 1 0,0 0 0,0-1 0,0 1 0,0-1 0,-1 0 0,1 0 0,-1 0 0,0 0 0,0-1 0,0 0 0,0 1 0,0-2 0,-1 1 0,1 0 0,0-1 0,-1 0 0,1 0 0,-1 0 0,0 0 0,1-1 0,-1 0 0,0 0 0,-6-1 0,-79 2 0,-108-4 0,192 1 0,-1 1 0,1-1 0,-1-1 0,1 1 0,0-1 0,0 0 0,0 0 0,0-1 0,1 0 0,-1 0 0,1 0 0,-8-9 0,-30-19 0,26 22 0,0 2 0,-1 0 0,1 1 0,-29-7 0,36 10 0,0 1 0,1-1 0,-1-1 0,-12-7 0,-14-8 0,-15-2 0,-1 2 0,-1 2 0,-67-13 0,83 27 0,0 2 0,-70 3 0,27 1 0,-172-14 0,230 10 0,0 1 0,0 1 0,0 1 0,0 1 0,1 0 0,-1 2 0,1 1 0,0 0 0,0 2 0,0 0 0,-26 14 0,36-16 0,-1-1 0,0-1 0,0 0 0,0 0 0,0-1 0,0-1 0,0 0 0,-24-2 0,17 1 0,-1 1 0,-27 4 0,30-3 0,0 0 0,1-1 0,-1 0 0,0-2 0,0 0 0,0-1 0,0 0 0,1-1 0,-32-11 0,30 9 0,14 4 0,0 0 0,0 0 0,0 0 0,0 0 0,0-1 0,1 1 0,-1-1 0,0 0 0,1 0 0,0 0 0,-1-1 0,1 1 0,0-1 0,0 0 0,0 0 0,1 0 0,-1 0 0,-2-4 0,-5-8 0,-1 0 0,-13-13 0,14 17 0,0 0 0,1-1 0,-14-24 0,7 6 0,0 0 0,-2 2 0,-27-33 0,31 44 0,-2 2 0,0 0 0,-1 1 0,0 0 0,-1 2 0,0 0 0,-1 1 0,-33-14 0,-3 7 0,-12-4 0,38 9 0,-1 2 0,0 0 0,-48-9 0,68 18 0,0-1 0,0 1 0,0 0 0,0 1 0,-1 0 0,1 1 0,0-1 0,0 2 0,0 0 0,0 0 0,-12 3 0,-10 3 0,-2-1 0,1-2 0,0-1 0,-1-2 0,-41-4 0,73 3 0,0 0 0,0 0 0,1 0 0,-1 0 0,0-1 0,0 1 0,0-1 0,1 1 0,-1-1 0,0 0 0,1 1 0,-1-1 0,1 0 0,-1 0 0,1 0 0,-1-1 0,1 1 0,0 0 0,0 0 0,-1-1 0,1 1 0,0-1 0,0 1 0,-1-3 0,0-2 0,0 0 0,1 0 0,-1 0 0,1 0 0,0-13 0,1 14 0,-1-1 0,1 0 0,-1 0 0,0 0 0,-1 0 0,0 0 0,-2-6 0,-7-6 0,0 1 0,-1 0 0,-1 1 0,-1 0 0,0 1 0,-1 0 0,0 1 0,-1 1 0,-1 1 0,-19-11 0,30 20 0,0 0 0,0 1 0,0 1 0,0-1 0,-1 1 0,1 0 0,-1 0 0,1 0 0,-13 2 0,5-1 0,0 1 0,0 1 0,-21 5 0,31-6 0,-1 1 0,0 0 0,0 0 0,1 1 0,-1-1 0,1 1 0,0 0 0,0 0 0,0 0 0,0 0 0,1 1 0,-1 0 0,1 0 0,0 0 0,0 0 0,0 0 0,0 1 0,1-1 0,0 1 0,-3 7 0,2-1 0,0 0 0,1 0 0,0 1 0,1-1 0,0 0 0,0 0 0,2 1 0,1 13 0,-1-21 0,0-1 0,0 1 0,0 0 0,0-1 0,1 1 0,0-1 0,4 6 0,6 16 0,7 26 0,-11-32 0,-1 0 0,-1 1 0,-1 0 0,5 32 0,-10-51 0,0 1 0,0 0 0,0-1 0,0 1 0,0-1 0,0 1 0,-1 0 0,1-1 0,0 1 0,-1-1 0,0 1 0,1-1 0,-1 1 0,0-1 0,1 1 0,-1-1 0,0 0 0,0 1 0,0-1 0,0 0 0,-1 0 0,1 0 0,0 0 0,0 0 0,-1 0 0,1 0 0,0 0 0,-1 0 0,1 0 0,-1-1 0,1 1 0,-4 0 0,-5 1 0,0-1 0,0 0 0,1 0 0,-18-1 0,-16 1 0,-8 7 0,35-6 0,-1 1 0,1 0 0,0 1 0,-24 9 0,20-6 0,0 0 0,-38 6 0,34-8 0,-38 12 0,29-5 0,16-7 0,0 1 0,1 1 0,0 1 0,0 0 0,-19 13 0,24-14 0,-1-1 0,1-1 0,-1 0 0,0-1 0,-15 4 0,18-5 0,-44 7 0,40-8 0,0 0 0,-24 8 0,32-8 0,-2 1 0,0-1 0,0 1 0,-1-1 0,1-1 0,-15 2 0,20-3 0,0 0 0,0 0 0,0 0 0,0-1 0,0 1 0,0-1 0,0 1 0,0-1 0,0 0 0,1 0 0,-1 0 0,0 0 0,0 0 0,1 0 0,-1 0 0,0-1 0,1 1 0,0 0 0,-1-1 0,1 0 0,0 1 0,-1-1 0,1 0 0,0 1 0,0-1 0,0-2 0,-20-38 0,14 32 0,0-2 0,2 1 0,-1-1 0,2 0 0,-1 0 0,2 0 0,0-1 0,0 1 0,1-1 0,-1-15 0,3-5 0,0-37 0,1 64 0,0 0 0,0 1 0,0-1 0,0 0 0,1 1 0,0 0 0,0-1 0,1 1 0,4-7 0,-2 5 0,1 0 0,1 1 0,0-1 0,-1 2 0,15-10 0,-12 9 0,0-1 0,-1 0 0,12-12 0,4-7-1365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7:02:56.320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6106 4693 24575,'-64'1'0,"35"1"0,-1-2 0,1-1 0,0-1 0,-52-10 0,60 6 0,0 0 0,0-2 0,1 0 0,0-2 0,-37-22 0,35 18 0,-1 1 0,-1 0 0,0 2 0,0 1 0,-1 1 0,0 1 0,-1 1 0,0 2 0,0 0 0,-34-1 0,27 3 0,-49-11 0,14 2 0,-132-33 0,160 35 0,24 5 0,1 0 0,0-1 0,1 0 0,-1-2 0,1 1 0,0-2 0,-14-11 0,-6-8 0,-40-43 0,64 62 0,0 1 0,0 0 0,-20-11 0,20 14 0,0-2 0,0 1 0,1-2 0,-16-14 0,-49-57 0,-64-75 0,66 81 0,-7-8 0,-173-177 0,207 213 0,-70-54 0,96 83 0,-26-26 0,31 27 0,-1 1 0,-29-22 0,27 23 0,1 0 0,0-1 0,-22-27 0,21 22 0,-35-30 0,1 7 0,26 20 0,-1 2 0,-46-28 0,43 30 0,1-1 0,-45-39 0,69 55 0,-115-84 0,17 15 0,46 31 0,31 24 0,0-1 0,-22-24 0,23 21 0,-1 1 0,-1 0 0,-40-22 0,39 26 0,1-1 0,0-1 0,-42-39 0,-13-20 0,51 50 0,1 0 0,-44-55 0,9 4 0,-124-118 0,155 160 0,-34-45 0,39 44 0,-51-50 0,61 67 0,1 0 0,1-1 0,-21-35 0,-14-19 0,16 26 0,-45-84 0,74 122 0,-48-70 0,37 59 0,2 0 0,-22-42 0,-130-243 0,138 258 0,5 4 0,-23-57 0,42 89 0,-47-101 0,40 96 0,0 1 0,-1 0 0,-24-24 0,-17-22 0,40 45 0,-1 1 0,-1 1 0,-19-16 0,15 14 0,-29-32 0,40 40 0,0 1 0,-1 0 0,-1 0 0,0 1 0,0 0 0,0 1 0,-1 0 0,0 1 0,0 1 0,-19-7 0,-15-2 0,-73-13 0,96 23 0,-34-4 0,-1 3 0,0 3 0,-59 5 0,12-1 0,89-1 32,0 0 1,-1 2-1,-25 7 0,-20 3-1526,39-10-5332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3" tIns="47102" rIns="94203" bIns="471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3"/>
          </a:xfrm>
          <a:prstGeom prst="rect">
            <a:avLst/>
          </a:prstGeom>
        </p:spPr>
        <p:txBody>
          <a:bodyPr vert="horz" lIns="94203" tIns="47102" rIns="94203" bIns="471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9938" y="1154113"/>
            <a:ext cx="5538787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CHATS ARE ON T.V.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E3C7A-20EB-447C-8356-80B88D38F6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9938" y="1154113"/>
            <a:ext cx="5538787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provoke you … intellectually … to challenge analysis, including mine, and policy.</a:t>
            </a:r>
          </a:p>
          <a:p>
            <a:r>
              <a:rPr lang="en-US" dirty="0"/>
              <a:t>Will put to you whether policy represents best of American values – </a:t>
            </a:r>
            <a:r>
              <a:rPr lang="en-US" dirty="0" err="1"/>
              <a:t>hr</a:t>
            </a:r>
            <a:r>
              <a:rPr lang="en-US" dirty="0"/>
              <a:t>, democracy, etc., on one side, but HOW.</a:t>
            </a:r>
          </a:p>
          <a:p>
            <a:r>
              <a:rPr lang="en-US" dirty="0"/>
              <a:t>Will ask you whether policy should be based on process or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FB9DA-EB9C-4243-8B95-EA743315A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4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3CFB-9A6A-D173-D6AC-6F831660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32836-0373-FA07-7C2D-FA333CB7A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9938" y="1154113"/>
            <a:ext cx="5538787" cy="31162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069B1-4D47-B175-44B7-637ED52CD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CHATS ARE ON T.V.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526DC-BBD8-F4F8-E79A-46A5C5506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E3C7A-20EB-447C-8356-80B88D38F6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1BF3E-3638-1BE9-19E8-D7F0A5B15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B30F3-BD7D-6234-5CC1-5D1D826DC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9938" y="1154113"/>
            <a:ext cx="5538787" cy="31162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3403F-0AAD-4811-E2C5-E9AAD8B07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CHATS ARE ON T.V.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AA1E5-D172-E683-AD21-B0529A1A2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E3C7A-20EB-447C-8356-80B88D38F6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1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customXml" Target="../ink/ink1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customXml" Target="../ink/ink6.xml"/><Relationship Id="rId4" Type="http://schemas.openxmlformats.org/officeDocument/2006/relationships/image" Target="../media/image14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tionary.org/wiki/PB%26J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33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Five</a:t>
            </a:r>
            <a:br>
              <a:rPr lang="en-US" sz="2400" dirty="0"/>
            </a:br>
            <a:r>
              <a:rPr lang="en-US" sz="2400" dirty="0"/>
              <a:t>13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70E1-4EA3-27EE-1547-F292E070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00F85-78D3-5710-6748-62C637A7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75" y="141514"/>
            <a:ext cx="6072536" cy="65749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E78444-8F40-E648-1A7E-2B8A7E160310}"/>
              </a:ext>
            </a:extLst>
          </p:cNvPr>
          <p:cNvSpPr/>
          <p:nvPr/>
        </p:nvSpPr>
        <p:spPr>
          <a:xfrm rot="16200000">
            <a:off x="7173685" y="2002191"/>
            <a:ext cx="718457" cy="489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us outline">
            <a:extLst>
              <a:ext uri="{FF2B5EF4-FFF2-40B4-BE49-F238E27FC236}">
                <a16:creationId xmlns:a16="http://schemas.microsoft.com/office/drawing/2014/main" id="{902651F1-FD5A-7B01-304F-0BB0DFA9C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>
            <a:off x="7124698" y="1887891"/>
            <a:ext cx="816429" cy="816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3C02FD-DC47-E163-FCFE-7D38EDC26D48}"/>
                  </a:ext>
                </a:extLst>
              </p14:cNvPr>
              <p14:cNvContentPartPr/>
              <p14:nvPr/>
            </p14:nvContentPartPr>
            <p14:xfrm>
              <a:off x="5051606" y="1042611"/>
              <a:ext cx="2198520" cy="169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161" y="1014171"/>
                <a:ext cx="2255409" cy="174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2E01770-C399-3060-A96E-188E7901FA81}"/>
              </a:ext>
            </a:extLst>
          </p:cNvPr>
          <p:cNvSpPr txBox="1"/>
          <p:nvPr/>
        </p:nvSpPr>
        <p:spPr>
          <a:xfrm>
            <a:off x="609599" y="627112"/>
            <a:ext cx="1875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ICC</a:t>
            </a:r>
          </a:p>
          <a:p>
            <a:r>
              <a:rPr lang="en-US" sz="2400" dirty="0"/>
              <a:t>“Red Square”</a:t>
            </a:r>
          </a:p>
          <a:p>
            <a:endParaRPr lang="en-US" sz="2400" dirty="0"/>
          </a:p>
          <a:p>
            <a:r>
              <a:rPr lang="en-US" sz="2400" dirty="0"/>
              <a:t>1:55 sharp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0917D-1BD5-4CA4-BEDE-CB259B2AA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630" y="2007176"/>
            <a:ext cx="1335319" cy="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4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4CDFD-81CC-6B6F-1881-694032F0086E}"/>
              </a:ext>
            </a:extLst>
          </p:cNvPr>
          <p:cNvSpPr txBox="1"/>
          <p:nvPr/>
        </p:nvSpPr>
        <p:spPr>
          <a:xfrm>
            <a:off x="1126670" y="817790"/>
            <a:ext cx="319495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QUIZ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BDE70-7722-17AC-7784-E75C1EB1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52" y="1000710"/>
            <a:ext cx="3650296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9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ECD5-F6B2-FAD0-C1B0-E02A4D29B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7C8D1-BE12-63D2-8C42-E29BE986600C}"/>
              </a:ext>
            </a:extLst>
          </p:cNvPr>
          <p:cNvSpPr txBox="1"/>
          <p:nvPr/>
        </p:nvSpPr>
        <p:spPr>
          <a:xfrm>
            <a:off x="1126670" y="817790"/>
            <a:ext cx="3194957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3E114-0697-FEC9-0EB8-5221DFE96EA9}"/>
              </a:ext>
            </a:extLst>
          </p:cNvPr>
          <p:cNvSpPr txBox="1"/>
          <p:nvPr/>
        </p:nvSpPr>
        <p:spPr>
          <a:xfrm>
            <a:off x="2188028" y="2485034"/>
            <a:ext cx="732982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Cuba</a:t>
            </a:r>
          </a:p>
          <a:p>
            <a:endParaRPr lang="en-US" sz="3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going on?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should the USG do?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bearing does the Venezuela operation have?</a:t>
            </a:r>
          </a:p>
        </p:txBody>
      </p:sp>
    </p:spTree>
    <p:extLst>
      <p:ext uri="{BB962C8B-B14F-4D97-AF65-F5344CB8AC3E}">
        <p14:creationId xmlns:p14="http://schemas.microsoft.com/office/powerpoint/2010/main" val="112337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86078" y="1287569"/>
            <a:ext cx="9144000" cy="1641490"/>
          </a:xfrm>
        </p:spPr>
        <p:txBody>
          <a:bodyPr>
            <a:normAutofit/>
          </a:bodyPr>
          <a:lstStyle/>
          <a:p>
            <a:r>
              <a:rPr lang="en-US" sz="4800" dirty="0"/>
              <a:t>Cuba … and U.S. Policy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910E6B-A898-B5C1-5303-854CBC47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180" y="2440583"/>
            <a:ext cx="6775646" cy="22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410275-05C7-47F7-A8E4-14678F1E738A}"/>
              </a:ext>
            </a:extLst>
          </p:cNvPr>
          <p:cNvSpPr/>
          <p:nvPr/>
        </p:nvSpPr>
        <p:spPr>
          <a:xfrm>
            <a:off x="2299060" y="1210022"/>
            <a:ext cx="7165497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The issue before us …  “THE CUBA QUESTION”</a:t>
            </a:r>
          </a:p>
          <a:p>
            <a:pPr lvl="2">
              <a:spcAft>
                <a:spcPts val="1200"/>
              </a:spcAft>
            </a:pPr>
            <a:r>
              <a:rPr lang="en-US" sz="2800" dirty="0"/>
              <a:t>What is happening and why?</a:t>
            </a:r>
          </a:p>
          <a:p>
            <a:pPr lvl="2">
              <a:spcAft>
                <a:spcPts val="1200"/>
              </a:spcAft>
            </a:pPr>
            <a:r>
              <a:rPr lang="en-US" sz="2800" dirty="0"/>
              <a:t>Where are things headed?</a:t>
            </a:r>
          </a:p>
          <a:p>
            <a:pPr lvl="2">
              <a:spcAft>
                <a:spcPts val="1200"/>
              </a:spcAft>
            </a:pPr>
            <a:r>
              <a:rPr lang="en-US" sz="2800" dirty="0"/>
              <a:t>What is the U.S. angle? </a:t>
            </a:r>
          </a:p>
          <a:p>
            <a:pPr marL="18288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Our role?</a:t>
            </a:r>
          </a:p>
          <a:p>
            <a:pPr marL="18288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Our interests?</a:t>
            </a:r>
          </a:p>
          <a:p>
            <a:pPr marL="1828800" lvl="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Our policies?</a:t>
            </a:r>
          </a:p>
        </p:txBody>
      </p:sp>
    </p:spTree>
    <p:extLst>
      <p:ext uri="{BB962C8B-B14F-4D97-AF65-F5344CB8AC3E}">
        <p14:creationId xmlns:p14="http://schemas.microsoft.com/office/powerpoint/2010/main" val="37752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4817128E-8029-4A83-950C-F4F4F432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42" y="784957"/>
            <a:ext cx="2686542" cy="134864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0592980-2AD3-4535-86E6-B0276C27E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42" y="2279472"/>
            <a:ext cx="80518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DABAF-D319-4B3A-B02A-DB553CC88030}"/>
              </a:ext>
            </a:extLst>
          </p:cNvPr>
          <p:cNvSpPr txBox="1"/>
          <p:nvPr/>
        </p:nvSpPr>
        <p:spPr>
          <a:xfrm>
            <a:off x="7349446" y="6355477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740m (1,250km)across</a:t>
            </a:r>
          </a:p>
        </p:txBody>
      </p:sp>
    </p:spTree>
    <p:extLst>
      <p:ext uri="{BB962C8B-B14F-4D97-AF65-F5344CB8AC3E}">
        <p14:creationId xmlns:p14="http://schemas.microsoft.com/office/powerpoint/2010/main" val="807073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35541ED-7474-4EC8-A25A-5C1AC1BD1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20" y="468759"/>
            <a:ext cx="4876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6D7FFC-48A1-4B4A-9E1C-45BA23E10DF4}"/>
              </a:ext>
            </a:extLst>
          </p:cNvPr>
          <p:cNvSpPr txBox="1"/>
          <p:nvPr/>
        </p:nvSpPr>
        <p:spPr>
          <a:xfrm>
            <a:off x="2013094" y="310634"/>
            <a:ext cx="233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Perla de las </a:t>
            </a:r>
            <a:r>
              <a:rPr lang="en-US" dirty="0" err="1"/>
              <a:t>Antillas</a:t>
            </a:r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87B50F-5BCF-49F2-BD16-62934FBEB393}"/>
              </a:ext>
            </a:extLst>
          </p:cNvPr>
          <p:cNvGrpSpPr/>
          <p:nvPr/>
        </p:nvGrpSpPr>
        <p:grpSpPr>
          <a:xfrm>
            <a:off x="1646557" y="950576"/>
            <a:ext cx="8898887" cy="5520279"/>
            <a:chOff x="122556" y="950575"/>
            <a:chExt cx="8898887" cy="5520279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2426FADB-BA7C-4A7C-8072-ACD38972A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56" y="950575"/>
              <a:ext cx="8898887" cy="552027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A3E02B-7FC2-45F6-9E65-26F47A32C6B9}"/>
                </a:ext>
              </a:extLst>
            </p:cNvPr>
            <p:cNvSpPr/>
            <p:nvPr/>
          </p:nvSpPr>
          <p:spPr>
            <a:xfrm>
              <a:off x="122556" y="5640110"/>
              <a:ext cx="1495425" cy="819150"/>
            </a:xfrm>
            <a:prstGeom prst="rect">
              <a:avLst/>
            </a:prstGeom>
            <a:solidFill>
              <a:srgbClr val="81A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8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A4CE3-A515-46C9-9E29-6AE230552446}"/>
              </a:ext>
            </a:extLst>
          </p:cNvPr>
          <p:cNvSpPr txBox="1"/>
          <p:nvPr/>
        </p:nvSpPr>
        <p:spPr>
          <a:xfrm>
            <a:off x="4715291" y="695548"/>
            <a:ext cx="56899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Chief of State</a:t>
            </a:r>
          </a:p>
          <a:p>
            <a:pPr marL="274320" indent="-274320"/>
            <a:r>
              <a:rPr lang="en-US" sz="2400" dirty="0"/>
              <a:t>President Miguel DÍAZ-CANEL </a:t>
            </a:r>
            <a:r>
              <a:rPr lang="en-US" sz="2400" dirty="0" err="1"/>
              <a:t>Bermúdez</a:t>
            </a:r>
            <a:br>
              <a:rPr lang="en-US" sz="2400" dirty="0"/>
            </a:br>
            <a:endParaRPr lang="en-US" sz="2400" dirty="0"/>
          </a:p>
          <a:p>
            <a:pPr marL="274320" indent="-274320"/>
            <a:r>
              <a:rPr lang="en-US" sz="2400" dirty="0"/>
              <a:t>President of the Council of State and the Council of Ministers since April 2018 </a:t>
            </a:r>
          </a:p>
          <a:p>
            <a:pPr marL="274320" indent="-274320"/>
            <a:r>
              <a:rPr lang="en-US" sz="2400" dirty="0"/>
              <a:t>First Secretary of the Communist Party of Cuba since April 2021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EE187-71D1-44D3-8DDC-D958A964BB81}"/>
              </a:ext>
            </a:extLst>
          </p:cNvPr>
          <p:cNvSpPr txBox="1"/>
          <p:nvPr/>
        </p:nvSpPr>
        <p:spPr>
          <a:xfrm>
            <a:off x="2408733" y="4404392"/>
            <a:ext cx="73745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Prime Minister Manuel MARRERO Cruz</a:t>
            </a:r>
          </a:p>
          <a:p>
            <a:endParaRPr lang="en-US" sz="2400" dirty="0"/>
          </a:p>
          <a:p>
            <a:pPr marL="274320" indent="-274320"/>
            <a:r>
              <a:rPr lang="en-US" sz="2400" dirty="0"/>
              <a:t>Head of Government (Council of Ministers) since December 2019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E9CC6-A6B7-4AEB-8145-5E94AF938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53" y="695548"/>
            <a:ext cx="2180450" cy="303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76CAF-3471-4566-8D7C-FF30F49053D6}"/>
              </a:ext>
            </a:extLst>
          </p:cNvPr>
          <p:cNvSpPr txBox="1"/>
          <p:nvPr/>
        </p:nvSpPr>
        <p:spPr>
          <a:xfrm>
            <a:off x="2675988" y="3374409"/>
            <a:ext cx="5830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Shortages of everything, including food and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ECAE9-16DE-4F23-A971-AC6A310849B7}"/>
              </a:ext>
            </a:extLst>
          </p:cNvPr>
          <p:cNvSpPr txBox="1"/>
          <p:nvPr/>
        </p:nvSpPr>
        <p:spPr>
          <a:xfrm>
            <a:off x="4772923" y="4730527"/>
            <a:ext cx="3770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Electricity outages; fuel shortages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2DCE6-FB31-4C24-884F-55E0A8448C75}"/>
              </a:ext>
            </a:extLst>
          </p:cNvPr>
          <p:cNvSpPr txBox="1"/>
          <p:nvPr/>
        </p:nvSpPr>
        <p:spPr>
          <a:xfrm>
            <a:off x="6154713" y="5608641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Sick and tired of it all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10697A-889A-418D-A8D3-81B020AE584E}"/>
              </a:ext>
            </a:extLst>
          </p:cNvPr>
          <p:cNvSpPr/>
          <p:nvPr/>
        </p:nvSpPr>
        <p:spPr>
          <a:xfrm>
            <a:off x="2717727" y="1973075"/>
            <a:ext cx="6870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Life is TOUGH in Cuba.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02E9B6-7CD9-4221-879E-93AC8C147835}"/>
              </a:ext>
            </a:extLst>
          </p:cNvPr>
          <p:cNvSpPr txBox="1"/>
          <p:nvPr/>
        </p:nvSpPr>
        <p:spPr>
          <a:xfrm>
            <a:off x="5920803" y="3961596"/>
            <a:ext cx="397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Unemployment/underemployment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E0899-C77C-4045-9726-34A984C3931F}"/>
              </a:ext>
            </a:extLst>
          </p:cNvPr>
          <p:cNvSpPr txBox="1"/>
          <p:nvPr/>
        </p:nvSpPr>
        <p:spPr>
          <a:xfrm>
            <a:off x="2922577" y="433041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Inflation</a:t>
            </a:r>
          </a:p>
        </p:txBody>
      </p:sp>
    </p:spTree>
    <p:extLst>
      <p:ext uri="{BB962C8B-B14F-4D97-AF65-F5344CB8AC3E}">
        <p14:creationId xmlns:p14="http://schemas.microsoft.com/office/powerpoint/2010/main" val="23891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1447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March)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00352 0.22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9EA82D-DAFE-4141-A329-8FFE2AD3CD92}"/>
              </a:ext>
            </a:extLst>
          </p:cNvPr>
          <p:cNvSpPr txBox="1"/>
          <p:nvPr/>
        </p:nvSpPr>
        <p:spPr>
          <a:xfrm>
            <a:off x="1715709" y="1001695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ECONOMY (NEVER GOOD) WORSE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Contracting 10% or more each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Continued bad this year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639D5-CC0D-45D9-913E-F3FE1CE7F1BF}"/>
              </a:ext>
            </a:extLst>
          </p:cNvPr>
          <p:cNvSpPr txBox="1"/>
          <p:nvPr/>
        </p:nvSpPr>
        <p:spPr>
          <a:xfrm>
            <a:off x="6096001" y="1643896"/>
            <a:ext cx="418858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SHORTAGES (NEVER GOOD) WORSE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Hours in line for basics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Hospitals short of supplies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Power outages in summer heat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AB952-0B8D-4EDD-A702-FC3ADC110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/>
          <a:stretch/>
        </p:blipFill>
        <p:spPr>
          <a:xfrm>
            <a:off x="1907417" y="3423405"/>
            <a:ext cx="5861368" cy="3317755"/>
          </a:xfrm>
          <a:prstGeom prst="rect">
            <a:avLst/>
          </a:prstGeom>
        </p:spPr>
      </p:pic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F5B6AAAC-CE6B-49C2-865D-399C7F026F65}"/>
              </a:ext>
            </a:extLst>
          </p:cNvPr>
          <p:cNvSpPr txBox="1"/>
          <p:nvPr/>
        </p:nvSpPr>
        <p:spPr>
          <a:xfrm>
            <a:off x="4421217" y="4499687"/>
            <a:ext cx="567963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274320" tIns="182880" rIns="274320" bIns="182880" rtlCol="0">
            <a:spAutoFit/>
          </a:bodyPr>
          <a:lstStyle/>
          <a:p>
            <a:r>
              <a:rPr lang="en-US" sz="2400" dirty="0"/>
              <a:t>Worst since “Special Period” in early ‘90s</a:t>
            </a:r>
          </a:p>
        </p:txBody>
      </p:sp>
    </p:spTree>
    <p:extLst>
      <p:ext uri="{BB962C8B-B14F-4D97-AF65-F5344CB8AC3E}">
        <p14:creationId xmlns:p14="http://schemas.microsoft.com/office/powerpoint/2010/main" val="41417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14499-0173-4126-8419-B8C46319E027}"/>
              </a:ext>
            </a:extLst>
          </p:cNvPr>
          <p:cNvSpPr txBox="1"/>
          <p:nvPr/>
        </p:nvSpPr>
        <p:spPr>
          <a:xfrm>
            <a:off x="1025896" y="739470"/>
            <a:ext cx="671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ANALYTICAL DEBATE:  Why’s the economy so bad?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35737-91E1-4A9D-95BC-A1B8BF10F9B3}"/>
              </a:ext>
            </a:extLst>
          </p:cNvPr>
          <p:cNvSpPr txBox="1"/>
          <p:nvPr/>
        </p:nvSpPr>
        <p:spPr>
          <a:xfrm>
            <a:off x="1277304" y="1477323"/>
            <a:ext cx="7992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controversy on how to rank reasons, but my ranking in recent years: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607F2-78A0-4653-BA9E-CC9C067A36EB}"/>
              </a:ext>
            </a:extLst>
          </p:cNvPr>
          <p:cNvSpPr txBox="1"/>
          <p:nvPr/>
        </p:nvSpPr>
        <p:spPr>
          <a:xfrm>
            <a:off x="1773273" y="2432428"/>
            <a:ext cx="909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459D7-7E01-4771-9113-052DFC81CB02}"/>
              </a:ext>
            </a:extLst>
          </p:cNvPr>
          <p:cNvSpPr txBox="1"/>
          <p:nvPr/>
        </p:nvSpPr>
        <p:spPr>
          <a:xfrm>
            <a:off x="3250185" y="4011733"/>
            <a:ext cx="5064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Shut door to tourists, source of $3 billion/year</a:t>
            </a:r>
          </a:p>
          <a:p>
            <a:r>
              <a:rPr lang="en-US" sz="2000" dirty="0"/>
              <a:t>Depressed domestic production, consumption</a:t>
            </a:r>
          </a:p>
          <a:p>
            <a:r>
              <a:rPr lang="en-US" sz="2000" dirty="0"/>
              <a:t>Just generally wore people down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46FBDB-9D8D-48F9-BB6A-38A4646D36F9}"/>
              </a:ext>
            </a:extLst>
          </p:cNvPr>
          <p:cNvSpPr txBox="1"/>
          <p:nvPr/>
        </p:nvSpPr>
        <p:spPr>
          <a:xfrm>
            <a:off x="1162667" y="4011733"/>
            <a:ext cx="2066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U.S. SANCTIONS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B45D6-4121-41F5-9C3E-E09B960C17A6}"/>
              </a:ext>
            </a:extLst>
          </p:cNvPr>
          <p:cNvSpPr txBox="1"/>
          <p:nvPr/>
        </p:nvSpPr>
        <p:spPr>
          <a:xfrm>
            <a:off x="3280111" y="2488164"/>
            <a:ext cx="74243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000" dirty="0"/>
              <a:t>Trump and Biden suspended licenses for U.S. travel</a:t>
            </a:r>
          </a:p>
          <a:p>
            <a:pPr marL="274320" indent="-274320"/>
            <a:r>
              <a:rPr lang="en-US" sz="2000" dirty="0"/>
              <a:t>Trump essentially shut down remittances; Biden reopened w/o banks</a:t>
            </a:r>
          </a:p>
          <a:p>
            <a:pPr marL="274320" indent="-274320"/>
            <a:r>
              <a:rPr lang="en-US" sz="2000" dirty="0"/>
              <a:t>Trump pressed ahead with Title III, etc., and Biden continued</a:t>
            </a:r>
          </a:p>
          <a:p>
            <a:pPr marL="274320" indent="-274320"/>
            <a:r>
              <a:rPr lang="en-US" sz="2000" dirty="0"/>
              <a:t>Trump and Biden put Cuba back on SSOT list, and Biden enforced punitive ESTA measures.</a:t>
            </a:r>
          </a:p>
        </p:txBody>
      </p:sp>
      <p:sp useBgFill="1">
        <p:nvSpPr>
          <p:cNvPr id="14" name="TextBox 13">
            <a:extLst>
              <a:ext uri="{FF2B5EF4-FFF2-40B4-BE49-F238E27FC236}">
                <a16:creationId xmlns:a16="http://schemas.microsoft.com/office/drawing/2014/main" id="{623F83E3-30C1-40E3-87F1-B0BE67C51303}"/>
              </a:ext>
            </a:extLst>
          </p:cNvPr>
          <p:cNvSpPr txBox="1"/>
          <p:nvPr/>
        </p:nvSpPr>
        <p:spPr>
          <a:xfrm>
            <a:off x="8103379" y="3754445"/>
            <a:ext cx="2601033" cy="138499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 lIns="274320" tIns="274320" rIns="274320" bIns="274320" rtlCol="0">
            <a:spAutoFit/>
          </a:bodyPr>
          <a:lstStyle/>
          <a:p>
            <a:r>
              <a:rPr lang="en-US" dirty="0"/>
              <a:t>~$3.5 billion</a:t>
            </a:r>
          </a:p>
          <a:p>
            <a:r>
              <a:rPr lang="en-US" dirty="0"/>
              <a:t>2%-3% GDP</a:t>
            </a:r>
          </a:p>
          <a:p>
            <a:r>
              <a:rPr lang="en-US" dirty="0"/>
              <a:t>56 percent of families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69C46-8C71-405A-A709-86CF6AC7A6A2}"/>
              </a:ext>
            </a:extLst>
          </p:cNvPr>
          <p:cNvSpPr txBox="1"/>
          <p:nvPr/>
        </p:nvSpPr>
        <p:spPr>
          <a:xfrm>
            <a:off x="1385343" y="5035546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VENEZUELA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FD7099-F2E1-46AD-8F73-890B45CF79E9}"/>
              </a:ext>
            </a:extLst>
          </p:cNvPr>
          <p:cNvSpPr txBox="1"/>
          <p:nvPr/>
        </p:nvSpPr>
        <p:spPr>
          <a:xfrm>
            <a:off x="3229515" y="5129966"/>
            <a:ext cx="5059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Reduced source of hard-currency for services</a:t>
            </a:r>
          </a:p>
          <a:p>
            <a:r>
              <a:rPr lang="en-US" sz="2000" dirty="0"/>
              <a:t>Reduced source of subsidized oil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BFCAB-4270-4121-9151-FF5BEBDACA32}"/>
              </a:ext>
            </a:extLst>
          </p:cNvPr>
          <p:cNvSpPr txBox="1"/>
          <p:nvPr/>
        </p:nvSpPr>
        <p:spPr>
          <a:xfrm>
            <a:off x="6807531" y="600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 useBgFill="1">
        <p:nvSpPr>
          <p:cNvPr id="18" name="TextBox 17">
            <a:extLst>
              <a:ext uri="{FF2B5EF4-FFF2-40B4-BE49-F238E27FC236}">
                <a16:creationId xmlns:a16="http://schemas.microsoft.com/office/drawing/2014/main" id="{5C7536F5-8476-4B19-9B13-C36DE66F3A27}"/>
              </a:ext>
            </a:extLst>
          </p:cNvPr>
          <p:cNvSpPr txBox="1"/>
          <p:nvPr/>
        </p:nvSpPr>
        <p:spPr>
          <a:xfrm>
            <a:off x="3361686" y="6118530"/>
            <a:ext cx="6403987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n-US" dirty="0"/>
              <a:t>Estimated 70% drop in supplies; formerly ~112k barrels/day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62921-5C0D-F6B7-BFFF-72B9C528A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86" y="3527341"/>
            <a:ext cx="6125430" cy="1019317"/>
          </a:xfrm>
          <a:prstGeom prst="rect">
            <a:avLst/>
          </a:prstGeom>
          <a:ln>
            <a:solidFill>
              <a:srgbClr val="FFFF00"/>
            </a:solidFill>
          </a:ln>
        </p:spPr>
      </p:pic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832A3BEA-0C81-5208-7DC8-1D411B863A65}"/>
              </a:ext>
            </a:extLst>
          </p:cNvPr>
          <p:cNvSpPr txBox="1"/>
          <p:nvPr/>
        </p:nvSpPr>
        <p:spPr>
          <a:xfrm rot="21394793">
            <a:off x="3525989" y="1748444"/>
            <a:ext cx="6075381" cy="387798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 lIns="457200" tIns="457200" rIns="457200" bIns="457200" rtlCol="0">
            <a:spAutoFit/>
          </a:bodyPr>
          <a:lstStyle/>
          <a:p>
            <a:r>
              <a:rPr lang="en-US" sz="2400" dirty="0"/>
              <a:t>AGGRAVATING IT ALL:</a:t>
            </a:r>
          </a:p>
          <a:p>
            <a:r>
              <a:rPr lang="en-US" sz="2400" dirty="0"/>
              <a:t>Government failure to reform inefficient </a:t>
            </a:r>
            <a:br>
              <a:rPr lang="en-US" sz="2400" dirty="0"/>
            </a:br>
            <a:r>
              <a:rPr lang="en-US" sz="2400" dirty="0"/>
              <a:t>centrally controlled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Promised repeatedly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Done piecemeal, haltingly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delivered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Even good reform turned bad</a:t>
            </a:r>
          </a:p>
        </p:txBody>
      </p:sp>
    </p:spTree>
    <p:extLst>
      <p:ext uri="{BB962C8B-B14F-4D97-AF65-F5344CB8AC3E}">
        <p14:creationId xmlns:p14="http://schemas.microsoft.com/office/powerpoint/2010/main" val="25536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0261 0.2303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0013 -0.1819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  <p:bldP spid="14" grpId="0" animBg="1"/>
      <p:bldP spid="14" grpId="1" animBg="1"/>
      <p:bldP spid="15" grpId="0"/>
      <p:bldP spid="18" grpId="0" animBg="1"/>
      <p:bldP spid="18" grpId="1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F275-2468-8833-4D6F-ED7D9256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1D2F-A56D-F2E4-6BCF-5655DE577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3689" y="869880"/>
            <a:ext cx="3069922" cy="89118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ptos" panose="020B0004020202020204" pitchFamily="34" charset="0"/>
              </a:rPr>
              <a:t>U.S. Policy?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083AD3-821C-F9D1-4B88-00618232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1180" y="2440583"/>
            <a:ext cx="6775646" cy="22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0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BC103-8BEC-77C4-1EF9-A11043C5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2B89CE-F1DC-DA0F-3C02-CFAEB7C6D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94" y="862168"/>
            <a:ext cx="3657600" cy="1231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43A044-70FA-0D81-6A02-DD91864F9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288" y="2973473"/>
            <a:ext cx="2950359" cy="1258230"/>
          </a:xfrm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>
                <a:latin typeface="Aptos" panose="020B0004020202020204" pitchFamily="34" charset="0"/>
              </a:rPr>
              <a:t>“Maximum pressure”</a:t>
            </a:r>
            <a:br>
              <a:rPr lang="en-US" sz="2800" dirty="0">
                <a:latin typeface="Aptos" panose="020B0004020202020204" pitchFamily="34" charset="0"/>
              </a:rPr>
            </a:br>
            <a:br>
              <a:rPr lang="en-US" sz="2800" dirty="0">
                <a:latin typeface="Aptos" panose="020B0004020202020204" pitchFamily="34" charset="0"/>
              </a:rPr>
            </a:b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02532-2414-2AB6-0B61-ACF1E0079FF3}"/>
              </a:ext>
            </a:extLst>
          </p:cNvPr>
          <p:cNvSpPr txBox="1"/>
          <p:nvPr/>
        </p:nvSpPr>
        <p:spPr>
          <a:xfrm>
            <a:off x="1988263" y="3773080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Aptos" panose="020B0004020202020204" pitchFamily="34" charset="0"/>
              </a:rPr>
              <a:t>Economic embargo since 1962</a:t>
            </a:r>
            <a:br>
              <a:rPr lang="en-US" sz="2400" dirty="0">
                <a:latin typeface="Aptos" panose="020B0004020202020204" pitchFamily="34" charset="0"/>
              </a:rPr>
            </a:br>
            <a:br>
              <a:rPr lang="en-US" sz="2400" dirty="0">
                <a:latin typeface="Aptos" panose="020B0004020202020204" pitchFamily="34" charset="0"/>
              </a:rPr>
            </a:br>
            <a:r>
              <a:rPr lang="en-US" sz="2400" dirty="0">
                <a:latin typeface="Aptos" panose="020B0004020202020204" pitchFamily="34" charset="0"/>
              </a:rPr>
              <a:t>“Extraterritorial sanctions”</a:t>
            </a:r>
            <a:br>
              <a:rPr lang="en-US" sz="2400" dirty="0">
                <a:latin typeface="Aptos" panose="020B0004020202020204" pitchFamily="34" charset="0"/>
              </a:rPr>
            </a:br>
            <a:br>
              <a:rPr lang="en-US" sz="2400" dirty="0">
                <a:latin typeface="Aptos" panose="020B0004020202020204" pitchFamily="34" charset="0"/>
              </a:rPr>
            </a:br>
            <a:r>
              <a:rPr lang="en-US" sz="2400" dirty="0">
                <a:latin typeface="Aptos" panose="020B0004020202020204" pitchFamily="34" charset="0"/>
              </a:rPr>
              <a:t>Diplomatic isolation</a:t>
            </a:r>
            <a:br>
              <a:rPr lang="en-US" sz="2400" dirty="0">
                <a:latin typeface="Aptos" panose="020B0004020202020204" pitchFamily="34" charset="0"/>
              </a:rPr>
            </a:br>
            <a:br>
              <a:rPr lang="en-US" sz="2400" dirty="0">
                <a:latin typeface="Aptos" panose="020B0004020202020204" pitchFamily="34" charset="0"/>
              </a:rPr>
            </a:b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19654-52EB-7BF9-2C04-9B98273FC773}"/>
              </a:ext>
            </a:extLst>
          </p:cNvPr>
          <p:cNvSpPr txBox="1"/>
          <p:nvPr/>
        </p:nvSpPr>
        <p:spPr>
          <a:xfrm>
            <a:off x="6618880" y="3773080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Aptos" panose="020B0004020202020204" pitchFamily="34" charset="0"/>
              </a:rPr>
              <a:t>“Democracy promotion”</a:t>
            </a:r>
            <a:br>
              <a:rPr lang="en-US" sz="2400" dirty="0">
                <a:latin typeface="Aptos" panose="020B0004020202020204" pitchFamily="34" charset="0"/>
              </a:rPr>
            </a:br>
            <a:br>
              <a:rPr lang="en-US" sz="2400" dirty="0">
                <a:latin typeface="Aptos" panose="020B0004020202020204" pitchFamily="34" charset="0"/>
              </a:rPr>
            </a:br>
            <a:r>
              <a:rPr lang="en-US" sz="2400" dirty="0">
                <a:latin typeface="Aptos" panose="020B0004020202020204" pitchFamily="34" charset="0"/>
              </a:rPr>
              <a:t>Radio/TV Mart</a:t>
            </a:r>
            <a:r>
              <a:rPr lang="es-ES" sz="2400" dirty="0">
                <a:latin typeface="Aptos" panose="020B0004020202020204" pitchFamily="34" charset="0"/>
              </a:rPr>
              <a:t>í</a:t>
            </a:r>
            <a:br>
              <a:rPr lang="es-ES" sz="2400" dirty="0">
                <a:latin typeface="Aptos" panose="020B0004020202020204" pitchFamily="34" charset="0"/>
              </a:rPr>
            </a:br>
            <a:br>
              <a:rPr lang="es-ES" sz="2400" dirty="0">
                <a:latin typeface="Aptos" panose="020B0004020202020204" pitchFamily="34" charset="0"/>
              </a:rPr>
            </a:br>
            <a:r>
              <a:rPr lang="es-ES" sz="2400" dirty="0" err="1">
                <a:latin typeface="Aptos" panose="020B0004020202020204" pitchFamily="34" charset="0"/>
              </a:rPr>
              <a:t>Various</a:t>
            </a:r>
            <a:r>
              <a:rPr lang="es-ES" sz="2400" dirty="0">
                <a:latin typeface="Aptos" panose="020B0004020202020204" pitchFamily="34" charset="0"/>
              </a:rPr>
              <a:t> clandestine </a:t>
            </a:r>
            <a:r>
              <a:rPr lang="es-ES" sz="2400" dirty="0" err="1">
                <a:latin typeface="Aptos" panose="020B0004020202020204" pitchFamily="34" charset="0"/>
              </a:rPr>
              <a:t>actions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0BE2E-3572-5B81-AD55-C90C4E8F73F7}"/>
              </a:ext>
            </a:extLst>
          </p:cNvPr>
          <p:cNvSpPr txBox="1"/>
          <p:nvPr/>
        </p:nvSpPr>
        <p:spPr>
          <a:xfrm>
            <a:off x="5955323" y="961292"/>
            <a:ext cx="53808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" panose="020B0004020202020204" pitchFamily="34" charset="0"/>
              </a:rPr>
              <a:t>WHY?</a:t>
            </a:r>
          </a:p>
          <a:p>
            <a:r>
              <a:rPr lang="en-US" sz="2800" dirty="0">
                <a:latin typeface="Aptos" panose="020B0004020202020204" pitchFamily="34" charset="0"/>
              </a:rPr>
              <a:t>	Cuban actions past/present?</a:t>
            </a:r>
          </a:p>
          <a:p>
            <a:r>
              <a:rPr lang="en-US" sz="2800" dirty="0">
                <a:latin typeface="Aptos" panose="020B0004020202020204" pitchFamily="34" charset="0"/>
              </a:rPr>
              <a:t>	Human rights?</a:t>
            </a:r>
          </a:p>
          <a:p>
            <a:r>
              <a:rPr lang="en-US" sz="2800" dirty="0">
                <a:latin typeface="Aptos" panose="020B0004020202020204" pitchFamily="34" charset="0"/>
              </a:rPr>
              <a:t>	U.S. domestic political issues?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834B19-AB0C-759D-D6A7-20C8BCD6E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83" y="3845154"/>
            <a:ext cx="248080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nezuela country profile - BBC News">
            <a:extLst>
              <a:ext uri="{FF2B5EF4-FFF2-40B4-BE49-F238E27FC236}">
                <a16:creationId xmlns:a16="http://schemas.microsoft.com/office/drawing/2014/main" id="{CA1C6D67-AAE9-A292-73F4-9A923DE4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42" y="890927"/>
            <a:ext cx="9024257" cy="50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4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C8515FE8-EDFA-D436-8066-430EB459F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55574"/>
            <a:ext cx="83439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EDF1E5-3BA0-0A27-246D-31DDDD9536DE}"/>
                  </a:ext>
                </a:extLst>
              </p14:cNvPr>
              <p14:cNvContentPartPr/>
              <p14:nvPr/>
            </p14:nvContentPartPr>
            <p14:xfrm>
              <a:off x="6548200" y="4272080"/>
              <a:ext cx="1479960" cy="212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EDF1E5-3BA0-0A27-246D-31DDDD9536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200" y="4236440"/>
                <a:ext cx="1551600" cy="21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93920F-347F-0A6F-3B82-EABF4DE9C078}"/>
                  </a:ext>
                </a:extLst>
              </p14:cNvPr>
              <p14:cNvContentPartPr/>
              <p14:nvPr/>
            </p14:nvContentPartPr>
            <p14:xfrm>
              <a:off x="6907840" y="4214480"/>
              <a:ext cx="2841840" cy="220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93920F-347F-0A6F-3B82-EABF4DE9C0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2200" y="4178480"/>
                <a:ext cx="2913480" cy="227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C5B535A-2663-0631-AC55-A32B7B28022A}"/>
              </a:ext>
            </a:extLst>
          </p:cNvPr>
          <p:cNvSpPr txBox="1"/>
          <p:nvPr/>
        </p:nvSpPr>
        <p:spPr>
          <a:xfrm>
            <a:off x="6667500" y="3198167"/>
            <a:ext cx="3506820" cy="523220"/>
          </a:xfrm>
          <a:prstGeom prst="rect">
            <a:avLst/>
          </a:prstGeom>
          <a:solidFill>
            <a:srgbClr val="92D0DB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solidFill>
                  <a:schemeClr val="bg1"/>
                </a:solidFill>
              </a:rPr>
              <a:t>Population</a:t>
            </a:r>
            <a:r>
              <a:rPr lang="en-US" sz="2800" dirty="0">
                <a:solidFill>
                  <a:schemeClr val="bg1"/>
                </a:solidFill>
              </a:rPr>
              <a:t> was 30m.</a:t>
            </a:r>
          </a:p>
        </p:txBody>
      </p:sp>
      <p:pic>
        <p:nvPicPr>
          <p:cNvPr id="4100" name="Picture 4" descr="Venezuela is the biggest economic disaster in modern history - The ...">
            <a:extLst>
              <a:ext uri="{FF2B5EF4-FFF2-40B4-BE49-F238E27FC236}">
                <a16:creationId xmlns:a16="http://schemas.microsoft.com/office/drawing/2014/main" id="{22305163-2CCF-0585-E42F-ADA4904F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7" y="444501"/>
            <a:ext cx="5831353" cy="32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788C11-132A-6270-E227-17ED3C46D2CC}"/>
              </a:ext>
            </a:extLst>
          </p:cNvPr>
          <p:cNvSpPr txBox="1"/>
          <p:nvPr/>
        </p:nvSpPr>
        <p:spPr>
          <a:xfrm>
            <a:off x="264647" y="3721387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</a:t>
            </a:r>
            <a:br>
              <a:rPr lang="en-US" dirty="0"/>
            </a:br>
            <a:r>
              <a:rPr lang="en-US" dirty="0"/>
              <a:t>Post, 2019</a:t>
            </a:r>
          </a:p>
        </p:txBody>
      </p:sp>
    </p:spTree>
    <p:extLst>
      <p:ext uri="{BB962C8B-B14F-4D97-AF65-F5344CB8AC3E}">
        <p14:creationId xmlns:p14="http://schemas.microsoft.com/office/powerpoint/2010/main" val="148778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054602-C888-70AE-616B-CCED6068D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BD6075E-243F-62E0-C1E9-59ABBF58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55574"/>
            <a:ext cx="8343900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949EF3-B2B9-1850-6E06-7C0CAD786C7E}"/>
                  </a:ext>
                </a:extLst>
              </p14:cNvPr>
              <p14:cNvContentPartPr/>
              <p14:nvPr/>
            </p14:nvContentPartPr>
            <p14:xfrm>
              <a:off x="6548200" y="4272080"/>
              <a:ext cx="1479960" cy="212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949EF3-B2B9-1850-6E06-7C0CAD786C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2209" y="4236080"/>
                <a:ext cx="1551583" cy="21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65F38F-F406-1C21-7788-75DB474E5E64}"/>
                  </a:ext>
                </a:extLst>
              </p14:cNvPr>
              <p14:cNvContentPartPr/>
              <p14:nvPr/>
            </p14:nvContentPartPr>
            <p14:xfrm>
              <a:off x="6907840" y="4214480"/>
              <a:ext cx="2841840" cy="220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65F38F-F406-1C21-7788-75DB474E5E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1835" y="4178480"/>
                <a:ext cx="2913489" cy="227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A65AD83-79AA-5DC4-E182-43405E6B79FF}"/>
              </a:ext>
            </a:extLst>
          </p:cNvPr>
          <p:cNvSpPr txBox="1"/>
          <p:nvPr/>
        </p:nvSpPr>
        <p:spPr>
          <a:xfrm>
            <a:off x="6667500" y="3198167"/>
            <a:ext cx="3506820" cy="523220"/>
          </a:xfrm>
          <a:prstGeom prst="rect">
            <a:avLst/>
          </a:prstGeom>
          <a:solidFill>
            <a:srgbClr val="92D0DB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err="1">
                <a:solidFill>
                  <a:schemeClr val="bg1"/>
                </a:solidFill>
              </a:rPr>
              <a:t>Population</a:t>
            </a:r>
            <a:r>
              <a:rPr lang="en-US" sz="2800" dirty="0">
                <a:solidFill>
                  <a:schemeClr val="bg1"/>
                </a:solidFill>
              </a:rPr>
              <a:t> was 30m.</a:t>
            </a:r>
          </a:p>
        </p:txBody>
      </p:sp>
      <p:pic>
        <p:nvPicPr>
          <p:cNvPr id="4100" name="Picture 4" descr="Venezuela is the biggest economic disaster in modern history - The ...">
            <a:extLst>
              <a:ext uri="{FF2B5EF4-FFF2-40B4-BE49-F238E27FC236}">
                <a16:creationId xmlns:a16="http://schemas.microsoft.com/office/drawing/2014/main" id="{0A5DFB23-CEFD-8B01-C121-BCC13C9D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7" y="444501"/>
            <a:ext cx="5831353" cy="32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762F8-CE73-419D-6726-64346E1E0134}"/>
              </a:ext>
            </a:extLst>
          </p:cNvPr>
          <p:cNvSpPr txBox="1"/>
          <p:nvPr/>
        </p:nvSpPr>
        <p:spPr>
          <a:xfrm>
            <a:off x="264647" y="3721387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</a:t>
            </a:r>
            <a:br>
              <a:rPr lang="en-US" dirty="0"/>
            </a:br>
            <a:r>
              <a:rPr lang="en-US" dirty="0"/>
              <a:t>Post, 2019</a:t>
            </a:r>
          </a:p>
        </p:txBody>
      </p:sp>
    </p:spTree>
    <p:extLst>
      <p:ext uri="{BB962C8B-B14F-4D97-AF65-F5344CB8AC3E}">
        <p14:creationId xmlns:p14="http://schemas.microsoft.com/office/powerpoint/2010/main" val="353945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6A4191-3300-3A03-8593-4641908F2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" b="2416"/>
          <a:stretch>
            <a:fillRect/>
          </a:stretch>
        </p:blipFill>
        <p:spPr>
          <a:xfrm>
            <a:off x="1804305" y="536673"/>
            <a:ext cx="8123464" cy="5372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DE3B3-7FBA-E719-82BF-97CEC6E21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06" y="536673"/>
            <a:ext cx="8123463" cy="5385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0BD81-36CF-4D73-524E-53C6DC2A36BD}"/>
              </a:ext>
            </a:extLst>
          </p:cNvPr>
          <p:cNvSpPr txBox="1"/>
          <p:nvPr/>
        </p:nvSpPr>
        <p:spPr>
          <a:xfrm>
            <a:off x="2138735" y="6100339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President Nicol</a:t>
            </a:r>
            <a:r>
              <a:rPr lang="es-ES" sz="2400" dirty="0" err="1"/>
              <a:t>ás</a:t>
            </a:r>
            <a:r>
              <a:rPr lang="es-ES" sz="2400" dirty="0"/>
              <a:t> MADURO</a:t>
            </a:r>
            <a:endParaRPr lang="en-US" sz="2400" dirty="0"/>
          </a:p>
        </p:txBody>
      </p:sp>
      <p:pic>
        <p:nvPicPr>
          <p:cNvPr id="3074" name="Picture 2" descr="How Nicolás Maduro and wife Cilia Flores can expect to be treated at  Brooklyn's MDC | CNN">
            <a:extLst>
              <a:ext uri="{FF2B5EF4-FFF2-40B4-BE49-F238E27FC236}">
                <a16:creationId xmlns:a16="http://schemas.microsoft.com/office/drawing/2014/main" id="{B37AA0D7-7DEE-4177-5C22-1E650BDA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87" y="536673"/>
            <a:ext cx="81915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FF1B6-3D7C-88AE-B373-EAB9E80AB1DE}"/>
              </a:ext>
            </a:extLst>
          </p:cNvPr>
          <p:cNvSpPr txBox="1"/>
          <p:nvPr/>
        </p:nvSpPr>
        <p:spPr>
          <a:xfrm>
            <a:off x="6176316" y="6100339"/>
            <a:ext cx="314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First</a:t>
            </a:r>
            <a:r>
              <a:rPr lang="es-ES" sz="2400" dirty="0"/>
              <a:t> Lady </a:t>
            </a:r>
            <a:r>
              <a:rPr lang="es-ES" sz="2400" dirty="0" err="1"/>
              <a:t>Cilia</a:t>
            </a:r>
            <a:r>
              <a:rPr lang="es-ES" sz="2400" dirty="0"/>
              <a:t> FLORES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83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30716 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30716 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AEDD1-1F5F-F864-865F-B99AB1B23786}"/>
              </a:ext>
            </a:extLst>
          </p:cNvPr>
          <p:cNvSpPr txBox="1"/>
          <p:nvPr/>
        </p:nvSpPr>
        <p:spPr>
          <a:xfrm>
            <a:off x="3048000" y="196163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/>
              <a:t>Operation Absolute Resolve</a:t>
            </a:r>
          </a:p>
          <a:p>
            <a:pPr algn="ctr">
              <a:buNone/>
            </a:pPr>
            <a:r>
              <a:rPr lang="en-US" sz="2800" b="1" dirty="0"/>
              <a:t>3 Jan 2026</a:t>
            </a:r>
          </a:p>
        </p:txBody>
      </p:sp>
    </p:spTree>
    <p:extLst>
      <p:ext uri="{BB962C8B-B14F-4D97-AF65-F5344CB8AC3E}">
        <p14:creationId xmlns:p14="http://schemas.microsoft.com/office/powerpoint/2010/main" val="2090620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32E3A-7E56-C62E-E924-9AFDB7A26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936E87-6A90-C8E2-3C15-1643D29D0660}"/>
              </a:ext>
            </a:extLst>
          </p:cNvPr>
          <p:cNvSpPr txBox="1"/>
          <p:nvPr/>
        </p:nvSpPr>
        <p:spPr>
          <a:xfrm>
            <a:off x="1025896" y="739470"/>
            <a:ext cx="622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ANALYTICAL DEBATE:  What happened?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F1FFE-F7F8-489F-20BF-49994CDA566B}"/>
              </a:ext>
            </a:extLst>
          </p:cNvPr>
          <p:cNvSpPr txBox="1"/>
          <p:nvPr/>
        </p:nvSpPr>
        <p:spPr>
          <a:xfrm>
            <a:off x="6807531" y="6007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611937-C1A7-FC4B-37A6-5007D17CFAB6}"/>
              </a:ext>
            </a:extLst>
          </p:cNvPr>
          <p:cNvSpPr txBox="1"/>
          <p:nvPr/>
        </p:nvSpPr>
        <p:spPr>
          <a:xfrm>
            <a:off x="1457697" y="2424093"/>
            <a:ext cx="693700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Could U.S. just not abide a nationalistic (“socialist”) government in Vzla?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Or did Ch</a:t>
            </a:r>
            <a:r>
              <a:rPr lang="es-ES" sz="2800" dirty="0" err="1"/>
              <a:t>ávez</a:t>
            </a:r>
            <a:r>
              <a:rPr lang="es-ES" sz="2800" dirty="0"/>
              <a:t> and Maduro pose a real </a:t>
            </a:r>
            <a:r>
              <a:rPr lang="es-ES" sz="2800" dirty="0" err="1"/>
              <a:t>threat</a:t>
            </a:r>
            <a:r>
              <a:rPr lang="en-US" sz="2800" dirty="0"/>
              <a:t>?  Have bad friends?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Did U.S. policy make conflict more/less “necessary”?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What’s going to happen now?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0CF88-1D69-6508-A27A-5A55623423DE}"/>
              </a:ext>
            </a:extLst>
          </p:cNvPr>
          <p:cNvSpPr txBox="1"/>
          <p:nvPr/>
        </p:nvSpPr>
        <p:spPr>
          <a:xfrm>
            <a:off x="8851900" y="3113529"/>
            <a:ext cx="238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direct?</a:t>
            </a:r>
          </a:p>
          <a:p>
            <a:r>
              <a:rPr lang="en-US" sz="2400" dirty="0"/>
              <a:t>indirect?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934F6E-4F54-D0C0-B587-35A0268B2083}"/>
              </a:ext>
            </a:extLst>
          </p:cNvPr>
          <p:cNvCxnSpPr/>
          <p:nvPr/>
        </p:nvCxnSpPr>
        <p:spPr>
          <a:xfrm flipV="1">
            <a:off x="8496300" y="3541727"/>
            <a:ext cx="254000" cy="165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37D933F-9CBC-A0EF-FDF8-EAF399E2F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790">
            <a:off x="8916175" y="3486964"/>
            <a:ext cx="2650868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5E99E-524A-4A5C-F708-87AE3F12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6F0D0-D086-B554-47B2-7176A84BC3CF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D9230F-4B1E-4EC0-EF94-016821434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98126"/>
              </p:ext>
            </p:extLst>
          </p:nvPr>
        </p:nvGraphicFramePr>
        <p:xfrm>
          <a:off x="1304926" y="1588559"/>
          <a:ext cx="8405131" cy="469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Class Discussion and Quiz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Latin America, Cuba, Venezuela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  <a:endParaRPr lang="en-US" sz="1800" i="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274320" marR="0" lvl="1" indent="-27432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/>
                        <a:t>Ambassador Lianys Torres, Embassy of Cuba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Megha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Metrobus to 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in “Red Square” – entrance to Intercultural Center</a:t>
                      </a:r>
                    </a:p>
                    <a:p>
                      <a:pPr marL="182880" indent="-182880"/>
                      <a:r>
                        <a:rPr lang="en-US" sz="2000" dirty="0"/>
                        <a:t>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Professor Angelo RIVERO Santos, Georgetown University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Introduced by Diego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GU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23CB72A-391C-9850-3F52-5E4CE6D8ACBE}"/>
              </a:ext>
            </a:extLst>
          </p:cNvPr>
          <p:cNvSpPr/>
          <p:nvPr/>
        </p:nvSpPr>
        <p:spPr>
          <a:xfrm>
            <a:off x="1304926" y="1588559"/>
            <a:ext cx="8274503" cy="7192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6CD233-0C7C-83DA-8F5D-9F3B19D07633}"/>
              </a:ext>
            </a:extLst>
          </p:cNvPr>
          <p:cNvSpPr/>
          <p:nvPr/>
        </p:nvSpPr>
        <p:spPr>
          <a:xfrm>
            <a:off x="1065441" y="2278676"/>
            <a:ext cx="827450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AE1821-58E6-A43F-B6CE-AB17B87C7694}"/>
              </a:ext>
            </a:extLst>
          </p:cNvPr>
          <p:cNvSpPr/>
          <p:nvPr/>
        </p:nvSpPr>
        <p:spPr>
          <a:xfrm>
            <a:off x="1065441" y="2736278"/>
            <a:ext cx="827450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6C2765-9104-1F3B-A88B-63613DDBC313}"/>
              </a:ext>
            </a:extLst>
          </p:cNvPr>
          <p:cNvSpPr/>
          <p:nvPr/>
        </p:nvSpPr>
        <p:spPr>
          <a:xfrm>
            <a:off x="1065441" y="3233787"/>
            <a:ext cx="8274503" cy="695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9FC088-1D4F-6282-2ECC-D2693B698E79}"/>
              </a:ext>
            </a:extLst>
          </p:cNvPr>
          <p:cNvSpPr/>
          <p:nvPr/>
        </p:nvSpPr>
        <p:spPr>
          <a:xfrm>
            <a:off x="1196069" y="3886935"/>
            <a:ext cx="827450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80C5F1-B18C-725B-E3A6-6D3C19073F86}"/>
              </a:ext>
            </a:extLst>
          </p:cNvPr>
          <p:cNvSpPr/>
          <p:nvPr/>
        </p:nvSpPr>
        <p:spPr>
          <a:xfrm>
            <a:off x="1196069" y="4410155"/>
            <a:ext cx="8274503" cy="6531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8432EE-6718-AF63-48D6-54AEE8CB5807}"/>
              </a:ext>
            </a:extLst>
          </p:cNvPr>
          <p:cNvSpPr/>
          <p:nvPr/>
        </p:nvSpPr>
        <p:spPr>
          <a:xfrm>
            <a:off x="1196069" y="5164301"/>
            <a:ext cx="8274503" cy="6531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D6609-BF17-9DAD-8DEF-1950C50367B9}"/>
              </a:ext>
            </a:extLst>
          </p:cNvPr>
          <p:cNvSpPr/>
          <p:nvPr/>
        </p:nvSpPr>
        <p:spPr>
          <a:xfrm>
            <a:off x="1174297" y="5882053"/>
            <a:ext cx="827450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Immigration Lawyer and expert on immigration law and Latin America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Sarina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E792-4DC0-EFEC-7471-CDBB6AE8D5E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C37E-1F6A-C4C2-3C60-6A9A5F9C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6">
            <a:off x="5762972" y="427445"/>
            <a:ext cx="5558808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9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1199734" y="1877242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6" name="Jose video_1">
            <a:hlinkClick r:id="" action="ppaction://media"/>
            <a:extLst>
              <a:ext uri="{FF2B5EF4-FFF2-40B4-BE49-F238E27FC236}">
                <a16:creationId xmlns:a16="http://schemas.microsoft.com/office/drawing/2014/main" id="{777C98F8-14EB-92CF-97AB-0A14B8D28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6442" y="1690313"/>
            <a:ext cx="7878763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802426" y="6267964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2" name="Jose video_2">
            <a:hlinkClick r:id="" action="ppaction://media"/>
            <a:extLst>
              <a:ext uri="{FF2B5EF4-FFF2-40B4-BE49-F238E27FC236}">
                <a16:creationId xmlns:a16="http://schemas.microsoft.com/office/drawing/2014/main" id="{C1A25018-B0AD-6095-F71F-95049E13B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181" y="2009209"/>
            <a:ext cx="7955280" cy="39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7EBCF-3878-076C-A19D-2036CA64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"/>
            <a:ext cx="12192000" cy="684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D1AA7-DBCB-1829-88E1-AB9564CFEA87}"/>
              </a:ext>
            </a:extLst>
          </p:cNvPr>
          <p:cNvSpPr txBox="1"/>
          <p:nvPr/>
        </p:nvSpPr>
        <p:spPr>
          <a:xfrm>
            <a:off x="7053943" y="631371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[[ video ]]</a:t>
            </a:r>
          </a:p>
        </p:txBody>
      </p:sp>
    </p:spTree>
    <p:extLst>
      <p:ext uri="{BB962C8B-B14F-4D97-AF65-F5344CB8AC3E}">
        <p14:creationId xmlns:p14="http://schemas.microsoft.com/office/powerpoint/2010/main" val="161491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640EC-4259-6AE3-AEDA-18BF1A6347E6}"/>
              </a:ext>
            </a:extLst>
          </p:cNvPr>
          <p:cNvSpPr txBox="1"/>
          <p:nvPr/>
        </p:nvSpPr>
        <p:spPr>
          <a:xfrm>
            <a:off x="4673600" y="2489200"/>
            <a:ext cx="357476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988443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366188"/>
              </p:ext>
            </p:extLst>
          </p:nvPr>
        </p:nvGraphicFramePr>
        <p:xfrm>
          <a:off x="814707" y="773561"/>
          <a:ext cx="10721658" cy="55961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Rwanda-DRC Conflict </a:t>
                      </a: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Resolution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David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????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??????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AE135-125C-D7CC-66A6-C61940C9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AF90C-5157-76AA-B945-185C345EAADB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3174BC-C3D4-C344-1586-69BC1E30A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74862"/>
              </p:ext>
            </p:extLst>
          </p:nvPr>
        </p:nvGraphicFramePr>
        <p:xfrm>
          <a:off x="2032000" y="2956454"/>
          <a:ext cx="8128000" cy="309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257">
                  <a:extLst>
                    <a:ext uri="{9D8B030D-6E8A-4147-A177-3AD203B41FA5}">
                      <a16:colId xmlns:a16="http://schemas.microsoft.com/office/drawing/2014/main" val="535657244"/>
                    </a:ext>
                  </a:extLst>
                </a:gridCol>
                <a:gridCol w="4945743">
                  <a:extLst>
                    <a:ext uri="{9D8B030D-6E8A-4147-A177-3AD203B41FA5}">
                      <a16:colId xmlns:a16="http://schemas.microsoft.com/office/drawing/2014/main" val="335211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last Friday: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Memo proposing 402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4999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tonight: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“Analytical Worksheet” or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“Seminar Issue Worksheet”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for 401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789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00342564"/>
                  </a:ext>
                </a:extLst>
              </a:tr>
            </a:tbl>
          </a:graphicData>
        </a:graphic>
      </p:graphicFrame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3C6550-7B67-020B-6841-38CFEAE40003}"/>
              </a:ext>
            </a:extLst>
          </p:cNvPr>
          <p:cNvSpPr/>
          <p:nvPr/>
        </p:nvSpPr>
        <p:spPr>
          <a:xfrm>
            <a:off x="1817914" y="3583893"/>
            <a:ext cx="8556171" cy="14947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6C3676-5351-0794-C542-3D4C8E5CF95B}"/>
              </a:ext>
            </a:extLst>
          </p:cNvPr>
          <p:cNvSpPr/>
          <p:nvPr/>
        </p:nvSpPr>
        <p:spPr>
          <a:xfrm>
            <a:off x="7979229" y="5584371"/>
            <a:ext cx="2002971" cy="3929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1125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Worksheet:  One Proven, Effective Way to Build Analysis for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A514-7D3B-EF13-CBC9-A024118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3" y="1414322"/>
            <a:ext cx="4052560" cy="51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F23A-6D4D-53FE-8CC0-57C401FC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81" y="1419319"/>
            <a:ext cx="401861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EDE0BB0-66B2-766D-25B8-FEDF92100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6C7A48-964A-93E1-687A-D7A4492DDE94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FF1B9A-59D4-05BE-C7CE-788898DE3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50430"/>
              </p:ext>
            </p:extLst>
          </p:nvPr>
        </p:nvGraphicFramePr>
        <p:xfrm>
          <a:off x="1304926" y="1588559"/>
          <a:ext cx="8405131" cy="469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Class Discussion and Quiz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Latin America, Cuba, Venezuela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  <a:endParaRPr lang="en-US" sz="1800" i="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274320" marR="0" lvl="1" indent="-27432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/>
                        <a:t>Ambassador Lianys Torres, Embassy of Cuba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Megha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Metrobus to 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in “Red Square” – entrance to Intercultural Center</a:t>
                      </a:r>
                    </a:p>
                    <a:p>
                      <a:pPr marL="182880" indent="-182880"/>
                      <a:r>
                        <a:rPr lang="en-US" sz="2000" dirty="0"/>
                        <a:t>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Professor Angelo RIVERO Santos, Georgetown University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Introduced by Diego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GU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80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8713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a thesis sentence at the top, here’s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26670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657600" y="3129786"/>
            <a:ext cx="7285822" cy="286232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Thesis sentence(s):	Main conclusion.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657600" y="3408906"/>
            <a:ext cx="7285822" cy="273921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Framing: The information your decisionmaker needs to get into the story.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Basics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“research or </a:t>
            </a:r>
            <a:r>
              <a:rPr lang="en-US" sz="2800" dirty="0" err="1"/>
              <a:t>encylopedia</a:t>
            </a:r>
            <a:r>
              <a:rPr lang="en-US" sz="2800" dirty="0"/>
              <a:t>”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420E61-583A-A0AB-E876-8A41D7A083F6}"/>
              </a:ext>
            </a:extLst>
          </p:cNvPr>
          <p:cNvSpPr/>
          <p:nvPr/>
        </p:nvSpPr>
        <p:spPr>
          <a:xfrm>
            <a:off x="381000" y="1281930"/>
            <a:ext cx="7696200" cy="31099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7D1A3E6-66C8-40E7-F6B1-255A9736CD5A}"/>
              </a:ext>
            </a:extLst>
          </p:cNvPr>
          <p:cNvGraphicFramePr>
            <a:graphicFrameLocks noGrp="1"/>
          </p:cNvGraphicFramePr>
          <p:nvPr/>
        </p:nvGraphicFramePr>
        <p:xfrm>
          <a:off x="557425" y="1496644"/>
          <a:ext cx="7438222" cy="285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574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490313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Pet facts, thoughts that you like (and show you care)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questionnaire&#10;&#10;AI-generated content may be incorrect.">
            <a:extLst>
              <a:ext uri="{FF2B5EF4-FFF2-40B4-BE49-F238E27FC236}">
                <a16:creationId xmlns:a16="http://schemas.microsoft.com/office/drawing/2014/main" id="{355AFFB8-B24A-4E53-BB1D-9753ED97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61109"/>
            <a:ext cx="4811301" cy="6335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D1D9C-142A-978A-B65D-2D152904968E}"/>
              </a:ext>
            </a:extLst>
          </p:cNvPr>
          <p:cNvSpPr txBox="1"/>
          <p:nvPr/>
        </p:nvSpPr>
        <p:spPr>
          <a:xfrm>
            <a:off x="768403" y="1037345"/>
            <a:ext cx="2059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endParaRPr lang="en-US" sz="2400" dirty="0"/>
          </a:p>
          <a:p>
            <a:r>
              <a:rPr lang="en-US" sz="2400" i="1" dirty="0"/>
              <a:t>Should be two or three pages of text. </a:t>
            </a:r>
          </a:p>
        </p:txBody>
      </p:sp>
    </p:spTree>
    <p:extLst>
      <p:ext uri="{BB962C8B-B14F-4D97-AF65-F5344CB8AC3E}">
        <p14:creationId xmlns:p14="http://schemas.microsoft.com/office/powerpoint/2010/main" val="1286782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AA3B9-0017-C5B0-1FE3-D13D1CAD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B376C8-958C-785B-52EC-2A7D5C4E5197}"/>
              </a:ext>
            </a:extLst>
          </p:cNvPr>
          <p:cNvSpPr txBox="1"/>
          <p:nvPr/>
        </p:nvSpPr>
        <p:spPr>
          <a:xfrm>
            <a:off x="768403" y="1037345"/>
            <a:ext cx="205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overall process</a:t>
            </a:r>
          </a:p>
          <a:p>
            <a:endParaRPr lang="en-US" sz="2400" dirty="0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97605A32-A756-08A7-55ED-86D49E81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59550"/>
            <a:ext cx="4103273" cy="6402849"/>
          </a:xfrm>
          <a:prstGeom prst="rect">
            <a:avLst/>
          </a:prstGeom>
        </p:spPr>
      </p:pic>
      <p:pic>
        <p:nvPicPr>
          <p:cNvPr id="9" name="Picture 8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F2FC4C8A-8DE0-C1C6-B05A-A60D9E7D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35" y="2237674"/>
            <a:ext cx="3516210" cy="32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6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59938-8D2B-81F7-3016-3CBBD30CD72B}"/>
              </a:ext>
            </a:extLst>
          </p:cNvPr>
          <p:cNvSpPr txBox="1"/>
          <p:nvPr/>
        </p:nvSpPr>
        <p:spPr>
          <a:xfrm>
            <a:off x="4724400" y="2844225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QUESTIONS ?</a:t>
            </a:r>
          </a:p>
        </p:txBody>
      </p:sp>
      <p:pic>
        <p:nvPicPr>
          <p:cNvPr id="4" name="Graphic 3" descr="Thought outline">
            <a:extLst>
              <a:ext uri="{FF2B5EF4-FFF2-40B4-BE49-F238E27FC236}">
                <a16:creationId xmlns:a16="http://schemas.microsoft.com/office/drawing/2014/main" id="{ADD3B3D4-E8BA-37DC-0F88-6881AE56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1143" y="1556658"/>
            <a:ext cx="5464628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74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81367-22A8-8178-B9A5-01FF667CB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/>
          <a:stretch>
            <a:fillRect/>
          </a:stretch>
        </p:blipFill>
        <p:spPr>
          <a:xfrm>
            <a:off x="1672954" y="2880360"/>
            <a:ext cx="2115092" cy="109728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F2A69E9-4881-AF2D-C3CF-E944BFA0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528232"/>
            <a:ext cx="6813550" cy="45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52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93238-EC3D-F61E-1BA5-4721477F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21F1F-F34A-5506-15E7-F52C5EB2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0" y="3230777"/>
            <a:ext cx="11564679" cy="291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FA16E-648E-F60B-D27D-5084E9C710BF}"/>
              </a:ext>
            </a:extLst>
          </p:cNvPr>
          <p:cNvSpPr txBox="1"/>
          <p:nvPr/>
        </p:nvSpPr>
        <p:spPr>
          <a:xfrm>
            <a:off x="2181309" y="958787"/>
            <a:ext cx="3159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C91</a:t>
            </a:r>
            <a:r>
              <a:rPr lang="en-US" sz="3200" dirty="0"/>
              <a:t> Metrobus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9D2966-C747-E2BA-522A-553524C6327D}"/>
              </a:ext>
            </a:extLst>
          </p:cNvPr>
          <p:cNvCxnSpPr>
            <a:cxnSpLocks/>
          </p:cNvCxnSpPr>
          <p:nvPr/>
        </p:nvCxnSpPr>
        <p:spPr>
          <a:xfrm>
            <a:off x="1096249" y="3202365"/>
            <a:ext cx="103901" cy="1382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05E1B7-D905-D165-3F59-F76A30F7E166}"/>
              </a:ext>
            </a:extLst>
          </p:cNvPr>
          <p:cNvCxnSpPr>
            <a:cxnSpLocks/>
          </p:cNvCxnSpPr>
          <p:nvPr/>
        </p:nvCxnSpPr>
        <p:spPr>
          <a:xfrm>
            <a:off x="1047750" y="2540000"/>
            <a:ext cx="48499" cy="685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316451-4406-7537-97F4-7C7C9F90B325}"/>
              </a:ext>
            </a:extLst>
          </p:cNvPr>
          <p:cNvSpPr txBox="1"/>
          <p:nvPr/>
        </p:nvSpPr>
        <p:spPr>
          <a:xfrm>
            <a:off x="659777" y="2045699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37th &amp; 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E6405-963A-AC4F-95AC-627093E0463B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82424C-6FE7-70BA-5AF6-8943F4582829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B529C2-FF81-C272-6AAD-411C895AD3C8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D2419D-0E2F-5D79-A2BE-3937A6BF6275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258AE6-D177-A11C-076B-C06CCB132F92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CE5D09-8EE0-8A8E-73A2-8DB010EF421D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271BA2-21A4-3BEF-9D3E-A5F3E73A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40" y="4291388"/>
            <a:ext cx="502820" cy="586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2DBAC-F054-89CD-51E0-A15279D21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81" y="0"/>
            <a:ext cx="2004327" cy="30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6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FD0C9-7B15-78FA-B0AA-AACE45B1C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C5399-830E-D4B1-30BF-73A0993B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94" r="9187"/>
          <a:stretch>
            <a:fillRect/>
          </a:stretch>
        </p:blipFill>
        <p:spPr>
          <a:xfrm>
            <a:off x="3287002" y="2802423"/>
            <a:ext cx="6384626" cy="6028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C4846-CA64-0A17-3F0E-2E42999C39CA}"/>
              </a:ext>
            </a:extLst>
          </p:cNvPr>
          <p:cNvSpPr txBox="1"/>
          <p:nvPr/>
        </p:nvSpPr>
        <p:spPr>
          <a:xfrm>
            <a:off x="1266909" y="552387"/>
            <a:ext cx="3159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C91</a:t>
            </a:r>
            <a:r>
              <a:rPr lang="en-US" sz="3200" dirty="0"/>
              <a:t> Metrobus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84378-6A75-887B-F267-4039CBD07A15}"/>
              </a:ext>
            </a:extLst>
          </p:cNvPr>
          <p:cNvSpPr txBox="1"/>
          <p:nvPr/>
        </p:nvSpPr>
        <p:spPr>
          <a:xfrm>
            <a:off x="7162909" y="201789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E1492E-BDD3-89AE-FAA3-FCC173CA29B3}"/>
              </a:ext>
            </a:extLst>
          </p:cNvPr>
          <p:cNvCxnSpPr>
            <a:cxnSpLocks/>
          </p:cNvCxnSpPr>
          <p:nvPr/>
        </p:nvCxnSpPr>
        <p:spPr>
          <a:xfrm>
            <a:off x="7543129" y="2802423"/>
            <a:ext cx="0" cy="15088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FF1E97-28AD-5693-ACA9-7A552BE6C5A2}"/>
              </a:ext>
            </a:extLst>
          </p:cNvPr>
          <p:cNvCxnSpPr>
            <a:cxnSpLocks/>
          </p:cNvCxnSpPr>
          <p:nvPr/>
        </p:nvCxnSpPr>
        <p:spPr>
          <a:xfrm>
            <a:off x="7543129" y="2418007"/>
            <a:ext cx="0" cy="3844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4BC2CB-0B64-5204-DE4C-18D7A888F5A1}"/>
              </a:ext>
            </a:extLst>
          </p:cNvPr>
          <p:cNvCxnSpPr>
            <a:cxnSpLocks/>
          </p:cNvCxnSpPr>
          <p:nvPr/>
        </p:nvCxnSpPr>
        <p:spPr>
          <a:xfrm>
            <a:off x="5810827" y="2802423"/>
            <a:ext cx="0" cy="1473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875204-6DD8-13DE-71A6-EA43DEFAECCF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5810827" y="2443726"/>
            <a:ext cx="0" cy="358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A45D1C-155E-1DED-7977-EA88E0CE4B05}"/>
              </a:ext>
            </a:extLst>
          </p:cNvPr>
          <p:cNvSpPr txBox="1"/>
          <p:nvPr/>
        </p:nvSpPr>
        <p:spPr>
          <a:xfrm>
            <a:off x="5251315" y="2043616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F4054A-3F86-5317-31F8-63FF1E0F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27" y="5116888"/>
            <a:ext cx="502820" cy="586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C05DAF-0968-97D5-AAEE-854B4C312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7" y="2812088"/>
            <a:ext cx="2004327" cy="30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64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24739-7190-BE0C-9FCD-FD687E6E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38F2D-6E0B-295A-735B-CBA4C838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75" y="141514"/>
            <a:ext cx="6072536" cy="65749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055D00-02F7-160C-B8A7-C50B449C915E}"/>
              </a:ext>
            </a:extLst>
          </p:cNvPr>
          <p:cNvSpPr/>
          <p:nvPr/>
        </p:nvSpPr>
        <p:spPr>
          <a:xfrm rot="16200000">
            <a:off x="7173685" y="2002191"/>
            <a:ext cx="718457" cy="489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us outline">
            <a:extLst>
              <a:ext uri="{FF2B5EF4-FFF2-40B4-BE49-F238E27FC236}">
                <a16:creationId xmlns:a16="http://schemas.microsoft.com/office/drawing/2014/main" id="{1CA73517-A075-9798-726C-14403496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>
            <a:off x="7124698" y="1887891"/>
            <a:ext cx="816429" cy="816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6F5E04-6E08-E699-C9FD-1C6ECABC0883}"/>
                  </a:ext>
                </a:extLst>
              </p14:cNvPr>
              <p14:cNvContentPartPr/>
              <p14:nvPr/>
            </p14:nvContentPartPr>
            <p14:xfrm>
              <a:off x="5051606" y="1042611"/>
              <a:ext cx="2198520" cy="169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161" y="1014171"/>
                <a:ext cx="2255409" cy="174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E6097B4-4D32-4137-AF0F-99B317082755}"/>
              </a:ext>
            </a:extLst>
          </p:cNvPr>
          <p:cNvSpPr txBox="1"/>
          <p:nvPr/>
        </p:nvSpPr>
        <p:spPr>
          <a:xfrm>
            <a:off x="609599" y="627112"/>
            <a:ext cx="1875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ICC</a:t>
            </a:r>
          </a:p>
          <a:p>
            <a:r>
              <a:rPr lang="en-US" sz="2400" dirty="0"/>
              <a:t>“Red Square”</a:t>
            </a:r>
          </a:p>
          <a:p>
            <a:endParaRPr lang="en-US" sz="2400" dirty="0"/>
          </a:p>
          <a:p>
            <a:r>
              <a:rPr lang="en-US" sz="2400" dirty="0"/>
              <a:t>1:55 sharp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7F4FF-655E-607D-2997-190C99D6D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630" y="2007176"/>
            <a:ext cx="1335319" cy="28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36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CDC7-AAF6-8C59-758A-77CB37294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0145" y="1710071"/>
            <a:ext cx="4371710" cy="1588127"/>
          </a:xfrm>
        </p:spPr>
        <p:txBody>
          <a:bodyPr>
            <a:spAutoFit/>
          </a:bodyPr>
          <a:lstStyle/>
          <a:p>
            <a:pPr algn="ctr"/>
            <a:r>
              <a:rPr lang="en-US" sz="5400" dirty="0"/>
              <a:t>Human Rights </a:t>
            </a:r>
            <a:br>
              <a:rPr lang="en-US" sz="5400" dirty="0"/>
            </a:br>
            <a:r>
              <a:rPr lang="en-US" sz="5400" dirty="0"/>
              <a:t>in Foreign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D6A44-F29E-951B-3238-7E5AD227D3E6}"/>
              </a:ext>
            </a:extLst>
          </p:cNvPr>
          <p:cNvSpPr txBox="1"/>
          <p:nvPr/>
        </p:nvSpPr>
        <p:spPr>
          <a:xfrm>
            <a:off x="2297526" y="4068654"/>
            <a:ext cx="718393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effectively has the United States promoted human rights?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Have we achieved a good balance?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Implications for your 401 and 402 issues</a:t>
            </a:r>
          </a:p>
        </p:txBody>
      </p:sp>
    </p:spTree>
    <p:extLst>
      <p:ext uri="{BB962C8B-B14F-4D97-AF65-F5344CB8AC3E}">
        <p14:creationId xmlns:p14="http://schemas.microsoft.com/office/powerpoint/2010/main" val="3935686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112204-F724-535E-B4AE-2EB7F786655F}"/>
              </a:ext>
            </a:extLst>
          </p:cNvPr>
          <p:cNvSpPr txBox="1"/>
          <p:nvPr/>
        </p:nvSpPr>
        <p:spPr>
          <a:xfrm>
            <a:off x="1485900" y="1557457"/>
            <a:ext cx="946785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U.S. Reaction to the Holocaust and Other Evil</a:t>
            </a:r>
          </a:p>
          <a:p>
            <a:pPr marL="640080" lvl="1" indent="-182880"/>
            <a:r>
              <a:rPr lang="en-US" dirty="0"/>
              <a:t>https://encyclopedia.ushmm.org/content/en/article/the-united-states-and-the-holocaust </a:t>
            </a:r>
          </a:p>
          <a:p>
            <a:pPr marL="640080" lvl="1" indent="-182880"/>
            <a:r>
              <a:rPr lang="en-US" dirty="0"/>
              <a:t>https://www.theatlantic.com/culture/archive/2022/09/ken-burns-documentary-the-us-and-the-holocaust-review/671455/ </a:t>
            </a:r>
          </a:p>
          <a:p>
            <a:r>
              <a:rPr lang="en-US" dirty="0"/>
              <a:t> </a:t>
            </a:r>
          </a:p>
          <a:p>
            <a:r>
              <a:rPr lang="en-US" sz="2400" dirty="0"/>
              <a:t>Views of the state of human rights.</a:t>
            </a:r>
          </a:p>
          <a:p>
            <a:pPr lvl="1"/>
            <a:r>
              <a:rPr lang="en-US" dirty="0"/>
              <a:t>https://www.state.gov/reports/2023-country-reports-on-human-rights-practices/</a:t>
            </a:r>
          </a:p>
          <a:p>
            <a:pPr lvl="1"/>
            <a:r>
              <a:rPr lang="en-US" dirty="0"/>
              <a:t>https://www.hrw.org/world-report/2025</a:t>
            </a:r>
          </a:p>
          <a:p>
            <a:pPr lvl="1"/>
            <a:r>
              <a:rPr lang="en-US" dirty="0"/>
              <a:t>https://freedomhouse.org/report/nations-transit/2021/antidemocratic-turn</a:t>
            </a:r>
          </a:p>
          <a:p>
            <a:pPr lvl="1"/>
            <a:r>
              <a:rPr lang="en-US" dirty="0"/>
              <a:t>https://freedomhouse.org/explore-the-map?type=fiw&amp;year=2024</a:t>
            </a:r>
          </a:p>
          <a:p>
            <a:pPr lvl="1"/>
            <a:r>
              <a:rPr lang="en-US" dirty="0"/>
              <a:t>https://www.amnestyusa.org/issues/</a:t>
            </a:r>
          </a:p>
          <a:p>
            <a:endParaRPr lang="en-US" dirty="0"/>
          </a:p>
          <a:p>
            <a:r>
              <a:rPr lang="en-US" sz="2400" dirty="0"/>
              <a:t>International human rights agreements and organizations</a:t>
            </a:r>
          </a:p>
          <a:p>
            <a:pPr lvl="1"/>
            <a:r>
              <a:rPr lang="en-US" dirty="0"/>
              <a:t>https://www.ohchr.org/EN/UDHR/Documents/UDHR_Translations/eng.pdf </a:t>
            </a:r>
          </a:p>
          <a:p>
            <a:pPr lvl="1"/>
            <a:r>
              <a:rPr lang="en-US" dirty="0"/>
              <a:t>https://www.ohchr.org/en/professionalinterest/pages/vienna.aspx </a:t>
            </a:r>
          </a:p>
          <a:p>
            <a:pPr lvl="1"/>
            <a:r>
              <a:rPr lang="en-US" dirty="0"/>
              <a:t>https://www.ohchr.org/en/professionalinterest/pages/ccpr.aspx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51EA6-7DAE-18F0-8411-655C158500F8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86DE3D-78E7-0905-EC72-E4D49FA75F61}"/>
              </a:ext>
            </a:extLst>
          </p:cNvPr>
          <p:cNvSpPr/>
          <p:nvPr/>
        </p:nvSpPr>
        <p:spPr>
          <a:xfrm>
            <a:off x="1883229" y="1948543"/>
            <a:ext cx="8719457" cy="55517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017021-5DF6-CB85-5AAD-38BBE16E3017}"/>
              </a:ext>
            </a:extLst>
          </p:cNvPr>
          <p:cNvSpPr/>
          <p:nvPr/>
        </p:nvSpPr>
        <p:spPr>
          <a:xfrm>
            <a:off x="1883230" y="2503714"/>
            <a:ext cx="3265714" cy="35325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411E8-6AE6-5263-A1F7-1B94A6AFB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A6B4B1-2060-402B-1C8A-D488484A693E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6C475-0310-41A3-AD8D-71980F26D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068" y="2545714"/>
            <a:ext cx="4366467" cy="32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7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90E426-21FC-5F05-D14A-2CC4E28610D5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67392-CE2D-78F4-FB65-6BDD52D09946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5FA426-F725-C8A7-7B47-4C31C9A95F54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7135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69BB4-B066-44DE-07FD-3F109B153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52" y="1572107"/>
            <a:ext cx="9561895" cy="4175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A33A3-82F8-8C01-9688-500CDBD3B7F1}"/>
              </a:ext>
            </a:extLst>
          </p:cNvPr>
          <p:cNvSpPr txBox="1"/>
          <p:nvPr/>
        </p:nvSpPr>
        <p:spPr>
          <a:xfrm>
            <a:off x="705452" y="511629"/>
            <a:ext cx="5758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individual interest … the social interest?</a:t>
            </a:r>
          </a:p>
        </p:txBody>
      </p:sp>
    </p:spTree>
    <p:extLst>
      <p:ext uri="{BB962C8B-B14F-4D97-AF65-F5344CB8AC3E}">
        <p14:creationId xmlns:p14="http://schemas.microsoft.com/office/powerpoint/2010/main" val="2519301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B1AEB5-928C-1DD9-DF69-65CE6234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EF50FD-85B1-B3C2-0F33-E71BEAF50D3E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84369-D0F8-7E3A-5D88-C25F27C6BBC1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5F763-3567-6443-2C09-30059C2F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76" y="680978"/>
            <a:ext cx="6095999" cy="412781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D3E51-5698-1BED-1830-DF5E5DD1FB5F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23328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93785B-23A5-B7BC-4C61-B8FE958E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EE3829-27F0-3CC2-4599-3EAD02AC352D}"/>
              </a:ext>
            </a:extLst>
          </p:cNvPr>
          <p:cNvSpPr txBox="1"/>
          <p:nvPr/>
        </p:nvSpPr>
        <p:spPr>
          <a:xfrm>
            <a:off x="729343" y="1668312"/>
            <a:ext cx="6096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can we know when to intervene?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To what degree should we involve ourselves in other countries’ human rights situations?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How and when should we “engage”?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What principles guide this engagement?  Our values?  Or our interests?  Or an interplay of the two?</a:t>
            </a:r>
          </a:p>
          <a:p>
            <a:pPr marL="182880" marR="0" indent="-18288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In which U.S. policies and regions do you see a consistent emphasis on human rights?  In which is the emphasis inconsistent?  Does the United States play favorites? Why?</a:t>
            </a:r>
            <a:endParaRPr lang="en-US" sz="2400" dirty="0"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8CE59-846D-75A3-EA23-6F1B0DD0143B}"/>
              </a:ext>
            </a:extLst>
          </p:cNvPr>
          <p:cNvSpPr txBox="1"/>
          <p:nvPr/>
        </p:nvSpPr>
        <p:spPr>
          <a:xfrm>
            <a:off x="1485900" y="680978"/>
            <a:ext cx="27051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B2310-760B-C03D-1A76-204A51CD59C7}"/>
              </a:ext>
            </a:extLst>
          </p:cNvPr>
          <p:cNvSpPr txBox="1"/>
          <p:nvPr/>
        </p:nvSpPr>
        <p:spPr>
          <a:xfrm>
            <a:off x="7456714" y="698168"/>
            <a:ext cx="4005943" cy="550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Is consistency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is it OK to have different policies on </a:t>
            </a:r>
            <a:r>
              <a:rPr lang="en-US" sz="2400" dirty="0" err="1">
                <a:ea typeface="DengXian" panose="02010600030101010101" pitchFamily="2" charset="-122"/>
              </a:rPr>
              <a:t>h.r.</a:t>
            </a:r>
            <a:r>
              <a:rPr lang="en-US" sz="2400" dirty="0">
                <a:ea typeface="DengXian" panose="02010600030101010101" pitchFamily="2" charset="-122"/>
              </a:rPr>
              <a:t> and democracy in China and Saudi Arabia?  Or Venezuela and El Salvador? Or Hungary and </a:t>
            </a:r>
            <a:r>
              <a:rPr lang="en-US" sz="2400" dirty="0"/>
              <a:t>Türkiye</a:t>
            </a:r>
            <a:r>
              <a:rPr lang="en-US" sz="2400" dirty="0">
                <a:ea typeface="DengXian" panose="02010600030101010101" pitchFamily="2" charset="-122"/>
              </a:rPr>
              <a:t>? </a:t>
            </a:r>
          </a:p>
          <a:p>
            <a:pPr marR="0">
              <a:spcAft>
                <a:spcPts val="1200"/>
              </a:spcAft>
            </a:pPr>
            <a:endParaRPr lang="en-US" sz="2400" dirty="0"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Are results important?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If so, why do we continue some policies that don’t seem to work?  Moral satisfaction? Domestic politics?  (Is that OK?)</a:t>
            </a:r>
          </a:p>
        </p:txBody>
      </p:sp>
    </p:spTree>
    <p:extLst>
      <p:ext uri="{BB962C8B-B14F-4D97-AF65-F5344CB8AC3E}">
        <p14:creationId xmlns:p14="http://schemas.microsoft.com/office/powerpoint/2010/main" val="1941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FB4CED-8C3B-D790-22CC-976DBDA9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4D72A-0E64-081B-683B-D187D9A7EC6F}"/>
              </a:ext>
            </a:extLst>
          </p:cNvPr>
          <p:cNvSpPr txBox="1"/>
          <p:nvPr/>
        </p:nvSpPr>
        <p:spPr>
          <a:xfrm>
            <a:off x="1012884" y="1775817"/>
            <a:ext cx="95576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Military intervention (in defense of human rights or democracy) is in our national interest when ___________.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Non-military intervention (sanctions, threats, etc.) is in our national interest when _____________.</a:t>
            </a:r>
            <a:endParaRPr lang="en-US" sz="2400" dirty="0">
              <a:effectLst/>
              <a:ea typeface="DengXian" panose="02010600030101010101" pitchFamily="2" charset="-122"/>
            </a:endParaRP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We should give _________ priority to applying our values of democracy and human rights consistently?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ffectLst/>
                <a:ea typeface="DengXian" panose="02010600030101010101" pitchFamily="2" charset="-122"/>
              </a:rPr>
              <a:t>When a friend or ally violates human rights or other democratic norms, we </a:t>
            </a:r>
            <a:br>
              <a:rPr lang="en-US" sz="2400" dirty="0">
                <a:effectLst/>
                <a:ea typeface="DengXian" panose="02010600030101010101" pitchFamily="2" charset="-122"/>
              </a:rPr>
            </a:br>
            <a:r>
              <a:rPr lang="en-US" sz="2400" dirty="0">
                <a:effectLst/>
                <a:ea typeface="DengXian" panose="02010600030101010101" pitchFamily="2" charset="-122"/>
              </a:rPr>
              <a:t>should _________.</a:t>
            </a:r>
          </a:p>
          <a:p>
            <a:pPr marR="0">
              <a:spcAft>
                <a:spcPts val="1200"/>
              </a:spcAft>
            </a:pPr>
            <a:r>
              <a:rPr lang="en-US" sz="2400" dirty="0">
                <a:ea typeface="DengXian" panose="02010600030101010101" pitchFamily="2" charset="-122"/>
              </a:rPr>
              <a:t>When we (the United States) stray from the norms that we espouse, we </a:t>
            </a:r>
            <a:br>
              <a:rPr lang="en-US" sz="2400" dirty="0">
                <a:ea typeface="DengXian" panose="02010600030101010101" pitchFamily="2" charset="-122"/>
              </a:rPr>
            </a:br>
            <a:r>
              <a:rPr lang="en-US" sz="2400" dirty="0">
                <a:ea typeface="DengXian" panose="02010600030101010101" pitchFamily="2" charset="-122"/>
              </a:rPr>
              <a:t>should _______.</a:t>
            </a:r>
            <a:endParaRPr lang="en-US" sz="2400" dirty="0">
              <a:effectLst/>
              <a:ea typeface="DengXian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E7285-F274-1907-0CCF-B9628B0BF52E}"/>
              </a:ext>
            </a:extLst>
          </p:cNvPr>
          <p:cNvSpPr txBox="1"/>
          <p:nvPr/>
        </p:nvSpPr>
        <p:spPr>
          <a:xfrm>
            <a:off x="1115785" y="604778"/>
            <a:ext cx="36739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 DISCUSS LATER</a:t>
            </a:r>
          </a:p>
        </p:txBody>
      </p:sp>
    </p:spTree>
    <p:extLst>
      <p:ext uri="{BB962C8B-B14F-4D97-AF65-F5344CB8AC3E}">
        <p14:creationId xmlns:p14="http://schemas.microsoft.com/office/powerpoint/2010/main" val="35421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2BF04-F54E-F996-9E41-4008401D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FF2F11-405C-6232-05AF-08EB4DEFD5EE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93827FD-749A-3197-8B44-DA4CD3B876F9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88559"/>
          <a:ext cx="8405131" cy="4693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378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692134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Class Discussion and Quiz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     Latin America, Cuba, Venezuela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9:45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~10:00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 downstairs</a:t>
                      </a:r>
                      <a:endParaRPr lang="en-US" sz="1800" i="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10:30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274320" marR="0" lvl="1" indent="-27432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/>
                        <a:t>Ambassador Lianys Torres, Embassy of Cuba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- Introduced by Megha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Metrobus to 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1:55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dirty="0"/>
                        <a:t>Meet in “Red Square” – entrance to Intercultural Center</a:t>
                      </a:r>
                    </a:p>
                    <a:p>
                      <a:pPr marL="182880" indent="-182880"/>
                      <a:r>
                        <a:rPr lang="en-US" sz="2000" dirty="0"/>
                        <a:t>Georgetown University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/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Professor Angelo RIVERO Santos, Georgetown University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Introduced by Diego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Wrapup</a:t>
                      </a:r>
                      <a:r>
                        <a:rPr lang="en-US" sz="2000" dirty="0"/>
                        <a:t> and depart from GU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263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9EDB6-3794-76BF-59A9-B395113A3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A03C4-5DD1-E445-B076-070E1621C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0B481-55F8-EE51-118C-2C9D2DAA9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17C0E-9A8C-7C30-AE50-6B0AAAEE15A8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CCE3C-4187-CB45-FADB-2CFA8F6D8AC2}"/>
              </a:ext>
            </a:extLst>
          </p:cNvPr>
          <p:cNvSpPr txBox="1"/>
          <p:nvPr/>
        </p:nvSpPr>
        <p:spPr>
          <a:xfrm>
            <a:off x="5771609" y="3997484"/>
            <a:ext cx="233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Five</a:t>
            </a:r>
            <a:br>
              <a:rPr lang="en-US" sz="2400" dirty="0"/>
            </a:br>
            <a:r>
              <a:rPr lang="en-US" sz="2400" dirty="0"/>
              <a:t>13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453D6-0520-AAC1-6853-0EAF4E53D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77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3F5B13-398B-5F64-E510-3AACE63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690FF-5E03-9E6F-529C-C3283F0C9504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25876-EF72-3161-DE98-01CDE70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85" y="1839670"/>
            <a:ext cx="8631957" cy="43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1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FF8980-F323-A0DE-3F49-B6DA6D74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609320-D525-E39F-F850-E300C7906C6B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89601-3E20-BC73-EF98-0BE3A8B1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10050" y="3429000"/>
            <a:ext cx="3771900" cy="21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7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295875" y="3627120"/>
            <a:ext cx="34054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Amb. Lianys Torres</a:t>
            </a:r>
          </a:p>
          <a:p>
            <a:r>
              <a:rPr lang="en-US" sz="2400" dirty="0"/>
              <a:t>Embassy of Cuba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</a:t>
            </a:r>
            <a:r>
              <a:rPr lang="en-US" sz="2400" i="1" dirty="0"/>
              <a:t>Megha</a:t>
            </a:r>
            <a:endParaRPr lang="en-US" sz="2400" dirty="0"/>
          </a:p>
        </p:txBody>
      </p:sp>
      <p:pic>
        <p:nvPicPr>
          <p:cNvPr id="5" name="Picture 4" descr="A close-up of a person's profile&#10;&#10;AI-generated content may be incorrect.">
            <a:extLst>
              <a:ext uri="{FF2B5EF4-FFF2-40B4-BE49-F238E27FC236}">
                <a16:creationId xmlns:a16="http://schemas.microsoft.com/office/drawing/2014/main" id="{D4274E3C-09F8-625F-4DFB-26976D7FF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420">
            <a:off x="5534024" y="345649"/>
            <a:ext cx="5583884" cy="7223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BB46AE-0CFE-F2C5-3F5C-02592754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/>
          <a:stretch>
            <a:fillRect/>
          </a:stretch>
        </p:blipFill>
        <p:spPr>
          <a:xfrm>
            <a:off x="1894935" y="5948771"/>
            <a:ext cx="1057545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FED51-22C0-B141-8D5B-86D6FFF4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506" y="1611443"/>
            <a:ext cx="19683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2439-548E-D760-A943-5842AB848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sign&#10;&#10;AI-generated content may be incorrect.">
            <a:extLst>
              <a:ext uri="{FF2B5EF4-FFF2-40B4-BE49-F238E27FC236}">
                <a16:creationId xmlns:a16="http://schemas.microsoft.com/office/drawing/2014/main" id="{D5993319-5A15-2EF2-1CC5-40D83DF4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92" y="3429000"/>
            <a:ext cx="3713866" cy="96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A26D19-6230-DDE7-2BFF-07F400644F8E}"/>
              </a:ext>
            </a:extLst>
          </p:cNvPr>
          <p:cNvSpPr txBox="1"/>
          <p:nvPr/>
        </p:nvSpPr>
        <p:spPr>
          <a:xfrm>
            <a:off x="800100" y="7524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</p:spTree>
    <p:extLst>
      <p:ext uri="{BB962C8B-B14F-4D97-AF65-F5344CB8AC3E}">
        <p14:creationId xmlns:p14="http://schemas.microsoft.com/office/powerpoint/2010/main" val="226165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A26B-09EB-E6FA-E7BF-11C0B70E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55686-163E-5622-61EC-562792FCAD2E}"/>
              </a:ext>
            </a:extLst>
          </p:cNvPr>
          <p:cNvSpPr txBox="1"/>
          <p:nvPr/>
        </p:nvSpPr>
        <p:spPr>
          <a:xfrm>
            <a:off x="800100" y="7524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12DD1-D3A5-4867-60F3-8FD073D662AB}"/>
              </a:ext>
            </a:extLst>
          </p:cNvPr>
          <p:cNvSpPr txBox="1"/>
          <p:nvPr/>
        </p:nvSpPr>
        <p:spPr>
          <a:xfrm>
            <a:off x="624067" y="3121034"/>
            <a:ext cx="48710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Prof Angelo RIVERO Santos</a:t>
            </a:r>
          </a:p>
          <a:p>
            <a:pPr marL="182880" indent="-182880"/>
            <a:r>
              <a:rPr lang="en-US" sz="2400" dirty="0"/>
              <a:t>Latin America Expert and </a:t>
            </a:r>
            <a:br>
              <a:rPr lang="en-US" sz="2400" dirty="0"/>
            </a:br>
            <a:r>
              <a:rPr lang="en-US" sz="2400" dirty="0" err="1"/>
              <a:t>Fmr</a:t>
            </a:r>
            <a:r>
              <a:rPr lang="en-US" sz="2400" dirty="0"/>
              <a:t> Diplomat, Venezuela</a:t>
            </a:r>
          </a:p>
          <a:p>
            <a:endParaRPr lang="en-US" sz="2400" dirty="0"/>
          </a:p>
          <a:p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</a:t>
            </a:r>
            <a:r>
              <a:rPr lang="en-US" sz="2400" i="1" dirty="0"/>
              <a:t>Diego</a:t>
            </a:r>
            <a:endParaRPr lang="en-US" sz="2400" dirty="0"/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0E03FED-A257-A33A-8D79-00132D83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63">
            <a:off x="5691574" y="346486"/>
            <a:ext cx="5558281" cy="7223760"/>
          </a:xfrm>
          <a:prstGeom prst="rect">
            <a:avLst/>
          </a:prstGeom>
        </p:spPr>
      </p:pic>
      <p:pic>
        <p:nvPicPr>
          <p:cNvPr id="4" name="Picture 3" descr="A blue and white sign&#10;&#10;AI-generated content may be incorrect.">
            <a:extLst>
              <a:ext uri="{FF2B5EF4-FFF2-40B4-BE49-F238E27FC236}">
                <a16:creationId xmlns:a16="http://schemas.microsoft.com/office/drawing/2014/main" id="{BB0D442F-AC20-202B-8113-58BE48E48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3" y="2075622"/>
            <a:ext cx="2633682" cy="681042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58FB19A-DB3C-D5A9-DE84-A77592DA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73" y="5547507"/>
            <a:ext cx="836612" cy="10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5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B24A-7056-E87B-FA19-4A9D1FEF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D8084-A770-7A3B-BE7E-0EEC803A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0" y="3230777"/>
            <a:ext cx="11564679" cy="291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F2336-D490-23F8-57D0-D69A445B2109}"/>
              </a:ext>
            </a:extLst>
          </p:cNvPr>
          <p:cNvSpPr txBox="1"/>
          <p:nvPr/>
        </p:nvSpPr>
        <p:spPr>
          <a:xfrm>
            <a:off x="2181309" y="958787"/>
            <a:ext cx="3159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C91</a:t>
            </a:r>
            <a:r>
              <a:rPr lang="en-US" sz="3200" dirty="0"/>
              <a:t> Metrobus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18A327-0BAB-EC8B-A9FA-8AEED6858E6E}"/>
              </a:ext>
            </a:extLst>
          </p:cNvPr>
          <p:cNvCxnSpPr>
            <a:cxnSpLocks/>
          </p:cNvCxnSpPr>
          <p:nvPr/>
        </p:nvCxnSpPr>
        <p:spPr>
          <a:xfrm>
            <a:off x="1096249" y="3202365"/>
            <a:ext cx="103901" cy="1382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65629A-C5A3-922D-CEC8-BC485F32AB9C}"/>
              </a:ext>
            </a:extLst>
          </p:cNvPr>
          <p:cNvCxnSpPr>
            <a:cxnSpLocks/>
          </p:cNvCxnSpPr>
          <p:nvPr/>
        </p:nvCxnSpPr>
        <p:spPr>
          <a:xfrm>
            <a:off x="1047750" y="2540000"/>
            <a:ext cx="48499" cy="685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EB0C9D-6E0F-D2C3-C3FC-65700900FFA4}"/>
              </a:ext>
            </a:extLst>
          </p:cNvPr>
          <p:cNvSpPr txBox="1"/>
          <p:nvPr/>
        </p:nvSpPr>
        <p:spPr>
          <a:xfrm>
            <a:off x="659777" y="2045699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37th &amp; 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9DC9D-D666-0242-8FB0-15387FC722F9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7B648D-C77D-9DE2-179D-A2BFBB4CD952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A4324F-8A77-F123-2BC3-F78A54961AE5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30BA9A-7CC9-047B-25DC-2E432E197393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407457-E4E0-4F7C-C5E5-2BA38564C803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8A0A19-631D-8289-01FC-5C143BA0C088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A1522D-E32C-5467-0CB2-E068A95F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40" y="4291388"/>
            <a:ext cx="502820" cy="586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C4475A-9D4B-24EB-6A17-004F81BC8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381" y="0"/>
            <a:ext cx="2004327" cy="30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85018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163</TotalTime>
  <Words>2219</Words>
  <Application>Microsoft Office PowerPoint</Application>
  <PresentationFormat>Widescreen</PresentationFormat>
  <Paragraphs>402</Paragraphs>
  <Slides>59</Slides>
  <Notes>4</Notes>
  <HiddenSlides>18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DengXian</vt:lpstr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Cuba … and U.S.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Policy?</vt:lpstr>
      <vt:lpstr>“Maximum pressure”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Rights  in Foreign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>Fulton</cp:lastModifiedBy>
  <cp:revision>6</cp:revision>
  <cp:lastPrinted>2026-02-09T17:10:43Z</cp:lastPrinted>
  <dcterms:created xsi:type="dcterms:W3CDTF">2026-02-07T17:18:24Z</dcterms:created>
  <dcterms:modified xsi:type="dcterms:W3CDTF">2026-02-12T22:23:20Z</dcterms:modified>
  <cp:category/>
</cp:coreProperties>
</file>