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sldIdLst>
    <p:sldId id="256" r:id="rId2"/>
    <p:sldId id="1011" r:id="rId3"/>
    <p:sldId id="2192" r:id="rId4"/>
    <p:sldId id="2211" r:id="rId5"/>
    <p:sldId id="1852" r:id="rId6"/>
    <p:sldId id="2213" r:id="rId7"/>
    <p:sldId id="2214" r:id="rId8"/>
    <p:sldId id="2215" r:id="rId9"/>
    <p:sldId id="2216" r:id="rId10"/>
    <p:sldId id="2217" r:id="rId11"/>
    <p:sldId id="2218" r:id="rId12"/>
    <p:sldId id="2219" r:id="rId13"/>
    <p:sldId id="2221" r:id="rId14"/>
    <p:sldId id="2222" r:id="rId15"/>
    <p:sldId id="1848" r:id="rId16"/>
    <p:sldId id="2027" r:id="rId17"/>
    <p:sldId id="2242" r:id="rId18"/>
    <p:sldId id="2229" r:id="rId19"/>
    <p:sldId id="2233" r:id="rId20"/>
    <p:sldId id="2234" r:id="rId21"/>
    <p:sldId id="2239" r:id="rId22"/>
    <p:sldId id="2231" r:id="rId23"/>
    <p:sldId id="2232" r:id="rId24"/>
    <p:sldId id="2240" r:id="rId25"/>
    <p:sldId id="2230" r:id="rId26"/>
    <p:sldId id="2235" r:id="rId27"/>
    <p:sldId id="2236" r:id="rId28"/>
    <p:sldId id="2241" r:id="rId29"/>
    <p:sldId id="2228" r:id="rId30"/>
    <p:sldId id="2237" r:id="rId31"/>
    <p:sldId id="2212" r:id="rId32"/>
    <p:sldId id="1664" r:id="rId33"/>
    <p:sldId id="1847" r:id="rId34"/>
    <p:sldId id="2139" r:id="rId35"/>
    <p:sldId id="2140" r:id="rId36"/>
    <p:sldId id="2152" r:id="rId37"/>
    <p:sldId id="2200" r:id="rId38"/>
    <p:sldId id="1937" r:id="rId39"/>
    <p:sldId id="2155" r:id="rId40"/>
    <p:sldId id="2002" r:id="rId41"/>
    <p:sldId id="2178" r:id="rId42"/>
    <p:sldId id="1687" r:id="rId43"/>
    <p:sldId id="1740" r:id="rId44"/>
    <p:sldId id="2008" r:id="rId45"/>
    <p:sldId id="2015" r:id="rId46"/>
    <p:sldId id="2012" r:id="rId47"/>
    <p:sldId id="2033" r:id="rId48"/>
    <p:sldId id="2179" r:id="rId49"/>
    <p:sldId id="2023" r:id="rId50"/>
    <p:sldId id="2046" r:id="rId51"/>
    <p:sldId id="2037" r:id="rId52"/>
    <p:sldId id="2028" r:id="rId53"/>
    <p:sldId id="2238" r:id="rId54"/>
    <p:sldId id="2207" r:id="rId55"/>
    <p:sldId id="1655" r:id="rId56"/>
    <p:sldId id="920" r:id="rId57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rt" id="{286B62A3-7D65-46D0-A407-2FB0C89D52F1}">
          <p14:sldIdLst>
            <p14:sldId id="256"/>
            <p14:sldId id="1011"/>
            <p14:sldId id="2192"/>
            <p14:sldId id="2211"/>
            <p14:sldId id="1852"/>
            <p14:sldId id="2213"/>
            <p14:sldId id="2214"/>
            <p14:sldId id="2215"/>
            <p14:sldId id="2216"/>
            <p14:sldId id="2217"/>
            <p14:sldId id="2218"/>
            <p14:sldId id="2219"/>
            <p14:sldId id="2221"/>
            <p14:sldId id="2222"/>
            <p14:sldId id="1848"/>
            <p14:sldId id="2027"/>
            <p14:sldId id="2242"/>
            <p14:sldId id="2229"/>
            <p14:sldId id="2233"/>
            <p14:sldId id="2234"/>
            <p14:sldId id="2239"/>
            <p14:sldId id="2231"/>
            <p14:sldId id="2232"/>
            <p14:sldId id="2240"/>
            <p14:sldId id="2230"/>
            <p14:sldId id="2235"/>
            <p14:sldId id="2236"/>
            <p14:sldId id="2241"/>
            <p14:sldId id="2228"/>
            <p14:sldId id="2237"/>
            <p14:sldId id="2212"/>
            <p14:sldId id="1664"/>
            <p14:sldId id="1847"/>
            <p14:sldId id="2139"/>
            <p14:sldId id="2140"/>
            <p14:sldId id="2152"/>
            <p14:sldId id="2200"/>
            <p14:sldId id="1937"/>
            <p14:sldId id="2155"/>
            <p14:sldId id="2002"/>
            <p14:sldId id="2178"/>
            <p14:sldId id="1687"/>
            <p14:sldId id="1740"/>
            <p14:sldId id="2008"/>
            <p14:sldId id="2015"/>
            <p14:sldId id="2012"/>
            <p14:sldId id="2033"/>
            <p14:sldId id="2179"/>
            <p14:sldId id="2023"/>
            <p14:sldId id="2046"/>
            <p14:sldId id="2037"/>
            <p14:sldId id="2028"/>
            <p14:sldId id="2238"/>
            <p14:sldId id="2207"/>
          </p14:sldIdLst>
        </p14:section>
        <p14:section name="Good observer?" id="{E01CC503-AED2-4193-A811-80C5D9B0DDAF}">
          <p14:sldIdLst/>
        </p14:section>
        <p14:section name="Second &quot;tests&quot;" id="{6083E672-F2AD-47BA-8BAF-22F6C8C18268}">
          <p14:sldIdLst/>
        </p14:section>
        <p14:section name="Questionnaire-Discussion" id="{E066A4A2-88AD-4E68-A5ED-4A82136DE8D4}">
          <p14:sldIdLst/>
        </p14:section>
        <p14:section name="Syllabus and Schedule" id="{10CFC5B4-CE0C-41E2-99CC-A4DEDE828B88}">
          <p14:sldIdLst/>
        </p14:section>
        <p14:section name="NSC Project Intro" id="{9DFE92F2-46D1-41A4-B06D-76CA3E932F96}">
          <p14:sldIdLst/>
        </p14:section>
        <p14:section name="USG processes" id="{437D31BE-7979-454B-96D0-2A6E74C1FD21}">
          <p14:sldIdLst/>
        </p14:section>
        <p14:section name="lunch" id="{40D56E27-2BFF-4884-885A-541D483C2A5E}">
          <p14:sldIdLst>
            <p14:sldId id="1655"/>
          </p14:sldIdLst>
        </p14:section>
        <p14:section name="Bill Ortman" id="{CF09538F-A78D-454D-80FF-A522693CEA8C}">
          <p14:sldIdLst>
            <p14:sldId id="920"/>
          </p14:sldIdLst>
        </p14:section>
        <p14:section name="break" id="{BE9B1A2E-8DE8-4E4B-A970-982A95F2BAB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2D0DB"/>
    <a:srgbClr val="BF2F1E"/>
    <a:srgbClr val="1040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42D652-3076-4370-82D8-9CA0975743B8}" v="153" dt="2026-02-19T16:38:34.186"/>
    <p1510:client id="{AE5803DD-1C94-467C-94BF-37D73FCC0701}" v="64" dt="2026-02-18T20:02:15.450"/>
    <p1510:client id="{DF038CFE-840D-4BF8-A1DC-3D39D43A4D15}" v="2" dt="2026-02-19T14:57:01.3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41" autoAdjust="0"/>
    <p:restoredTop sz="95073"/>
  </p:normalViewPr>
  <p:slideViewPr>
    <p:cSldViewPr snapToGrid="0">
      <p:cViewPr varScale="1">
        <p:scale>
          <a:sx n="70" d="100"/>
          <a:sy n="70" d="100"/>
        </p:scale>
        <p:origin x="298" y="2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64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9T10:45:46.82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1 127 24575,'52'-5'0,"-9"2"0,-13 1 0,-8 1 0,-1 0 0,2 0 0,5 0 0,3 1 0,-1 1 0,-6 0 0,-11 0 0,-3-1 0,-5 0 0,1 0 0,-2 0 0,0 2 0,-2-1 0,8 0 0,3 0 0,1-1 0,1 0 0,-6 0 0,1 0 0,2 0 0,0 0 0,-1-2 0,4 2 0,5-2 0,1 2 0,7 0 0,-13-1 0,-2 0 0,-4 0 0,6 1 0,9 0 0,20 0 0,-9 0 0,14 2 0,-24-1 0,3 0 0,-4-1 0,0 0 0,2 0 0,1-3 0,-7 2 0,-2-4 0,-2 4 0,-3-3 0,5 1 0,0-1 0,0-2 0,-3 3 0,0-2 0,-2 2 0,1 0 0,-3 1 0,6 0 0,3 0 0,3-1 0,-1-1 0,-3 2 0,-2-2 0,0 3 0,2-1 0,-1 1 0,8 0 0,0 0 0,2 1 0,-1 0 0,-3 0 0,-4 0 0,9 0 0,6 0 0,5 0 0,12 0 0,-21-1 0,-4 0 0,-17 0 0,-5 1 0,2 0 0,2-2 0,2 2 0,-1-3 0,0 3 0,-1 0 0,2 0 0,4 0 0,6-1 0,0-1 0,-2 0 0,-9 0 0,-3 1 0,-3-1 0,2 1 0,3-2 0,1 1 0,5 0 0,3-2 0,-1 1 0,2 1 0,0-2 0,0 3 0,12-3 0,3 2 0,10-1 0,-11 2 0,-12 0 0,-13 1 0,-6 0 0,3 0 0,-1 0 0,1 0 0,-1 0 0,-2 0 0,0 0 0,1 0 0,1 0 0,0 0 0,0 0 0,-1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9T10:45:54.33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0 24575,'47'0'0,"5"1"0,4 2 0,-6 0 0,26 5 0,-17-1 0,33 3 0,-29-5 0,3-2 0,-18-3 0,-10 0 0,2 0 0,-12 0 0,-8 0 0,1 0 0,-7 0 0,8 0 0,-2 0 0,8 1 0,-1 0 0,8 0 0,11 0 0,5-1 0,27 3 0,-2-3 0,-1 3 0,-11-3 0,-28 0 0,9 0 0,7 0 0,20 0 0,27 0 0,-6-2 0,-20 0 0,-15 0 0,-28 1 0,6 1 0,10 1 0,-1 0 0,9 1 0,-11-1 0,-3-3 0,-10 0 0,2 0 0,-4-1 0,9 2 0,0 0 0,-2 1 0,5 0 0,3 0 0,3 0 0,16-2 0,-16 1 0,-3-1 0,-13 2 0,-11-1 0,7 0 0,12 0 0,5 0 0,9-1 0,-20 1 0,-4-2 0,-9 0 0,-3 0 0,5 1 0,-8 1 0,-4 0 0,-5 1 0,1 0 0,2 0 0,10 0 0,2-1 0,8 0 0,-3 0 0,-2 0 0,4 1 0,-4 2 0,0-1 0,-5 1 0,-8 0 0,-2-2 0,0 0 0,0 0 0,4 0 0,2 0 0,3 0 0,-2 0 0,0-1 0,-5 0 0,-3 0 0,-3 0 0,-3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9T10:47:57.39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1053 4150 24575,'42'-2'0,"-4"0"0,-16 2 0,-8 0 0,-3 0 0,-4-3 0,1 1 0,1-2 0,-2 0 0,-3 1 0,-2 0 0,0 1 0,0 0 0,2 0 0,3 1 0,10-2 0,2 1 0,0 1 0,-3-2 0,-11 3 0,-1-2 0,-2 1 0,-1-1 0,3-1 0,-2-1 0,1 1 0,0-1 0,-1 3 0,3-3 0,-3 1 0,0-1 0,1-3 0,1-7 0,-1 0 0,5-7 0,-4 8 0,1 1 0,0 0 0,-2 5 0,0-1 0,-1 4 0,1-1 0,-2-6 0,1 6 0,-2-8 0,0 3 0,0 1 0,0-6 0,0 8 0,1-4 0,0 4 0,0 0 0,2 1 0,-3-1 0,3-4 0,-1-5 0,1-1 0,1-4 0,-2 4 0,-2 4 0,0 3 0,0 3 0,0-2 0,0 1 0,0-4 0,0 4 0,0 0 0,1-2 0,0 2 0,1-5 0,-1 0 0,-3-2 0,-1-5 0,-1 2 0,-3-5 0,0 0 0,-1-3 0,1 1 0,2-2 0,1 2 0,-1-6 0,1 1 0,-3-5 0,-2-4 0,-3 6 0,0 0 0,1 10 0,4 7 0,2 1 0,2 6 0,1 1 0,0 0 0,1 0 0,-1-7 0,1-1 0,-3-8 0,0-1 0,-6-5 0,-3-5 0,0-2 0,-4-5 0,3 7 0,4 5 0,2 6 0,3 2 0,1 0 0,1-4 0,0 1 0,2-2 0,-3 1 0,0 4 0,-1-5 0,0 7 0,-1-1 0,1 0 0,-2 1 0,1-1 0,2 2 0,2-2 0,0-5 0,-1-4 0,-3-1 0,1 0 0,-2 7 0,2-1 0,-3 1 0,1-2 0,-1 0 0,-1 0 0,-2-12 0,-6-7 0,-6-13 0,2 10 0,2 2 0,11 20 0,2-1 0,1 5 0,-3 1 0,1 0 0,-2-2 0,0 1 0,-3-9 0,1 7 0,0 0 0,1 3 0,4 4 0,0-1 0,0 2 0,2 6 0,-1 0 0,2 0 0,0 4 0,1-4 0,1 1 0,-2-3 0,-2-4 0,-3-2 0,-4-3 0,-1-3 0,-1 3 0,2 2 0,2 2 0,1 0 0,3 1 0,1 3 0,1 3 0,1-1 0,-1-3 0,-3-7 0,2 0 0,-3-3 0,3 3 0,-3-1 0,0 2 0,-1 1 0,0 2 0,3 5 0,-1-3 0,5 8 0,-1-6 0,0 2 0,0-5 0,-5-8 0,-1 0 0,-1-1 0,1 2 0,2 7 0,2 2 0,0 0 0,-4-5 0,2 2 0,-5-6 0,6 11 0,-1-3 0,3 6 0,0 0 0,-4-3 0,4 5 0,-25-29 0,1 3 0,-17-19 0,14 16 0,9 14 0,13 10 0,1 3 0,4 1 0,-2 2 0,2 0 0,2 0 0,-1 2 0,1-2 0,-2-1 0,1 2 0,-3-8 0,2 5 0,-2-5 0,3 3 0,-2-4 0,1-1 0,-2 0 0,1-4 0,-3-2 0,3 1 0,-2-2 0,3 8 0,0 2 0,0 3 0,3 3 0,0-2 0,0 1 0,0 1 0,-4-7 0,0-1 0,-2-4 0,1 0 0,3 8 0,-1 0 0,2 6 0,0 0 0,0-3 0,-3 0 0,2-1 0,-3-2 0,3 5 0,-4-7 0,3 4 0,-2-4 0,3 6 0,1 0 0,-2 0 0,1 2 0,-1-2 0,2 2 0,-2-2 0,1 1 0,-2-3 0,3 4 0,-3-3 0,4 4 0,-3-2 0,2-2 0,-2 1 0,0-2 0,0 3 0,3 1 0,-2 2 0,1-1 0,-1-1 0,0-1 0,0-2 0,0 3 0,-1-3 0,1 2 0,2-3 0,0 3 0,-1 1 0,1-2 0,-3 2 0,2-4 0,-1 2 0,-1 0 0,1 0 0,0-1 0,-3 0 0,3-4 0,-3 2 0,0-1 0,2 3 0,0 2 0,2 1 0,1 2 0,-2 0 0,1 1 0,0-2 0,1 2 0,0-2 0,-1 1 0,2-1 0,-17 6 0,12-3 0,-13 5 0,18-5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9T10:45:46.82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1 127 24575,'52'-5'0,"-9"2"0,-13 1 0,-8 1 0,-1 0 0,2 0 0,5 0 0,3 1 0,-1 1 0,-6 0 0,-11 0 0,-3-1 0,-5 0 0,1 0 0,-2 0 0,0 2 0,-2-1 0,8 0 0,3 0 0,1-1 0,1 0 0,-6 0 0,1 0 0,2 0 0,0 0 0,-1-2 0,4 2 0,5-2 0,1 2 0,7 0 0,-13-1 0,-2 0 0,-4 0 0,6 1 0,9 0 0,20 0 0,-9 0 0,14 2 0,-24-1 0,3 0 0,-4-1 0,0 0 0,2 0 0,1-3 0,-7 2 0,-2-4 0,-2 4 0,-3-3 0,5 1 0,0-1 0,0-2 0,-3 3 0,0-2 0,-2 2 0,1 0 0,-3 1 0,6 0 0,3 0 0,3-1 0,-1-1 0,-3 2 0,-2-2 0,0 3 0,2-1 0,-1 1 0,8 0 0,0 0 0,2 1 0,-1 0 0,-3 0 0,-4 0 0,9 0 0,6 0 0,5 0 0,12 0 0,-21-1 0,-4 0 0,-17 0 0,-5 1 0,2 0 0,2-2 0,2 2 0,-1-3 0,0 3 0,-1 0 0,2 0 0,4 0 0,6-1 0,0-1 0,-2 0 0,-9 0 0,-3 1 0,-3-1 0,2 1 0,3-2 0,1 1 0,5 0 0,3-2 0,-1 1 0,2 1 0,0-2 0,0 3 0,12-3 0,3 2 0,10-1 0,-11 2 0,-12 0 0,-13 1 0,-6 0 0,3 0 0,-1 0 0,1 0 0,-1 0 0,-2 0 0,0 0 0,1 0 0,1 0 0,0 0 0,0 0 0,-1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9T10:45:54.33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0 24575,'47'0'0,"5"1"0,4 2 0,-6 0 0,26 5 0,-17-1 0,33 3 0,-29-5 0,3-2 0,-18-3 0,-10 0 0,2 0 0,-12 0 0,-8 0 0,1 0 0,-7 0 0,8 0 0,-2 0 0,8 1 0,-1 0 0,8 0 0,11 0 0,5-1 0,27 3 0,-2-3 0,-1 3 0,-11-3 0,-28 0 0,9 0 0,7 0 0,20 0 0,27 0 0,-6-2 0,-20 0 0,-15 0 0,-28 1 0,6 1 0,10 1 0,-1 0 0,9 1 0,-11-1 0,-3-3 0,-10 0 0,2 0 0,-4-1 0,9 2 0,0 0 0,-2 1 0,5 0 0,3 0 0,3 0 0,16-2 0,-16 1 0,-3-1 0,-13 2 0,-11-1 0,7 0 0,12 0 0,5 0 0,9-1 0,-20 1 0,-4-2 0,-9 0 0,-3 0 0,5 1 0,-8 1 0,-4 0 0,-5 1 0,1 0 0,2 0 0,10 0 0,2-1 0,8 0 0,-3 0 0,-2 0 0,4 1 0,-4 2 0,0-1 0,-5 1 0,-8 0 0,-2-2 0,0 0 0,0 0 0,4 0 0,2 0 0,3 0 0,-2 0 0,0-1 0,-5 0 0,-3 0 0,-3 0 0,-3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9T10:47:57.39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1053 4150 24575,'42'-2'0,"-4"0"0,-16 2 0,-8 0 0,-3 0 0,-4-3 0,1 1 0,1-2 0,-2 0 0,-3 1 0,-2 0 0,0 1 0,0 0 0,2 0 0,3 1 0,10-2 0,2 1 0,0 1 0,-3-2 0,-11 3 0,-1-2 0,-2 1 0,-1-1 0,3-1 0,-2-1 0,1 1 0,0-1 0,-1 3 0,3-3 0,-3 1 0,0-1 0,1-3 0,1-7 0,-1 0 0,5-7 0,-4 8 0,1 1 0,0 0 0,-2 5 0,0-1 0,-1 4 0,1-1 0,-2-6 0,1 6 0,-2-8 0,0 3 0,0 1 0,0-6 0,0 8 0,1-4 0,0 4 0,0 0 0,2 1 0,-3-1 0,3-4 0,-1-5 0,1-1 0,1-4 0,-2 4 0,-2 4 0,0 3 0,0 3 0,0-2 0,0 1 0,0-4 0,0 4 0,0 0 0,1-2 0,0 2 0,1-5 0,-1 0 0,-3-2 0,-1-5 0,-1 2 0,-3-5 0,0 0 0,-1-3 0,1 1 0,2-2 0,1 2 0,-1-6 0,1 1 0,-3-5 0,-2-4 0,-3 6 0,0 0 0,1 10 0,4 7 0,2 1 0,2 6 0,1 1 0,0 0 0,1 0 0,-1-7 0,1-1 0,-3-8 0,0-1 0,-6-5 0,-3-5 0,0-2 0,-4-5 0,3 7 0,4 5 0,2 6 0,3 2 0,1 0 0,1-4 0,0 1 0,2-2 0,-3 1 0,0 4 0,-1-5 0,0 7 0,-1-1 0,1 0 0,-2 1 0,1-1 0,2 2 0,2-2 0,0-5 0,-1-4 0,-3-1 0,1 0 0,-2 7 0,2-1 0,-3 1 0,1-2 0,-1 0 0,-1 0 0,-2-12 0,-6-7 0,-6-13 0,2 10 0,2 2 0,11 20 0,2-1 0,1 5 0,-3 1 0,1 0 0,-2-2 0,0 1 0,-3-9 0,1 7 0,0 0 0,1 3 0,4 4 0,0-1 0,0 2 0,2 6 0,-1 0 0,2 0 0,0 4 0,1-4 0,1 1 0,-2-3 0,-2-4 0,-3-2 0,-4-3 0,-1-3 0,-1 3 0,2 2 0,2 2 0,1 0 0,3 1 0,1 3 0,1 3 0,1-1 0,-1-3 0,-3-7 0,2 0 0,-3-3 0,3 3 0,-3-1 0,0 2 0,-1 1 0,0 2 0,3 5 0,-1-3 0,5 8 0,-1-6 0,0 2 0,0-5 0,-5-8 0,-1 0 0,-1-1 0,1 2 0,2 7 0,2 2 0,0 0 0,-4-5 0,2 2 0,-5-6 0,6 11 0,-1-3 0,3 6 0,0 0 0,-4-3 0,4 5 0,-25-29 0,1 3 0,-17-19 0,14 16 0,9 14 0,13 10 0,1 3 0,4 1 0,-2 2 0,2 0 0,2 0 0,-1 2 0,1-2 0,-2-1 0,1 2 0,-3-8 0,2 5 0,-2-5 0,3 3 0,-2-4 0,1-1 0,-2 0 0,1-4 0,-3-2 0,3 1 0,-2-2 0,3 8 0,0 2 0,0 3 0,3 3 0,0-2 0,0 1 0,0 1 0,-4-7 0,0-1 0,-2-4 0,1 0 0,3 8 0,-1 0 0,2 6 0,0 0 0,0-3 0,-3 0 0,2-1 0,-3-2 0,3 5 0,-4-7 0,3 4 0,-2-4 0,3 6 0,1 0 0,-2 0 0,1 2 0,-1-2 0,2 2 0,-2-2 0,1 1 0,-2-3 0,3 4 0,-3-3 0,4 4 0,-3-2 0,2-2 0,-2 1 0,0-2 0,0 3 0,3 1 0,-2 2 0,1-1 0,-1-1 0,0-1 0,0-2 0,0 3 0,-1-3 0,1 2 0,2-3 0,0 3 0,-1 1 0,1-2 0,-3 2 0,2-4 0,-1 2 0,-1 0 0,1 0 0,0-1 0,-3 0 0,3-4 0,-3 2 0,0-1 0,2 3 0,0 2 0,2 1 0,1 2 0,-2 0 0,1 1 0,0-2 0,1 2 0,0-2 0,-1 1 0,2-1 0,-17 6 0,12-3 0,-13 5 0,18-5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739" cy="471054"/>
          </a:xfrm>
          <a:prstGeom prst="rect">
            <a:avLst/>
          </a:prstGeom>
        </p:spPr>
        <p:txBody>
          <a:bodyPr vert="horz" lIns="94203" tIns="47102" rIns="94203" bIns="4710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5" y="0"/>
            <a:ext cx="3077739" cy="471054"/>
          </a:xfrm>
          <a:prstGeom prst="rect">
            <a:avLst/>
          </a:prstGeom>
        </p:spPr>
        <p:txBody>
          <a:bodyPr vert="horz" lIns="94203" tIns="47102" rIns="94203" bIns="47102" rtlCol="0"/>
          <a:lstStyle>
            <a:lvl1pPr algn="r">
              <a:defRPr sz="1200"/>
            </a:lvl1pPr>
          </a:lstStyle>
          <a:p>
            <a:fld id="{A4B45A41-E728-4C03-8E92-ADFB1F2FD97D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03" tIns="47102" rIns="94203" bIns="4710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5"/>
            <a:ext cx="5681980" cy="3696713"/>
          </a:xfrm>
          <a:prstGeom prst="rect">
            <a:avLst/>
          </a:prstGeom>
        </p:spPr>
        <p:txBody>
          <a:bodyPr vert="horz" lIns="94203" tIns="47102" rIns="94203" bIns="4710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917425"/>
            <a:ext cx="3077739" cy="471053"/>
          </a:xfrm>
          <a:prstGeom prst="rect">
            <a:avLst/>
          </a:prstGeom>
        </p:spPr>
        <p:txBody>
          <a:bodyPr vert="horz" lIns="94203" tIns="47102" rIns="94203" bIns="4710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5" y="8917425"/>
            <a:ext cx="3077739" cy="471053"/>
          </a:xfrm>
          <a:prstGeom prst="rect">
            <a:avLst/>
          </a:prstGeom>
        </p:spPr>
        <p:txBody>
          <a:bodyPr vert="horz" lIns="94203" tIns="47102" rIns="94203" bIns="47102" rtlCol="0" anchor="b"/>
          <a:lstStyle>
            <a:lvl1pPr algn="r">
              <a:defRPr sz="1200"/>
            </a:lvl1pPr>
          </a:lstStyle>
          <a:p>
            <a:fld id="{CA4382C9-6A48-49AF-A069-E0AA57207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11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382C9-6A48-49AF-A069-E0AA57207C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06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829879"/>
            <a:ext cx="9144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84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2"/>
            <a:ext cx="105156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7"/>
            <a:ext cx="105156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5186516"/>
            <a:ext cx="10514012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65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489399"/>
            <a:ext cx="10514012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18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2045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9"/>
            <a:ext cx="105156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850581"/>
            <a:ext cx="10514012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56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1" y="1885950"/>
            <a:ext cx="294686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6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7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7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609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7"/>
            <a:ext cx="2940051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8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5" y="4873766"/>
            <a:ext cx="293440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4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2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8" y="4873764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84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56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9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949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829878"/>
            <a:ext cx="9144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78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43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1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1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13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76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64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8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13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C2A612B4-EC48-419E-AD90-569E22E2D17F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267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customXml" Target="../ink/ink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customXml" Target="../ink/ink4.xml"/><Relationship Id="rId10" Type="http://schemas.openxmlformats.org/officeDocument/2006/relationships/image" Target="../media/image90.png"/><Relationship Id="rId4" Type="http://schemas.openxmlformats.org/officeDocument/2006/relationships/image" Target="../media/image6.png"/><Relationship Id="rId9" Type="http://schemas.openxmlformats.org/officeDocument/2006/relationships/customXml" Target="../ink/ink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n.wiktionary.org/wiki/PB%26J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mp"/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tmp"/><Relationship Id="rId4" Type="http://schemas.openxmlformats.org/officeDocument/2006/relationships/image" Target="../media/image44.tm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customXml" Target="../ink/ink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7.tmp"/><Relationship Id="rId5" Type="http://schemas.openxmlformats.org/officeDocument/2006/relationships/customXml" Target="../ink/ink1.xml"/><Relationship Id="rId10" Type="http://schemas.openxmlformats.org/officeDocument/2006/relationships/image" Target="../media/image90.png"/><Relationship Id="rId4" Type="http://schemas.openxmlformats.org/officeDocument/2006/relationships/image" Target="../media/image6.png"/><Relationship Id="rId9" Type="http://schemas.openxmlformats.org/officeDocument/2006/relationships/customXml" Target="../ink/ink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D9643-660C-4F7A-B505-E1947E55E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6950" y="1781175"/>
            <a:ext cx="7686674" cy="1194650"/>
          </a:xfrm>
        </p:spPr>
        <p:txBody>
          <a:bodyPr>
            <a:normAutofit/>
          </a:bodyPr>
          <a:lstStyle/>
          <a:p>
            <a:r>
              <a:rPr lang="en-US" sz="4000" dirty="0"/>
              <a:t>Global Policy Seminar and NSC Simulation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BD79B-F6CA-4B05-A6F4-9D3640A03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037" y="2741801"/>
            <a:ext cx="6858000" cy="618523"/>
          </a:xfrm>
        </p:spPr>
        <p:txBody>
          <a:bodyPr>
            <a:normAutofit/>
          </a:bodyPr>
          <a:lstStyle/>
          <a:p>
            <a:r>
              <a:rPr lang="en-US" sz="2800" dirty="0"/>
              <a:t>IRP 401  -  IRP 402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BCD19B-55AB-4D08-A939-080A93DACEA3}"/>
              </a:ext>
            </a:extLst>
          </p:cNvPr>
          <p:cNvSpPr txBox="1"/>
          <p:nvPr/>
        </p:nvSpPr>
        <p:spPr>
          <a:xfrm>
            <a:off x="5771609" y="5465641"/>
            <a:ext cx="3368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Prof. Fulton T. Armstrong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3D3CE5-5285-44EC-AB2E-E318AACFE2FF}"/>
              </a:ext>
            </a:extLst>
          </p:cNvPr>
          <p:cNvSpPr txBox="1"/>
          <p:nvPr/>
        </p:nvSpPr>
        <p:spPr>
          <a:xfrm>
            <a:off x="5771609" y="3997484"/>
            <a:ext cx="23755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Week Six</a:t>
            </a:r>
            <a:br>
              <a:rPr lang="en-US" sz="2400" dirty="0"/>
            </a:br>
            <a:r>
              <a:rPr lang="en-US" sz="2400" dirty="0"/>
              <a:t>20 February 2026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FBA8E4-BC1F-3A4B-2113-F28660CE9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232" y="3882176"/>
            <a:ext cx="3232987" cy="20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90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3568F-2AF0-A113-67A4-31459DED5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2F3AE24-62C5-E0D4-810D-BB1B2ED8E625}"/>
              </a:ext>
            </a:extLst>
          </p:cNvPr>
          <p:cNvSpPr txBox="1"/>
          <p:nvPr/>
        </p:nvSpPr>
        <p:spPr>
          <a:xfrm>
            <a:off x="2296164" y="2138934"/>
            <a:ext cx="3814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Personal vs official views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5945B8-E02B-2971-E311-5C7532297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7378" y="1674627"/>
            <a:ext cx="3867690" cy="14194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7FB798-6E66-6CA5-64F0-5DA02729CDD4}"/>
              </a:ext>
            </a:extLst>
          </p:cNvPr>
          <p:cNvSpPr txBox="1"/>
          <p:nvPr/>
        </p:nvSpPr>
        <p:spPr>
          <a:xfrm>
            <a:off x="8378456" y="3123046"/>
            <a:ext cx="1945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St. James’s Square</a:t>
            </a:r>
            <a:br>
              <a:rPr lang="en-US" dirty="0"/>
            </a:br>
            <a:r>
              <a:rPr lang="en-US" dirty="0"/>
              <a:t>London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0F1B09-3798-E318-70FC-B68E0A10E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879" y="4495870"/>
            <a:ext cx="6787472" cy="20106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3FA0FA5-4CC6-0589-C5FC-A6C06E59C698}"/>
              </a:ext>
            </a:extLst>
          </p:cNvPr>
          <p:cNvSpPr txBox="1"/>
          <p:nvPr/>
        </p:nvSpPr>
        <p:spPr>
          <a:xfrm>
            <a:off x="2281879" y="3127037"/>
            <a:ext cx="3294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Chatham House Rule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38D746-FDFD-78BE-994E-E169BB5F2B6B}"/>
              </a:ext>
            </a:extLst>
          </p:cNvPr>
          <p:cNvSpPr txBox="1"/>
          <p:nvPr/>
        </p:nvSpPr>
        <p:spPr>
          <a:xfrm>
            <a:off x="819151" y="771525"/>
            <a:ext cx="5276849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ETIQUETTE or PROTOCOL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19D0BB-A364-4F5E-FDF1-34247674EF84}"/>
              </a:ext>
            </a:extLst>
          </p:cNvPr>
          <p:cNvSpPr txBox="1"/>
          <p:nvPr/>
        </p:nvSpPr>
        <p:spPr>
          <a:xfrm rot="1261448">
            <a:off x="8317897" y="322151"/>
            <a:ext cx="463914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n>
                  <a:solidFill>
                    <a:sysClr val="windowText" lastClr="000000"/>
                  </a:solidFill>
                </a:ln>
              </a:rPr>
              <a:t>REMINDER</a:t>
            </a:r>
            <a:endParaRPr lang="en-US" dirty="0">
              <a:ln>
                <a:solidFill>
                  <a:sysClr val="windowText" lastClr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85994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A2D8F-7174-E5D1-DBD2-1B696742B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CDBF616-99CF-A8AC-1EEF-A692C695463F}"/>
              </a:ext>
            </a:extLst>
          </p:cNvPr>
          <p:cNvSpPr txBox="1"/>
          <p:nvPr/>
        </p:nvSpPr>
        <p:spPr>
          <a:xfrm>
            <a:off x="819151" y="771525"/>
            <a:ext cx="5276849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ETIQUETTE or PROTOCOL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924EB3-A0A9-84E0-7924-2692971B3C07}"/>
              </a:ext>
            </a:extLst>
          </p:cNvPr>
          <p:cNvSpPr txBox="1"/>
          <p:nvPr/>
        </p:nvSpPr>
        <p:spPr>
          <a:xfrm>
            <a:off x="2271872" y="2181741"/>
            <a:ext cx="6622326" cy="35855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Professional respect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Smart, analytical questions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Non-combative tone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Depending on your style, perhaps preface question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What is your perspective on …?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What should we make of reports that …?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What do we need to know to understand …</a:t>
            </a:r>
          </a:p>
          <a:p>
            <a:r>
              <a:rPr lang="en-US" sz="2400" dirty="0"/>
              <a:t>Neutral vocabulary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EC1C23-E59C-B2A9-F700-B92B01153E6D}"/>
              </a:ext>
            </a:extLst>
          </p:cNvPr>
          <p:cNvSpPr txBox="1"/>
          <p:nvPr/>
        </p:nvSpPr>
        <p:spPr>
          <a:xfrm rot="1261448">
            <a:off x="8317897" y="322151"/>
            <a:ext cx="463914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n>
                  <a:solidFill>
                    <a:sysClr val="windowText" lastClr="000000"/>
                  </a:solidFill>
                </a:ln>
              </a:rPr>
              <a:t>REMINDER</a:t>
            </a:r>
            <a:endParaRPr lang="en-US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17DFF158-3E34-B9D2-CF2D-0739F199BADA}"/>
              </a:ext>
            </a:extLst>
          </p:cNvPr>
          <p:cNvSpPr/>
          <p:nvPr/>
        </p:nvSpPr>
        <p:spPr>
          <a:xfrm>
            <a:off x="1654629" y="3635829"/>
            <a:ext cx="617243" cy="1524000"/>
          </a:xfrm>
          <a:prstGeom prst="leftBrac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3637BD68-D739-ECFF-7F63-3ABDDE7A6449}"/>
              </a:ext>
            </a:extLst>
          </p:cNvPr>
          <p:cNvSpPr/>
          <p:nvPr/>
        </p:nvSpPr>
        <p:spPr>
          <a:xfrm rot="10800000">
            <a:off x="9032470" y="3635829"/>
            <a:ext cx="617243" cy="1524000"/>
          </a:xfrm>
          <a:prstGeom prst="leftBrac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11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35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5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21BD9-29AF-3CA5-82FB-69D1DD617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04B9A7-A7DE-86FD-94A0-62AE08F15B8F}"/>
              </a:ext>
            </a:extLst>
          </p:cNvPr>
          <p:cNvSpPr txBox="1"/>
          <p:nvPr/>
        </p:nvSpPr>
        <p:spPr>
          <a:xfrm>
            <a:off x="1304926" y="702731"/>
            <a:ext cx="4166234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DISCUSSION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00BE57-18DB-94C2-F09B-174610629466}"/>
              </a:ext>
            </a:extLst>
          </p:cNvPr>
          <p:cNvSpPr txBox="1"/>
          <p:nvPr/>
        </p:nvSpPr>
        <p:spPr>
          <a:xfrm>
            <a:off x="1447798" y="2101334"/>
            <a:ext cx="9403082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Can discuss sensitive, complex, politicized issues.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Remember … 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Understand that words can have different meanings.</a:t>
            </a:r>
          </a:p>
          <a:p>
            <a:pPr>
              <a:spcAft>
                <a:spcPts val="1200"/>
              </a:spcAft>
            </a:pPr>
            <a:endParaRPr lang="en-US" sz="2400" dirty="0"/>
          </a:p>
          <a:p>
            <a:pPr>
              <a:spcAft>
                <a:spcPts val="1200"/>
              </a:spcAft>
            </a:pPr>
            <a:r>
              <a:rPr lang="en-US" sz="2400" dirty="0"/>
              <a:t>OUR MISSION (among ourselves and with guests):</a:t>
            </a:r>
          </a:p>
          <a:p>
            <a:pPr lvl="3">
              <a:spcAft>
                <a:spcPts val="1200"/>
              </a:spcAft>
            </a:pPr>
            <a:r>
              <a:rPr lang="en-US" sz="2400" dirty="0"/>
              <a:t>TO UNDERSTAND AND ANALYZE</a:t>
            </a:r>
          </a:p>
          <a:p>
            <a:pPr lvl="3">
              <a:spcAft>
                <a:spcPts val="1200"/>
              </a:spcAft>
            </a:pPr>
            <a:r>
              <a:rPr lang="en-US" sz="2400" dirty="0"/>
              <a:t>(NOT TO JUDGE)</a:t>
            </a:r>
          </a:p>
          <a:p>
            <a:pPr lvl="3">
              <a:spcAft>
                <a:spcPts val="1200"/>
              </a:spcAft>
            </a:pPr>
            <a:r>
              <a:rPr lang="en-US" sz="2400" dirty="0"/>
              <a:t>LISTEN, THINK, TRY TO UNDERSTAND, BE DIPLOMATIC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732FAB-65A7-1587-ACD8-4244D45B8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794" y="2559444"/>
            <a:ext cx="7529965" cy="38675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5480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C49CF-6512-4E5C-7C2E-8CEB800DE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A9A4F5-D11D-775A-EBF0-65FAE9FD2DFA}"/>
              </a:ext>
            </a:extLst>
          </p:cNvPr>
          <p:cNvSpPr txBox="1"/>
          <p:nvPr/>
        </p:nvSpPr>
        <p:spPr>
          <a:xfrm>
            <a:off x="1304926" y="702731"/>
            <a:ext cx="4166234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DISCUSSION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5A82B2-BDCA-AE09-1E9E-542C28BCC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87" y="1351942"/>
            <a:ext cx="10163025" cy="5231737"/>
          </a:xfrm>
          <a:prstGeom prst="rect">
            <a:avLst/>
          </a:prstGeom>
        </p:spPr>
      </p:pic>
      <p:pic>
        <p:nvPicPr>
          <p:cNvPr id="14" name="Picture 13" descr="A map of israel with black text&#10;&#10;AI-generated content may be incorrect.">
            <a:extLst>
              <a:ext uri="{FF2B5EF4-FFF2-40B4-BE49-F238E27FC236}">
                <a16:creationId xmlns:a16="http://schemas.microsoft.com/office/drawing/2014/main" id="{CFE4681A-9D2B-FE1D-0D8E-561C30245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764" y="-269240"/>
            <a:ext cx="4754880" cy="1035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1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75000" y="1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16A7040-FCA0-E0A7-DB8B-D6421A88C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E5141E-D0AF-A031-2061-C6E216904B50}"/>
              </a:ext>
            </a:extLst>
          </p:cNvPr>
          <p:cNvSpPr txBox="1"/>
          <p:nvPr/>
        </p:nvSpPr>
        <p:spPr>
          <a:xfrm>
            <a:off x="1304926" y="702731"/>
            <a:ext cx="4166234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DISCUSSION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9DED55-7496-D6B4-6BC2-53D4653DB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87" y="1351942"/>
            <a:ext cx="10163025" cy="5231737"/>
          </a:xfrm>
          <a:prstGeom prst="rect">
            <a:avLst/>
          </a:prstGeom>
        </p:spPr>
      </p:pic>
      <p:pic>
        <p:nvPicPr>
          <p:cNvPr id="14" name="Picture 13" descr="A map of israel with black text&#10;&#10;AI-generated content may be incorrect.">
            <a:extLst>
              <a:ext uri="{FF2B5EF4-FFF2-40B4-BE49-F238E27FC236}">
                <a16:creationId xmlns:a16="http://schemas.microsoft.com/office/drawing/2014/main" id="{9C0A7C9A-5422-3CDA-C339-13B8BA4D9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365" y="137160"/>
            <a:ext cx="3021717" cy="658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2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7C4F7-FAD0-BB86-44B3-EDB99AC6A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883F5F-7A92-6039-6E17-2FC3FE4709C3}"/>
              </a:ext>
            </a:extLst>
          </p:cNvPr>
          <p:cNvSpPr txBox="1"/>
          <p:nvPr/>
        </p:nvSpPr>
        <p:spPr>
          <a:xfrm>
            <a:off x="1304926" y="702731"/>
            <a:ext cx="4166234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DISCUSSION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41A557-AC5E-33CB-9C2F-76904AE8023E}"/>
              </a:ext>
            </a:extLst>
          </p:cNvPr>
          <p:cNvSpPr txBox="1"/>
          <p:nvPr/>
        </p:nvSpPr>
        <p:spPr>
          <a:xfrm>
            <a:off x="1304926" y="1935539"/>
            <a:ext cx="3930884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Some of the basics …  </a:t>
            </a:r>
          </a:p>
          <a:p>
            <a:pPr>
              <a:spcAft>
                <a:spcPts val="600"/>
              </a:spcAft>
            </a:pP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A70259-6726-2F11-F173-5293602CF23F}"/>
              </a:ext>
            </a:extLst>
          </p:cNvPr>
          <p:cNvSpPr txBox="1"/>
          <p:nvPr/>
        </p:nvSpPr>
        <p:spPr>
          <a:xfrm>
            <a:off x="2222503" y="2678489"/>
            <a:ext cx="7746993" cy="40010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Creation of Jewish State in 1948.</a:t>
            </a:r>
          </a:p>
          <a:p>
            <a:pPr>
              <a:spcAft>
                <a:spcPts val="600"/>
              </a:spcAft>
            </a:pPr>
            <a:r>
              <a:rPr lang="en-US" sz="3200" dirty="0"/>
              <a:t>Never resolved Palestinian homeland issues.</a:t>
            </a:r>
          </a:p>
          <a:p>
            <a:pPr>
              <a:spcAft>
                <a:spcPts val="600"/>
              </a:spcAft>
            </a:pPr>
            <a:r>
              <a:rPr lang="en-US" sz="3200" dirty="0"/>
              <a:t>Six-Day War in 1967; Yom Kippur War in 1973.</a:t>
            </a:r>
          </a:p>
          <a:p>
            <a:pPr>
              <a:spcAft>
                <a:spcPts val="600"/>
              </a:spcAft>
            </a:pPr>
            <a:r>
              <a:rPr lang="en-US" sz="3200" dirty="0"/>
              <a:t>Intifadas in 1987-93 and 2000-05.</a:t>
            </a:r>
          </a:p>
          <a:p>
            <a:pPr>
              <a:spcAft>
                <a:spcPts val="600"/>
              </a:spcAft>
            </a:pPr>
            <a:r>
              <a:rPr lang="en-US" sz="3200" dirty="0"/>
              <a:t>Camp David Accords in 1978.</a:t>
            </a:r>
          </a:p>
          <a:p>
            <a:pPr>
              <a:spcAft>
                <a:spcPts val="600"/>
              </a:spcAft>
            </a:pPr>
            <a:r>
              <a:rPr lang="en-US" sz="3200" dirty="0"/>
              <a:t>Oslo Accords in 1993 and 1995.</a:t>
            </a:r>
          </a:p>
          <a:p>
            <a:pPr>
              <a:spcAft>
                <a:spcPts val="600"/>
              </a:spcAft>
            </a:pPr>
            <a:r>
              <a:rPr lang="en-US" sz="3200" dirty="0"/>
              <a:t>Numerous failed attempts.</a:t>
            </a:r>
          </a:p>
        </p:txBody>
      </p:sp>
    </p:spTree>
    <p:extLst>
      <p:ext uri="{BB962C8B-B14F-4D97-AF65-F5344CB8AC3E}">
        <p14:creationId xmlns:p14="http://schemas.microsoft.com/office/powerpoint/2010/main" val="1298328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43097-72EE-E11F-1F2F-DE6B77625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17D0E0-7BB9-8922-3554-A5286990C466}"/>
              </a:ext>
            </a:extLst>
          </p:cNvPr>
          <p:cNvSpPr txBox="1"/>
          <p:nvPr/>
        </p:nvSpPr>
        <p:spPr>
          <a:xfrm>
            <a:off x="1304926" y="702731"/>
            <a:ext cx="4166234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DISCUSSION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2253E9-CF4D-EF91-046F-F82AA26CC931}"/>
              </a:ext>
            </a:extLst>
          </p:cNvPr>
          <p:cNvSpPr txBox="1"/>
          <p:nvPr/>
        </p:nvSpPr>
        <p:spPr>
          <a:xfrm>
            <a:off x="1304926" y="1935539"/>
            <a:ext cx="3930884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Some of the basics …  </a:t>
            </a:r>
          </a:p>
          <a:p>
            <a:pPr>
              <a:spcAft>
                <a:spcPts val="600"/>
              </a:spcAft>
            </a:pP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555118-99E8-58D1-BD5A-3ECC0ABE470B}"/>
              </a:ext>
            </a:extLst>
          </p:cNvPr>
          <p:cNvSpPr txBox="1"/>
          <p:nvPr/>
        </p:nvSpPr>
        <p:spPr>
          <a:xfrm>
            <a:off x="2518594" y="2600112"/>
            <a:ext cx="8658139" cy="40010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Abraham Accords (2020) did not include Palestine.</a:t>
            </a:r>
          </a:p>
          <a:p>
            <a:pPr lvl="2">
              <a:spcAft>
                <a:spcPts val="600"/>
              </a:spcAft>
            </a:pPr>
            <a:r>
              <a:rPr lang="en-US" sz="3200" dirty="0"/>
              <a:t>UAE, Bahrain first.</a:t>
            </a:r>
          </a:p>
          <a:p>
            <a:pPr lvl="2">
              <a:spcAft>
                <a:spcPts val="600"/>
              </a:spcAft>
            </a:pPr>
            <a:r>
              <a:rPr lang="en-US" sz="3200" dirty="0"/>
              <a:t>Sudan, Morocco later.</a:t>
            </a:r>
          </a:p>
          <a:p>
            <a:pPr lvl="2">
              <a:spcAft>
                <a:spcPts val="600"/>
              </a:spcAft>
            </a:pPr>
            <a:r>
              <a:rPr lang="en-US" sz="3200" dirty="0"/>
              <a:t>Saudi Arabia talk but not sign.</a:t>
            </a:r>
          </a:p>
          <a:p>
            <a:pPr>
              <a:spcAft>
                <a:spcPts val="600"/>
              </a:spcAft>
            </a:pPr>
            <a:r>
              <a:rPr lang="en-US" sz="3200" dirty="0"/>
              <a:t>Gaza War</a:t>
            </a:r>
          </a:p>
          <a:p>
            <a:pPr lvl="2">
              <a:spcAft>
                <a:spcPts val="600"/>
              </a:spcAft>
            </a:pPr>
            <a:r>
              <a:rPr lang="en-US" sz="3200" dirty="0"/>
              <a:t>7 Oct 2023 – Hamas attack, killing 1.3K.</a:t>
            </a:r>
          </a:p>
          <a:p>
            <a:pPr lvl="2">
              <a:spcAft>
                <a:spcPts val="600"/>
              </a:spcAft>
            </a:pPr>
            <a:r>
              <a:rPr lang="en-US" sz="3200" dirty="0"/>
              <a:t>War (&gt;75k dead), dislocations, disaster.</a:t>
            </a:r>
          </a:p>
        </p:txBody>
      </p:sp>
    </p:spTree>
    <p:extLst>
      <p:ext uri="{BB962C8B-B14F-4D97-AF65-F5344CB8AC3E}">
        <p14:creationId xmlns:p14="http://schemas.microsoft.com/office/powerpoint/2010/main" val="575692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8E69B2-FE6F-CA65-420F-A85E5FC92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875" y="391615"/>
            <a:ext cx="4761099" cy="62489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086437-A237-36DE-7478-67421C332648}"/>
              </a:ext>
            </a:extLst>
          </p:cNvPr>
          <p:cNvSpPr txBox="1"/>
          <p:nvPr/>
        </p:nvSpPr>
        <p:spPr>
          <a:xfrm>
            <a:off x="1326700" y="2003820"/>
            <a:ext cx="328884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President Trump’s</a:t>
            </a:r>
          </a:p>
          <a:p>
            <a:pPr>
              <a:spcAft>
                <a:spcPts val="600"/>
              </a:spcAft>
            </a:pPr>
            <a:r>
              <a:rPr lang="en-US" sz="3200" dirty="0"/>
              <a:t>“20-point plan”</a:t>
            </a:r>
            <a:br>
              <a:rPr lang="en-US" sz="3200" dirty="0"/>
            </a:br>
            <a:r>
              <a:rPr lang="en-US" sz="2000" dirty="0"/>
              <a:t>(29 Sep)</a:t>
            </a:r>
          </a:p>
          <a:p>
            <a:pPr>
              <a:spcAft>
                <a:spcPts val="600"/>
              </a:spcAft>
            </a:pPr>
            <a:endParaRPr lang="en-US" sz="20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Framework for ceasefire, stabilization, reconstruction.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Endorsed by UN.</a:t>
            </a:r>
          </a:p>
        </p:txBody>
      </p:sp>
    </p:spTree>
    <p:extLst>
      <p:ext uri="{BB962C8B-B14F-4D97-AF65-F5344CB8AC3E}">
        <p14:creationId xmlns:p14="http://schemas.microsoft.com/office/powerpoint/2010/main" val="4103043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7F8A8-2C2E-EAE6-43DE-5DE374B66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9ED4E63-59B8-222D-9A0C-9C2D0300EED7}"/>
              </a:ext>
            </a:extLst>
          </p:cNvPr>
          <p:cNvSpPr txBox="1"/>
          <p:nvPr/>
        </p:nvSpPr>
        <p:spPr>
          <a:xfrm>
            <a:off x="1326700" y="2003820"/>
            <a:ext cx="3288844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Ceasefire</a:t>
            </a:r>
            <a:br>
              <a:rPr lang="en-US" sz="3200" dirty="0"/>
            </a:br>
            <a:r>
              <a:rPr lang="en-US" sz="2000" dirty="0"/>
              <a:t>(since October)</a:t>
            </a:r>
          </a:p>
          <a:p>
            <a:pPr>
              <a:spcAft>
                <a:spcPts val="600"/>
              </a:spcAft>
            </a:pPr>
            <a:endParaRPr lang="en-US" sz="2000" dirty="0"/>
          </a:p>
          <a:p>
            <a:pPr>
              <a:spcAft>
                <a:spcPts val="600"/>
              </a:spcAft>
            </a:pPr>
            <a:r>
              <a:rPr lang="en-US" sz="2400" dirty="0"/>
              <a:t>But … deadlock in negotiations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Hamas disarmament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Israeli withdrawal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Future arrangements</a:t>
            </a:r>
          </a:p>
          <a:p>
            <a:pPr>
              <a:spcAft>
                <a:spcPts val="600"/>
              </a:spcAft>
            </a:pP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0CE0A4-D9E0-E357-AA42-B072AB1C7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875" y="391615"/>
            <a:ext cx="4686706" cy="624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8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635B49-D966-90D7-FA18-0CFC834D7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8760" y="1715009"/>
            <a:ext cx="4178926" cy="41627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E0A74B-B372-1A29-6761-BB3FF99D79F9}"/>
              </a:ext>
            </a:extLst>
          </p:cNvPr>
          <p:cNvSpPr txBox="1"/>
          <p:nvPr/>
        </p:nvSpPr>
        <p:spPr>
          <a:xfrm>
            <a:off x="1326699" y="2003820"/>
            <a:ext cx="1393330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Marker</a:t>
            </a:r>
            <a:br>
              <a:rPr lang="en-US" sz="3200" dirty="0"/>
            </a:br>
            <a:r>
              <a:rPr lang="en-US" sz="3200" dirty="0"/>
              <a:t>Blocks</a:t>
            </a:r>
            <a:endParaRPr lang="en-US" sz="2000" dirty="0"/>
          </a:p>
          <a:p>
            <a:pPr>
              <a:spcAft>
                <a:spcPts val="600"/>
              </a:spcAft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70687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7FAA7B8-6D9C-217B-B34B-393C684EF3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391447"/>
              </p:ext>
            </p:extLst>
          </p:nvPr>
        </p:nvGraphicFramePr>
        <p:xfrm>
          <a:off x="4007793" y="556085"/>
          <a:ext cx="3894012" cy="6191328"/>
        </p:xfrm>
        <a:graphic>
          <a:graphicData uri="http://schemas.openxmlformats.org/drawingml/2006/table">
            <a:tbl>
              <a:tblPr/>
              <a:tblGrid>
                <a:gridCol w="3894012">
                  <a:extLst>
                    <a:ext uri="{9D8B030D-6E8A-4147-A177-3AD203B41FA5}">
                      <a16:colId xmlns:a16="http://schemas.microsoft.com/office/drawing/2014/main" val="1988101017"/>
                    </a:ext>
                  </a:extLst>
                </a:gridCol>
              </a:tblGrid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1 (16 Jan)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8016273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2 (23 Jan)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4868127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3 (30 Jan)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7658432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4 (6 Feb)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175257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5 (13 Feb)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5658261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6 (20 Feb)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6440956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7 (27 Feb)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4840790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8 (6 Mar)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293560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Spring Break</a:t>
                      </a: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6658643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9 (20 March)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637458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10 (27 Mar)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4451451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11 (3 Apr)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9829390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12 (10 Apr)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0957348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13 (17 Apri)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5809202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14 (24 Apr)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3089274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4258756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0242086-09BC-4765-B7D9-59B8029C8CC8}"/>
              </a:ext>
            </a:extLst>
          </p:cNvPr>
          <p:cNvSpPr/>
          <p:nvPr/>
        </p:nvSpPr>
        <p:spPr>
          <a:xfrm>
            <a:off x="4540208" y="556085"/>
            <a:ext cx="2916268" cy="4095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E16667-2D57-4B8C-96AC-37F36A16A53C}"/>
              </a:ext>
            </a:extLst>
          </p:cNvPr>
          <p:cNvSpPr txBox="1"/>
          <p:nvPr/>
        </p:nvSpPr>
        <p:spPr>
          <a:xfrm>
            <a:off x="1247775" y="1543050"/>
            <a:ext cx="1953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Spring 2026</a:t>
            </a:r>
          </a:p>
        </p:txBody>
      </p:sp>
    </p:spTree>
    <p:extLst>
      <p:ext uri="{BB962C8B-B14F-4D97-AF65-F5344CB8AC3E}">
        <p14:creationId xmlns:p14="http://schemas.microsoft.com/office/powerpoint/2010/main" val="105783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-0.00157 0.2833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0BD07-5269-CDA9-2762-A448FD628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D0E5DA-9090-45BD-ADDE-0F8D3E1ED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596" y="677891"/>
            <a:ext cx="7504918" cy="50885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8929C0-2F5E-B802-17A3-2FE40F3EC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03" y="365181"/>
            <a:ext cx="1370962" cy="13656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360E129-B29B-1AC9-447F-39B2968AB8D9}"/>
              </a:ext>
            </a:extLst>
          </p:cNvPr>
          <p:cNvSpPr txBox="1"/>
          <p:nvPr/>
        </p:nvSpPr>
        <p:spPr>
          <a:xfrm>
            <a:off x="352290" y="3222172"/>
            <a:ext cx="21662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Anyone crossing the line will be “met with fire.” </a:t>
            </a:r>
          </a:p>
          <a:p>
            <a:pPr algn="r"/>
            <a:r>
              <a:rPr lang="en-US" sz="2000" dirty="0"/>
              <a:t>- </a:t>
            </a:r>
            <a:r>
              <a:rPr lang="en-US" sz="2000" dirty="0" err="1"/>
              <a:t>DefMin</a:t>
            </a:r>
            <a:r>
              <a:rPr lang="en-US" sz="2000" dirty="0"/>
              <a:t> Katz</a:t>
            </a:r>
          </a:p>
        </p:txBody>
      </p:sp>
    </p:spTree>
    <p:extLst>
      <p:ext uri="{BB962C8B-B14F-4D97-AF65-F5344CB8AC3E}">
        <p14:creationId xmlns:p14="http://schemas.microsoft.com/office/powerpoint/2010/main" val="2190445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56870-BCAC-6D3E-E1E7-636B1D9EC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F162E5-95CE-0035-6F7B-9AB208F3B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03" y="365181"/>
            <a:ext cx="1370962" cy="13656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219C38-6072-B241-E858-1ACB5DE2C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829" y="365181"/>
            <a:ext cx="7514685" cy="61891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316F70-D8AC-48BD-CCC7-191B4D33557E}"/>
              </a:ext>
            </a:extLst>
          </p:cNvPr>
          <p:cNvSpPr txBox="1"/>
          <p:nvPr/>
        </p:nvSpPr>
        <p:spPr>
          <a:xfrm>
            <a:off x="3581401" y="2656114"/>
            <a:ext cx="1050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15 JAN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25728D-6C96-0B65-CC04-5B4B8FC8BC49}"/>
              </a:ext>
            </a:extLst>
          </p:cNvPr>
          <p:cNvCxnSpPr>
            <a:cxnSpLocks/>
          </p:cNvCxnSpPr>
          <p:nvPr/>
        </p:nvCxnSpPr>
        <p:spPr>
          <a:xfrm flipV="1">
            <a:off x="4632073" y="2656114"/>
            <a:ext cx="593070" cy="23083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B981EF5-9BA6-911B-9DF5-2E1008680453}"/>
              </a:ext>
            </a:extLst>
          </p:cNvPr>
          <p:cNvSpPr txBox="1"/>
          <p:nvPr/>
        </p:nvSpPr>
        <p:spPr>
          <a:xfrm>
            <a:off x="3744687" y="1221294"/>
            <a:ext cx="761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OCT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661CE56-EC7C-9413-A1E6-6C7126C3C6B9}"/>
              </a:ext>
            </a:extLst>
          </p:cNvPr>
          <p:cNvCxnSpPr>
            <a:cxnSpLocks/>
          </p:cNvCxnSpPr>
          <p:nvPr/>
        </p:nvCxnSpPr>
        <p:spPr>
          <a:xfrm>
            <a:off x="4632073" y="1513114"/>
            <a:ext cx="1017613" cy="39188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80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F3221-BABA-EE4C-126F-93C83D87F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14579AF-8D01-6330-EAF1-1E044930C90F}"/>
              </a:ext>
            </a:extLst>
          </p:cNvPr>
          <p:cNvSpPr txBox="1"/>
          <p:nvPr/>
        </p:nvSpPr>
        <p:spPr>
          <a:xfrm>
            <a:off x="740228" y="1350677"/>
            <a:ext cx="2231571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Board of</a:t>
            </a:r>
            <a:br>
              <a:rPr lang="en-US" sz="3200" dirty="0"/>
            </a:br>
            <a:r>
              <a:rPr lang="en-US" sz="3200" dirty="0"/>
              <a:t>Peace</a:t>
            </a:r>
            <a:br>
              <a:rPr lang="en-US" sz="3200" dirty="0"/>
            </a:br>
            <a:endParaRPr lang="en-US" sz="20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formed January as one of 20 points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inaugural meeting </a:t>
            </a:r>
            <a:r>
              <a:rPr lang="en-US" sz="2000" dirty="0" err="1"/>
              <a:t>ydy</a:t>
            </a:r>
            <a:endParaRPr lang="en-US" sz="20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~2 dozen members (and many no’s)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$1 b in cash each</a:t>
            </a:r>
          </a:p>
          <a:p>
            <a:pPr>
              <a:spcAft>
                <a:spcPts val="600"/>
              </a:spcAft>
            </a:pP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41A13E-023C-2470-C124-F7BBA96AE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552" y="587830"/>
            <a:ext cx="7961219" cy="58368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EE033B-A205-ADD5-C059-2A0B7ED1D910}"/>
              </a:ext>
            </a:extLst>
          </p:cNvPr>
          <p:cNvSpPr/>
          <p:nvPr/>
        </p:nvSpPr>
        <p:spPr>
          <a:xfrm>
            <a:off x="9133114" y="2003820"/>
            <a:ext cx="2090057" cy="401923"/>
          </a:xfrm>
          <a:prstGeom prst="rect">
            <a:avLst/>
          </a:prstGeom>
          <a:solidFill>
            <a:srgbClr val="FFFF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" name="TextBox 1">
            <a:extLst>
              <a:ext uri="{FF2B5EF4-FFF2-40B4-BE49-F238E27FC236}">
                <a16:creationId xmlns:a16="http://schemas.microsoft.com/office/drawing/2014/main" id="{A0CB4EB0-12B7-CD91-9F89-8669A4239B71}"/>
              </a:ext>
            </a:extLst>
          </p:cNvPr>
          <p:cNvSpPr txBox="1"/>
          <p:nvPr/>
        </p:nvSpPr>
        <p:spPr>
          <a:xfrm>
            <a:off x="3895472" y="3821733"/>
            <a:ext cx="7327699" cy="1107996"/>
          </a:xfrm>
          <a:prstGeom prst="rect">
            <a:avLst/>
          </a:prstGeom>
        </p:spPr>
        <p:txBody>
          <a:bodyPr wrap="square" lIns="274320" tIns="182880" rIns="274320" bIns="182880" rtlCol="0">
            <a:spAutoFit/>
          </a:bodyPr>
          <a:lstStyle/>
          <a:p>
            <a:r>
              <a:rPr lang="en-US" sz="2400" dirty="0"/>
              <a:t>Mandate evolving. Stated as Gaza only, but now suspected as replacement from UN.</a:t>
            </a:r>
          </a:p>
        </p:txBody>
      </p:sp>
    </p:spTree>
    <p:extLst>
      <p:ext uri="{BB962C8B-B14F-4D97-AF65-F5344CB8AC3E}">
        <p14:creationId xmlns:p14="http://schemas.microsoft.com/office/powerpoint/2010/main" val="106646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6C80B-4F80-DFFA-9E9F-07B5A216A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08726DC-DE19-D4D1-6BAE-78B32C54302B}"/>
              </a:ext>
            </a:extLst>
          </p:cNvPr>
          <p:cNvSpPr txBox="1"/>
          <p:nvPr/>
        </p:nvSpPr>
        <p:spPr>
          <a:xfrm>
            <a:off x="740228" y="1350677"/>
            <a:ext cx="1753172" cy="320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Board of</a:t>
            </a:r>
            <a:br>
              <a:rPr lang="en-US" sz="3200" dirty="0"/>
            </a:br>
            <a:r>
              <a:rPr lang="en-US" sz="3200" dirty="0"/>
              <a:t>Peace</a:t>
            </a:r>
            <a:br>
              <a:rPr lang="en-US" sz="3200" dirty="0"/>
            </a:br>
            <a:endParaRPr lang="en-US" sz="3200" dirty="0"/>
          </a:p>
          <a:p>
            <a:pPr>
              <a:spcAft>
                <a:spcPts val="600"/>
              </a:spcAft>
            </a:pPr>
            <a:r>
              <a:rPr lang="en-US" sz="3200" i="1" dirty="0"/>
              <a:t>Executive</a:t>
            </a:r>
            <a:br>
              <a:rPr lang="en-US" sz="3200" i="1" dirty="0"/>
            </a:br>
            <a:r>
              <a:rPr lang="en-US" sz="3200" i="1" dirty="0"/>
              <a:t>Board</a:t>
            </a:r>
            <a:endParaRPr lang="en-US" sz="2000" i="1" dirty="0"/>
          </a:p>
          <a:p>
            <a:pPr>
              <a:spcAft>
                <a:spcPts val="600"/>
              </a:spcAft>
            </a:pP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7222C0-9E6A-300B-FC9C-EA978B036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552" y="587830"/>
            <a:ext cx="6400188" cy="6161313"/>
          </a:xfrm>
          <a:prstGeom prst="rect">
            <a:avLst/>
          </a:prstGeom>
        </p:spPr>
      </p:pic>
      <p:sp useBgFill="1">
        <p:nvSpPr>
          <p:cNvPr id="6" name="TextBox 5">
            <a:extLst>
              <a:ext uri="{FF2B5EF4-FFF2-40B4-BE49-F238E27FC236}">
                <a16:creationId xmlns:a16="http://schemas.microsoft.com/office/drawing/2014/main" id="{CFAC14FA-EF08-7B1D-D384-43BD42CE36C2}"/>
              </a:ext>
            </a:extLst>
          </p:cNvPr>
          <p:cNvSpPr txBox="1"/>
          <p:nvPr/>
        </p:nvSpPr>
        <p:spPr>
          <a:xfrm>
            <a:off x="6096000" y="1265156"/>
            <a:ext cx="5519575" cy="2215991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wrap="square" lIns="274320" tIns="182880" rIns="274320" bIns="182880" rtlCol="0">
            <a:spAutoFit/>
          </a:bodyPr>
          <a:lstStyle/>
          <a:p>
            <a:r>
              <a:rPr lang="en-US" sz="2400" dirty="0"/>
              <a:t>Where are the Palestinians and Israelis?</a:t>
            </a:r>
          </a:p>
          <a:p>
            <a:endParaRPr lang="en-US" sz="2400" dirty="0"/>
          </a:p>
          <a:p>
            <a:r>
              <a:rPr lang="en-US" sz="2400" i="1" dirty="0"/>
              <a:t>National Committee for the Administration of Gaza (NCAG): </a:t>
            </a:r>
            <a:r>
              <a:rPr lang="en-US" sz="2400" dirty="0"/>
              <a:t>Technocrats now waiting in Cairo</a:t>
            </a:r>
          </a:p>
        </p:txBody>
      </p:sp>
    </p:spTree>
    <p:extLst>
      <p:ext uri="{BB962C8B-B14F-4D97-AF65-F5344CB8AC3E}">
        <p14:creationId xmlns:p14="http://schemas.microsoft.com/office/powerpoint/2010/main" val="65563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797640-4AB7-6584-DD2E-126405D93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794" y="0"/>
            <a:ext cx="501041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F95765-4816-2DFB-26B2-13FAEA5E4907}"/>
              </a:ext>
            </a:extLst>
          </p:cNvPr>
          <p:cNvSpPr txBox="1"/>
          <p:nvPr/>
        </p:nvSpPr>
        <p:spPr>
          <a:xfrm>
            <a:off x="740228" y="1350677"/>
            <a:ext cx="2590801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Board of</a:t>
            </a:r>
            <a:br>
              <a:rPr lang="en-US" sz="3200" dirty="0"/>
            </a:br>
            <a:r>
              <a:rPr lang="en-US" sz="3200" dirty="0"/>
              <a:t>Peace</a:t>
            </a:r>
            <a:br>
              <a:rPr lang="en-US" sz="3200" dirty="0"/>
            </a:br>
            <a:endParaRPr lang="en-US" sz="3200" dirty="0"/>
          </a:p>
          <a:p>
            <a:pPr>
              <a:spcAft>
                <a:spcPts val="600"/>
              </a:spcAft>
            </a:pPr>
            <a:r>
              <a:rPr lang="en-US" sz="2400" i="1" dirty="0"/>
              <a:t>International Stabilization Force (ISF)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1" dirty="0"/>
              <a:t>Many details unclear</a:t>
            </a:r>
            <a:endParaRPr lang="en-US" sz="1600" i="1" dirty="0"/>
          </a:p>
          <a:p>
            <a:pPr>
              <a:spcAft>
                <a:spcPts val="600"/>
              </a:spcAft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592998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ke_Trump_gaza">
            <a:hlinkClick r:id="" action="ppaction://media"/>
            <a:extLst>
              <a:ext uri="{FF2B5EF4-FFF2-40B4-BE49-F238E27FC236}">
                <a16:creationId xmlns:a16="http://schemas.microsoft.com/office/drawing/2014/main" id="{1FE30FE8-0D78-D6E8-51FF-8D45E1E0DC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47176" y="0"/>
            <a:ext cx="784383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33DADF-628B-1C24-607A-61B040E918A3}"/>
              </a:ext>
            </a:extLst>
          </p:cNvPr>
          <p:cNvSpPr txBox="1"/>
          <p:nvPr/>
        </p:nvSpPr>
        <p:spPr>
          <a:xfrm>
            <a:off x="1326699" y="2003820"/>
            <a:ext cx="202047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White House A.I. video</a:t>
            </a:r>
            <a:br>
              <a:rPr lang="en-US" sz="3200" dirty="0"/>
            </a:br>
            <a:endParaRPr lang="en-US" sz="3200" dirty="0"/>
          </a:p>
          <a:p>
            <a:pPr>
              <a:spcAft>
                <a:spcPts val="600"/>
              </a:spcAft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4656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29BC1E-CF30-9518-A46C-56FA92CF8D02}"/>
              </a:ext>
            </a:extLst>
          </p:cNvPr>
          <p:cNvSpPr txBox="1"/>
          <p:nvPr/>
        </p:nvSpPr>
        <p:spPr>
          <a:xfrm>
            <a:off x="915074" y="723660"/>
            <a:ext cx="35262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West Bank</a:t>
            </a:r>
            <a:br>
              <a:rPr lang="en-US" sz="3200" dirty="0"/>
            </a:br>
            <a:r>
              <a:rPr lang="en-US" sz="2400" i="1" dirty="0"/>
              <a:t>Judea and Samaria</a:t>
            </a:r>
            <a:endParaRPr lang="en-US" sz="32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A58419-398C-D990-430E-62F2B1B69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74" y="1990387"/>
            <a:ext cx="3991532" cy="41439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A7D963-A3DB-2521-55FB-ADADD8D35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152" y="68945"/>
            <a:ext cx="4190487" cy="67201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096C3E-CD69-91B6-7D8D-F208D554BD16}"/>
              </a:ext>
            </a:extLst>
          </p:cNvPr>
          <p:cNvSpPr txBox="1"/>
          <p:nvPr/>
        </p:nvSpPr>
        <p:spPr>
          <a:xfrm>
            <a:off x="9797143" y="3145972"/>
            <a:ext cx="21118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Israeli-occupied since 1967</a:t>
            </a:r>
          </a:p>
          <a:p>
            <a:endParaRPr lang="en-US" dirty="0"/>
          </a:p>
          <a:p>
            <a:r>
              <a:rPr lang="en-US" dirty="0"/>
              <a:t>3 m Palestinians</a:t>
            </a:r>
          </a:p>
          <a:p>
            <a:r>
              <a:rPr lang="en-US" dirty="0"/>
              <a:t>500 k Israelis</a:t>
            </a:r>
          </a:p>
          <a:p>
            <a:endParaRPr lang="en-US" dirty="0"/>
          </a:p>
          <a:p>
            <a:r>
              <a:rPr lang="en-US" dirty="0"/>
              <a:t>1,300 Palestinians killed by settlers since 2022, says UN</a:t>
            </a:r>
          </a:p>
        </p:txBody>
      </p:sp>
    </p:spTree>
    <p:extLst>
      <p:ext uri="{BB962C8B-B14F-4D97-AF65-F5344CB8AC3E}">
        <p14:creationId xmlns:p14="http://schemas.microsoft.com/office/powerpoint/2010/main" val="2199364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D2866-7299-F903-8D05-2B77FCF7B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1F6A9E-B19C-AE00-A981-D428F8ADA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8" y="861425"/>
            <a:ext cx="3321165" cy="5326015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AE1DDE7-94DA-04DE-4E02-45513F24EC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707736"/>
              </p:ext>
            </p:extLst>
          </p:nvPr>
        </p:nvGraphicFramePr>
        <p:xfrm>
          <a:off x="4464594" y="1047932"/>
          <a:ext cx="5914572" cy="4953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87863">
                  <a:extLst>
                    <a:ext uri="{9D8B030D-6E8A-4147-A177-3AD203B41FA5}">
                      <a16:colId xmlns:a16="http://schemas.microsoft.com/office/drawing/2014/main" val="4111196847"/>
                    </a:ext>
                  </a:extLst>
                </a:gridCol>
                <a:gridCol w="4326709">
                  <a:extLst>
                    <a:ext uri="{9D8B030D-6E8A-4147-A177-3AD203B41FA5}">
                      <a16:colId xmlns:a16="http://schemas.microsoft.com/office/drawing/2014/main" val="36325720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B="182880"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B="182880"/>
                </a:tc>
                <a:extLst>
                  <a:ext uri="{0D108BD9-81ED-4DB2-BD59-A6C34878D82A}">
                    <a16:rowId xmlns:a16="http://schemas.microsoft.com/office/drawing/2014/main" val="3798025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Past</a:t>
                      </a:r>
                    </a:p>
                  </a:txBody>
                  <a:tcPr marB="18288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Trump Administration displeased by expansion in West Bank </a:t>
                      </a:r>
                    </a:p>
                  </a:txBody>
                  <a:tcPr marB="182880"/>
                </a:tc>
                <a:extLst>
                  <a:ext uri="{0D108BD9-81ED-4DB2-BD59-A6C34878D82A}">
                    <a16:rowId xmlns:a16="http://schemas.microsoft.com/office/drawing/2014/main" val="244234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8 Feb</a:t>
                      </a:r>
                    </a:p>
                  </a:txBody>
                  <a:tcPr marB="18288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Israel announces measures paving way for more settlements.</a:t>
                      </a:r>
                    </a:p>
                  </a:txBody>
                  <a:tcPr marB="182880"/>
                </a:tc>
                <a:extLst>
                  <a:ext uri="{0D108BD9-81ED-4DB2-BD59-A6C34878D82A}">
                    <a16:rowId xmlns:a16="http://schemas.microsoft.com/office/drawing/2014/main" val="463505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9 Feb</a:t>
                      </a:r>
                    </a:p>
                  </a:txBody>
                  <a:tcPr marB="18288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WH calls for “a stable West Bank.”</a:t>
                      </a:r>
                    </a:p>
                  </a:txBody>
                  <a:tcPr marB="182880"/>
                </a:tc>
                <a:extLst>
                  <a:ext uri="{0D108BD9-81ED-4DB2-BD59-A6C34878D82A}">
                    <a16:rowId xmlns:a16="http://schemas.microsoft.com/office/drawing/2014/main" val="3103304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10 Feb</a:t>
                      </a:r>
                    </a:p>
                  </a:txBody>
                  <a:tcPr marB="18288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Trump:  “I am against annexation.”</a:t>
                      </a:r>
                    </a:p>
                  </a:txBody>
                  <a:tcPr marB="182880"/>
                </a:tc>
                <a:extLst>
                  <a:ext uri="{0D108BD9-81ED-4DB2-BD59-A6C34878D82A}">
                    <a16:rowId xmlns:a16="http://schemas.microsoft.com/office/drawing/2014/main" val="4089294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11 Feb</a:t>
                      </a:r>
                    </a:p>
                  </a:txBody>
                  <a:tcPr marB="18288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Netanyahu makes seventh visit to WH, with Iran at top of agenda.</a:t>
                      </a:r>
                    </a:p>
                  </a:txBody>
                  <a:tcPr marB="182880"/>
                </a:tc>
                <a:extLst>
                  <a:ext uri="{0D108BD9-81ED-4DB2-BD59-A6C34878D82A}">
                    <a16:rowId xmlns:a16="http://schemas.microsoft.com/office/drawing/2014/main" val="836310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15 Feb</a:t>
                      </a:r>
                    </a:p>
                  </a:txBody>
                  <a:tcPr marB="18288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Israeli cabinet announces further expansion measures.</a:t>
                      </a:r>
                    </a:p>
                  </a:txBody>
                  <a:tcPr marB="182880"/>
                </a:tc>
                <a:extLst>
                  <a:ext uri="{0D108BD9-81ED-4DB2-BD59-A6C34878D82A}">
                    <a16:rowId xmlns:a16="http://schemas.microsoft.com/office/drawing/2014/main" val="24398648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30124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Washington Post &#10;areas outside metropolitan Washington. &#10;Rain 48/43 . Tomorrow: Rain 59/43 B18 &#10;Democracy Dies in Darkness &#10;THURSDAY, FEBRUARY 19 &#10;kiers &#10;nd dead &#10;Sewa &#10;er Calif. &#10;spill &#10;lanche &#10;calle &#10;survivors from &#10;a cris &#10;son group; search &#10;n for one missing &#10;BOWSER RE &#10;IAN LIVINGSTON &#10;HELP WITH CÌ &#10;ND BEN NOLL &#10;backcountry skiers were &#10;Emergency decl &#10;ad on Wednesday as a &#10;pollution of the &#10;nt rescue effort contin- &#10;one still missing near &#10;California, following an &#10;BY JENNY GATI &#10;e in the area the day &#10;AND DANA HE &#10;ccording to the Nevada &#10;heriff's Office. &#10;D.C. Mayor Murie &#10;eight people confirmed &#10;(D) declared the Pot &#10;the massive snow slide &#10;sewage spill a public &#10;bed as the length of a &#10;Wednesday and requ &#10;field - it is now the &#10;al assistance with cle &#10;avalanche in modern &#10;Trump administrati &#10;a history. It surpasses &#10;ued to criticize local &#10;f seven killed in a March &#10;allegedly mishandl &#10;alanche at the Alpine &#10;ronmental disaster. &#10;s- now Palisades Tahoe &#10;HEIDI LEVINE/FOR THE WASHINGTON POST &#10;Bowser also reque &#10;ort, in the same general &#10;Jewish settlers clear land last month to build homes at a new unauthorized outpost near the West Bank settlement of Almon. &#10;dential disaster decl &#10;she asked the fede &#10;earlier email to The &#10;Israel deepening control in West Bank &#10;ment to reimburse &#10;ton Post, Leslie Wil- &#10;ernment and D.C. W &#10;he Nevada County Sher- &#10;costs associated wi &#10;ce confirmed that six &#10;and recovery effort. &#10;from a 15-person group &#10;&quot;This is the best w &#10;located and were being &#10;Despite Trump's opposition to annexation, experts say moves may lead to seizure of land &#10;that we have the fu &#10;ted by rescue teams to &#10;resources that quite &#10;nedical care, but condi- &#10;residents deserve,&quot; D &#10;tinued to be a challenge &#10;This month, Prime Minister Benja- &#10;or for Public Safety &#10;ers. &#10;This article is by Abbie Cheeseman, &#10;opposition to annexation, and the pres- &#10;Lindsey Appiah sai &#10;is limited access to the &#10;Lior Soroka, Hazem Balousha, Siham &#10;min Netanyahu's security cabinet, in a &#10;ident emphasized his position in an &#10;cted by the avalanche,&quot; &#10;Shamalakh and Heba Farouk Mahfouz &#10;closed-door meeting, adopted mea- &#10;interview with Axios. &quot;I am against &#10;conference. &#10;sures to make it easier for settlers to &#10;annexation,&quot; Trump said, adding: &quot;We &#10;The spill began i &#10;said. &#10;Israel has moved aggressively in &#10;ls initially believed &#10;recent days to deepen its control over &#10;purchase land and circumvent the &#10;Palestinian Authority in areas it has &#10;have enough things to think about now. &#10;We don't need to be dealing with the &#10;ary, when part of a &#10;Water sewage pipelin &#10;re 16 people in the skiing &#10;the occupied West Bank, unilaterally &#10;controlled since a 1995 agreement &#10;West Bank.' &#10;Potomac Interceptor &#10;it that number was later &#10;adopting policies that analysts say &#10;under the Oslo accords. The move was &#10;Both Trump and the White House &#10;flooding the Potoma &#10;o reflect 15 people who &#10;represent a major shift toward annexa- &#10;tion and appear to defy President &#10;widely condemned in the Arab world &#10;statement brushed over his opposition &#10;wastewater. The se &#10;Donald Trump, who has said he oppos- &#10;and globally as a violation of interna- &#10;about 234 million &#10;went on the trip, the &#10;office said in an update &#10;day local time. At their &#10;tional law and an undoing of decades- &#10;to annexation in vague terms, and &#10;ries about 60 millio &#10;es annexation but has not publicly &#10;old regional security agreements. &#10;neither referenced the accelerating &#10;wastewater daily fr &#10;lay morning news con- &#10;pushed back on the escalating Israeli &#10;After that decision, the White House &#10;measures by Israel to expand settle- &#10;ments &#10;he office reported there &#10;issued a statement reiterating Trump's &#10;ginia and Maryland &#10;measures. &#10;SEE WEST BANK ON A12 &#10;D.C. for treatment. &#10;e women and six men in &#10;The cause of the &#10;SEE RESCUE ON A2 &#10;SEE SEWAGE ">
            <a:extLst>
              <a:ext uri="{FF2B5EF4-FFF2-40B4-BE49-F238E27FC236}">
                <a16:creationId xmlns:a16="http://schemas.microsoft.com/office/drawing/2014/main" id="{45A1CDC2-C58B-58B3-0B6F-6DA4F6A65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909638"/>
            <a:ext cx="4572000" cy="503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6760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55F98-BCAF-BDAE-742B-AEEB5DCD8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33E484-04B2-7948-7DB1-805D93AA2EB2}"/>
              </a:ext>
            </a:extLst>
          </p:cNvPr>
          <p:cNvSpPr txBox="1"/>
          <p:nvPr/>
        </p:nvSpPr>
        <p:spPr>
          <a:xfrm>
            <a:off x="1304926" y="702731"/>
            <a:ext cx="4166234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DISCUSSION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598AFD-8880-889C-FBD5-143313D57E8B}"/>
              </a:ext>
            </a:extLst>
          </p:cNvPr>
          <p:cNvSpPr txBox="1"/>
          <p:nvPr/>
        </p:nvSpPr>
        <p:spPr>
          <a:xfrm>
            <a:off x="1454216" y="3180682"/>
            <a:ext cx="16482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About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04E9D3-F9BD-08AD-4FC4-BB6E7BF490A6}"/>
              </a:ext>
            </a:extLst>
          </p:cNvPr>
          <p:cNvSpPr txBox="1"/>
          <p:nvPr/>
        </p:nvSpPr>
        <p:spPr>
          <a:xfrm>
            <a:off x="1454216" y="3908500"/>
            <a:ext cx="439415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What will happen in Gaza</a:t>
            </a:r>
          </a:p>
          <a:p>
            <a:r>
              <a:rPr lang="en-US" sz="2800" dirty="0"/>
              <a:t>Trump plans</a:t>
            </a:r>
          </a:p>
          <a:p>
            <a:r>
              <a:rPr lang="en-US" sz="2800" dirty="0"/>
              <a:t>Netanyahu’s plans</a:t>
            </a:r>
          </a:p>
          <a:p>
            <a:r>
              <a:rPr lang="en-US" sz="2800" dirty="0"/>
              <a:t>Humanitarian flotilla and aid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9BF34A-F2D7-737E-4628-CF5E3E168454}"/>
              </a:ext>
            </a:extLst>
          </p:cNvPr>
          <p:cNvSpPr txBox="1"/>
          <p:nvPr/>
        </p:nvSpPr>
        <p:spPr>
          <a:xfrm>
            <a:off x="6567713" y="3908500"/>
            <a:ext cx="536685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West Bank settlements/annexation</a:t>
            </a:r>
          </a:p>
          <a:p>
            <a:r>
              <a:rPr lang="en-US" sz="2800" dirty="0"/>
              <a:t>Next steps on Iran</a:t>
            </a:r>
          </a:p>
          <a:p>
            <a:r>
              <a:rPr lang="en-US" sz="2800" dirty="0"/>
              <a:t>Two-State solution</a:t>
            </a:r>
          </a:p>
          <a:p>
            <a:r>
              <a:rPr lang="en-US" sz="2800" dirty="0"/>
              <a:t>Future of broader Palestine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58A010-262A-7A2A-624A-827C47995194}"/>
              </a:ext>
            </a:extLst>
          </p:cNvPr>
          <p:cNvSpPr txBox="1"/>
          <p:nvPr/>
        </p:nvSpPr>
        <p:spPr>
          <a:xfrm>
            <a:off x="1304925" y="2057123"/>
            <a:ext cx="64584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What questions have you developed?</a:t>
            </a:r>
          </a:p>
        </p:txBody>
      </p:sp>
    </p:spTree>
    <p:extLst>
      <p:ext uri="{BB962C8B-B14F-4D97-AF65-F5344CB8AC3E}">
        <p14:creationId xmlns:p14="http://schemas.microsoft.com/office/powerpoint/2010/main" val="383851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E0BB0-66B2-766D-25B8-FEDF92100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6C7A48-964A-93E1-687A-D7A4492DDE94}"/>
              </a:ext>
            </a:extLst>
          </p:cNvPr>
          <p:cNvSpPr txBox="1"/>
          <p:nvPr/>
        </p:nvSpPr>
        <p:spPr>
          <a:xfrm>
            <a:off x="1304926" y="702731"/>
            <a:ext cx="3011337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TODAY’S AGENDA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EFF1B9A-59D4-05BE-C7CE-788898DE3D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113900"/>
              </p:ext>
            </p:extLst>
          </p:nvPr>
        </p:nvGraphicFramePr>
        <p:xfrm>
          <a:off x="1304926" y="1545016"/>
          <a:ext cx="8949417" cy="472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79869">
                  <a:extLst>
                    <a:ext uri="{9D8B030D-6E8A-4147-A177-3AD203B41FA5}">
                      <a16:colId xmlns:a16="http://schemas.microsoft.com/office/drawing/2014/main" val="3540809041"/>
                    </a:ext>
                  </a:extLst>
                </a:gridCol>
                <a:gridCol w="7369548">
                  <a:extLst>
                    <a:ext uri="{9D8B030D-6E8A-4147-A177-3AD203B41FA5}">
                      <a16:colId xmlns:a16="http://schemas.microsoft.com/office/drawing/2014/main" val="369545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9:00 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Class Discussion – Readings, current events updates, and meeting preps</a:t>
                      </a:r>
                      <a:endParaRPr lang="en-US" sz="2000" dirty="0">
                        <a:latin typeface="Aptos" panose="020B0004020202020204" pitchFamily="34" charset="0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59899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10:00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lvl="1"/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Go downstairs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02201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10:10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Depart by Uber for Embassy of Israel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4083300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ptos" panose="020B0004020202020204" pitchFamily="34" charset="0"/>
                        </a:rPr>
                        <a:t>10:30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Minister Counselor (TBD)</a:t>
                      </a:r>
                    </a:p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Embassy of Israel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260872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~12:00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Metro back to SUDC and lunch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7333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indent="-182880"/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Class Discussion – Project Updates</a:t>
                      </a:r>
                      <a:endParaRPr lang="en-US" sz="2000" dirty="0">
                        <a:latin typeface="Aptos" panose="020B0004020202020204" pitchFamily="34" charset="0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250613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2:00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Mitchell Plitnick</a:t>
                      </a:r>
                      <a:b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</a:b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President,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ReThinking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 Foreign Policy</a:t>
                      </a:r>
                    </a:p>
                    <a:p>
                      <a:pPr lvl="1"/>
                      <a:r>
                        <a:rPr lang="en-US" sz="1800" i="1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- introduced by </a:t>
                      </a:r>
                      <a:r>
                        <a:rPr lang="en-US" sz="1800" i="1" kern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Molisa</a:t>
                      </a:r>
                      <a:endParaRPr lang="en-US" sz="1800" i="1" kern="1200" dirty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960413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~3:30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ptos" panose="020B0004020202020204" pitchFamily="34" charset="0"/>
                        </a:rPr>
                        <a:t>Wrapup</a:t>
                      </a:r>
                      <a:endParaRPr lang="en-US" sz="2000" dirty="0">
                        <a:latin typeface="Aptos" panose="020B0004020202020204" pitchFamily="34" charset="0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06952198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4F905F8-397F-C3BE-6816-A7C80286899A}"/>
              </a:ext>
            </a:extLst>
          </p:cNvPr>
          <p:cNvSpPr txBox="1"/>
          <p:nvPr/>
        </p:nvSpPr>
        <p:spPr>
          <a:xfrm>
            <a:off x="6509657" y="3182034"/>
            <a:ext cx="5318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Ms. Efrat Hochstetler (Counselor for Public Diplomacy)</a:t>
            </a:r>
          </a:p>
          <a:p>
            <a:r>
              <a:rPr lang="en-US" dirty="0"/>
              <a:t>Ms. Ayala Singer (Academic Outreach)</a:t>
            </a:r>
          </a:p>
        </p:txBody>
      </p:sp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62C16825-E2E7-8DA5-A658-36A9AA76599A}"/>
              </a:ext>
            </a:extLst>
          </p:cNvPr>
          <p:cNvSpPr/>
          <p:nvPr/>
        </p:nvSpPr>
        <p:spPr>
          <a:xfrm>
            <a:off x="1175657" y="1545016"/>
            <a:ext cx="8436429" cy="7409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DB9DCF4C-715A-F0B3-C54C-DEB94BA0C6D5}"/>
              </a:ext>
            </a:extLst>
          </p:cNvPr>
          <p:cNvSpPr/>
          <p:nvPr/>
        </p:nvSpPr>
        <p:spPr>
          <a:xfrm>
            <a:off x="1175656" y="2288650"/>
            <a:ext cx="8436429" cy="3164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A6C2A5B-C592-63A1-C892-58D202EE75C4}"/>
              </a:ext>
            </a:extLst>
          </p:cNvPr>
          <p:cNvSpPr/>
          <p:nvPr/>
        </p:nvSpPr>
        <p:spPr>
          <a:xfrm>
            <a:off x="1304926" y="2782834"/>
            <a:ext cx="8436429" cy="3164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3EB609E-C871-8BC8-C2F6-AB1F82F5BB9D}"/>
              </a:ext>
            </a:extLst>
          </p:cNvPr>
          <p:cNvSpPr/>
          <p:nvPr/>
        </p:nvSpPr>
        <p:spPr>
          <a:xfrm>
            <a:off x="1304926" y="3153326"/>
            <a:ext cx="4997904" cy="7409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6628CCC-F956-B757-1DA2-6F0550CB6117}"/>
              </a:ext>
            </a:extLst>
          </p:cNvPr>
          <p:cNvSpPr/>
          <p:nvPr/>
        </p:nvSpPr>
        <p:spPr>
          <a:xfrm>
            <a:off x="1175655" y="3923018"/>
            <a:ext cx="8436429" cy="4140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B96F3CA-711F-3BFA-20BE-2BF547BDADFC}"/>
              </a:ext>
            </a:extLst>
          </p:cNvPr>
          <p:cNvSpPr/>
          <p:nvPr/>
        </p:nvSpPr>
        <p:spPr>
          <a:xfrm>
            <a:off x="979715" y="4307906"/>
            <a:ext cx="8436429" cy="4101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F9F48C4-48F0-4700-7B42-F35B65F93D44}"/>
              </a:ext>
            </a:extLst>
          </p:cNvPr>
          <p:cNvSpPr/>
          <p:nvPr/>
        </p:nvSpPr>
        <p:spPr>
          <a:xfrm>
            <a:off x="1175655" y="4802089"/>
            <a:ext cx="8436429" cy="10481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DAC8298-7CD3-E275-CDCA-E3BED6DD10AA}"/>
              </a:ext>
            </a:extLst>
          </p:cNvPr>
          <p:cNvSpPr/>
          <p:nvPr/>
        </p:nvSpPr>
        <p:spPr>
          <a:xfrm>
            <a:off x="979715" y="5816916"/>
            <a:ext cx="8436429" cy="7409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80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C1608-A5FF-2B0D-8DB9-EC30E68FE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9BA2F1-BDCE-C18B-9C27-52FA81CF0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095" y="968436"/>
            <a:ext cx="7772400" cy="459149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04B12EB-EE9B-20AA-0D5A-999514E6B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270" y="3477127"/>
            <a:ext cx="876300" cy="63662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19E6F1-5695-0DEF-EF83-31B462847611}"/>
              </a:ext>
            </a:extLst>
          </p:cNvPr>
          <p:cNvSpPr txBox="1"/>
          <p:nvPr/>
        </p:nvSpPr>
        <p:spPr>
          <a:xfrm>
            <a:off x="843815" y="2740961"/>
            <a:ext cx="2752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Embassy </a:t>
            </a:r>
            <a:r>
              <a:rPr lang="en-US" sz="2800" dirty="0">
                <a:solidFill>
                  <a:schemeClr val="bg1"/>
                </a:solidFill>
              </a:rPr>
              <a:t>of Israel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DD49A5-5E55-4E84-2023-F08F0F860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5753" y="1049667"/>
            <a:ext cx="548640" cy="6893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544E34A-245A-CE8E-D1F8-D7B117FEA62D}"/>
              </a:ext>
            </a:extLst>
          </p:cNvPr>
          <p:cNvSpPr/>
          <p:nvPr/>
        </p:nvSpPr>
        <p:spPr>
          <a:xfrm>
            <a:off x="3596492" y="1989221"/>
            <a:ext cx="5435214" cy="17008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8C5D832-DF0B-281E-351D-8F174561D3D2}"/>
                  </a:ext>
                </a:extLst>
              </p14:cNvPr>
              <p14:cNvContentPartPr/>
              <p14:nvPr/>
            </p14:nvContentPartPr>
            <p14:xfrm>
              <a:off x="3775509" y="3315663"/>
              <a:ext cx="772920" cy="45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92C4DC8-CC16-0444-CF6D-4A6DAA46B7B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57869" y="3298023"/>
                <a:ext cx="808560" cy="8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6D64437-0CB4-B6E8-C8C4-FCFDA128F6C5}"/>
                  </a:ext>
                </a:extLst>
              </p14:cNvPr>
              <p14:cNvContentPartPr/>
              <p14:nvPr/>
            </p14:nvContentPartPr>
            <p14:xfrm>
              <a:off x="5975312" y="3310983"/>
              <a:ext cx="1176480" cy="18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601E251-E74B-4BC4-89F4-5E433EB7320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57672" y="3292983"/>
                <a:ext cx="121212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ED45A0A-BB00-72AD-ED13-69406FAC9620}"/>
                  </a:ext>
                </a:extLst>
              </p14:cNvPr>
              <p14:cNvContentPartPr/>
              <p14:nvPr/>
            </p14:nvContentPartPr>
            <p14:xfrm>
              <a:off x="8122352" y="1846863"/>
              <a:ext cx="507240" cy="1494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B74E968-A9F9-EF69-9312-9540C2A21D6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104712" y="1829223"/>
                <a:ext cx="542880" cy="153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5131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AC138-DD84-C35B-1738-ECAC4EEB5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51D796-48ED-5AD2-84BC-4F9B34BEF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996" y="1422400"/>
            <a:ext cx="2060504" cy="9461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9C102B-CB56-64F3-15AC-521F9FA546D0}"/>
              </a:ext>
            </a:extLst>
          </p:cNvPr>
          <p:cNvSpPr txBox="1"/>
          <p:nvPr/>
        </p:nvSpPr>
        <p:spPr>
          <a:xfrm>
            <a:off x="3937000" y="3244334"/>
            <a:ext cx="4005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Be on 19th Street at 10:00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0AAB57-DB6A-7398-B41F-F57193C36AFB}"/>
              </a:ext>
            </a:extLst>
          </p:cNvPr>
          <p:cNvSpPr txBox="1"/>
          <p:nvPr/>
        </p:nvSpPr>
        <p:spPr>
          <a:xfrm>
            <a:off x="2286000" y="5105400"/>
            <a:ext cx="781393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BRING GOVERNMENT-ISSUED PHOTO I.D.</a:t>
            </a:r>
          </a:p>
          <a:p>
            <a:r>
              <a:rPr lang="en-US" sz="3200" dirty="0"/>
              <a:t>DON’T BRING PHONES UNLESS YOU MUST.</a:t>
            </a:r>
          </a:p>
        </p:txBody>
      </p:sp>
    </p:spTree>
    <p:extLst>
      <p:ext uri="{BB962C8B-B14F-4D97-AF65-F5344CB8AC3E}">
        <p14:creationId xmlns:p14="http://schemas.microsoft.com/office/powerpoint/2010/main" val="285745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3FF8980-F323-A0DE-3F49-B6DA6D747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609320-D525-E39F-F850-E300C7906C6B}"/>
              </a:ext>
            </a:extLst>
          </p:cNvPr>
          <p:cNvSpPr txBox="1"/>
          <p:nvPr/>
        </p:nvSpPr>
        <p:spPr>
          <a:xfrm>
            <a:off x="5117965" y="622020"/>
            <a:ext cx="255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LUNCH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E89601-3E20-BC73-EF98-0BE3A8B1B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70" b="93658" l="1500" r="96500">
                        <a14:foregroundMark x1="10333" y1="25516" x2="3000" y2="44248"/>
                        <a14:foregroundMark x1="3000" y1="44248" x2="5167" y2="67109"/>
                        <a14:foregroundMark x1="5167" y1="67109" x2="16500" y2="78171"/>
                        <a14:foregroundMark x1="16500" y1="78171" x2="18167" y2="75959"/>
                        <a14:foregroundMark x1="18917" y1="78171" x2="29333" y2="93363"/>
                        <a14:foregroundMark x1="29333" y1="93363" x2="42000" y2="93805"/>
                        <a14:foregroundMark x1="42000" y1="93805" x2="54333" y2="85988"/>
                        <a14:foregroundMark x1="54333" y1="85988" x2="58833" y2="86283"/>
                        <a14:foregroundMark x1="86083" y1="74189" x2="96750" y2="60324"/>
                        <a14:foregroundMark x1="96750" y1="60324" x2="92250" y2="39086"/>
                        <a14:foregroundMark x1="92250" y1="39086" x2="87333" y2="33923"/>
                        <a14:foregroundMark x1="95667" y1="47345" x2="96500" y2="64307"/>
                        <a14:foregroundMark x1="69167" y1="10767" x2="56250" y2="7670"/>
                        <a14:foregroundMark x1="56250" y1="7670" x2="50750" y2="9440"/>
                        <a14:foregroundMark x1="2250" y1="58555" x2="3250" y2="55900"/>
                        <a14:foregroundMark x1="2000" y1="61209" x2="2000" y2="61209"/>
                        <a14:foregroundMark x1="1500" y1="60324" x2="1500" y2="60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210050" y="3429000"/>
            <a:ext cx="3771900" cy="213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361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7D1D6CB-FC16-4E60-28A8-3E31A20284EA}"/>
              </a:ext>
            </a:extLst>
          </p:cNvPr>
          <p:cNvSpPr txBox="1"/>
          <p:nvPr/>
        </p:nvSpPr>
        <p:spPr>
          <a:xfrm>
            <a:off x="1199734" y="1877242"/>
            <a:ext cx="43998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Jos</a:t>
            </a:r>
            <a:r>
              <a:rPr lang="es-ES" sz="2800" dirty="0"/>
              <a:t>é</a:t>
            </a:r>
            <a:r>
              <a:rPr lang="en-US" sz="2800" dirty="0"/>
              <a:t> Pertierra</a:t>
            </a:r>
          </a:p>
          <a:p>
            <a:endParaRPr lang="en-US" sz="2800" dirty="0"/>
          </a:p>
          <a:p>
            <a:pPr marL="182880" indent="-182880"/>
            <a:r>
              <a:rPr lang="en-US" sz="2400" dirty="0"/>
              <a:t>Immigration Lawyer and expert on immigration law and Latin America</a:t>
            </a:r>
            <a:r>
              <a:rPr lang="en-US" sz="2400" dirty="0">
                <a:effectLst/>
              </a:rPr>
              <a:t> </a:t>
            </a:r>
          </a:p>
          <a:p>
            <a:pPr marL="182880" indent="-182880"/>
            <a:br>
              <a:rPr lang="en-US" sz="2400" dirty="0"/>
            </a:br>
            <a:endParaRPr lang="en-US" sz="2400" dirty="0"/>
          </a:p>
          <a:p>
            <a:r>
              <a:rPr lang="en-US" sz="2400" i="1" dirty="0"/>
              <a:t>- Introduced by Sarina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6EE792-4DC0-EFEC-7471-CDBB6AE8D5E7}"/>
              </a:ext>
            </a:extLst>
          </p:cNvPr>
          <p:cNvSpPr txBox="1"/>
          <p:nvPr/>
        </p:nvSpPr>
        <p:spPr>
          <a:xfrm>
            <a:off x="1199734" y="839788"/>
            <a:ext cx="3143666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GUEST SPEAKER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3FC37E-1F6A-C4C2-3C60-6A9A5F9CA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0816">
            <a:off x="5762972" y="427445"/>
            <a:ext cx="5558808" cy="722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298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F0C03EF-65EE-5561-808E-1F3288D07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C2D8CC-335A-7E6D-DD76-FDAEF4D3BC2A}"/>
              </a:ext>
            </a:extLst>
          </p:cNvPr>
          <p:cNvSpPr txBox="1"/>
          <p:nvPr/>
        </p:nvSpPr>
        <p:spPr>
          <a:xfrm>
            <a:off x="1199734" y="1877242"/>
            <a:ext cx="4399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Jos</a:t>
            </a:r>
            <a:r>
              <a:rPr lang="es-ES" sz="2800" dirty="0"/>
              <a:t>é</a:t>
            </a:r>
            <a:r>
              <a:rPr lang="en-US" sz="2800" dirty="0"/>
              <a:t> Pertierra</a:t>
            </a:r>
            <a:endParaRPr lang="en-US" sz="2400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C3861E-38A0-7725-EA5E-44A130D5F61A}"/>
              </a:ext>
            </a:extLst>
          </p:cNvPr>
          <p:cNvSpPr txBox="1"/>
          <p:nvPr/>
        </p:nvSpPr>
        <p:spPr>
          <a:xfrm>
            <a:off x="1199734" y="839788"/>
            <a:ext cx="3143666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GUEST SPEAKER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7BB406-8B95-B6CF-AD8E-97290A3DD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309" y="2914696"/>
            <a:ext cx="2010056" cy="3353268"/>
          </a:xfrm>
          <a:prstGeom prst="rect">
            <a:avLst/>
          </a:prstGeom>
        </p:spPr>
      </p:pic>
      <p:pic>
        <p:nvPicPr>
          <p:cNvPr id="6" name="Jose video_1">
            <a:hlinkClick r:id="" action="ppaction://media"/>
            <a:extLst>
              <a:ext uri="{FF2B5EF4-FFF2-40B4-BE49-F238E27FC236}">
                <a16:creationId xmlns:a16="http://schemas.microsoft.com/office/drawing/2014/main" id="{777C98F8-14EB-92CF-97AB-0A14B8D287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26442" y="1690313"/>
            <a:ext cx="7878763" cy="443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38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F0C03EF-65EE-5561-808E-1F3288D07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C2D8CC-335A-7E6D-DD76-FDAEF4D3BC2A}"/>
              </a:ext>
            </a:extLst>
          </p:cNvPr>
          <p:cNvSpPr txBox="1"/>
          <p:nvPr/>
        </p:nvSpPr>
        <p:spPr>
          <a:xfrm>
            <a:off x="802426" y="6267964"/>
            <a:ext cx="4399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Jos</a:t>
            </a:r>
            <a:r>
              <a:rPr lang="es-ES" sz="2800" dirty="0"/>
              <a:t>é</a:t>
            </a:r>
            <a:r>
              <a:rPr lang="en-US" sz="2800" dirty="0"/>
              <a:t> Pertierra</a:t>
            </a:r>
            <a:endParaRPr lang="en-US" sz="2400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C3861E-38A0-7725-EA5E-44A130D5F61A}"/>
              </a:ext>
            </a:extLst>
          </p:cNvPr>
          <p:cNvSpPr txBox="1"/>
          <p:nvPr/>
        </p:nvSpPr>
        <p:spPr>
          <a:xfrm>
            <a:off x="1199734" y="839788"/>
            <a:ext cx="3143666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GUEST SPEAKER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7BB406-8B95-B6CF-AD8E-97290A3DD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309" y="2914696"/>
            <a:ext cx="2010056" cy="3353268"/>
          </a:xfrm>
          <a:prstGeom prst="rect">
            <a:avLst/>
          </a:prstGeom>
        </p:spPr>
      </p:pic>
      <p:pic>
        <p:nvPicPr>
          <p:cNvPr id="2" name="Jose video_2">
            <a:hlinkClick r:id="" action="ppaction://media"/>
            <a:extLst>
              <a:ext uri="{FF2B5EF4-FFF2-40B4-BE49-F238E27FC236}">
                <a16:creationId xmlns:a16="http://schemas.microsoft.com/office/drawing/2014/main" id="{C1A25018-B0AD-6095-F71F-95049E13B3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37181" y="2009209"/>
            <a:ext cx="7955280" cy="397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8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27EBCF-3878-076C-A19D-2036CA646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47"/>
            <a:ext cx="12192000" cy="68445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2D1AA7-DBCB-1829-88E1-AB9564CFEA87}"/>
              </a:ext>
            </a:extLst>
          </p:cNvPr>
          <p:cNvSpPr txBox="1"/>
          <p:nvPr/>
        </p:nvSpPr>
        <p:spPr>
          <a:xfrm>
            <a:off x="7053943" y="6313714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[[ video ]]</a:t>
            </a:r>
          </a:p>
        </p:txBody>
      </p:sp>
    </p:spTree>
    <p:extLst>
      <p:ext uri="{BB962C8B-B14F-4D97-AF65-F5344CB8AC3E}">
        <p14:creationId xmlns:p14="http://schemas.microsoft.com/office/powerpoint/2010/main" val="1614916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0640EC-4259-6AE3-AEDA-18BF1A6347E6}"/>
              </a:ext>
            </a:extLst>
          </p:cNvPr>
          <p:cNvSpPr txBox="1"/>
          <p:nvPr/>
        </p:nvSpPr>
        <p:spPr>
          <a:xfrm>
            <a:off x="4673600" y="2489200"/>
            <a:ext cx="3574761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PROJECT UPDATES</a:t>
            </a:r>
          </a:p>
        </p:txBody>
      </p:sp>
    </p:spTree>
    <p:extLst>
      <p:ext uri="{BB962C8B-B14F-4D97-AF65-F5344CB8AC3E}">
        <p14:creationId xmlns:p14="http://schemas.microsoft.com/office/powerpoint/2010/main" val="19884433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B5B1F-5FD6-1BF2-AF63-E7DE8AAE1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E0D9293-F201-DAC6-3D8F-E17DD6C05BBD}"/>
              </a:ext>
            </a:extLst>
          </p:cNvPr>
          <p:cNvGrpSpPr/>
          <p:nvPr/>
        </p:nvGrpSpPr>
        <p:grpSpPr>
          <a:xfrm>
            <a:off x="7836232" y="2793147"/>
            <a:ext cx="516666" cy="3767207"/>
            <a:chOff x="9472320" y="2783376"/>
            <a:chExt cx="516666" cy="376720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C6F4B94-C9F0-8C06-9051-425C7E52C380}"/>
                </a:ext>
              </a:extLst>
            </p:cNvPr>
            <p:cNvSpPr txBox="1"/>
            <p:nvPr/>
          </p:nvSpPr>
          <p:spPr>
            <a:xfrm>
              <a:off x="9482116" y="4568082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E01100F-C3B2-00AC-B7F8-BD2DE93593DD}"/>
                </a:ext>
              </a:extLst>
            </p:cNvPr>
            <p:cNvSpPr txBox="1"/>
            <p:nvPr/>
          </p:nvSpPr>
          <p:spPr>
            <a:xfrm>
              <a:off x="9472320" y="2783376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7620621-160F-D4E7-DCAB-AE380B41E42F}"/>
                </a:ext>
              </a:extLst>
            </p:cNvPr>
            <p:cNvSpPr txBox="1"/>
            <p:nvPr/>
          </p:nvSpPr>
          <p:spPr>
            <a:xfrm>
              <a:off x="9472320" y="4744673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4FD13B-804D-123A-6498-079F10B554A1}"/>
                </a:ext>
              </a:extLst>
            </p:cNvPr>
            <p:cNvSpPr txBox="1"/>
            <p:nvPr/>
          </p:nvSpPr>
          <p:spPr>
            <a:xfrm>
              <a:off x="9482116" y="5965808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732C3CF-737C-0353-5266-B19E8E0CC2FF}"/>
              </a:ext>
            </a:extLst>
          </p:cNvPr>
          <p:cNvGrpSpPr/>
          <p:nvPr/>
        </p:nvGrpSpPr>
        <p:grpSpPr>
          <a:xfrm>
            <a:off x="7776871" y="3143947"/>
            <a:ext cx="576027" cy="3738410"/>
            <a:chOff x="9105462" y="2376124"/>
            <a:chExt cx="576027" cy="373841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AC82F5D-C5D2-B1E1-058A-DE3A5655356B}"/>
                </a:ext>
              </a:extLst>
            </p:cNvPr>
            <p:cNvSpPr txBox="1"/>
            <p:nvPr/>
          </p:nvSpPr>
          <p:spPr>
            <a:xfrm>
              <a:off x="9149248" y="2376124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CF57001-724B-9124-C44C-7DDFFC47BA65}"/>
                </a:ext>
              </a:extLst>
            </p:cNvPr>
            <p:cNvSpPr txBox="1"/>
            <p:nvPr/>
          </p:nvSpPr>
          <p:spPr>
            <a:xfrm>
              <a:off x="9105462" y="3235825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B93F520-83AE-9CE9-C329-7F51A816206E}"/>
                </a:ext>
              </a:extLst>
            </p:cNvPr>
            <p:cNvSpPr txBox="1"/>
            <p:nvPr/>
          </p:nvSpPr>
          <p:spPr>
            <a:xfrm>
              <a:off x="9174619" y="5529759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E5DFC40-EB46-6E75-B035-A167FD681EBA}"/>
              </a:ext>
            </a:extLst>
          </p:cNvPr>
          <p:cNvSpPr txBox="1"/>
          <p:nvPr/>
        </p:nvSpPr>
        <p:spPr>
          <a:xfrm>
            <a:off x="7813990" y="5076447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70966B-8276-3E98-0677-DD30E948F739}"/>
              </a:ext>
            </a:extLst>
          </p:cNvPr>
          <p:cNvSpPr txBox="1"/>
          <p:nvPr/>
        </p:nvSpPr>
        <p:spPr>
          <a:xfrm>
            <a:off x="7893631" y="247879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40BE8AA-89FC-BCE5-5E1A-BCCD210A7F6B}"/>
              </a:ext>
            </a:extLst>
          </p:cNvPr>
          <p:cNvGrpSpPr/>
          <p:nvPr/>
        </p:nvGrpSpPr>
        <p:grpSpPr>
          <a:xfrm>
            <a:off x="2104631" y="112458"/>
            <a:ext cx="6156477" cy="6675120"/>
            <a:chOff x="2109711" y="105124"/>
            <a:chExt cx="6156477" cy="6675120"/>
          </a:xfrm>
        </p:grpSpPr>
        <p:pic>
          <p:nvPicPr>
            <p:cNvPr id="17" name="Picture 16" descr="A white sheet with black text&#10;&#10;AI-generated content may be incorrect.">
              <a:extLst>
                <a:ext uri="{FF2B5EF4-FFF2-40B4-BE49-F238E27FC236}">
                  <a16:creationId xmlns:a16="http://schemas.microsoft.com/office/drawing/2014/main" id="{09EB369A-C00A-EF89-9D05-B89B3E012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9711" y="105124"/>
              <a:ext cx="6156477" cy="667512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D27D4B5-2EF4-7C83-AB10-BEEE99FB620D}"/>
                </a:ext>
              </a:extLst>
            </p:cNvPr>
            <p:cNvSpPr/>
            <p:nvPr/>
          </p:nvSpPr>
          <p:spPr>
            <a:xfrm>
              <a:off x="6293224" y="1828800"/>
              <a:ext cx="1928692" cy="2098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82D0EA8-354B-4AFE-2F20-BB4B6165B466}"/>
              </a:ext>
            </a:extLst>
          </p:cNvPr>
          <p:cNvGrpSpPr/>
          <p:nvPr/>
        </p:nvGrpSpPr>
        <p:grpSpPr>
          <a:xfrm>
            <a:off x="7813599" y="2793146"/>
            <a:ext cx="557467" cy="3767207"/>
            <a:chOff x="9449687" y="2783375"/>
            <a:chExt cx="557467" cy="376720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CF82BCB-4285-9C5F-BDA1-6B857FB6E64D}"/>
                </a:ext>
              </a:extLst>
            </p:cNvPr>
            <p:cNvSpPr txBox="1"/>
            <p:nvPr/>
          </p:nvSpPr>
          <p:spPr>
            <a:xfrm>
              <a:off x="9449687" y="4618668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7A1182B-1905-5A9E-A212-EF3098D5E449}"/>
                </a:ext>
              </a:extLst>
            </p:cNvPr>
            <p:cNvSpPr txBox="1"/>
            <p:nvPr/>
          </p:nvSpPr>
          <p:spPr>
            <a:xfrm>
              <a:off x="9495312" y="2783375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32AAFA2-01E3-D934-EF0E-7AEB2C98114C}"/>
                </a:ext>
              </a:extLst>
            </p:cNvPr>
            <p:cNvSpPr txBox="1"/>
            <p:nvPr/>
          </p:nvSpPr>
          <p:spPr>
            <a:xfrm>
              <a:off x="9500284" y="4769966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4023EE7-24A1-24CF-4265-2E64610A3407}"/>
                </a:ext>
              </a:extLst>
            </p:cNvPr>
            <p:cNvSpPr txBox="1"/>
            <p:nvPr/>
          </p:nvSpPr>
          <p:spPr>
            <a:xfrm>
              <a:off x="9450078" y="5965807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788C560-21EB-2F5E-83C6-C4D5B6B4ACEA}"/>
              </a:ext>
            </a:extLst>
          </p:cNvPr>
          <p:cNvGrpSpPr/>
          <p:nvPr/>
        </p:nvGrpSpPr>
        <p:grpSpPr>
          <a:xfrm>
            <a:off x="7754238" y="3157631"/>
            <a:ext cx="566231" cy="3740309"/>
            <a:chOff x="9082829" y="2389808"/>
            <a:chExt cx="566231" cy="374030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410DD9E-6D74-8784-C59B-3E729EF1B78E}"/>
                </a:ext>
              </a:extLst>
            </p:cNvPr>
            <p:cNvSpPr txBox="1"/>
            <p:nvPr/>
          </p:nvSpPr>
          <p:spPr>
            <a:xfrm>
              <a:off x="9142190" y="2389808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5AEC15B-3588-1ADA-5785-2AA558BDC125}"/>
                </a:ext>
              </a:extLst>
            </p:cNvPr>
            <p:cNvSpPr txBox="1"/>
            <p:nvPr/>
          </p:nvSpPr>
          <p:spPr>
            <a:xfrm>
              <a:off x="9082829" y="3263194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28C829-E4BE-6309-AB14-EFBEEC41514A}"/>
                </a:ext>
              </a:extLst>
            </p:cNvPr>
            <p:cNvSpPr txBox="1"/>
            <p:nvPr/>
          </p:nvSpPr>
          <p:spPr>
            <a:xfrm>
              <a:off x="9124022" y="5545342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5870A31-22CF-26F5-E250-680293F7ED7D}"/>
              </a:ext>
            </a:extLst>
          </p:cNvPr>
          <p:cNvSpPr txBox="1"/>
          <p:nvPr/>
        </p:nvSpPr>
        <p:spPr>
          <a:xfrm>
            <a:off x="7795431" y="512703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081365-5BC7-2594-161A-994618C49E6F}"/>
              </a:ext>
            </a:extLst>
          </p:cNvPr>
          <p:cNvSpPr txBox="1"/>
          <p:nvPr/>
        </p:nvSpPr>
        <p:spPr>
          <a:xfrm>
            <a:off x="7853436" y="247878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A53D9E-27F2-3BF0-2BFA-B63744611A69}"/>
              </a:ext>
            </a:extLst>
          </p:cNvPr>
          <p:cNvSpPr txBox="1"/>
          <p:nvPr/>
        </p:nvSpPr>
        <p:spPr>
          <a:xfrm>
            <a:off x="7893631" y="463242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95D14B-A12D-9658-A6A6-467D6CCA2D63}"/>
              </a:ext>
            </a:extLst>
          </p:cNvPr>
          <p:cNvSpPr txBox="1"/>
          <p:nvPr/>
        </p:nvSpPr>
        <p:spPr>
          <a:xfrm>
            <a:off x="7883835" y="284772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B30559-EF57-3E7F-3152-3EA9DC7E923B}"/>
              </a:ext>
            </a:extLst>
          </p:cNvPr>
          <p:cNvSpPr txBox="1"/>
          <p:nvPr/>
        </p:nvSpPr>
        <p:spPr>
          <a:xfrm>
            <a:off x="7883835" y="4809017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13F0F6-5CD5-D97A-D6BE-83738B0F154B}"/>
              </a:ext>
            </a:extLst>
          </p:cNvPr>
          <p:cNvSpPr txBox="1"/>
          <p:nvPr/>
        </p:nvSpPr>
        <p:spPr>
          <a:xfrm>
            <a:off x="7893631" y="603015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2C5D04-95B6-38C0-E703-D785E4727A74}"/>
              </a:ext>
            </a:extLst>
          </p:cNvPr>
          <p:cNvSpPr txBox="1"/>
          <p:nvPr/>
        </p:nvSpPr>
        <p:spPr>
          <a:xfrm>
            <a:off x="9246202" y="2594917"/>
            <a:ext cx="867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401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4BB924-1A3A-2908-CAD1-8D07B17002AE}"/>
              </a:ext>
            </a:extLst>
          </p:cNvPr>
          <p:cNvSpPr txBox="1"/>
          <p:nvPr/>
        </p:nvSpPr>
        <p:spPr>
          <a:xfrm>
            <a:off x="9267346" y="3796979"/>
            <a:ext cx="887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402</a:t>
            </a:r>
            <a:endParaRPr lang="en-US" sz="28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4346231-91DC-8D7A-F3DA-5B274769374F}"/>
              </a:ext>
            </a:extLst>
          </p:cNvPr>
          <p:cNvSpPr txBox="1"/>
          <p:nvPr/>
        </p:nvSpPr>
        <p:spPr>
          <a:xfrm>
            <a:off x="7868260" y="319852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FFB0F84-AF6F-7C08-C54F-5A1ECE89BCE7}"/>
              </a:ext>
            </a:extLst>
          </p:cNvPr>
          <p:cNvSpPr txBox="1"/>
          <p:nvPr/>
        </p:nvSpPr>
        <p:spPr>
          <a:xfrm>
            <a:off x="7824474" y="4058221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EDCCCED-4235-71FC-224E-05F068A8CED0}"/>
              </a:ext>
            </a:extLst>
          </p:cNvPr>
          <p:cNvSpPr txBox="1"/>
          <p:nvPr/>
        </p:nvSpPr>
        <p:spPr>
          <a:xfrm>
            <a:off x="7893631" y="635215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74B7583-3929-4749-AD45-DBA8D0F5E3CF}"/>
              </a:ext>
            </a:extLst>
          </p:cNvPr>
          <p:cNvSpPr txBox="1"/>
          <p:nvPr/>
        </p:nvSpPr>
        <p:spPr>
          <a:xfrm>
            <a:off x="7861593" y="513102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7C501E6-95CC-995C-8BBE-142A605478F5}"/>
              </a:ext>
            </a:extLst>
          </p:cNvPr>
          <p:cNvSpPr txBox="1"/>
          <p:nvPr/>
        </p:nvSpPr>
        <p:spPr>
          <a:xfrm>
            <a:off x="7941234" y="253336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D9C9FE8-FCB3-3D39-413B-00FEE06723B1}"/>
              </a:ext>
            </a:extLst>
          </p:cNvPr>
          <p:cNvGrpSpPr/>
          <p:nvPr/>
        </p:nvGrpSpPr>
        <p:grpSpPr>
          <a:xfrm>
            <a:off x="2152234" y="167031"/>
            <a:ext cx="6156477" cy="6675120"/>
            <a:chOff x="2109711" y="105124"/>
            <a:chExt cx="6156477" cy="6675120"/>
          </a:xfrm>
        </p:grpSpPr>
        <p:pic>
          <p:nvPicPr>
            <p:cNvPr id="44" name="Picture 43" descr="A white sheet with black text&#10;&#10;AI-generated content may be incorrect.">
              <a:extLst>
                <a:ext uri="{FF2B5EF4-FFF2-40B4-BE49-F238E27FC236}">
                  <a16:creationId xmlns:a16="http://schemas.microsoft.com/office/drawing/2014/main" id="{6D7F8B7C-F0D5-BDB7-CDF0-E9F8EADAA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9711" y="105124"/>
              <a:ext cx="6156477" cy="6675120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1270FB0-B619-2B2D-8A06-05F6EEC7D715}"/>
                </a:ext>
              </a:extLst>
            </p:cNvPr>
            <p:cNvSpPr/>
            <p:nvPr/>
          </p:nvSpPr>
          <p:spPr>
            <a:xfrm>
              <a:off x="6293224" y="1828800"/>
              <a:ext cx="1928692" cy="2098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F1C59266-10E7-918B-3CD2-1B13F5D97EDD}"/>
              </a:ext>
            </a:extLst>
          </p:cNvPr>
          <p:cNvSpPr txBox="1"/>
          <p:nvPr/>
        </p:nvSpPr>
        <p:spPr>
          <a:xfrm>
            <a:off x="7861202" y="468301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B5E0FC0-946A-23A7-E4AE-3140022140B3}"/>
              </a:ext>
            </a:extLst>
          </p:cNvPr>
          <p:cNvSpPr txBox="1"/>
          <p:nvPr/>
        </p:nvSpPr>
        <p:spPr>
          <a:xfrm>
            <a:off x="7906827" y="284771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EF5562B-25BA-4ED8-AC0E-2CF0A7E96DC4}"/>
              </a:ext>
            </a:extLst>
          </p:cNvPr>
          <p:cNvSpPr txBox="1"/>
          <p:nvPr/>
        </p:nvSpPr>
        <p:spPr>
          <a:xfrm>
            <a:off x="7911799" y="483431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858CE49-7795-EB57-D951-659B8D600E86}"/>
              </a:ext>
            </a:extLst>
          </p:cNvPr>
          <p:cNvSpPr txBox="1"/>
          <p:nvPr/>
        </p:nvSpPr>
        <p:spPr>
          <a:xfrm>
            <a:off x="7861593" y="6030151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FCF88BA-7EB5-987F-F0FE-42AA5358F42A}"/>
              </a:ext>
            </a:extLst>
          </p:cNvPr>
          <p:cNvSpPr txBox="1"/>
          <p:nvPr/>
        </p:nvSpPr>
        <p:spPr>
          <a:xfrm>
            <a:off x="7861202" y="3212204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9285F30-DE11-72E8-F392-45A4069E68D3}"/>
              </a:ext>
            </a:extLst>
          </p:cNvPr>
          <p:cNvSpPr txBox="1"/>
          <p:nvPr/>
        </p:nvSpPr>
        <p:spPr>
          <a:xfrm>
            <a:off x="7801841" y="408559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D6C01EC-B79B-744F-AC9E-DD121EBFB460}"/>
              </a:ext>
            </a:extLst>
          </p:cNvPr>
          <p:cNvSpPr txBox="1"/>
          <p:nvPr/>
        </p:nvSpPr>
        <p:spPr>
          <a:xfrm>
            <a:off x="7843034" y="636773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C926516-0CF8-681B-59A5-13D314C02875}"/>
              </a:ext>
            </a:extLst>
          </p:cNvPr>
          <p:cNvSpPr txBox="1"/>
          <p:nvPr/>
        </p:nvSpPr>
        <p:spPr>
          <a:xfrm>
            <a:off x="7843034" y="518160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6E8B77F-F656-1BA4-95B3-757D9EF316A9}"/>
              </a:ext>
            </a:extLst>
          </p:cNvPr>
          <p:cNvSpPr txBox="1"/>
          <p:nvPr/>
        </p:nvSpPr>
        <p:spPr>
          <a:xfrm>
            <a:off x="7901039" y="253336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8340E8F-6DFF-DD49-9B08-1F8281851FD7}"/>
              </a:ext>
            </a:extLst>
          </p:cNvPr>
          <p:cNvSpPr/>
          <p:nvPr/>
        </p:nvSpPr>
        <p:spPr>
          <a:xfrm>
            <a:off x="6326226" y="1895954"/>
            <a:ext cx="1962033" cy="4909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68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36" grpId="0"/>
      <p:bldP spid="47" grpId="0"/>
      <p:bldP spid="48" grpId="0"/>
      <p:bldP spid="49" grpId="0"/>
      <p:bldP spid="50" grpId="0"/>
      <p:bldP spid="52" grpId="0"/>
      <p:bldP spid="52" grpId="1"/>
      <p:bldP spid="53" grpId="0"/>
      <p:bldP spid="53" grpId="1"/>
      <p:bldP spid="54" grpId="0"/>
      <p:bldP spid="54" grpId="1"/>
      <p:bldP spid="55" grpId="0"/>
      <p:bldP spid="56" grpId="0"/>
      <p:bldP spid="56" grpId="1"/>
      <p:bldP spid="5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604A9-327C-1A7E-0502-1BF697BBA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0815A53-CD99-EF4E-9502-CEC9D6F146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92450"/>
              </p:ext>
            </p:extLst>
          </p:nvPr>
        </p:nvGraphicFramePr>
        <p:xfrm>
          <a:off x="814707" y="773561"/>
          <a:ext cx="10721658" cy="590702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290718">
                  <a:extLst>
                    <a:ext uri="{9D8B030D-6E8A-4147-A177-3AD203B41FA5}">
                      <a16:colId xmlns:a16="http://schemas.microsoft.com/office/drawing/2014/main" val="1258849628"/>
                    </a:ext>
                  </a:extLst>
                </a:gridCol>
                <a:gridCol w="4970289">
                  <a:extLst>
                    <a:ext uri="{9D8B030D-6E8A-4147-A177-3AD203B41FA5}">
                      <a16:colId xmlns:a16="http://schemas.microsoft.com/office/drawing/2014/main" val="4164193412"/>
                    </a:ext>
                  </a:extLst>
                </a:gridCol>
                <a:gridCol w="4460651">
                  <a:extLst>
                    <a:ext uri="{9D8B030D-6E8A-4147-A177-3AD203B41FA5}">
                      <a16:colId xmlns:a16="http://schemas.microsoft.com/office/drawing/2014/main" val="4027853243"/>
                    </a:ext>
                  </a:extLst>
                </a:gridCol>
              </a:tblGrid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Emmett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Countering “CRINK” Alignment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Danger of one-dimensional energy sector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778353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John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Innovation and Environmental Capacity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9414812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Miles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Capitalism and Environment Protection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Climate change and refugees/sovereignty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192597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Kennedy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Taiwan Prosperity and U.S. Interests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0764748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Eli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Prediction Markets 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Iran-US relations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777963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Michael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Foreign Manipulation of U.S. Elections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0546084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Diego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Russian Invasion of Ukraine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Globalization and environmental impact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715040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Molisa</a:t>
                      </a: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U.S.-China Competition in Critical Technologies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429616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Kaiwen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U.S.-China Economic and Trade Competition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China’s Influence </a:t>
                      </a:r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in Africa</a:t>
                      </a: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25974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Yvette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Rwanda-DRC Conflict </a:t>
                      </a:r>
                      <a:r>
                        <a:rPr lang="en-US" sz="1800" b="0" kern="1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and Resolution</a:t>
                      </a: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331218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Bijan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Housing Shortage and its Implications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Humanitarian Crisis in Gaza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06306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Megha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Restrictive U.S. Immigration and Visa Policies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944378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Filippo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Transatlantic Relations 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North Korea illegal ops to support goals</a:t>
                      </a:r>
                      <a:endParaRPr lang="en-US" sz="20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081585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David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????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??????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9118428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9853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360113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5A3C7E9-4E15-8631-9593-195EF10B05F6}"/>
              </a:ext>
            </a:extLst>
          </p:cNvPr>
          <p:cNvSpPr txBox="1"/>
          <p:nvPr/>
        </p:nvSpPr>
        <p:spPr>
          <a:xfrm>
            <a:off x="3913030" y="105490"/>
            <a:ext cx="3369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PROJECT PLANNING</a:t>
            </a:r>
          </a:p>
        </p:txBody>
      </p:sp>
    </p:spTree>
    <p:extLst>
      <p:ext uri="{BB962C8B-B14F-4D97-AF65-F5344CB8AC3E}">
        <p14:creationId xmlns:p14="http://schemas.microsoft.com/office/powerpoint/2010/main" val="3239754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0944955-0B38-98CE-FA1F-51060B326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9C382B-EEA6-3A4D-D953-37F94B5E87FF}"/>
              </a:ext>
            </a:extLst>
          </p:cNvPr>
          <p:cNvSpPr txBox="1"/>
          <p:nvPr/>
        </p:nvSpPr>
        <p:spPr>
          <a:xfrm>
            <a:off x="1304926" y="702731"/>
            <a:ext cx="3011337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TODAY’S AGENDA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7D585BB-CF62-ED02-EF7E-781F6B20A744}"/>
              </a:ext>
            </a:extLst>
          </p:cNvPr>
          <p:cNvGraphicFramePr>
            <a:graphicFrameLocks noGrp="1"/>
          </p:cNvGraphicFramePr>
          <p:nvPr/>
        </p:nvGraphicFramePr>
        <p:xfrm>
          <a:off x="1304926" y="1545016"/>
          <a:ext cx="8949417" cy="472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79869">
                  <a:extLst>
                    <a:ext uri="{9D8B030D-6E8A-4147-A177-3AD203B41FA5}">
                      <a16:colId xmlns:a16="http://schemas.microsoft.com/office/drawing/2014/main" val="3540809041"/>
                    </a:ext>
                  </a:extLst>
                </a:gridCol>
                <a:gridCol w="7369548">
                  <a:extLst>
                    <a:ext uri="{9D8B030D-6E8A-4147-A177-3AD203B41FA5}">
                      <a16:colId xmlns:a16="http://schemas.microsoft.com/office/drawing/2014/main" val="369545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9:00 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Class Discussion – Readings, current events updates, and meeting preps</a:t>
                      </a:r>
                      <a:endParaRPr lang="en-US" sz="2000" dirty="0">
                        <a:latin typeface="Aptos" panose="020B0004020202020204" pitchFamily="34" charset="0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59899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10:00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lvl="1"/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Go downstairs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02201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10:10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Depart by Uber for Embassy of Israel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4083300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ptos" panose="020B0004020202020204" pitchFamily="34" charset="0"/>
                        </a:rPr>
                        <a:t>10:30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Minister Counselor (TBD)</a:t>
                      </a:r>
                    </a:p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Embassy of Israel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260872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~12:00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Metro back to SUDC and lunch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7333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indent="-182880"/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Class Discussion – Project Updates</a:t>
                      </a:r>
                      <a:endParaRPr lang="en-US" sz="2000" dirty="0">
                        <a:latin typeface="Aptos" panose="020B0004020202020204" pitchFamily="34" charset="0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250613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2:00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Mitchell Plitnick</a:t>
                      </a:r>
                      <a:b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</a:b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President,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ReThinking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 Foreign Policy</a:t>
                      </a:r>
                    </a:p>
                    <a:p>
                      <a:pPr lvl="1"/>
                      <a:r>
                        <a:rPr lang="en-US" sz="1800" i="1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- introduced by </a:t>
                      </a:r>
                      <a:r>
                        <a:rPr lang="en-US" sz="1800" i="1" kern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Molisa</a:t>
                      </a:r>
                      <a:endParaRPr lang="en-US" sz="1800" i="1" kern="1200" dirty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960413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~3:30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ptos" panose="020B0004020202020204" pitchFamily="34" charset="0"/>
                        </a:rPr>
                        <a:t>Wrapup</a:t>
                      </a:r>
                      <a:endParaRPr lang="en-US" sz="2000" dirty="0">
                        <a:latin typeface="Aptos" panose="020B0004020202020204" pitchFamily="34" charset="0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06952198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3DD5982-5BDA-F374-3302-701E6A4B91A3}"/>
              </a:ext>
            </a:extLst>
          </p:cNvPr>
          <p:cNvSpPr txBox="1"/>
          <p:nvPr/>
        </p:nvSpPr>
        <p:spPr>
          <a:xfrm>
            <a:off x="6509657" y="3182034"/>
            <a:ext cx="5318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Ms. Efrat Hochstetler (Counselor for Public Diplomacy)</a:t>
            </a:r>
          </a:p>
          <a:p>
            <a:r>
              <a:rPr lang="en-US" dirty="0"/>
              <a:t>Ms. Ayala Singer (Academic Outreach)</a:t>
            </a:r>
          </a:p>
        </p:txBody>
      </p:sp>
    </p:spTree>
    <p:extLst>
      <p:ext uri="{BB962C8B-B14F-4D97-AF65-F5344CB8AC3E}">
        <p14:creationId xmlns:p14="http://schemas.microsoft.com/office/powerpoint/2010/main" val="7482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3CEB31-66B2-42AF-D82E-A245C351BD62}"/>
              </a:ext>
            </a:extLst>
          </p:cNvPr>
          <p:cNvSpPr txBox="1"/>
          <p:nvPr/>
        </p:nvSpPr>
        <p:spPr>
          <a:xfrm>
            <a:off x="2547815" y="1225955"/>
            <a:ext cx="6096000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Comfortable?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Topics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How partnership will work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The purposes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Substance, process, skills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The elements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76B39E-25AA-B6C1-908E-B19739B5AE06}"/>
              </a:ext>
            </a:extLst>
          </p:cNvPr>
          <p:cNvSpPr txBox="1"/>
          <p:nvPr/>
        </p:nvSpPr>
        <p:spPr>
          <a:xfrm>
            <a:off x="5783385" y="4673053"/>
            <a:ext cx="325901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402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Proposal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Hearing/event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Public opinion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BD9E9B-4E12-4403-95E2-5CE9AF88231A}"/>
              </a:ext>
            </a:extLst>
          </p:cNvPr>
          <p:cNvSpPr txBox="1"/>
          <p:nvPr/>
        </p:nvSpPr>
        <p:spPr>
          <a:xfrm>
            <a:off x="2637692" y="4673053"/>
            <a:ext cx="325901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401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Analysis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“Memo #2”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0E598C-63E0-F95F-DAC1-A9AE64649FA1}"/>
              </a:ext>
            </a:extLst>
          </p:cNvPr>
          <p:cNvSpPr txBox="1"/>
          <p:nvPr/>
        </p:nvSpPr>
        <p:spPr>
          <a:xfrm>
            <a:off x="8710246" y="4673053"/>
            <a:ext cx="325901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Interviews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DC memo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Briefing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5FA80-77A1-9B68-E41B-A5BD7481011D}"/>
              </a:ext>
            </a:extLst>
          </p:cNvPr>
          <p:cNvSpPr txBox="1"/>
          <p:nvPr/>
        </p:nvSpPr>
        <p:spPr>
          <a:xfrm>
            <a:off x="987036" y="502680"/>
            <a:ext cx="3876431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13923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0CAE135-125C-D7CC-66A6-C61940C9B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D1AF90C-5157-76AA-B945-185C345EAADB}"/>
              </a:ext>
            </a:extLst>
          </p:cNvPr>
          <p:cNvSpPr txBox="1"/>
          <p:nvPr/>
        </p:nvSpPr>
        <p:spPr>
          <a:xfrm>
            <a:off x="987036" y="502680"/>
            <a:ext cx="3876431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DISCUSSION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B3174BC-C3D4-C344-1586-69BC1E30A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874862"/>
              </p:ext>
            </p:extLst>
          </p:nvPr>
        </p:nvGraphicFramePr>
        <p:xfrm>
          <a:off x="2032000" y="2956454"/>
          <a:ext cx="8128000" cy="3093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82257">
                  <a:extLst>
                    <a:ext uri="{9D8B030D-6E8A-4147-A177-3AD203B41FA5}">
                      <a16:colId xmlns:a16="http://schemas.microsoft.com/office/drawing/2014/main" val="535657244"/>
                    </a:ext>
                  </a:extLst>
                </a:gridCol>
                <a:gridCol w="4945743">
                  <a:extLst>
                    <a:ext uri="{9D8B030D-6E8A-4147-A177-3AD203B41FA5}">
                      <a16:colId xmlns:a16="http://schemas.microsoft.com/office/drawing/2014/main" val="3352116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DUE last Friday:</a:t>
                      </a:r>
                    </a:p>
                  </a:txBody>
                  <a:tcPr marB="274320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Memo proposing 402 project</a:t>
                      </a:r>
                    </a:p>
                  </a:txBody>
                  <a:tcPr marB="274320"/>
                </a:tc>
                <a:extLst>
                  <a:ext uri="{0D108BD9-81ED-4DB2-BD59-A6C34878D82A}">
                    <a16:rowId xmlns:a16="http://schemas.microsoft.com/office/drawing/2014/main" val="1549992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DUE tonight:</a:t>
                      </a:r>
                    </a:p>
                  </a:txBody>
                  <a:tcPr marB="274320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“Analytical Worksheet” or</a:t>
                      </a:r>
                      <a:br>
                        <a:rPr lang="en-US" sz="2800" dirty="0"/>
                      </a:br>
                      <a:r>
                        <a:rPr lang="en-US" sz="2800" dirty="0"/>
                        <a:t>“Seminar Issue Worksheet”</a:t>
                      </a:r>
                      <a:br>
                        <a:rPr lang="en-US" sz="2800" dirty="0"/>
                      </a:br>
                      <a:r>
                        <a:rPr lang="en-US" sz="2800" dirty="0"/>
                        <a:t>for 401 project</a:t>
                      </a:r>
                    </a:p>
                  </a:txBody>
                  <a:tcPr marB="274320"/>
                </a:tc>
                <a:extLst>
                  <a:ext uri="{0D108BD9-81ED-4DB2-BD59-A6C34878D82A}">
                    <a16:rowId xmlns:a16="http://schemas.microsoft.com/office/drawing/2014/main" val="227891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 marB="274320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B="274320"/>
                </a:tc>
                <a:extLst>
                  <a:ext uri="{0D108BD9-81ED-4DB2-BD59-A6C34878D82A}">
                    <a16:rowId xmlns:a16="http://schemas.microsoft.com/office/drawing/2014/main" val="1500342564"/>
                  </a:ext>
                </a:extLst>
              </a:tr>
            </a:tbl>
          </a:graphicData>
        </a:graphic>
      </p:graphicFrame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3C6550-7B67-020B-6841-38CFEAE40003}"/>
              </a:ext>
            </a:extLst>
          </p:cNvPr>
          <p:cNvSpPr/>
          <p:nvPr/>
        </p:nvSpPr>
        <p:spPr>
          <a:xfrm>
            <a:off x="1817914" y="3583893"/>
            <a:ext cx="8556171" cy="14947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06C3676-5351-0794-C542-3D4C8E5CF95B}"/>
              </a:ext>
            </a:extLst>
          </p:cNvPr>
          <p:cNvSpPr/>
          <p:nvPr/>
        </p:nvSpPr>
        <p:spPr>
          <a:xfrm>
            <a:off x="7979229" y="5584371"/>
            <a:ext cx="2002971" cy="39294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7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150C6BD-E46E-4BD9-A6EC-FAFF796DFBB5}"/>
              </a:ext>
            </a:extLst>
          </p:cNvPr>
          <p:cNvSpPr txBox="1"/>
          <p:nvPr/>
        </p:nvSpPr>
        <p:spPr>
          <a:xfrm>
            <a:off x="685800" y="497030"/>
            <a:ext cx="11251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Analytical Worksheet:  One Proven, Effective Way to Build Analysis for Presentation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1EA514-7D3B-EF13-CBC9-A02411821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463" y="1414322"/>
            <a:ext cx="4052560" cy="5120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77F23A-6D4D-53FE-8CC0-57C401FC2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981" y="1419319"/>
            <a:ext cx="4018619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394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8E6D69F3-F2C7-4F6A-BAFC-C9C61E803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691" y="1134979"/>
            <a:ext cx="4124136" cy="5425440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3A8C211F-4B48-40FD-96BD-C8D63F102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542" y="1143000"/>
            <a:ext cx="4171860" cy="5425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3CF327-579D-48E2-955C-B79748B5667E}"/>
              </a:ext>
            </a:extLst>
          </p:cNvPr>
          <p:cNvSpPr txBox="1"/>
          <p:nvPr/>
        </p:nvSpPr>
        <p:spPr>
          <a:xfrm>
            <a:off x="1553378" y="381000"/>
            <a:ext cx="8713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With a thesis sentence at the top, here’s the whole model.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15E572-63AD-4465-9D46-1FB47DF8C360}"/>
              </a:ext>
            </a:extLst>
          </p:cNvPr>
          <p:cNvCxnSpPr/>
          <p:nvPr/>
        </p:nvCxnSpPr>
        <p:spPr>
          <a:xfrm>
            <a:off x="2667000" y="904220"/>
            <a:ext cx="22098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68E611E-426A-05CD-F6E2-F540929ED05B}"/>
              </a:ext>
            </a:extLst>
          </p:cNvPr>
          <p:cNvSpPr/>
          <p:nvPr/>
        </p:nvSpPr>
        <p:spPr>
          <a:xfrm>
            <a:off x="1981200" y="2133600"/>
            <a:ext cx="3810000" cy="60960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F0BF7E-093E-FBA9-C8E1-AAD62D801B8F}"/>
              </a:ext>
            </a:extLst>
          </p:cNvPr>
          <p:cNvSpPr/>
          <p:nvPr/>
        </p:nvSpPr>
        <p:spPr>
          <a:xfrm>
            <a:off x="1981200" y="2743200"/>
            <a:ext cx="3810000" cy="68580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59B8A9-192F-F719-A922-4079F1E41122}"/>
              </a:ext>
            </a:extLst>
          </p:cNvPr>
          <p:cNvSpPr/>
          <p:nvPr/>
        </p:nvSpPr>
        <p:spPr>
          <a:xfrm>
            <a:off x="1981200" y="3429000"/>
            <a:ext cx="3810000" cy="220980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419B29-EE5C-E5C4-5C4A-C829B7AC329D}"/>
              </a:ext>
            </a:extLst>
          </p:cNvPr>
          <p:cNvSpPr/>
          <p:nvPr/>
        </p:nvSpPr>
        <p:spPr>
          <a:xfrm>
            <a:off x="1981200" y="5731881"/>
            <a:ext cx="3810000" cy="516519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5B53AC-208F-8740-CE1D-F81670562BFD}"/>
              </a:ext>
            </a:extLst>
          </p:cNvPr>
          <p:cNvSpPr/>
          <p:nvPr/>
        </p:nvSpPr>
        <p:spPr>
          <a:xfrm>
            <a:off x="6400800" y="1219200"/>
            <a:ext cx="3810000" cy="91440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68E136-B8AC-7FE0-8DCC-0C05EA5656DB}"/>
              </a:ext>
            </a:extLst>
          </p:cNvPr>
          <p:cNvSpPr/>
          <p:nvPr/>
        </p:nvSpPr>
        <p:spPr>
          <a:xfrm>
            <a:off x="6400800" y="2207240"/>
            <a:ext cx="3810000" cy="68836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552E09-3796-DA72-0336-6651363CEBE4}"/>
              </a:ext>
            </a:extLst>
          </p:cNvPr>
          <p:cNvSpPr/>
          <p:nvPr/>
        </p:nvSpPr>
        <p:spPr>
          <a:xfrm>
            <a:off x="6400800" y="2967336"/>
            <a:ext cx="3810000" cy="1680863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119732-7A9D-AC11-A4A1-039E7446F6DD}"/>
              </a:ext>
            </a:extLst>
          </p:cNvPr>
          <p:cNvSpPr/>
          <p:nvPr/>
        </p:nvSpPr>
        <p:spPr>
          <a:xfrm>
            <a:off x="6399028" y="4703856"/>
            <a:ext cx="3810000" cy="1315944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19D5B5-1A33-9F2E-CB61-C4492E0CB701}"/>
              </a:ext>
            </a:extLst>
          </p:cNvPr>
          <p:cNvSpPr/>
          <p:nvPr/>
        </p:nvSpPr>
        <p:spPr>
          <a:xfrm>
            <a:off x="5562600" y="1371600"/>
            <a:ext cx="304800" cy="2184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TextBox 8">
            <a:extLst>
              <a:ext uri="{FF2B5EF4-FFF2-40B4-BE49-F238E27FC236}">
                <a16:creationId xmlns:a16="http://schemas.microsoft.com/office/drawing/2014/main" id="{02465949-20A6-72EC-6F8C-7E5B9BD4FAEB}"/>
              </a:ext>
            </a:extLst>
          </p:cNvPr>
          <p:cNvSpPr txBox="1"/>
          <p:nvPr/>
        </p:nvSpPr>
        <p:spPr>
          <a:xfrm>
            <a:off x="3657600" y="3129786"/>
            <a:ext cx="7285822" cy="2862322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wrap="square" lIns="274320" tIns="274320" rIns="274320" bIns="27432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/>
              <a:t>Thesis sentence(s):	Main conclusion.</a:t>
            </a:r>
          </a:p>
          <a:p>
            <a:pPr lvl="6">
              <a:spcAft>
                <a:spcPts val="1800"/>
              </a:spcAft>
            </a:pPr>
            <a:r>
              <a:rPr lang="en-US" sz="2400" dirty="0"/>
              <a:t>“Bottom Line Up Front.”</a:t>
            </a:r>
          </a:p>
          <a:p>
            <a:pPr lvl="6">
              <a:spcAft>
                <a:spcPts val="1800"/>
              </a:spcAft>
            </a:pPr>
            <a:r>
              <a:rPr lang="en-US" sz="2400" dirty="0"/>
              <a:t>Short, concise summary – including as many elements as needed to tell the whole story.</a:t>
            </a:r>
          </a:p>
        </p:txBody>
      </p:sp>
      <p:sp useBgFill="1">
        <p:nvSpPr>
          <p:cNvPr id="16" name="TextBox 15">
            <a:extLst>
              <a:ext uri="{FF2B5EF4-FFF2-40B4-BE49-F238E27FC236}">
                <a16:creationId xmlns:a16="http://schemas.microsoft.com/office/drawing/2014/main" id="{4676EBCB-0F32-976A-E24E-5EBF28D72AA7}"/>
              </a:ext>
            </a:extLst>
          </p:cNvPr>
          <p:cNvSpPr txBox="1"/>
          <p:nvPr/>
        </p:nvSpPr>
        <p:spPr>
          <a:xfrm>
            <a:off x="3657600" y="3408906"/>
            <a:ext cx="7285822" cy="2739211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wrap="square" lIns="274320" tIns="274320" rIns="274320" bIns="27432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dirty="0"/>
              <a:t>Framing: The information your decisionmaker needs to get into the story. 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Basics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Not “research or </a:t>
            </a:r>
            <a:r>
              <a:rPr lang="en-US" sz="2800" dirty="0" err="1"/>
              <a:t>encylopedia</a:t>
            </a:r>
            <a:r>
              <a:rPr lang="en-US" sz="2800" dirty="0"/>
              <a:t>”</a:t>
            </a: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D420E61-583A-A0AB-E876-8A41D7A083F6}"/>
              </a:ext>
            </a:extLst>
          </p:cNvPr>
          <p:cNvSpPr/>
          <p:nvPr/>
        </p:nvSpPr>
        <p:spPr>
          <a:xfrm>
            <a:off x="381000" y="1281930"/>
            <a:ext cx="7696200" cy="3109907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67D1A3E6-66C8-40E7-F6B1-255A9736CD5A}"/>
              </a:ext>
            </a:extLst>
          </p:cNvPr>
          <p:cNvGraphicFramePr>
            <a:graphicFrameLocks noGrp="1"/>
          </p:cNvGraphicFramePr>
          <p:nvPr/>
        </p:nvGraphicFramePr>
        <p:xfrm>
          <a:off x="557425" y="1496644"/>
          <a:ext cx="7438222" cy="285297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61975">
                  <a:extLst>
                    <a:ext uri="{9D8B030D-6E8A-4147-A177-3AD203B41FA5}">
                      <a16:colId xmlns:a16="http://schemas.microsoft.com/office/drawing/2014/main" val="791030550"/>
                    </a:ext>
                  </a:extLst>
                </a:gridCol>
                <a:gridCol w="5176247">
                  <a:extLst>
                    <a:ext uri="{9D8B030D-6E8A-4147-A177-3AD203B41FA5}">
                      <a16:colId xmlns:a16="http://schemas.microsoft.com/office/drawing/2014/main" val="1745280593"/>
                    </a:ext>
                  </a:extLst>
                </a:gridCol>
              </a:tblGrid>
              <a:tr h="574458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Other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Things that don’t fit in rigid structure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3180673"/>
                  </a:ext>
                </a:extLst>
              </a:tr>
              <a:tr h="490313">
                <a:tc>
                  <a:txBody>
                    <a:bodyPr/>
                    <a:lstStyle/>
                    <a:p>
                      <a:endParaRPr lang="en-US" sz="2000" b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Give color, texture to analysis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326833"/>
                  </a:ext>
                </a:extLst>
              </a:tr>
              <a:tr h="894100">
                <a:tc>
                  <a:txBody>
                    <a:bodyPr/>
                    <a:lstStyle/>
                    <a:p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Useful in building “narrative” when you write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045429"/>
                  </a:ext>
                </a:extLst>
              </a:tr>
              <a:tr h="894100">
                <a:tc>
                  <a:txBody>
                    <a:bodyPr/>
                    <a:lstStyle/>
                    <a:p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Pet facts, thoughts that you like (and show you care)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85806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195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9" grpId="0" animBg="1"/>
      <p:bldP spid="9" grpId="1" animBg="1"/>
      <p:bldP spid="16" grpId="0" animBg="1"/>
      <p:bldP spid="16" grpId="1" animBg="1"/>
      <p:bldP spid="18" grpId="0" animBg="1"/>
      <p:bldP spid="18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questionnaire&#10;&#10;AI-generated content may be incorrect.">
            <a:extLst>
              <a:ext uri="{FF2B5EF4-FFF2-40B4-BE49-F238E27FC236}">
                <a16:creationId xmlns:a16="http://schemas.microsoft.com/office/drawing/2014/main" id="{355AFFB8-B24A-4E53-BB1D-9753ED97B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854" y="261109"/>
            <a:ext cx="4811301" cy="63357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7D1D9C-142A-978A-B65D-2D152904968E}"/>
              </a:ext>
            </a:extLst>
          </p:cNvPr>
          <p:cNvSpPr txBox="1"/>
          <p:nvPr/>
        </p:nvSpPr>
        <p:spPr>
          <a:xfrm>
            <a:off x="768403" y="1037345"/>
            <a:ext cx="2059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Alternative</a:t>
            </a:r>
          </a:p>
          <a:p>
            <a:endParaRPr lang="en-US" sz="2400" dirty="0"/>
          </a:p>
          <a:p>
            <a:r>
              <a:rPr lang="en-US" sz="2400" i="1" dirty="0"/>
              <a:t>Should be two or three pages of text. </a:t>
            </a:r>
          </a:p>
        </p:txBody>
      </p:sp>
    </p:spTree>
    <p:extLst>
      <p:ext uri="{BB962C8B-B14F-4D97-AF65-F5344CB8AC3E}">
        <p14:creationId xmlns:p14="http://schemas.microsoft.com/office/powerpoint/2010/main" val="12867829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C3AA3B9-0017-C5B0-1FE3-D13D1CAD7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B376C8-958C-785B-52EC-2A7D5C4E5197}"/>
              </a:ext>
            </a:extLst>
          </p:cNvPr>
          <p:cNvSpPr txBox="1"/>
          <p:nvPr/>
        </p:nvSpPr>
        <p:spPr>
          <a:xfrm>
            <a:off x="768403" y="1037345"/>
            <a:ext cx="2059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overall process</a:t>
            </a:r>
          </a:p>
          <a:p>
            <a:endParaRPr lang="en-US" sz="2400" dirty="0"/>
          </a:p>
        </p:txBody>
      </p:sp>
      <p:pic>
        <p:nvPicPr>
          <p:cNvPr id="7" name="Picture 6" descr="A diagram of a process&#10;&#10;AI-generated content may be incorrect.">
            <a:extLst>
              <a:ext uri="{FF2B5EF4-FFF2-40B4-BE49-F238E27FC236}">
                <a16:creationId xmlns:a16="http://schemas.microsoft.com/office/drawing/2014/main" id="{97605A32-A756-08A7-55ED-86D49E81A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854" y="259550"/>
            <a:ext cx="4103273" cy="6402849"/>
          </a:xfrm>
          <a:prstGeom prst="rect">
            <a:avLst/>
          </a:prstGeom>
        </p:spPr>
      </p:pic>
      <p:pic>
        <p:nvPicPr>
          <p:cNvPr id="9" name="Picture 8" descr="A list of words on a white background&#10;&#10;AI-generated content may be incorrect.">
            <a:extLst>
              <a:ext uri="{FF2B5EF4-FFF2-40B4-BE49-F238E27FC236}">
                <a16:creationId xmlns:a16="http://schemas.microsoft.com/office/drawing/2014/main" id="{F2FC4C8A-8DE0-C1C6-B05A-A60D9E7D5A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835" y="2237674"/>
            <a:ext cx="3516210" cy="321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964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0571944-460D-5FB2-1A6B-AC963E5CA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1F4530-FEAF-18AF-B0CE-7861E65033A5}"/>
              </a:ext>
            </a:extLst>
          </p:cNvPr>
          <p:cNvSpPr txBox="1"/>
          <p:nvPr/>
        </p:nvSpPr>
        <p:spPr>
          <a:xfrm>
            <a:off x="2547815" y="1225955"/>
            <a:ext cx="6096000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Comfortable?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Topics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How partnership will work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The purposes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Substance, process, skills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The elements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6F1C75-0870-A8D7-87CB-FE6DC6305966}"/>
              </a:ext>
            </a:extLst>
          </p:cNvPr>
          <p:cNvSpPr txBox="1"/>
          <p:nvPr/>
        </p:nvSpPr>
        <p:spPr>
          <a:xfrm>
            <a:off x="5783385" y="4673053"/>
            <a:ext cx="325901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402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Proposal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Hearing/event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Public opinion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35DDDB-97FD-9BBA-9642-931D7F9D7431}"/>
              </a:ext>
            </a:extLst>
          </p:cNvPr>
          <p:cNvSpPr txBox="1"/>
          <p:nvPr/>
        </p:nvSpPr>
        <p:spPr>
          <a:xfrm>
            <a:off x="2637692" y="4673053"/>
            <a:ext cx="325901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401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Analysis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“Memo #2”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19C79D-1686-7392-9210-3CEF8B1A0258}"/>
              </a:ext>
            </a:extLst>
          </p:cNvPr>
          <p:cNvSpPr txBox="1"/>
          <p:nvPr/>
        </p:nvSpPr>
        <p:spPr>
          <a:xfrm>
            <a:off x="8710246" y="4673053"/>
            <a:ext cx="325901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Interviews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DC memo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Briefing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3D9EFB-8A76-B6F6-CD83-8E5C2E44FAD5}"/>
              </a:ext>
            </a:extLst>
          </p:cNvPr>
          <p:cNvSpPr txBox="1"/>
          <p:nvPr/>
        </p:nvSpPr>
        <p:spPr>
          <a:xfrm>
            <a:off x="987036" y="502680"/>
            <a:ext cx="3876431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DISCUSSION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6F60A9-119F-7CEA-5481-C1210F7D32AA}"/>
              </a:ext>
            </a:extLst>
          </p:cNvPr>
          <p:cNvSpPr/>
          <p:nvPr/>
        </p:nvSpPr>
        <p:spPr>
          <a:xfrm rot="471109">
            <a:off x="6213734" y="1453580"/>
            <a:ext cx="23617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All OK?</a:t>
            </a:r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7A23638-80A0-8F03-9F3F-512E383EEC5A}"/>
              </a:ext>
            </a:extLst>
          </p:cNvPr>
          <p:cNvSpPr/>
          <p:nvPr/>
        </p:nvSpPr>
        <p:spPr>
          <a:xfrm>
            <a:off x="6161736" y="5225143"/>
            <a:ext cx="469585" cy="1167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2954F22-5899-0361-CF79-0BA5CC5D4C43}"/>
              </a:ext>
            </a:extLst>
          </p:cNvPr>
          <p:cNvSpPr/>
          <p:nvPr/>
        </p:nvSpPr>
        <p:spPr>
          <a:xfrm>
            <a:off x="9108831" y="5225142"/>
            <a:ext cx="469585" cy="1167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3BD189F-7EE5-EECA-7560-71B40DD2F0BB}"/>
              </a:ext>
            </a:extLst>
          </p:cNvPr>
          <p:cNvSpPr/>
          <p:nvPr/>
        </p:nvSpPr>
        <p:spPr>
          <a:xfrm>
            <a:off x="6600168" y="5183812"/>
            <a:ext cx="2203788" cy="3971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720A624-D4A3-2A34-7EA7-96152993837C}"/>
              </a:ext>
            </a:extLst>
          </p:cNvPr>
          <p:cNvSpPr/>
          <p:nvPr/>
        </p:nvSpPr>
        <p:spPr>
          <a:xfrm>
            <a:off x="9578416" y="5606296"/>
            <a:ext cx="2203788" cy="8826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97B859-7815-BD41-78E4-C8642F9ECBFC}"/>
              </a:ext>
            </a:extLst>
          </p:cNvPr>
          <p:cNvSpPr/>
          <p:nvPr/>
        </p:nvSpPr>
        <p:spPr>
          <a:xfrm>
            <a:off x="6600168" y="4379900"/>
            <a:ext cx="4970508" cy="2205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C81543-4CFB-38BF-140D-B24DE149D008}"/>
              </a:ext>
            </a:extLst>
          </p:cNvPr>
          <p:cNvSpPr txBox="1"/>
          <p:nvPr/>
        </p:nvSpPr>
        <p:spPr>
          <a:xfrm>
            <a:off x="7121359" y="4512853"/>
            <a:ext cx="4053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PREPARING AND PLANNING?</a:t>
            </a:r>
          </a:p>
        </p:txBody>
      </p:sp>
    </p:spTree>
    <p:extLst>
      <p:ext uri="{BB962C8B-B14F-4D97-AF65-F5344CB8AC3E}">
        <p14:creationId xmlns:p14="http://schemas.microsoft.com/office/powerpoint/2010/main" val="253471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C32000-525E-BDB3-4DF0-145AEA28DD6D}"/>
              </a:ext>
            </a:extLst>
          </p:cNvPr>
          <p:cNvSpPr txBox="1"/>
          <p:nvPr/>
        </p:nvSpPr>
        <p:spPr>
          <a:xfrm>
            <a:off x="987036" y="502680"/>
            <a:ext cx="3876431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Templates</a:t>
            </a:r>
          </a:p>
        </p:txBody>
      </p:sp>
      <p:pic>
        <p:nvPicPr>
          <p:cNvPr id="4" name="Picture 3" descr="A paper with text and a few words&#10;&#10;AI-generated content may be incorrect.">
            <a:extLst>
              <a:ext uri="{FF2B5EF4-FFF2-40B4-BE49-F238E27FC236}">
                <a16:creationId xmlns:a16="http://schemas.microsoft.com/office/drawing/2014/main" id="{C6028DD2-CF0B-96DF-BB19-C5DCA5B03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72" y="1429075"/>
            <a:ext cx="4662705" cy="5852160"/>
          </a:xfrm>
          <a:prstGeom prst="rect">
            <a:avLst/>
          </a:prstGeom>
        </p:spPr>
      </p:pic>
      <p:pic>
        <p:nvPicPr>
          <p:cNvPr id="6" name="Picture 5" descr="A document with text on it&#10;&#10;AI-generated content may be incorrect.">
            <a:extLst>
              <a:ext uri="{FF2B5EF4-FFF2-40B4-BE49-F238E27FC236}">
                <a16:creationId xmlns:a16="http://schemas.microsoft.com/office/drawing/2014/main" id="{437F94EF-EFF1-0906-560E-BC2942105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944" y="1429075"/>
            <a:ext cx="4925501" cy="585216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 descr="A document with text on it&#10;&#10;AI-generated content may be incorrect.">
            <a:extLst>
              <a:ext uri="{FF2B5EF4-FFF2-40B4-BE49-F238E27FC236}">
                <a16:creationId xmlns:a16="http://schemas.microsoft.com/office/drawing/2014/main" id="{7B640BED-A8C3-C6B5-FF00-7876B24E5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694" y="1429075"/>
            <a:ext cx="5289281" cy="585216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11" descr="A letter of a document&#10;&#10;AI-generated content may be incorrect.">
            <a:extLst>
              <a:ext uri="{FF2B5EF4-FFF2-40B4-BE49-F238E27FC236}">
                <a16:creationId xmlns:a16="http://schemas.microsoft.com/office/drawing/2014/main" id="{AD80BE61-65A8-170C-07E9-94F8A9B5B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727" y="1429075"/>
            <a:ext cx="4697984" cy="585216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4949876-0737-96D2-A846-02DC2A732C83}"/>
              </a:ext>
            </a:extLst>
          </p:cNvPr>
          <p:cNvSpPr txBox="1"/>
          <p:nvPr/>
        </p:nvSpPr>
        <p:spPr>
          <a:xfrm>
            <a:off x="6096000" y="735045"/>
            <a:ext cx="730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402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D8A111-D7DF-8763-EE2C-9C2EBF24241E}"/>
              </a:ext>
            </a:extLst>
          </p:cNvPr>
          <p:cNvSpPr txBox="1"/>
          <p:nvPr/>
        </p:nvSpPr>
        <p:spPr>
          <a:xfrm>
            <a:off x="10720507" y="735045"/>
            <a:ext cx="715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401</a:t>
            </a:r>
          </a:p>
        </p:txBody>
      </p:sp>
    </p:spTree>
    <p:extLst>
      <p:ext uri="{BB962C8B-B14F-4D97-AF65-F5344CB8AC3E}">
        <p14:creationId xmlns:p14="http://schemas.microsoft.com/office/powerpoint/2010/main" val="181863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A59938-8D2B-81F7-3016-3CBBD30CD72B}"/>
              </a:ext>
            </a:extLst>
          </p:cNvPr>
          <p:cNvSpPr txBox="1"/>
          <p:nvPr/>
        </p:nvSpPr>
        <p:spPr>
          <a:xfrm>
            <a:off x="4724400" y="2844225"/>
            <a:ext cx="2611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QUESTIONS ?</a:t>
            </a:r>
          </a:p>
        </p:txBody>
      </p:sp>
      <p:pic>
        <p:nvPicPr>
          <p:cNvPr id="4" name="Graphic 3" descr="Thought outline">
            <a:extLst>
              <a:ext uri="{FF2B5EF4-FFF2-40B4-BE49-F238E27FC236}">
                <a16:creationId xmlns:a16="http://schemas.microsoft.com/office/drawing/2014/main" id="{ADD3B3D4-E8BA-37DC-0F88-6881AE56FE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1143" y="1578429"/>
            <a:ext cx="5464628" cy="54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4774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38FE09-F4BE-42DC-B20F-AC3E656C7450}"/>
              </a:ext>
            </a:extLst>
          </p:cNvPr>
          <p:cNvSpPr txBox="1"/>
          <p:nvPr/>
        </p:nvSpPr>
        <p:spPr>
          <a:xfrm>
            <a:off x="1333500" y="828675"/>
            <a:ext cx="2780761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GUEST SPEAKER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E04CDA-5ADB-4A4B-8BBB-BF4D5040ED30}"/>
              </a:ext>
            </a:extLst>
          </p:cNvPr>
          <p:cNvSpPr txBox="1"/>
          <p:nvPr/>
        </p:nvSpPr>
        <p:spPr>
          <a:xfrm>
            <a:off x="1130334" y="2505891"/>
            <a:ext cx="41284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Mitchell Plitnick	</a:t>
            </a:r>
          </a:p>
          <a:p>
            <a:pPr marL="182880" indent="-182880"/>
            <a:r>
              <a:rPr lang="en-US" sz="2400" dirty="0"/>
              <a:t>President, Re-Thinking Foreign</a:t>
            </a:r>
            <a:br>
              <a:rPr lang="en-US" sz="2400" dirty="0"/>
            </a:br>
            <a:r>
              <a:rPr lang="en-US" sz="2400" dirty="0"/>
              <a:t>Policy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CFBCCC-5FDF-9AB8-9825-0F7EB21B6133}"/>
              </a:ext>
            </a:extLst>
          </p:cNvPr>
          <p:cNvSpPr txBox="1"/>
          <p:nvPr/>
        </p:nvSpPr>
        <p:spPr>
          <a:xfrm>
            <a:off x="1130334" y="4890015"/>
            <a:ext cx="2962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- Introduced by </a:t>
            </a:r>
            <a:r>
              <a:rPr lang="en-US" sz="2400" i="1" dirty="0" err="1"/>
              <a:t>Molisa</a:t>
            </a:r>
            <a:r>
              <a:rPr lang="en-US" sz="2400" i="1" dirty="0"/>
              <a:t> </a:t>
            </a:r>
          </a:p>
        </p:txBody>
      </p:sp>
      <p:pic>
        <p:nvPicPr>
          <p:cNvPr id="7" name="Picture 6" descr="A person with glasses and a beard&#10;&#10;AI-generated content may be incorrect.">
            <a:extLst>
              <a:ext uri="{FF2B5EF4-FFF2-40B4-BE49-F238E27FC236}">
                <a16:creationId xmlns:a16="http://schemas.microsoft.com/office/drawing/2014/main" id="{EEDD8FB6-B50B-2A9A-2110-3673BAEAC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413">
            <a:off x="5359422" y="684450"/>
            <a:ext cx="5780267" cy="677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31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153142-BB8E-48F6-74C8-4E61B0DD7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297">
            <a:off x="4748772" y="636558"/>
            <a:ext cx="5852653" cy="63983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767865-10CD-4CB0-8E1F-F86F7B1CA2BF}"/>
              </a:ext>
            </a:extLst>
          </p:cNvPr>
          <p:cNvSpPr txBox="1"/>
          <p:nvPr/>
        </p:nvSpPr>
        <p:spPr>
          <a:xfrm>
            <a:off x="1123000" y="3810000"/>
            <a:ext cx="231688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Yoav Katz</a:t>
            </a:r>
          </a:p>
          <a:p>
            <a:pPr algn="r"/>
            <a:endParaRPr lang="en-US" sz="2400" dirty="0"/>
          </a:p>
          <a:p>
            <a:pPr algn="r"/>
            <a:r>
              <a:rPr lang="en-US" sz="2000" i="1" dirty="0"/>
              <a:t>- introduced by ___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4B33A1-267F-A48B-CE72-8785F2E55458}"/>
              </a:ext>
            </a:extLst>
          </p:cNvPr>
          <p:cNvSpPr txBox="1"/>
          <p:nvPr/>
        </p:nvSpPr>
        <p:spPr>
          <a:xfrm>
            <a:off x="1333499" y="828675"/>
            <a:ext cx="2780761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SPEAKER</a:t>
            </a:r>
          </a:p>
        </p:txBody>
      </p:sp>
    </p:spTree>
    <p:extLst>
      <p:ext uri="{BB962C8B-B14F-4D97-AF65-F5344CB8AC3E}">
        <p14:creationId xmlns:p14="http://schemas.microsoft.com/office/powerpoint/2010/main" val="16746131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439D3-5784-0403-6393-E0AF73B9C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A63273-2A78-FC9A-DE8A-84CC2E65F8F9}"/>
              </a:ext>
            </a:extLst>
          </p:cNvPr>
          <p:cNvSpPr txBox="1"/>
          <p:nvPr/>
        </p:nvSpPr>
        <p:spPr>
          <a:xfrm>
            <a:off x="1304926" y="702731"/>
            <a:ext cx="4166234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DISCUSSION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2E8001-E269-489B-29AD-B1FEA3972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87" y="1351942"/>
            <a:ext cx="10163025" cy="5231737"/>
          </a:xfrm>
          <a:prstGeom prst="rect">
            <a:avLst/>
          </a:prstGeom>
        </p:spPr>
      </p:pic>
      <p:pic>
        <p:nvPicPr>
          <p:cNvPr id="14" name="Picture 13" descr="A map of israel with black text&#10;&#10;AI-generated content may be incorrect.">
            <a:extLst>
              <a:ext uri="{FF2B5EF4-FFF2-40B4-BE49-F238E27FC236}">
                <a16:creationId xmlns:a16="http://schemas.microsoft.com/office/drawing/2014/main" id="{455E425B-1DF7-447A-F427-4A0D7844D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365" y="137160"/>
            <a:ext cx="3021717" cy="658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1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E6F54-970B-8B0F-9176-745353556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DED016-2678-F49A-6DC8-366E08BD2026}"/>
              </a:ext>
            </a:extLst>
          </p:cNvPr>
          <p:cNvSpPr txBox="1"/>
          <p:nvPr/>
        </p:nvSpPr>
        <p:spPr>
          <a:xfrm>
            <a:off x="1304926" y="702731"/>
            <a:ext cx="4166234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DISCUSSION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E64C46-54C1-0446-B4F6-220911BF4A28}"/>
              </a:ext>
            </a:extLst>
          </p:cNvPr>
          <p:cNvSpPr txBox="1"/>
          <p:nvPr/>
        </p:nvSpPr>
        <p:spPr>
          <a:xfrm>
            <a:off x="1304926" y="2141984"/>
            <a:ext cx="7874271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I asked:  What questions have you developed?</a:t>
            </a:r>
          </a:p>
          <a:p>
            <a:pPr>
              <a:spcAft>
                <a:spcPts val="600"/>
              </a:spcAft>
            </a:pP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827B7C-29E3-756A-23B2-B82639E06474}"/>
              </a:ext>
            </a:extLst>
          </p:cNvPr>
          <p:cNvSpPr txBox="1"/>
          <p:nvPr/>
        </p:nvSpPr>
        <p:spPr>
          <a:xfrm>
            <a:off x="2198578" y="3917252"/>
            <a:ext cx="19223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Now I ask: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0B9ABC-9F2D-FF76-49AB-BDF24E94267F}"/>
              </a:ext>
            </a:extLst>
          </p:cNvPr>
          <p:cNvSpPr txBox="1"/>
          <p:nvPr/>
        </p:nvSpPr>
        <p:spPr>
          <a:xfrm>
            <a:off x="4120899" y="3924946"/>
            <a:ext cx="695652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What do you make of the answers?</a:t>
            </a:r>
          </a:p>
          <a:p>
            <a:pPr>
              <a:spcAft>
                <a:spcPts val="600"/>
              </a:spcAft>
            </a:pPr>
            <a:r>
              <a:rPr lang="en-US" sz="3200" dirty="0"/>
              <a:t>What do you think the future holds?</a:t>
            </a:r>
          </a:p>
          <a:p>
            <a:pPr>
              <a:spcAft>
                <a:spcPts val="600"/>
              </a:spcAft>
            </a:pPr>
            <a:r>
              <a:rPr lang="en-US" sz="3200" dirty="0"/>
              <a:t>What is U.S. policy, and what should be?</a:t>
            </a:r>
          </a:p>
          <a:p>
            <a:pPr>
              <a:spcAft>
                <a:spcPts val="600"/>
              </a:spcAft>
            </a:pPr>
            <a:r>
              <a:rPr lang="en-US" sz="3200" dirty="0"/>
              <a:t>What lessons should learn from this?</a:t>
            </a:r>
          </a:p>
          <a:p>
            <a:pPr>
              <a:spcAft>
                <a:spcPts val="600"/>
              </a:spcAft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9511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8ECC98-9382-FC80-EC6C-CC82127D01E8}"/>
              </a:ext>
            </a:extLst>
          </p:cNvPr>
          <p:cNvSpPr txBox="1"/>
          <p:nvPr/>
        </p:nvSpPr>
        <p:spPr>
          <a:xfrm>
            <a:off x="1304926" y="702731"/>
            <a:ext cx="4166234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DISCUSSION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04242C-6CAA-80E6-F858-A972AA92C2E8}"/>
              </a:ext>
            </a:extLst>
          </p:cNvPr>
          <p:cNvSpPr txBox="1"/>
          <p:nvPr/>
        </p:nvSpPr>
        <p:spPr>
          <a:xfrm>
            <a:off x="1304926" y="1935539"/>
            <a:ext cx="3116559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Other aspects …  </a:t>
            </a:r>
          </a:p>
          <a:p>
            <a:pPr>
              <a:spcAft>
                <a:spcPts val="600"/>
              </a:spcAft>
            </a:pP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2D9555-D931-1B2C-35F2-ADCDFBEBD494}"/>
              </a:ext>
            </a:extLst>
          </p:cNvPr>
          <p:cNvSpPr txBox="1"/>
          <p:nvPr/>
        </p:nvSpPr>
        <p:spPr>
          <a:xfrm>
            <a:off x="2176398" y="2924378"/>
            <a:ext cx="2045753" cy="2292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Gaza</a:t>
            </a:r>
          </a:p>
          <a:p>
            <a:pPr>
              <a:spcAft>
                <a:spcPts val="600"/>
              </a:spcAft>
            </a:pPr>
            <a:r>
              <a:rPr lang="en-US" sz="3200" dirty="0"/>
              <a:t>West Bank</a:t>
            </a:r>
          </a:p>
          <a:p>
            <a:pPr>
              <a:spcAft>
                <a:spcPts val="600"/>
              </a:spcAft>
            </a:pPr>
            <a:r>
              <a:rPr lang="en-US" sz="3200" dirty="0"/>
              <a:t>Syria</a:t>
            </a:r>
          </a:p>
          <a:p>
            <a:pPr>
              <a:spcAft>
                <a:spcPts val="600"/>
              </a:spcAft>
            </a:pPr>
            <a:r>
              <a:rPr lang="en-US" sz="3200" dirty="0"/>
              <a:t>Iran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AABB4B-9A8E-6865-2D55-0E44490CD1B1}"/>
              </a:ext>
            </a:extLst>
          </p:cNvPr>
          <p:cNvSpPr txBox="1"/>
          <p:nvPr/>
        </p:nvSpPr>
        <p:spPr>
          <a:xfrm>
            <a:off x="5871137" y="2924377"/>
            <a:ext cx="5408019" cy="2292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Netanyahu’s political problems</a:t>
            </a:r>
          </a:p>
          <a:p>
            <a:pPr>
              <a:spcAft>
                <a:spcPts val="600"/>
              </a:spcAft>
            </a:pPr>
            <a:endParaRPr lang="en-US" sz="3200" dirty="0"/>
          </a:p>
          <a:p>
            <a:pPr>
              <a:spcAft>
                <a:spcPts val="600"/>
              </a:spcAft>
            </a:pPr>
            <a:endParaRPr lang="en-US" sz="3200" dirty="0"/>
          </a:p>
          <a:p>
            <a:pPr>
              <a:spcAft>
                <a:spcPts val="600"/>
              </a:spcAft>
            </a:pPr>
            <a:r>
              <a:rPr lang="en-US" sz="3200" dirty="0"/>
              <a:t>The USA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E5BC6F-AEDE-D596-58EB-8471150F4F2B}"/>
              </a:ext>
            </a:extLst>
          </p:cNvPr>
          <p:cNvSpPr txBox="1"/>
          <p:nvPr/>
        </p:nvSpPr>
        <p:spPr>
          <a:xfrm rot="1261448">
            <a:off x="8317897" y="322151"/>
            <a:ext cx="463914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n>
                  <a:solidFill>
                    <a:sysClr val="windowText" lastClr="000000"/>
                  </a:solidFill>
                </a:ln>
              </a:rPr>
              <a:t>REVIEW</a:t>
            </a:r>
            <a:endParaRPr lang="en-US" dirty="0">
              <a:ln>
                <a:solidFill>
                  <a:sysClr val="windowText" lastClr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0566249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2646D-686E-FD4D-2A42-C56496E61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65D799-6568-AD1E-36B0-1BA940778851}"/>
              </a:ext>
            </a:extLst>
          </p:cNvPr>
          <p:cNvSpPr txBox="1"/>
          <p:nvPr/>
        </p:nvSpPr>
        <p:spPr>
          <a:xfrm>
            <a:off x="1304926" y="702731"/>
            <a:ext cx="3011337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TODAY’S AGENDA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0CE9374-F02D-5B3A-F8CD-5E62ED3127E9}"/>
              </a:ext>
            </a:extLst>
          </p:cNvPr>
          <p:cNvGraphicFramePr>
            <a:graphicFrameLocks noGrp="1"/>
          </p:cNvGraphicFramePr>
          <p:nvPr/>
        </p:nvGraphicFramePr>
        <p:xfrm>
          <a:off x="1304926" y="1545016"/>
          <a:ext cx="8949417" cy="472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79869">
                  <a:extLst>
                    <a:ext uri="{9D8B030D-6E8A-4147-A177-3AD203B41FA5}">
                      <a16:colId xmlns:a16="http://schemas.microsoft.com/office/drawing/2014/main" val="3540809041"/>
                    </a:ext>
                  </a:extLst>
                </a:gridCol>
                <a:gridCol w="7369548">
                  <a:extLst>
                    <a:ext uri="{9D8B030D-6E8A-4147-A177-3AD203B41FA5}">
                      <a16:colId xmlns:a16="http://schemas.microsoft.com/office/drawing/2014/main" val="369545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9:00 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Class Discussion – Readings, current events updates, and meeting preps</a:t>
                      </a:r>
                      <a:endParaRPr lang="en-US" sz="2000" dirty="0">
                        <a:latin typeface="Aptos" panose="020B0004020202020204" pitchFamily="34" charset="0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59899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10:00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lvl="1"/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Go downstairs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02201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10:10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Depart by Uber for Embassy of Israel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4083300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ptos" panose="020B0004020202020204" pitchFamily="34" charset="0"/>
                        </a:rPr>
                        <a:t>10:30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Minister Counselor (TBD)</a:t>
                      </a:r>
                    </a:p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Embassy of Israel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260872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~12:00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Metro back to SUDC and lunch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7333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indent="-182880"/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Class Discussion – Project Updates</a:t>
                      </a:r>
                      <a:endParaRPr lang="en-US" sz="2000" dirty="0">
                        <a:latin typeface="Aptos" panose="020B0004020202020204" pitchFamily="34" charset="0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250613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2:00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Mitchell Plitnick</a:t>
                      </a:r>
                      <a:b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</a:b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President,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ReThinking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 Foreign Policy</a:t>
                      </a:r>
                    </a:p>
                    <a:p>
                      <a:pPr lvl="1"/>
                      <a:r>
                        <a:rPr lang="en-US" sz="1800" i="1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- introduced by </a:t>
                      </a:r>
                      <a:r>
                        <a:rPr lang="en-US" sz="1800" i="1" kern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Molisa</a:t>
                      </a:r>
                      <a:endParaRPr lang="en-US" sz="1800" i="1" kern="1200" dirty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960413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~3:30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ptos" panose="020B0004020202020204" pitchFamily="34" charset="0"/>
                        </a:rPr>
                        <a:t>Wrapup</a:t>
                      </a:r>
                      <a:endParaRPr lang="en-US" sz="2000" dirty="0">
                        <a:latin typeface="Aptos" panose="020B0004020202020204" pitchFamily="34" charset="0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06952198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8397A29-8C0B-6611-46C9-036868216A80}"/>
              </a:ext>
            </a:extLst>
          </p:cNvPr>
          <p:cNvSpPr txBox="1"/>
          <p:nvPr/>
        </p:nvSpPr>
        <p:spPr>
          <a:xfrm>
            <a:off x="6509657" y="3182034"/>
            <a:ext cx="5318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Ms. Efrat Hochstetler (Counselor for Public Diplomacy)</a:t>
            </a:r>
          </a:p>
          <a:p>
            <a:r>
              <a:rPr lang="en-US" dirty="0"/>
              <a:t>Ms. Ayala Singer (Academic Outreach)</a:t>
            </a:r>
          </a:p>
        </p:txBody>
      </p:sp>
    </p:spTree>
    <p:extLst>
      <p:ext uri="{BB962C8B-B14F-4D97-AF65-F5344CB8AC3E}">
        <p14:creationId xmlns:p14="http://schemas.microsoft.com/office/powerpoint/2010/main" val="14664880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8F770-330E-2958-ADD3-03F08E586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9D484-3AA4-50E4-4485-2E22C7CF0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6950" y="1781175"/>
            <a:ext cx="7686674" cy="1194650"/>
          </a:xfrm>
        </p:spPr>
        <p:txBody>
          <a:bodyPr>
            <a:normAutofit/>
          </a:bodyPr>
          <a:lstStyle/>
          <a:p>
            <a:r>
              <a:rPr lang="en-US" sz="4000" dirty="0"/>
              <a:t>Global Policy Seminar and NSC Simulation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E17D49-F6A6-5959-BC5E-093DC7AE2F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037" y="2741801"/>
            <a:ext cx="6858000" cy="618523"/>
          </a:xfrm>
        </p:spPr>
        <p:txBody>
          <a:bodyPr>
            <a:normAutofit/>
          </a:bodyPr>
          <a:lstStyle/>
          <a:p>
            <a:r>
              <a:rPr lang="en-US" sz="2800" dirty="0"/>
              <a:t>IRP 401  -  IRP 402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663BC1-16AC-B0C9-993E-AAF0BCC0FFC9}"/>
              </a:ext>
            </a:extLst>
          </p:cNvPr>
          <p:cNvSpPr txBox="1"/>
          <p:nvPr/>
        </p:nvSpPr>
        <p:spPr>
          <a:xfrm>
            <a:off x="5771609" y="5465641"/>
            <a:ext cx="3368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Prof. Fulton T. Armstrong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61CA6-BA13-9056-150C-DDDA94B1B013}"/>
              </a:ext>
            </a:extLst>
          </p:cNvPr>
          <p:cNvSpPr txBox="1"/>
          <p:nvPr/>
        </p:nvSpPr>
        <p:spPr>
          <a:xfrm>
            <a:off x="5771609" y="3997484"/>
            <a:ext cx="23755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Week Six</a:t>
            </a:r>
            <a:br>
              <a:rPr lang="en-US" sz="2400" dirty="0"/>
            </a:br>
            <a:r>
              <a:rPr lang="en-US" sz="2400" dirty="0"/>
              <a:t>20 February 2026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708DE0-AD64-DDF8-A65E-234E9BF48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232" y="3882176"/>
            <a:ext cx="3232987" cy="20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863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D3F5B13-398B-5F64-E510-3AACE63C3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9690FF-5E03-9E6F-529C-C3283F0C9504}"/>
              </a:ext>
            </a:extLst>
          </p:cNvPr>
          <p:cNvSpPr txBox="1"/>
          <p:nvPr/>
        </p:nvSpPr>
        <p:spPr>
          <a:xfrm>
            <a:off x="5117965" y="622020"/>
            <a:ext cx="255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LUNCH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F25876-EF72-3161-DE98-01CDE70E5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485" y="1839670"/>
            <a:ext cx="8631957" cy="439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913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42A42A-1254-46C0-A467-EAC2A7F67E15}"/>
              </a:ext>
            </a:extLst>
          </p:cNvPr>
          <p:cNvSpPr txBox="1"/>
          <p:nvPr/>
        </p:nvSpPr>
        <p:spPr>
          <a:xfrm>
            <a:off x="5099573" y="1097841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WRAPUP</a:t>
            </a:r>
          </a:p>
        </p:txBody>
      </p:sp>
      <p:pic>
        <p:nvPicPr>
          <p:cNvPr id="4" name="Picture 3" descr="A picture containing text, floor&#10;&#10;Description automatically generated">
            <a:extLst>
              <a:ext uri="{FF2B5EF4-FFF2-40B4-BE49-F238E27FC236}">
                <a16:creationId xmlns:a16="http://schemas.microsoft.com/office/drawing/2014/main" id="{8BA08303-38FB-4C66-9D6C-DC3DB08EE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741" y="2486025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6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DCDE3-DAE7-A37C-961D-56B34801B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751805-8277-64BC-2CE5-E0A81A924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095" y="968436"/>
            <a:ext cx="7772400" cy="459149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673EF57-17BC-74B8-9D9B-8B3A79549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270" y="3477127"/>
            <a:ext cx="876300" cy="63662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459BA7-6024-32AF-6F7E-7FE210A8FB73}"/>
              </a:ext>
            </a:extLst>
          </p:cNvPr>
          <p:cNvSpPr txBox="1"/>
          <p:nvPr/>
        </p:nvSpPr>
        <p:spPr>
          <a:xfrm>
            <a:off x="843815" y="2740961"/>
            <a:ext cx="2752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Embassy </a:t>
            </a:r>
            <a:r>
              <a:rPr lang="en-US" sz="2800" dirty="0">
                <a:solidFill>
                  <a:schemeClr val="bg1"/>
                </a:solidFill>
              </a:rPr>
              <a:t>of Israel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4981A0-B2CC-5D83-68B9-813A66FB8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5753" y="1049667"/>
            <a:ext cx="548640" cy="6893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AE0F3BD-533E-C4E6-967F-2C403F797A1A}"/>
              </a:ext>
            </a:extLst>
          </p:cNvPr>
          <p:cNvSpPr/>
          <p:nvPr/>
        </p:nvSpPr>
        <p:spPr>
          <a:xfrm>
            <a:off x="3596492" y="1989221"/>
            <a:ext cx="5435214" cy="17008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E8DCF18-1C92-943C-BED1-3DE5FAFC132C}"/>
                  </a:ext>
                </a:extLst>
              </p14:cNvPr>
              <p14:cNvContentPartPr/>
              <p14:nvPr/>
            </p14:nvContentPartPr>
            <p14:xfrm>
              <a:off x="3775509" y="3315663"/>
              <a:ext cx="772920" cy="45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92C4DC8-CC16-0444-CF6D-4A6DAA46B7B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57869" y="3298023"/>
                <a:ext cx="808560" cy="8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360639A-15EF-8315-A5F8-D89784FBABED}"/>
                  </a:ext>
                </a:extLst>
              </p14:cNvPr>
              <p14:cNvContentPartPr/>
              <p14:nvPr/>
            </p14:nvContentPartPr>
            <p14:xfrm>
              <a:off x="5975312" y="3310983"/>
              <a:ext cx="1176480" cy="18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601E251-E74B-4BC4-89F4-5E433EB7320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57672" y="3292983"/>
                <a:ext cx="121212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BDC02A4-4ADA-8FFC-BE33-2516601E84D5}"/>
                  </a:ext>
                </a:extLst>
              </p14:cNvPr>
              <p14:cNvContentPartPr/>
              <p14:nvPr/>
            </p14:nvContentPartPr>
            <p14:xfrm>
              <a:off x="8122352" y="1846863"/>
              <a:ext cx="507240" cy="1494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B74E968-A9F9-EF69-9312-9540C2A21D6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104712" y="1829223"/>
                <a:ext cx="542880" cy="15300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DBF299A5-FF3B-4399-364B-FF50AC137C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754" y="3991185"/>
            <a:ext cx="1309817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3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C5D28-F12D-6170-AF69-01E174ADE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D3636D-CDF5-D986-1973-ABA105485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812" y="927107"/>
            <a:ext cx="4248743" cy="8097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E39199-EA02-5D6E-253D-B89C3009B6AE}"/>
              </a:ext>
            </a:extLst>
          </p:cNvPr>
          <p:cNvSpPr txBox="1"/>
          <p:nvPr/>
        </p:nvSpPr>
        <p:spPr>
          <a:xfrm>
            <a:off x="1499616" y="2443500"/>
            <a:ext cx="895148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Security Team asks …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Government-issued photo ID (such as license or passport) required.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Security screening.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 laptops or similar.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Recommend not bringing phones if don’t need.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 luggage or baggage.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 weapons, explosives, self-defense items.</a:t>
            </a:r>
          </a:p>
        </p:txBody>
      </p:sp>
    </p:spTree>
    <p:extLst>
      <p:ext uri="{BB962C8B-B14F-4D97-AF65-F5344CB8AC3E}">
        <p14:creationId xmlns:p14="http://schemas.microsoft.com/office/powerpoint/2010/main" val="2502751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252E4-95C8-AF74-801B-EA0F10669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4C66DE-09A0-4FD1-5368-5F6DE9B31A42}"/>
              </a:ext>
            </a:extLst>
          </p:cNvPr>
          <p:cNvSpPr txBox="1"/>
          <p:nvPr/>
        </p:nvSpPr>
        <p:spPr>
          <a:xfrm>
            <a:off x="855815" y="1697814"/>
            <a:ext cx="395517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Ambassador</a:t>
            </a:r>
          </a:p>
          <a:p>
            <a:r>
              <a:rPr lang="en-US" sz="2800" dirty="0"/>
              <a:t>(Deputy Chief of Mission) </a:t>
            </a:r>
          </a:p>
          <a:p>
            <a:r>
              <a:rPr lang="en-US" sz="2800" dirty="0"/>
              <a:t>Minister</a:t>
            </a:r>
          </a:p>
          <a:p>
            <a:r>
              <a:rPr lang="en-US" sz="2800" dirty="0"/>
              <a:t>Minister-Counselor</a:t>
            </a:r>
          </a:p>
          <a:p>
            <a:r>
              <a:rPr lang="en-US" sz="2800" dirty="0"/>
              <a:t>Counselor</a:t>
            </a:r>
          </a:p>
          <a:p>
            <a:r>
              <a:rPr lang="en-US" sz="2800" dirty="0"/>
              <a:t>First Secretary</a:t>
            </a:r>
          </a:p>
          <a:p>
            <a:r>
              <a:rPr lang="en-US" sz="2800" dirty="0"/>
              <a:t>Second Secretary</a:t>
            </a:r>
          </a:p>
          <a:p>
            <a:r>
              <a:rPr lang="en-US" sz="2800" dirty="0"/>
              <a:t>Third Secretary</a:t>
            </a:r>
          </a:p>
          <a:p>
            <a:r>
              <a:rPr lang="en-US" sz="2800" dirty="0"/>
              <a:t>Attaché</a:t>
            </a:r>
          </a:p>
          <a:p>
            <a:r>
              <a:rPr lang="en-US" sz="2800" dirty="0"/>
              <a:t>Assistant Attaché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371FBC-903A-FC82-D441-1424933C3AD9}"/>
              </a:ext>
            </a:extLst>
          </p:cNvPr>
          <p:cNvSpPr txBox="1"/>
          <p:nvPr/>
        </p:nvSpPr>
        <p:spPr>
          <a:xfrm flipH="1">
            <a:off x="6719776" y="821478"/>
            <a:ext cx="48688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CONSULATES</a:t>
            </a:r>
          </a:p>
          <a:p>
            <a:r>
              <a:rPr lang="en-US" sz="2400" dirty="0"/>
              <a:t>Consul General</a:t>
            </a:r>
          </a:p>
          <a:p>
            <a:r>
              <a:rPr lang="en-US" sz="2400" dirty="0"/>
              <a:t>Consul</a:t>
            </a:r>
          </a:p>
          <a:p>
            <a:r>
              <a:rPr lang="en-US" sz="2400" dirty="0"/>
              <a:t>Vice Consul</a:t>
            </a:r>
          </a:p>
          <a:p>
            <a:endParaRPr lang="en-US" sz="2400" dirty="0"/>
          </a:p>
          <a:p>
            <a:r>
              <a:rPr lang="en-US" sz="2400" dirty="0"/>
              <a:t>INTERNATIONAL ORGANIZATIONS</a:t>
            </a:r>
          </a:p>
          <a:p>
            <a:r>
              <a:rPr lang="en-US" sz="2400" dirty="0"/>
              <a:t>Permanent Representative</a:t>
            </a:r>
          </a:p>
          <a:p>
            <a:r>
              <a:rPr lang="en-US" sz="2400" dirty="0"/>
              <a:t>Deputy Permanent Representative</a:t>
            </a:r>
          </a:p>
          <a:p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D3DBCA-3932-FFE0-CF27-8C9017B78F78}"/>
              </a:ext>
            </a:extLst>
          </p:cNvPr>
          <p:cNvSpPr txBox="1"/>
          <p:nvPr/>
        </p:nvSpPr>
        <p:spPr>
          <a:xfrm>
            <a:off x="5228158" y="2917239"/>
            <a:ext cx="609600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/>
              <a:t>Yoav Katz – Minister-Counselor</a:t>
            </a:r>
          </a:p>
          <a:p>
            <a:r>
              <a:rPr lang="en-US" sz="2000" dirty="0"/>
              <a:t>Denys </a:t>
            </a:r>
            <a:r>
              <a:rPr lang="en-US" sz="2000" dirty="0" err="1"/>
              <a:t>Sienek</a:t>
            </a:r>
            <a:r>
              <a:rPr lang="en-US" sz="2000" dirty="0"/>
              <a:t> - DCM</a:t>
            </a:r>
          </a:p>
          <a:p>
            <a:r>
              <a:rPr lang="en-US" sz="2000" dirty="0">
                <a:latin typeface="Calibri" panose="020F0502020204030204" pitchFamily="34" charset="0"/>
              </a:rPr>
              <a:t>TAO Song – Counselor for  Political Affairs</a:t>
            </a:r>
          </a:p>
          <a:p>
            <a:r>
              <a:rPr lang="en-US" sz="2000" dirty="0">
                <a:latin typeface="Calibri" panose="020F0502020204030204" pitchFamily="34" charset="0"/>
              </a:rPr>
              <a:t>Gervasio HSU – Chief of Political Affairs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79977F-6505-5EDE-2FC3-ACE4E2D54A42}"/>
              </a:ext>
            </a:extLst>
          </p:cNvPr>
          <p:cNvSpPr txBox="1"/>
          <p:nvPr/>
        </p:nvSpPr>
        <p:spPr>
          <a:xfrm>
            <a:off x="819151" y="771525"/>
            <a:ext cx="5276849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WHO’S WHO IN AN EMBASSY?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D46D74-7B2A-187C-BF5D-BC57BD19C1A8}"/>
              </a:ext>
            </a:extLst>
          </p:cNvPr>
          <p:cNvSpPr txBox="1"/>
          <p:nvPr/>
        </p:nvSpPr>
        <p:spPr>
          <a:xfrm>
            <a:off x="6610446" y="4243559"/>
            <a:ext cx="60977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FLEXIBILITY</a:t>
            </a:r>
          </a:p>
          <a:p>
            <a:r>
              <a:rPr lang="en-US" sz="2400" dirty="0"/>
              <a:t>Ambassador-at-Large</a:t>
            </a:r>
          </a:p>
          <a:p>
            <a:r>
              <a:rPr lang="en-US" sz="2400" dirty="0"/>
              <a:t>Envoy or Special Envoy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B32A0F-E105-CF9D-2CC5-35A761F4CEE8}"/>
              </a:ext>
            </a:extLst>
          </p:cNvPr>
          <p:cNvSpPr txBox="1"/>
          <p:nvPr/>
        </p:nvSpPr>
        <p:spPr>
          <a:xfrm>
            <a:off x="4944733" y="3322077"/>
            <a:ext cx="333142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Examples of job titles</a:t>
            </a:r>
          </a:p>
          <a:p>
            <a:r>
              <a:rPr lang="en-US" sz="2400" dirty="0"/>
              <a:t>Political Officer</a:t>
            </a:r>
          </a:p>
          <a:p>
            <a:r>
              <a:rPr lang="en-US" sz="2400" dirty="0"/>
              <a:t>Economics Officer</a:t>
            </a:r>
          </a:p>
          <a:p>
            <a:r>
              <a:rPr lang="en-US" sz="2400" dirty="0"/>
              <a:t>Regional Security Officer</a:t>
            </a:r>
          </a:p>
          <a:p>
            <a:r>
              <a:rPr lang="en-US" sz="2400" dirty="0"/>
              <a:t>Administrative Officer</a:t>
            </a:r>
          </a:p>
          <a:p>
            <a:r>
              <a:rPr lang="en-US" sz="2400" dirty="0"/>
              <a:t>Public Affairs Officer</a:t>
            </a:r>
          </a:p>
          <a:p>
            <a:r>
              <a:rPr lang="en-US" sz="2400" dirty="0"/>
              <a:t>Defense </a:t>
            </a:r>
            <a:r>
              <a:rPr lang="en-US" sz="2400" dirty="0" err="1"/>
              <a:t>Attache</a:t>
            </a:r>
            <a:endParaRPr lang="en-US" sz="2400" dirty="0"/>
          </a:p>
          <a:p>
            <a:r>
              <a:rPr lang="en-US" sz="2400" dirty="0" err="1"/>
              <a:t>MilGroup</a:t>
            </a:r>
            <a:r>
              <a:rPr lang="en-US" sz="2400" dirty="0"/>
              <a:t> Member</a:t>
            </a:r>
          </a:p>
        </p:txBody>
      </p:sp>
    </p:spTree>
    <p:extLst>
      <p:ext uri="{BB962C8B-B14F-4D97-AF65-F5344CB8AC3E}">
        <p14:creationId xmlns:p14="http://schemas.microsoft.com/office/powerpoint/2010/main" val="104820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 animBg="1"/>
      <p:bldP spid="7" grpId="1" animBg="1"/>
      <p:bldP spid="18" grpId="0"/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0519D27-698E-DB93-702D-301B0444D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B79E295-C454-39BE-17D4-4B3CD28E178D}"/>
              </a:ext>
            </a:extLst>
          </p:cNvPr>
          <p:cNvSpPr txBox="1"/>
          <p:nvPr/>
        </p:nvSpPr>
        <p:spPr>
          <a:xfrm>
            <a:off x="819151" y="771525"/>
            <a:ext cx="5276849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ETIQUETTE or PROTOCOL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F95156-F5E9-20EE-6DD9-0E617F5EF007}"/>
              </a:ext>
            </a:extLst>
          </p:cNvPr>
          <p:cNvSpPr txBox="1"/>
          <p:nvPr/>
        </p:nvSpPr>
        <p:spPr>
          <a:xfrm>
            <a:off x="1508197" y="2041064"/>
            <a:ext cx="9082038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In ANY meeting … if guest/speaker is repeating self, consider …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Using body language to signal “message received”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Depending on your style, interrupting gently with a brief …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“thanks” or “I understand” or “I see”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paraphrasing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segue to colleague’s question/point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ask if you can ask </a:t>
            </a:r>
            <a:r>
              <a:rPr lang="en-US" sz="2400" dirty="0" err="1"/>
              <a:t>followup</a:t>
            </a:r>
            <a:endParaRPr lang="en-US" sz="24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spcAft>
                <a:spcPts val="600"/>
              </a:spcAft>
            </a:pPr>
            <a:r>
              <a:rPr lang="en-US" sz="2800" i="1" dirty="0"/>
              <a:t>UNDERSTAND this: some people feel obligated to fill the time.</a:t>
            </a:r>
          </a:p>
        </p:txBody>
      </p:sp>
    </p:spTree>
    <p:extLst>
      <p:ext uri="{BB962C8B-B14F-4D97-AF65-F5344CB8AC3E}">
        <p14:creationId xmlns:p14="http://schemas.microsoft.com/office/powerpoint/2010/main" val="402949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U_analysis_class_theme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_analysis_class_theme" id="{D629ACFE-B0C4-497E-BC82-35A72FF012DF}" vid="{1BAA6AC4-EBB9-499A-AE4A-F60AD4DD45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AU_analysis_class_theme</Template>
  <TotalTime>408</TotalTime>
  <Words>1649</Words>
  <Application>Microsoft Office PowerPoint</Application>
  <PresentationFormat>Widescreen</PresentationFormat>
  <Paragraphs>431</Paragraphs>
  <Slides>56</Slides>
  <Notes>1</Notes>
  <HiddenSlides>18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Aptos</vt:lpstr>
      <vt:lpstr>Arial</vt:lpstr>
      <vt:lpstr>Calibri</vt:lpstr>
      <vt:lpstr>Corbel</vt:lpstr>
      <vt:lpstr>Wingdings</vt:lpstr>
      <vt:lpstr>AU_analysis_class_theme</vt:lpstr>
      <vt:lpstr>Global Policy Seminar and NSC Simulation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Policy Seminar and NSC Simulation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cp:lastModifiedBy>Fulton A</cp:lastModifiedBy>
  <cp:revision>11</cp:revision>
  <cp:lastPrinted>2026-02-09T17:10:43Z</cp:lastPrinted>
  <dcterms:created xsi:type="dcterms:W3CDTF">2026-02-07T17:18:24Z</dcterms:created>
  <dcterms:modified xsi:type="dcterms:W3CDTF">2026-02-19T16:38:56Z</dcterms:modified>
  <cp:category/>
</cp:coreProperties>
</file>