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1769" r:id="rId2"/>
    <p:sldId id="1770" r:id="rId3"/>
    <p:sldId id="2074" r:id="rId4"/>
    <p:sldId id="2079" r:id="rId5"/>
    <p:sldId id="2076" r:id="rId6"/>
    <p:sldId id="2075" r:id="rId7"/>
    <p:sldId id="2078" r:id="rId8"/>
    <p:sldId id="1801" r:id="rId9"/>
    <p:sldId id="2061" r:id="rId10"/>
    <p:sldId id="2062" r:id="rId11"/>
    <p:sldId id="2077" r:id="rId12"/>
    <p:sldId id="2071" r:id="rId13"/>
    <p:sldId id="2069" r:id="rId14"/>
    <p:sldId id="2070" r:id="rId15"/>
    <p:sldId id="2072" r:id="rId16"/>
    <p:sldId id="2063" r:id="rId17"/>
    <p:sldId id="2064" r:id="rId18"/>
    <p:sldId id="2067" r:id="rId19"/>
    <p:sldId id="2059" r:id="rId20"/>
    <p:sldId id="2068" r:id="rId21"/>
    <p:sldId id="985" r:id="rId22"/>
    <p:sldId id="1572" r:id="rId23"/>
    <p:sldId id="898" r:id="rId24"/>
    <p:sldId id="910" r:id="rId25"/>
    <p:sldId id="912" r:id="rId26"/>
    <p:sldId id="909" r:id="rId27"/>
    <p:sldId id="913" r:id="rId28"/>
    <p:sldId id="1819" r:id="rId29"/>
    <p:sldId id="1820" r:id="rId30"/>
    <p:sldId id="1821" r:id="rId31"/>
    <p:sldId id="1866" r:id="rId32"/>
    <p:sldId id="1822" r:id="rId33"/>
    <p:sldId id="920" r:id="rId34"/>
    <p:sldId id="1929" r:id="rId35"/>
    <p:sldId id="2012" r:id="rId36"/>
    <p:sldId id="2033" r:id="rId37"/>
    <p:sldId id="2032" r:id="rId38"/>
    <p:sldId id="2022" r:id="rId39"/>
    <p:sldId id="2073" r:id="rId4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0C9"/>
    <a:srgbClr val="EAE4D8"/>
    <a:srgbClr val="FFFFFF"/>
    <a:srgbClr val="BF2F1E"/>
    <a:srgbClr val="7DA4B3"/>
    <a:srgbClr val="829B77"/>
    <a:srgbClr val="F8F0D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E9608-F455-44AB-A63A-DD2C0277E39D}" v="19" dt="2025-10-09T14:24:37.851"/>
    <p1510:client id="{5E0DCA88-FB9A-4386-9E7B-2FB24B36CF8A}" v="22" dt="2025-10-09T16:08:44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7" autoAdjust="0"/>
    <p:restoredTop sz="94809"/>
  </p:normalViewPr>
  <p:slideViewPr>
    <p:cSldViewPr snapToGrid="0">
      <p:cViewPr varScale="1">
        <p:scale>
          <a:sx n="51" d="100"/>
          <a:sy n="51" d="100"/>
        </p:scale>
        <p:origin x="6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6BBDCC28-EAC0-40FF-A09B-B0AEED10F0DB}"/>
    <pc:docChg chg="undo custSel addSld delSld modSld">
      <pc:chgData name="Fulton A" userId="6ce49bf28c24c9be" providerId="LiveId" clId="{6BBDCC28-EAC0-40FF-A09B-B0AEED10F0DB}" dt="2025-10-09T16:11:16.118" v="246" actId="729"/>
      <pc:docMkLst>
        <pc:docMk/>
      </pc:docMkLst>
      <pc:sldChg chg="del">
        <pc:chgData name="Fulton A" userId="6ce49bf28c24c9be" providerId="LiveId" clId="{6BBDCC28-EAC0-40FF-A09B-B0AEED10F0DB}" dt="2025-10-09T15:55:06.075" v="0" actId="47"/>
        <pc:sldMkLst>
          <pc:docMk/>
          <pc:sldMk cId="2954081220" sldId="2042"/>
        </pc:sldMkLst>
      </pc:sldChg>
      <pc:sldChg chg="addSp modSp mod">
        <pc:chgData name="Fulton A" userId="6ce49bf28c24c9be" providerId="LiveId" clId="{6BBDCC28-EAC0-40FF-A09B-B0AEED10F0DB}" dt="2025-10-09T16:06:46.858" v="211" actId="14100"/>
        <pc:sldMkLst>
          <pc:docMk/>
          <pc:sldMk cId="1926849468" sldId="2062"/>
        </pc:sldMkLst>
        <pc:spChg chg="add mod">
          <ac:chgData name="Fulton A" userId="6ce49bf28c24c9be" providerId="LiveId" clId="{6BBDCC28-EAC0-40FF-A09B-B0AEED10F0DB}" dt="2025-10-09T16:06:46.858" v="211" actId="14100"/>
          <ac:spMkLst>
            <pc:docMk/>
            <pc:sldMk cId="1926849468" sldId="2062"/>
            <ac:spMk id="6" creationId="{82C5E869-DE81-D60C-C125-3F0FC6181473}"/>
          </ac:spMkLst>
        </pc:spChg>
        <pc:picChg chg="mod">
          <ac:chgData name="Fulton A" userId="6ce49bf28c24c9be" providerId="LiveId" clId="{6BBDCC28-EAC0-40FF-A09B-B0AEED10F0DB}" dt="2025-10-09T16:06:36.005" v="208" actId="1076"/>
          <ac:picMkLst>
            <pc:docMk/>
            <pc:sldMk cId="1926849468" sldId="2062"/>
            <ac:picMk id="3" creationId="{B4CA5EB5-2EFE-F5EB-E1B7-89EEC8EECC54}"/>
          </ac:picMkLst>
        </pc:picChg>
      </pc:sldChg>
      <pc:sldChg chg="mod modShow">
        <pc:chgData name="Fulton A" userId="6ce49bf28c24c9be" providerId="LiveId" clId="{6BBDCC28-EAC0-40FF-A09B-B0AEED10F0DB}" dt="2025-10-09T16:11:16.118" v="246" actId="729"/>
        <pc:sldMkLst>
          <pc:docMk/>
          <pc:sldMk cId="3606250809" sldId="2069"/>
        </pc:sldMkLst>
      </pc:sldChg>
      <pc:sldChg chg="mod modShow">
        <pc:chgData name="Fulton A" userId="6ce49bf28c24c9be" providerId="LiveId" clId="{6BBDCC28-EAC0-40FF-A09B-B0AEED10F0DB}" dt="2025-10-09T16:11:16.118" v="246" actId="729"/>
        <pc:sldMkLst>
          <pc:docMk/>
          <pc:sldMk cId="1722766860" sldId="2071"/>
        </pc:sldMkLst>
      </pc:sldChg>
      <pc:sldChg chg="addSp modSp mod modAnim modShow">
        <pc:chgData name="Fulton A" userId="6ce49bf28c24c9be" providerId="LiveId" clId="{6BBDCC28-EAC0-40FF-A09B-B0AEED10F0DB}" dt="2025-10-09T16:08:48.511" v="231" actId="14100"/>
        <pc:sldMkLst>
          <pc:docMk/>
          <pc:sldMk cId="3597726779" sldId="2074"/>
        </pc:sldMkLst>
        <pc:spChg chg="add mod">
          <ac:chgData name="Fulton A" userId="6ce49bf28c24c9be" providerId="LiveId" clId="{6BBDCC28-EAC0-40FF-A09B-B0AEED10F0DB}" dt="2025-10-09T16:08:05.854" v="216" actId="2085"/>
          <ac:spMkLst>
            <pc:docMk/>
            <pc:sldMk cId="3597726779" sldId="2074"/>
            <ac:spMk id="4" creationId="{7A7A8BB2-4881-4A5B-69FF-47C591706301}"/>
          </ac:spMkLst>
        </pc:spChg>
        <pc:spChg chg="add mod">
          <ac:chgData name="Fulton A" userId="6ce49bf28c24c9be" providerId="LiveId" clId="{6BBDCC28-EAC0-40FF-A09B-B0AEED10F0DB}" dt="2025-10-09T16:08:24.507" v="220" actId="14100"/>
          <ac:spMkLst>
            <pc:docMk/>
            <pc:sldMk cId="3597726779" sldId="2074"/>
            <ac:spMk id="5" creationId="{92F5FEB1-D334-B0A8-8738-B71376CD26F5}"/>
          </ac:spMkLst>
        </pc:spChg>
        <pc:spChg chg="add mod">
          <ac:chgData name="Fulton A" userId="6ce49bf28c24c9be" providerId="LiveId" clId="{6BBDCC28-EAC0-40FF-A09B-B0AEED10F0DB}" dt="2025-10-09T16:08:28.607" v="222" actId="1076"/>
          <ac:spMkLst>
            <pc:docMk/>
            <pc:sldMk cId="3597726779" sldId="2074"/>
            <ac:spMk id="6" creationId="{AB267D28-5D79-7923-1621-0A02F9C817F0}"/>
          </ac:spMkLst>
        </pc:spChg>
        <pc:spChg chg="add mod">
          <ac:chgData name="Fulton A" userId="6ce49bf28c24c9be" providerId="LiveId" clId="{6BBDCC28-EAC0-40FF-A09B-B0AEED10F0DB}" dt="2025-10-09T16:08:38.022" v="225" actId="14100"/>
          <ac:spMkLst>
            <pc:docMk/>
            <pc:sldMk cId="3597726779" sldId="2074"/>
            <ac:spMk id="7" creationId="{BB0E2813-91E9-AC53-9292-6550444A267B}"/>
          </ac:spMkLst>
        </pc:spChg>
        <pc:spChg chg="add mod">
          <ac:chgData name="Fulton A" userId="6ce49bf28c24c9be" providerId="LiveId" clId="{6BBDCC28-EAC0-40FF-A09B-B0AEED10F0DB}" dt="2025-10-09T16:08:43.714" v="228" actId="14100"/>
          <ac:spMkLst>
            <pc:docMk/>
            <pc:sldMk cId="3597726779" sldId="2074"/>
            <ac:spMk id="8" creationId="{65FDED52-6B50-84B7-EE2D-D59E640CC1BF}"/>
          </ac:spMkLst>
        </pc:spChg>
        <pc:spChg chg="add mod">
          <ac:chgData name="Fulton A" userId="6ce49bf28c24c9be" providerId="LiveId" clId="{6BBDCC28-EAC0-40FF-A09B-B0AEED10F0DB}" dt="2025-10-09T16:08:48.511" v="231" actId="14100"/>
          <ac:spMkLst>
            <pc:docMk/>
            <pc:sldMk cId="3597726779" sldId="2074"/>
            <ac:spMk id="9" creationId="{26B0C87A-804B-6241-6176-28EA7275CBBB}"/>
          </ac:spMkLst>
        </pc:spChg>
        <pc:graphicFrameChg chg="mod modGraphic">
          <ac:chgData name="Fulton A" userId="6ce49bf28c24c9be" providerId="LiveId" clId="{6BBDCC28-EAC0-40FF-A09B-B0AEED10F0DB}" dt="2025-10-09T16:05:45.376" v="205" actId="20577"/>
          <ac:graphicFrameMkLst>
            <pc:docMk/>
            <pc:sldMk cId="3597726779" sldId="2074"/>
            <ac:graphicFrameMk id="3" creationId="{ACAAD4BB-E4D3-EB83-0BED-A4537825C978}"/>
          </ac:graphicFrameMkLst>
        </pc:graphicFrameChg>
      </pc:sldChg>
      <pc:sldChg chg="mod modShow">
        <pc:chgData name="Fulton A" userId="6ce49bf28c24c9be" providerId="LiveId" clId="{6BBDCC28-EAC0-40FF-A09B-B0AEED10F0DB}" dt="2025-10-09T16:11:16.118" v="246" actId="729"/>
        <pc:sldMkLst>
          <pc:docMk/>
          <pc:sldMk cId="1128599275" sldId="2077"/>
        </pc:sldMkLst>
      </pc:sldChg>
      <pc:sldChg chg="addSp delSp modSp add mod modAnim">
        <pc:chgData name="Fulton A" userId="6ce49bf28c24c9be" providerId="LiveId" clId="{6BBDCC28-EAC0-40FF-A09B-B0AEED10F0DB}" dt="2025-10-09T16:10:06.249" v="245" actId="6549"/>
        <pc:sldMkLst>
          <pc:docMk/>
          <pc:sldMk cId="4117990483" sldId="2078"/>
        </pc:sldMkLst>
        <pc:spChg chg="mod">
          <ac:chgData name="Fulton A" userId="6ce49bf28c24c9be" providerId="LiveId" clId="{6BBDCC28-EAC0-40FF-A09B-B0AEED10F0DB}" dt="2025-10-09T15:59:10.641" v="132" actId="6549"/>
          <ac:spMkLst>
            <pc:docMk/>
            <pc:sldMk cId="4117990483" sldId="2078"/>
            <ac:spMk id="2" creationId="{FB17A1DA-C2F7-C0F5-E13C-07847EDCAFF2}"/>
          </ac:spMkLst>
        </pc:spChg>
        <pc:spChg chg="mod">
          <ac:chgData name="Fulton A" userId="6ce49bf28c24c9be" providerId="LiveId" clId="{6BBDCC28-EAC0-40FF-A09B-B0AEED10F0DB}" dt="2025-10-09T16:10:06.249" v="245" actId="6549"/>
          <ac:spMkLst>
            <pc:docMk/>
            <pc:sldMk cId="4117990483" sldId="2078"/>
            <ac:spMk id="4" creationId="{BCBDBB22-2F90-7E18-F50B-23D808B33F0A}"/>
          </ac:spMkLst>
        </pc:spChg>
        <pc:picChg chg="add mod">
          <ac:chgData name="Fulton A" userId="6ce49bf28c24c9be" providerId="LiveId" clId="{6BBDCC28-EAC0-40FF-A09B-B0AEED10F0DB}" dt="2025-10-09T16:02:43.039" v="188" actId="208"/>
          <ac:picMkLst>
            <pc:docMk/>
            <pc:sldMk cId="4117990483" sldId="2078"/>
            <ac:picMk id="6" creationId="{E0590E87-F388-74B3-0DAC-8ADE8E0D88D9}"/>
          </ac:picMkLst>
        </pc:picChg>
        <pc:picChg chg="add mod ord">
          <ac:chgData name="Fulton A" userId="6ce49bf28c24c9be" providerId="LiveId" clId="{6BBDCC28-EAC0-40FF-A09B-B0AEED10F0DB}" dt="2025-10-09T16:02:24.475" v="185" actId="171"/>
          <ac:picMkLst>
            <pc:docMk/>
            <pc:sldMk cId="4117990483" sldId="2078"/>
            <ac:picMk id="8" creationId="{61FB39FA-2045-7E23-BD57-F747CA46394E}"/>
          </ac:picMkLst>
        </pc:picChg>
        <pc:picChg chg="del">
          <ac:chgData name="Fulton A" userId="6ce49bf28c24c9be" providerId="LiveId" clId="{6BBDCC28-EAC0-40FF-A09B-B0AEED10F0DB}" dt="2025-10-09T16:02:26.504" v="186" actId="478"/>
          <ac:picMkLst>
            <pc:docMk/>
            <pc:sldMk cId="4117990483" sldId="2078"/>
            <ac:picMk id="9" creationId="{A00F7413-8259-E0EE-2828-3034E3460171}"/>
          </ac:picMkLst>
        </pc:picChg>
      </pc:sldChg>
      <pc:sldChg chg="add mod modShow">
        <pc:chgData name="Fulton A" userId="6ce49bf28c24c9be" providerId="LiveId" clId="{6BBDCC28-EAC0-40FF-A09B-B0AEED10F0DB}" dt="2025-10-09T16:07:41.903" v="213" actId="729"/>
        <pc:sldMkLst>
          <pc:docMk/>
          <pc:sldMk cId="673159990" sldId="20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E040-3840-46A5-B1EB-1FB223BF62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39C9FE4-A02E-45E5-9E51-B30A2E7841D3}">
      <dgm:prSet phldrT="[Text]" custT="1"/>
      <dgm:spPr/>
      <dgm:t>
        <a:bodyPr/>
        <a:lstStyle/>
        <a:p>
          <a:r>
            <a:rPr lang="en-US" sz="1400" dirty="0"/>
            <a:t>Problem - Opportunity</a:t>
          </a:r>
        </a:p>
      </dgm:t>
    </dgm:pt>
    <dgm:pt modelId="{FD104740-5888-417E-8AEF-AD2F0CD99299}" type="parTrans" cxnId="{46A049E5-79D6-408A-8E63-5D51C42226B5}">
      <dgm:prSet/>
      <dgm:spPr/>
      <dgm:t>
        <a:bodyPr/>
        <a:lstStyle/>
        <a:p>
          <a:endParaRPr lang="en-US"/>
        </a:p>
      </dgm:t>
    </dgm:pt>
    <dgm:pt modelId="{874AEDA4-5AC8-4911-B4A5-A6284F441971}" type="sibTrans" cxnId="{46A049E5-79D6-408A-8E63-5D51C42226B5}">
      <dgm:prSet/>
      <dgm:spPr/>
      <dgm:t>
        <a:bodyPr/>
        <a:lstStyle/>
        <a:p>
          <a:endParaRPr lang="en-US"/>
        </a:p>
      </dgm:t>
    </dgm:pt>
    <dgm:pt modelId="{A55A4CC3-4926-4A1B-882C-D574E096FC42}">
      <dgm:prSet phldrT="[Text]" custT="1"/>
      <dgm:spPr/>
      <dgm:t>
        <a:bodyPr/>
        <a:lstStyle/>
        <a:p>
          <a:r>
            <a:rPr lang="en-US" sz="1400" dirty="0"/>
            <a:t>Info - Analysis</a:t>
          </a:r>
        </a:p>
      </dgm:t>
    </dgm:pt>
    <dgm:pt modelId="{651D6A61-CDD0-47CA-A8B3-D1043EFB0E7C}" type="parTrans" cxnId="{9A79929D-AE5C-4B29-881F-3A37C06A8DC6}">
      <dgm:prSet/>
      <dgm:spPr/>
      <dgm:t>
        <a:bodyPr/>
        <a:lstStyle/>
        <a:p>
          <a:endParaRPr lang="en-US"/>
        </a:p>
      </dgm:t>
    </dgm:pt>
    <dgm:pt modelId="{769E4150-7987-48BA-824D-25257663B3CF}" type="sibTrans" cxnId="{9A79929D-AE5C-4B29-881F-3A37C06A8DC6}">
      <dgm:prSet/>
      <dgm:spPr/>
      <dgm:t>
        <a:bodyPr/>
        <a:lstStyle/>
        <a:p>
          <a:endParaRPr lang="en-US"/>
        </a:p>
      </dgm:t>
    </dgm:pt>
    <dgm:pt modelId="{24CA7724-9450-4928-AE3C-0B1344840795}">
      <dgm:prSet phldrT="[Text]" custT="1"/>
      <dgm:spPr/>
      <dgm:t>
        <a:bodyPr/>
        <a:lstStyle/>
        <a:p>
          <a:r>
            <a:rPr lang="en-US" sz="1600" dirty="0"/>
            <a:t>Options</a:t>
          </a:r>
        </a:p>
      </dgm:t>
    </dgm:pt>
    <dgm:pt modelId="{F0219417-6654-4C9E-AA27-033D05040BD7}" type="parTrans" cxnId="{D30868D3-AD81-4C4A-B3A7-C33A3EE02603}">
      <dgm:prSet/>
      <dgm:spPr/>
      <dgm:t>
        <a:bodyPr/>
        <a:lstStyle/>
        <a:p>
          <a:endParaRPr lang="en-US"/>
        </a:p>
      </dgm:t>
    </dgm:pt>
    <dgm:pt modelId="{13782148-6E4D-4E85-BA0D-4AE4DF40B5B9}" type="sibTrans" cxnId="{D30868D3-AD81-4C4A-B3A7-C33A3EE02603}">
      <dgm:prSet/>
      <dgm:spPr/>
      <dgm:t>
        <a:bodyPr/>
        <a:lstStyle/>
        <a:p>
          <a:endParaRPr lang="en-US"/>
        </a:p>
      </dgm:t>
    </dgm:pt>
    <dgm:pt modelId="{C2C3E05B-4BA2-4954-91F3-A79B7EE67062}">
      <dgm:prSet custT="1"/>
      <dgm:spPr/>
      <dgm:t>
        <a:bodyPr/>
        <a:lstStyle/>
        <a:p>
          <a:r>
            <a:rPr lang="en-US" sz="1600" dirty="0"/>
            <a:t>Discussion or Debate</a:t>
          </a:r>
        </a:p>
      </dgm:t>
    </dgm:pt>
    <dgm:pt modelId="{05B84BDF-4E69-430E-9983-40F8F21ECF7C}" type="parTrans" cxnId="{DB00A78E-F1F7-40EE-AA9D-39FDC448458E}">
      <dgm:prSet/>
      <dgm:spPr/>
      <dgm:t>
        <a:bodyPr/>
        <a:lstStyle/>
        <a:p>
          <a:endParaRPr lang="en-US"/>
        </a:p>
      </dgm:t>
    </dgm:pt>
    <dgm:pt modelId="{9A42294A-14DF-4EF4-8596-A7735E3CB6A6}" type="sibTrans" cxnId="{DB00A78E-F1F7-40EE-AA9D-39FDC448458E}">
      <dgm:prSet/>
      <dgm:spPr/>
      <dgm:t>
        <a:bodyPr/>
        <a:lstStyle/>
        <a:p>
          <a:endParaRPr lang="en-US"/>
        </a:p>
      </dgm:t>
    </dgm:pt>
    <dgm:pt modelId="{AACF633B-354B-40BD-8F00-52E3F469E77E}">
      <dgm:prSet custT="1"/>
      <dgm:spPr/>
      <dgm:t>
        <a:bodyPr/>
        <a:lstStyle/>
        <a:p>
          <a:r>
            <a:rPr lang="en-US" sz="1600" dirty="0"/>
            <a:t>Decision</a:t>
          </a:r>
          <a:endParaRPr lang="en-US" sz="1400" dirty="0"/>
        </a:p>
      </dgm:t>
    </dgm:pt>
    <dgm:pt modelId="{B5D1546D-68C8-49A0-80E7-644F216211EF}" type="parTrans" cxnId="{540DF520-D25C-49B0-ADA6-DA180746854D}">
      <dgm:prSet/>
      <dgm:spPr/>
      <dgm:t>
        <a:bodyPr/>
        <a:lstStyle/>
        <a:p>
          <a:endParaRPr lang="en-US"/>
        </a:p>
      </dgm:t>
    </dgm:pt>
    <dgm:pt modelId="{E193A62C-8C7B-4563-A645-A6C9FCFC7BA4}" type="sibTrans" cxnId="{540DF520-D25C-49B0-ADA6-DA180746854D}">
      <dgm:prSet/>
      <dgm:spPr/>
      <dgm:t>
        <a:bodyPr/>
        <a:lstStyle/>
        <a:p>
          <a:endParaRPr lang="en-US"/>
        </a:p>
      </dgm:t>
    </dgm:pt>
    <dgm:pt modelId="{B0BF3206-4045-40AE-85BB-D4DEEA427EBF}">
      <dgm:prSet custT="1"/>
      <dgm:spPr/>
      <dgm:t>
        <a:bodyPr/>
        <a:lstStyle/>
        <a:p>
          <a:r>
            <a:rPr lang="en-US" sz="1600" dirty="0"/>
            <a:t>Execution –</a:t>
          </a:r>
          <a:br>
            <a:rPr lang="en-US" sz="1600" dirty="0"/>
          </a:br>
          <a:r>
            <a:rPr lang="en-US" sz="1600" dirty="0"/>
            <a:t>Implementation</a:t>
          </a:r>
        </a:p>
      </dgm:t>
    </dgm:pt>
    <dgm:pt modelId="{A62C5215-31D0-4727-A2A7-63D6A63FCF8F}" type="parTrans" cxnId="{41668648-8D92-47DC-A304-6AF5E713E1B0}">
      <dgm:prSet/>
      <dgm:spPr/>
      <dgm:t>
        <a:bodyPr/>
        <a:lstStyle/>
        <a:p>
          <a:endParaRPr lang="en-US"/>
        </a:p>
      </dgm:t>
    </dgm:pt>
    <dgm:pt modelId="{9820ADAD-F93C-46F7-A94E-23C71878B9FD}" type="sibTrans" cxnId="{41668648-8D92-47DC-A304-6AF5E713E1B0}">
      <dgm:prSet/>
      <dgm:spPr/>
      <dgm:t>
        <a:bodyPr/>
        <a:lstStyle/>
        <a:p>
          <a:endParaRPr lang="en-US"/>
        </a:p>
      </dgm:t>
    </dgm:pt>
    <dgm:pt modelId="{13A05129-44A1-41B0-B793-B69284E5E5E6}" type="pres">
      <dgm:prSet presAssocID="{41A2E040-3840-46A5-B1EB-1FB223BF62D4}" presName="Name0" presStyleCnt="0">
        <dgm:presLayoutVars>
          <dgm:dir/>
          <dgm:resizeHandles val="exact"/>
        </dgm:presLayoutVars>
      </dgm:prSet>
      <dgm:spPr/>
    </dgm:pt>
    <dgm:pt modelId="{F4C9E3FF-4673-454A-84C7-4F654719C019}" type="pres">
      <dgm:prSet presAssocID="{739C9FE4-A02E-45E5-9E51-B30A2E7841D3}" presName="node" presStyleLbl="node1" presStyleIdx="0" presStyleCnt="6" custScaleX="157680" custLinFactX="17144" custLinFactNeighborX="100000" custLinFactNeighborY="-48776">
        <dgm:presLayoutVars>
          <dgm:bulletEnabled val="1"/>
        </dgm:presLayoutVars>
      </dgm:prSet>
      <dgm:spPr/>
    </dgm:pt>
    <dgm:pt modelId="{24934051-FC09-4946-8112-88A4FE6424B3}" type="pres">
      <dgm:prSet presAssocID="{874AEDA4-5AC8-4911-B4A5-A6284F441971}" presName="sibTrans" presStyleLbl="sibTrans2D1" presStyleIdx="0" presStyleCnt="5"/>
      <dgm:spPr/>
    </dgm:pt>
    <dgm:pt modelId="{1AB713E9-EBE0-40CE-90CF-8A85F8FA4FC0}" type="pres">
      <dgm:prSet presAssocID="{874AEDA4-5AC8-4911-B4A5-A6284F441971}" presName="connectorText" presStyleLbl="sibTrans2D1" presStyleIdx="0" presStyleCnt="5"/>
      <dgm:spPr/>
    </dgm:pt>
    <dgm:pt modelId="{04FB1F3B-98F2-491B-AD43-DFB695C2D560}" type="pres">
      <dgm:prSet presAssocID="{A55A4CC3-4926-4A1B-882C-D574E096FC42}" presName="node" presStyleLbl="node1" presStyleIdx="1" presStyleCnt="6" custScaleX="149741" custScaleY="119819" custLinFactX="64557" custLinFactNeighborX="100000" custLinFactNeighborY="-41068">
        <dgm:presLayoutVars>
          <dgm:bulletEnabled val="1"/>
        </dgm:presLayoutVars>
      </dgm:prSet>
      <dgm:spPr/>
    </dgm:pt>
    <dgm:pt modelId="{BA1F3158-07AC-4B0F-9889-2C1EF9BADDFF}" type="pres">
      <dgm:prSet presAssocID="{769E4150-7987-48BA-824D-25257663B3CF}" presName="sibTrans" presStyleLbl="sibTrans2D1" presStyleIdx="1" presStyleCnt="5" custScaleX="142806" custScaleY="113893" custLinFactNeighborX="-5235" custLinFactNeighborY="13028"/>
      <dgm:spPr/>
    </dgm:pt>
    <dgm:pt modelId="{ACC53B0D-F843-4583-850D-4C60CF4A2B6C}" type="pres">
      <dgm:prSet presAssocID="{769E4150-7987-48BA-824D-25257663B3CF}" presName="connectorText" presStyleLbl="sibTrans2D1" presStyleIdx="1" presStyleCnt="5"/>
      <dgm:spPr/>
    </dgm:pt>
    <dgm:pt modelId="{71EC8A6F-225B-4819-B555-261613ADC9C7}" type="pres">
      <dgm:prSet presAssocID="{24CA7724-9450-4928-AE3C-0B1344840795}" presName="node" presStyleLbl="node1" presStyleIdx="2" presStyleCnt="6" custScaleX="133490" custLinFactX="99350" custLinFactNeighborX="100000" custLinFactNeighborY="-39630">
        <dgm:presLayoutVars>
          <dgm:bulletEnabled val="1"/>
        </dgm:presLayoutVars>
      </dgm:prSet>
      <dgm:spPr/>
    </dgm:pt>
    <dgm:pt modelId="{E394B8B1-0E03-471C-A2C9-14C585EA132F}" type="pres">
      <dgm:prSet presAssocID="{13782148-6E4D-4E85-BA0D-4AE4DF40B5B9}" presName="sibTrans" presStyleLbl="sibTrans2D1" presStyleIdx="2" presStyleCnt="5"/>
      <dgm:spPr/>
    </dgm:pt>
    <dgm:pt modelId="{C993703F-7450-4B35-ACAE-000306158653}" type="pres">
      <dgm:prSet presAssocID="{13782148-6E4D-4E85-BA0D-4AE4DF40B5B9}" presName="connectorText" presStyleLbl="sibTrans2D1" presStyleIdx="2" presStyleCnt="5"/>
      <dgm:spPr/>
    </dgm:pt>
    <dgm:pt modelId="{F0D7E444-88D4-418B-8BE3-AEE984116664}" type="pres">
      <dgm:prSet presAssocID="{C2C3E05B-4BA2-4954-91F3-A79B7EE67062}" presName="node" presStyleLbl="node1" presStyleIdx="3" presStyleCnt="6" custScaleX="159051" custLinFactX="105462" custLinFactNeighborX="200000" custLinFactNeighborY="-40870">
        <dgm:presLayoutVars>
          <dgm:bulletEnabled val="1"/>
        </dgm:presLayoutVars>
      </dgm:prSet>
      <dgm:spPr/>
    </dgm:pt>
    <dgm:pt modelId="{1F943346-C5F2-407E-92DA-F3DE55B56ABE}" type="pres">
      <dgm:prSet presAssocID="{9A42294A-14DF-4EF4-8596-A7735E3CB6A6}" presName="sibTrans" presStyleLbl="sibTrans2D1" presStyleIdx="3" presStyleCnt="5"/>
      <dgm:spPr/>
    </dgm:pt>
    <dgm:pt modelId="{C4C3D618-FA81-45C6-8B0C-BCCD591739F8}" type="pres">
      <dgm:prSet presAssocID="{9A42294A-14DF-4EF4-8596-A7735E3CB6A6}" presName="connectorText" presStyleLbl="sibTrans2D1" presStyleIdx="3" presStyleCnt="5"/>
      <dgm:spPr/>
    </dgm:pt>
    <dgm:pt modelId="{94587017-15A2-4E9F-9AAB-CA303DBE33B5}" type="pres">
      <dgm:prSet presAssocID="{AACF633B-354B-40BD-8F00-52E3F469E77E}" presName="node" presStyleLbl="node1" presStyleIdx="4" presStyleCnt="6" custScaleX="141713" custLinFactX="147180" custLinFactNeighborX="200000" custLinFactNeighborY="-39707">
        <dgm:presLayoutVars>
          <dgm:bulletEnabled val="1"/>
        </dgm:presLayoutVars>
      </dgm:prSet>
      <dgm:spPr/>
    </dgm:pt>
    <dgm:pt modelId="{43FC60CB-7025-4C30-A5B5-7F4E55C3FDA1}" type="pres">
      <dgm:prSet presAssocID="{E193A62C-8C7B-4563-A645-A6C9FCFC7BA4}" presName="sibTrans" presStyleLbl="sibTrans2D1" presStyleIdx="4" presStyleCnt="5"/>
      <dgm:spPr/>
    </dgm:pt>
    <dgm:pt modelId="{BEECE61A-2C14-435D-87D1-E507BAA272BF}" type="pres">
      <dgm:prSet presAssocID="{E193A62C-8C7B-4563-A645-A6C9FCFC7BA4}" presName="connectorText" presStyleLbl="sibTrans2D1" presStyleIdx="4" presStyleCnt="5"/>
      <dgm:spPr/>
    </dgm:pt>
    <dgm:pt modelId="{8CC4D4BB-C7F1-407B-90CF-DDB5B96D7A68}" type="pres">
      <dgm:prSet presAssocID="{B0BF3206-4045-40AE-85BB-D4DEEA427EBF}" presName="node" presStyleLbl="node1" presStyleIdx="5" presStyleCnt="6" custScaleX="262009" custLinFactY="97029" custLinFactNeighborX="-22299" custLinFactNeighborY="100000">
        <dgm:presLayoutVars>
          <dgm:bulletEnabled val="1"/>
        </dgm:presLayoutVars>
      </dgm:prSet>
      <dgm:spPr/>
    </dgm:pt>
  </dgm:ptLst>
  <dgm:cxnLst>
    <dgm:cxn modelId="{1CA83800-847B-4B9C-8B86-4976494DCD78}" type="presOf" srcId="{A55A4CC3-4926-4A1B-882C-D574E096FC42}" destId="{04FB1F3B-98F2-491B-AD43-DFB695C2D560}" srcOrd="0" destOrd="0" presId="urn:microsoft.com/office/officeart/2005/8/layout/process1"/>
    <dgm:cxn modelId="{A7AFAD03-09AF-4C9F-ACF7-03A590A5EFA7}" type="presOf" srcId="{769E4150-7987-48BA-824D-25257663B3CF}" destId="{ACC53B0D-F843-4583-850D-4C60CF4A2B6C}" srcOrd="1" destOrd="0" presId="urn:microsoft.com/office/officeart/2005/8/layout/process1"/>
    <dgm:cxn modelId="{540DF520-D25C-49B0-ADA6-DA180746854D}" srcId="{41A2E040-3840-46A5-B1EB-1FB223BF62D4}" destId="{AACF633B-354B-40BD-8F00-52E3F469E77E}" srcOrd="4" destOrd="0" parTransId="{B5D1546D-68C8-49A0-80E7-644F216211EF}" sibTransId="{E193A62C-8C7B-4563-A645-A6C9FCFC7BA4}"/>
    <dgm:cxn modelId="{F52CAA3C-29FB-4A8E-9F0C-5667CB432DA0}" type="presOf" srcId="{C2C3E05B-4BA2-4954-91F3-A79B7EE67062}" destId="{F0D7E444-88D4-418B-8BE3-AEE984116664}" srcOrd="0" destOrd="0" presId="urn:microsoft.com/office/officeart/2005/8/layout/process1"/>
    <dgm:cxn modelId="{1A333960-F07B-4E26-845D-2C0555DD02A5}" type="presOf" srcId="{874AEDA4-5AC8-4911-B4A5-A6284F441971}" destId="{1AB713E9-EBE0-40CE-90CF-8A85F8FA4FC0}" srcOrd="1" destOrd="0" presId="urn:microsoft.com/office/officeart/2005/8/layout/process1"/>
    <dgm:cxn modelId="{41668648-8D92-47DC-A304-6AF5E713E1B0}" srcId="{41A2E040-3840-46A5-B1EB-1FB223BF62D4}" destId="{B0BF3206-4045-40AE-85BB-D4DEEA427EBF}" srcOrd="5" destOrd="0" parTransId="{A62C5215-31D0-4727-A2A7-63D6A63FCF8F}" sibTransId="{9820ADAD-F93C-46F7-A94E-23C71878B9FD}"/>
    <dgm:cxn modelId="{5446566B-F441-45B3-836C-16BEFDA5747D}" type="presOf" srcId="{769E4150-7987-48BA-824D-25257663B3CF}" destId="{BA1F3158-07AC-4B0F-9889-2C1EF9BADDFF}" srcOrd="0" destOrd="0" presId="urn:microsoft.com/office/officeart/2005/8/layout/process1"/>
    <dgm:cxn modelId="{E6482675-F206-4239-80F3-F71687888809}" type="presOf" srcId="{739C9FE4-A02E-45E5-9E51-B30A2E7841D3}" destId="{F4C9E3FF-4673-454A-84C7-4F654719C019}" srcOrd="0" destOrd="0" presId="urn:microsoft.com/office/officeart/2005/8/layout/process1"/>
    <dgm:cxn modelId="{F1055C57-9AE8-48B6-AACA-004313AC0605}" type="presOf" srcId="{13782148-6E4D-4E85-BA0D-4AE4DF40B5B9}" destId="{C993703F-7450-4B35-ACAE-000306158653}" srcOrd="1" destOrd="0" presId="urn:microsoft.com/office/officeart/2005/8/layout/process1"/>
    <dgm:cxn modelId="{C89B9D82-8CA7-453C-AD13-4D3F474C0230}" type="presOf" srcId="{E193A62C-8C7B-4563-A645-A6C9FCFC7BA4}" destId="{BEECE61A-2C14-435D-87D1-E507BAA272BF}" srcOrd="1" destOrd="0" presId="urn:microsoft.com/office/officeart/2005/8/layout/process1"/>
    <dgm:cxn modelId="{34B76E86-507A-4B45-844C-22197B4912EA}" type="presOf" srcId="{E193A62C-8C7B-4563-A645-A6C9FCFC7BA4}" destId="{43FC60CB-7025-4C30-A5B5-7F4E55C3FDA1}" srcOrd="0" destOrd="0" presId="urn:microsoft.com/office/officeart/2005/8/layout/process1"/>
    <dgm:cxn modelId="{8557608D-F9D7-415F-A0DF-27BE5E8AB924}" type="presOf" srcId="{AACF633B-354B-40BD-8F00-52E3F469E77E}" destId="{94587017-15A2-4E9F-9AAB-CA303DBE33B5}" srcOrd="0" destOrd="0" presId="urn:microsoft.com/office/officeart/2005/8/layout/process1"/>
    <dgm:cxn modelId="{DB00A78E-F1F7-40EE-AA9D-39FDC448458E}" srcId="{41A2E040-3840-46A5-B1EB-1FB223BF62D4}" destId="{C2C3E05B-4BA2-4954-91F3-A79B7EE67062}" srcOrd="3" destOrd="0" parTransId="{05B84BDF-4E69-430E-9983-40F8F21ECF7C}" sibTransId="{9A42294A-14DF-4EF4-8596-A7735E3CB6A6}"/>
    <dgm:cxn modelId="{9A79929D-AE5C-4B29-881F-3A37C06A8DC6}" srcId="{41A2E040-3840-46A5-B1EB-1FB223BF62D4}" destId="{A55A4CC3-4926-4A1B-882C-D574E096FC42}" srcOrd="1" destOrd="0" parTransId="{651D6A61-CDD0-47CA-A8B3-D1043EFB0E7C}" sibTransId="{769E4150-7987-48BA-824D-25257663B3CF}"/>
    <dgm:cxn modelId="{F8639FB9-2592-41B0-9106-AB4976B9EBB5}" type="presOf" srcId="{41A2E040-3840-46A5-B1EB-1FB223BF62D4}" destId="{13A05129-44A1-41B0-B793-B69284E5E5E6}" srcOrd="0" destOrd="0" presId="urn:microsoft.com/office/officeart/2005/8/layout/process1"/>
    <dgm:cxn modelId="{92FE92C2-BA3D-4933-9F52-DEFDF3D423A5}" type="presOf" srcId="{B0BF3206-4045-40AE-85BB-D4DEEA427EBF}" destId="{8CC4D4BB-C7F1-407B-90CF-DDB5B96D7A68}" srcOrd="0" destOrd="0" presId="urn:microsoft.com/office/officeart/2005/8/layout/process1"/>
    <dgm:cxn modelId="{1C47CAC8-FA10-49DF-A04D-D9B8E51085E9}" type="presOf" srcId="{13782148-6E4D-4E85-BA0D-4AE4DF40B5B9}" destId="{E394B8B1-0E03-471C-A2C9-14C585EA132F}" srcOrd="0" destOrd="0" presId="urn:microsoft.com/office/officeart/2005/8/layout/process1"/>
    <dgm:cxn modelId="{A313B1CE-5033-441A-8D93-09573B7C3677}" type="presOf" srcId="{9A42294A-14DF-4EF4-8596-A7735E3CB6A6}" destId="{1F943346-C5F2-407E-92DA-F3DE55B56ABE}" srcOrd="0" destOrd="0" presId="urn:microsoft.com/office/officeart/2005/8/layout/process1"/>
    <dgm:cxn modelId="{D30868D3-AD81-4C4A-B3A7-C33A3EE02603}" srcId="{41A2E040-3840-46A5-B1EB-1FB223BF62D4}" destId="{24CA7724-9450-4928-AE3C-0B1344840795}" srcOrd="2" destOrd="0" parTransId="{F0219417-6654-4C9E-AA27-033D05040BD7}" sibTransId="{13782148-6E4D-4E85-BA0D-4AE4DF40B5B9}"/>
    <dgm:cxn modelId="{F6B5AEDF-1453-43FD-8AEC-4D8F86D290B3}" type="presOf" srcId="{874AEDA4-5AC8-4911-B4A5-A6284F441971}" destId="{24934051-FC09-4946-8112-88A4FE6424B3}" srcOrd="0" destOrd="0" presId="urn:microsoft.com/office/officeart/2005/8/layout/process1"/>
    <dgm:cxn modelId="{FF6C5CE2-D087-49BC-A933-9E106037F36B}" type="presOf" srcId="{24CA7724-9450-4928-AE3C-0B1344840795}" destId="{71EC8A6F-225B-4819-B555-261613ADC9C7}" srcOrd="0" destOrd="0" presId="urn:microsoft.com/office/officeart/2005/8/layout/process1"/>
    <dgm:cxn modelId="{46A049E5-79D6-408A-8E63-5D51C42226B5}" srcId="{41A2E040-3840-46A5-B1EB-1FB223BF62D4}" destId="{739C9FE4-A02E-45E5-9E51-B30A2E7841D3}" srcOrd="0" destOrd="0" parTransId="{FD104740-5888-417E-8AEF-AD2F0CD99299}" sibTransId="{874AEDA4-5AC8-4911-B4A5-A6284F441971}"/>
    <dgm:cxn modelId="{54B2EAF5-C744-4D5A-8E59-D335CD7042FB}" type="presOf" srcId="{9A42294A-14DF-4EF4-8596-A7735E3CB6A6}" destId="{C4C3D618-FA81-45C6-8B0C-BCCD591739F8}" srcOrd="1" destOrd="0" presId="urn:microsoft.com/office/officeart/2005/8/layout/process1"/>
    <dgm:cxn modelId="{46433778-ED82-4848-AEBB-D3DE4F39C5B9}" type="presParOf" srcId="{13A05129-44A1-41B0-B793-B69284E5E5E6}" destId="{F4C9E3FF-4673-454A-84C7-4F654719C019}" srcOrd="0" destOrd="0" presId="urn:microsoft.com/office/officeart/2005/8/layout/process1"/>
    <dgm:cxn modelId="{AAECB3A5-44CC-4C8D-90FB-84C2F6CADB65}" type="presParOf" srcId="{13A05129-44A1-41B0-B793-B69284E5E5E6}" destId="{24934051-FC09-4946-8112-88A4FE6424B3}" srcOrd="1" destOrd="0" presId="urn:microsoft.com/office/officeart/2005/8/layout/process1"/>
    <dgm:cxn modelId="{1C2AB7BA-D32F-41D2-844F-B1CEDA4967BF}" type="presParOf" srcId="{24934051-FC09-4946-8112-88A4FE6424B3}" destId="{1AB713E9-EBE0-40CE-90CF-8A85F8FA4FC0}" srcOrd="0" destOrd="0" presId="urn:microsoft.com/office/officeart/2005/8/layout/process1"/>
    <dgm:cxn modelId="{6E0E86F6-0002-47A7-9093-9FFB2A7C15A8}" type="presParOf" srcId="{13A05129-44A1-41B0-B793-B69284E5E5E6}" destId="{04FB1F3B-98F2-491B-AD43-DFB695C2D560}" srcOrd="2" destOrd="0" presId="urn:microsoft.com/office/officeart/2005/8/layout/process1"/>
    <dgm:cxn modelId="{00DEC964-2D7A-445B-A162-82695B1BA979}" type="presParOf" srcId="{13A05129-44A1-41B0-B793-B69284E5E5E6}" destId="{BA1F3158-07AC-4B0F-9889-2C1EF9BADDFF}" srcOrd="3" destOrd="0" presId="urn:microsoft.com/office/officeart/2005/8/layout/process1"/>
    <dgm:cxn modelId="{37D7580F-F7E7-4725-8F59-644D4EC617CA}" type="presParOf" srcId="{BA1F3158-07AC-4B0F-9889-2C1EF9BADDFF}" destId="{ACC53B0D-F843-4583-850D-4C60CF4A2B6C}" srcOrd="0" destOrd="0" presId="urn:microsoft.com/office/officeart/2005/8/layout/process1"/>
    <dgm:cxn modelId="{2BDD7279-D4F9-4856-89DC-549619705255}" type="presParOf" srcId="{13A05129-44A1-41B0-B793-B69284E5E5E6}" destId="{71EC8A6F-225B-4819-B555-261613ADC9C7}" srcOrd="4" destOrd="0" presId="urn:microsoft.com/office/officeart/2005/8/layout/process1"/>
    <dgm:cxn modelId="{6BB69C4A-FA9B-4691-83BE-FA8A73856ED2}" type="presParOf" srcId="{13A05129-44A1-41B0-B793-B69284E5E5E6}" destId="{E394B8B1-0E03-471C-A2C9-14C585EA132F}" srcOrd="5" destOrd="0" presId="urn:microsoft.com/office/officeart/2005/8/layout/process1"/>
    <dgm:cxn modelId="{FCF3CE6E-9B5C-42D1-91C5-E36F2ADB85F1}" type="presParOf" srcId="{E394B8B1-0E03-471C-A2C9-14C585EA132F}" destId="{C993703F-7450-4B35-ACAE-000306158653}" srcOrd="0" destOrd="0" presId="urn:microsoft.com/office/officeart/2005/8/layout/process1"/>
    <dgm:cxn modelId="{6A404CC8-C3D2-4B40-82EC-78846D5D07B3}" type="presParOf" srcId="{13A05129-44A1-41B0-B793-B69284E5E5E6}" destId="{F0D7E444-88D4-418B-8BE3-AEE984116664}" srcOrd="6" destOrd="0" presId="urn:microsoft.com/office/officeart/2005/8/layout/process1"/>
    <dgm:cxn modelId="{791C3607-21FD-4569-88FE-8A454653BF07}" type="presParOf" srcId="{13A05129-44A1-41B0-B793-B69284E5E5E6}" destId="{1F943346-C5F2-407E-92DA-F3DE55B56ABE}" srcOrd="7" destOrd="0" presId="urn:microsoft.com/office/officeart/2005/8/layout/process1"/>
    <dgm:cxn modelId="{5A333242-E5CF-436F-82B0-2E1BD9432923}" type="presParOf" srcId="{1F943346-C5F2-407E-92DA-F3DE55B56ABE}" destId="{C4C3D618-FA81-45C6-8B0C-BCCD591739F8}" srcOrd="0" destOrd="0" presId="urn:microsoft.com/office/officeart/2005/8/layout/process1"/>
    <dgm:cxn modelId="{566B1307-C450-41AA-8763-85103BDC0E63}" type="presParOf" srcId="{13A05129-44A1-41B0-B793-B69284E5E5E6}" destId="{94587017-15A2-4E9F-9AAB-CA303DBE33B5}" srcOrd="8" destOrd="0" presId="urn:microsoft.com/office/officeart/2005/8/layout/process1"/>
    <dgm:cxn modelId="{9FC15A5C-CC14-4E4A-B668-24D684D84920}" type="presParOf" srcId="{13A05129-44A1-41B0-B793-B69284E5E5E6}" destId="{43FC60CB-7025-4C30-A5B5-7F4E55C3FDA1}" srcOrd="9" destOrd="0" presId="urn:microsoft.com/office/officeart/2005/8/layout/process1"/>
    <dgm:cxn modelId="{4DED8C95-BAB5-4FEE-91F0-2F465085128C}" type="presParOf" srcId="{43FC60CB-7025-4C30-A5B5-7F4E55C3FDA1}" destId="{BEECE61A-2C14-435D-87D1-E507BAA272BF}" srcOrd="0" destOrd="0" presId="urn:microsoft.com/office/officeart/2005/8/layout/process1"/>
    <dgm:cxn modelId="{4FCBC93A-6FAB-4CD7-916B-6A00D56F00D7}" type="presParOf" srcId="{13A05129-44A1-41B0-B793-B69284E5E5E6}" destId="{8CC4D4BB-C7F1-407B-90CF-DDB5B96D7A6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9E3FF-4673-454A-84C7-4F654719C019}">
      <dsp:nvSpPr>
        <dsp:cNvPr id="0" name=""/>
        <dsp:cNvSpPr/>
      </dsp:nvSpPr>
      <dsp:spPr>
        <a:xfrm>
          <a:off x="398406" y="2108349"/>
          <a:ext cx="1078584" cy="754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Problem - Opportunity</a:t>
          </a:r>
        </a:p>
      </dsp:txBody>
      <dsp:txXfrm>
        <a:off x="420513" y="2130456"/>
        <a:ext cx="1034370" cy="710567"/>
      </dsp:txXfrm>
    </dsp:sp>
    <dsp:sp modelId="{24934051-FC09-4946-8112-88A4FE6424B3}">
      <dsp:nvSpPr>
        <dsp:cNvPr id="0" name=""/>
        <dsp:cNvSpPr/>
      </dsp:nvSpPr>
      <dsp:spPr>
        <a:xfrm rot="127547">
          <a:off x="1605876" y="2430800"/>
          <a:ext cx="273625" cy="169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05894" y="2463784"/>
        <a:ext cx="222733" cy="101784"/>
      </dsp:txXfrm>
    </dsp:sp>
    <dsp:sp modelId="{04FB1F3B-98F2-491B-AD43-DFB695C2D560}">
      <dsp:nvSpPr>
        <dsp:cNvPr id="0" name=""/>
        <dsp:cNvSpPr/>
      </dsp:nvSpPr>
      <dsp:spPr>
        <a:xfrm>
          <a:off x="1992910" y="2091733"/>
          <a:ext cx="1024278" cy="90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Info - Analysis</a:t>
          </a:r>
        </a:p>
      </dsp:txBody>
      <dsp:txXfrm>
        <a:off x="2019398" y="2118221"/>
        <a:ext cx="971302" cy="851395"/>
      </dsp:txXfrm>
    </dsp:sp>
    <dsp:sp modelId="{BA1F3158-07AC-4B0F-9889-2C1EF9BADDFF}">
      <dsp:nvSpPr>
        <dsp:cNvPr id="0" name=""/>
        <dsp:cNvSpPr/>
      </dsp:nvSpPr>
      <dsp:spPr>
        <a:xfrm rot="23882">
          <a:off x="3081780" y="2475097"/>
          <a:ext cx="449308" cy="193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81781" y="2513538"/>
        <a:ext cx="391346" cy="115924"/>
      </dsp:txXfrm>
    </dsp:sp>
    <dsp:sp modelId="{71EC8A6F-225B-4819-B555-261613ADC9C7}">
      <dsp:nvSpPr>
        <dsp:cNvPr id="0" name=""/>
        <dsp:cNvSpPr/>
      </dsp:nvSpPr>
      <dsp:spPr>
        <a:xfrm>
          <a:off x="3610814" y="2177381"/>
          <a:ext cx="913116" cy="754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Options</a:t>
          </a:r>
        </a:p>
      </dsp:txBody>
      <dsp:txXfrm>
        <a:off x="3632921" y="2199488"/>
        <a:ext cx="868902" cy="710567"/>
      </dsp:txXfrm>
    </dsp:sp>
    <dsp:sp modelId="{E394B8B1-0E03-471C-A2C9-14C585EA132F}">
      <dsp:nvSpPr>
        <dsp:cNvPr id="0" name=""/>
        <dsp:cNvSpPr/>
      </dsp:nvSpPr>
      <dsp:spPr>
        <a:xfrm rot="21579759">
          <a:off x="4671186" y="2465478"/>
          <a:ext cx="312194" cy="169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671186" y="2499556"/>
        <a:ext cx="261302" cy="101784"/>
      </dsp:txXfrm>
    </dsp:sp>
    <dsp:sp modelId="{F0D7E444-88D4-418B-8BE3-AEE984116664}">
      <dsp:nvSpPr>
        <dsp:cNvPr id="0" name=""/>
        <dsp:cNvSpPr/>
      </dsp:nvSpPr>
      <dsp:spPr>
        <a:xfrm>
          <a:off x="5112965" y="2168022"/>
          <a:ext cx="1087962" cy="754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Discussion or Debate</a:t>
          </a:r>
        </a:p>
      </dsp:txBody>
      <dsp:txXfrm>
        <a:off x="5135072" y="2190129"/>
        <a:ext cx="1043748" cy="710567"/>
      </dsp:txXfrm>
    </dsp:sp>
    <dsp:sp modelId="{1F943346-C5F2-407E-92DA-F3DE55B56ABE}">
      <dsp:nvSpPr>
        <dsp:cNvPr id="0" name=""/>
        <dsp:cNvSpPr/>
      </dsp:nvSpPr>
      <dsp:spPr>
        <a:xfrm rot="19007">
          <a:off x="6340670" y="2465192"/>
          <a:ext cx="296263" cy="169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40670" y="2498979"/>
        <a:ext cx="245371" cy="101784"/>
      </dsp:txXfrm>
    </dsp:sp>
    <dsp:sp modelId="{94587017-15A2-4E9F-9AAB-CA303DBE33B5}">
      <dsp:nvSpPr>
        <dsp:cNvPr id="0" name=""/>
        <dsp:cNvSpPr/>
      </dsp:nvSpPr>
      <dsp:spPr>
        <a:xfrm>
          <a:off x="6759906" y="2176800"/>
          <a:ext cx="969364" cy="754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</a:t>
          </a:r>
          <a:endParaRPr lang="en-US" sz="1400" kern="1200" dirty="0"/>
        </a:p>
      </dsp:txBody>
      <dsp:txXfrm>
        <a:off x="6782013" y="2198907"/>
        <a:ext cx="925150" cy="710567"/>
      </dsp:txXfrm>
    </dsp:sp>
    <dsp:sp modelId="{43FC60CB-7025-4C30-A5B5-7F4E55C3FDA1}">
      <dsp:nvSpPr>
        <dsp:cNvPr id="0" name=""/>
        <dsp:cNvSpPr/>
      </dsp:nvSpPr>
      <dsp:spPr>
        <a:xfrm rot="5324191">
          <a:off x="6991073" y="3378271"/>
          <a:ext cx="547123" cy="169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015958" y="3386759"/>
        <a:ext cx="496231" cy="101784"/>
      </dsp:txXfrm>
    </dsp:sp>
    <dsp:sp modelId="{8CC4D4BB-C7F1-407B-90CF-DDB5B96D7A68}">
      <dsp:nvSpPr>
        <dsp:cNvPr id="0" name=""/>
        <dsp:cNvSpPr/>
      </dsp:nvSpPr>
      <dsp:spPr>
        <a:xfrm>
          <a:off x="6387884" y="3963639"/>
          <a:ext cx="1792229" cy="754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Execution –</a:t>
          </a:r>
          <a:br>
            <a:rPr lang="en-US" sz="1600" kern="1200" dirty="0"/>
          </a:br>
          <a:r>
            <a:rPr lang="en-US" sz="1600" kern="1200" dirty="0"/>
            <a:t>Implementation</a:t>
          </a:r>
        </a:p>
      </dsp:txBody>
      <dsp:txXfrm>
        <a:off x="6409991" y="3985746"/>
        <a:ext cx="1748015" cy="710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7:22:00.8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11934 47 4915,'0'-1'9,"0"-1"0,-1 1-1,1-1 1,0 0 0,0 1 0,-1-1 0,1 1-1,-1-1 1,1 1 0,-1-1 0,0 1 0,0 0-1,1-1 1,-1 1 0,0 0 0,0-1 0,-3-1-1,2 1 28,0 1 0,-1-1 0,1 0 0,-1 1 0,0 0 0,1-1 0,-1 1 0,0 0 0,-3 0-1,-3-1 55,1 1-1,0 0 1,-1 1-1,1-1 1,-1 2-1,-9 0 1,-7 4 266,1 2 0,-45 16 0,-6 2 244,-20-5 242,30-8-421,51-8-206,0 1 1,0 0-1,-21 12 1,19-8 8,-27 8-1,-35 7 441,-57 20 531,83-24-731,33-11-241,0-2 0,0 0 0,0-1-1,-39 6 1,-2-11 198,47-2-250,0 1 0,-1 1 0,1 0 0,0 0 1,-16 5-1,1 3 46,8-2-7,-1-1 1,0-1-1,0 0 0,-25 1 0,6-5 77,-73 7 762,-96 9 548,0-18-28,73-1-560,126 2-963,-27 0 264,1 1-1,-43 7 0,30 0-309,-71 1 0,-52-10 0,63-1 0,-398 2 0,475 2 0,1 1 0,-1 2 0,-32 9 0,31-7 0,0 0 0,-57 2 0,-389-9 0,210-1 0,-408 1 0,652 2 0,0 1 0,1 0 0,-1 2 0,-24 9 0,24-8 0,6 0 0,-33 16 0,39-16 0,1-1 0,-1 1 0,-1-2 0,1 0 0,-27 4 0,16-6 0,6-1 0,1 0 0,0 2 0,0 0 0,-31 10 0,28-7 0,-1-1 0,1-1 0,-1 0 0,0-2 0,0 0 0,-24-1 0,-15 1 0,-25 8 0,-13 0 0,-253-8 0,180-3 0,116 1 0,-6 1 0,-100-11 0,-38-6 0,-2 17 0,74 0 0,-496-1 0,606-1 0,0-1 0,1-1 0,-1 0 0,-30-11 0,25 8 0,-37-8 0,-40 7 0,3-1 0,0-2 0,-57-11 0,-42-16 0,63 13 0,91 17 0,-71-2 0,-42 10 0,55 0 0,22-2 0,-87 3 0,159-2 0,0 1 0,0 0 0,0 0 0,0 0 0,1 1 0,-1-1 0,0 1 0,1 1 0,-1-1 0,-5 4 0,1 1 0,0 1 0,-16 16 0,-2 4 0,22-24 0,0-1 0,-1 0 0,1 0 0,-1 0 0,1 0 0,-1-1 0,-7 2 0,-18 8 0,13-3 0,8-5 0,1 1 0,0 0 0,-14 9 0,20-11 0,1-1 0,-1 0 0,1 1 0,0 0 0,-1-1 0,1 1 0,0 0 0,1 0 0,-1 0 0,0 0 0,1 0 0,0 1 0,0-1 0,-2 7 0,1 12 0,0 0 0,1 0 0,4 40 0,0-7 0,-3 60 0,2 58 0,-1-162 0,0 0 0,1 0 0,0 0 0,1-1 0,1 1 0,-1 0 0,2-1 0,-1 0 0,1 0 0,1-1 0,7 11 0,-4-8 0,15 20 0,-2 1 0,-1 1 0,28 60 0,-45-82 0,-1 1 0,0 0 0,-1 0 0,0 1 0,-1-1 0,-1 17 0,0-13 0,0 1 0,7 34 0,7-1 0,-7-31 0,-2 1 0,0 0 0,2 26 0,-6 181 0,-3-110 0,3-103 0,-2 21 0,0-33 0,1-1 0,0 0 0,-1 0 0,1 0 0,-1 0 0,0 1 0,0-1 0,0 0 0,0 0 0,0 0 0,-1 0 0,1-1 0,-2 3 0,-8 6 0,-1-1 0,-20 12 0,-6 5 0,22-15 0,-1 0 0,-30 13 0,-6 4 0,-60 46 0,85-53 0,-40 24 0,58-39 0,-1-1 0,1 0 0,-1-1 0,-1 0 0,1 0 0,0-2 0,-22 4 0,-132-6 0,14 0 0,76 10 0,-8 2 0,-225-11 0,159-2 0,96 0 0,16 0 0,-1 2 0,-69 9 0,45-2 0,47-7 0,1 1 0,-1 0 0,0 1 0,1 0 0,-23 9 0,30-8 0,1 0 0,-1 0 0,1 1 0,0 0 0,0 0 0,-8 10 0,9-9 0,0-1 0,-1 1 0,0-1 0,0 0 0,0-1 0,-1 1 0,-6 3 0,-1-3 0,0 0 0,-16 2 0,15-3 0,1 0 0,-17 7 0,22-7 0,-17 7 0,-33 21 0,51-27 0,1 0 0,0 0 0,0 1 0,1 0 0,0 0 0,0 0 0,0 1 0,-8 13 0,-38 83 0,50-99-1,-1-1 0,1 1 0,0-1 0,-1 1 0,0-1 1,0 0-1,0 0 0,0-1 0,0 1 0,-1-1 0,1 1 0,-1-1 0,1 0 1,-1 0-1,0 0 0,0-1 0,0 0 0,0 1 0,0-1 0,0-1 0,0 1 0,0-1 1,-1 1-1,1-1 0,0 0 0,0-1 0,0 1 0,-1-1 0,1 0 0,0 0 1,0 0-1,0 0 0,-5-3 0,-33-19-148,25 13 149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17:22:02.7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4915,'3'0'180,"7"0"0,0 0-180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41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Seven</a:t>
            </a:r>
            <a:br>
              <a:rPr lang="en-US" sz="2400" dirty="0"/>
            </a:br>
            <a:r>
              <a:rPr lang="en-US" sz="2400" dirty="0"/>
              <a:t>10 October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C297-4D43-C7A9-F288-F654AE8B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B4CA5EB5-2EFE-F5EB-E1B7-89EEC8EE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9" y="-5765148"/>
            <a:ext cx="10238456" cy="13258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DFC676-0946-A795-A3E2-9839F7F9B83B}"/>
              </a:ext>
            </a:extLst>
          </p:cNvPr>
          <p:cNvSpPr/>
          <p:nvPr/>
        </p:nvSpPr>
        <p:spPr>
          <a:xfrm>
            <a:off x="8183041" y="4753244"/>
            <a:ext cx="822960" cy="731520"/>
          </a:xfrm>
          <a:prstGeom prst="ellipse">
            <a:avLst/>
          </a:prstGeom>
          <a:solidFill>
            <a:srgbClr val="EAE4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45114-4B8C-30FA-8497-FF132FA3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96" y="4798964"/>
            <a:ext cx="509450" cy="6400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B1B922-6B67-4331-5EAE-BC59BDA446F7}"/>
              </a:ext>
            </a:extLst>
          </p:cNvPr>
          <p:cNvSpPr/>
          <p:nvPr/>
        </p:nvSpPr>
        <p:spPr>
          <a:xfrm>
            <a:off x="6481394" y="3429000"/>
            <a:ext cx="1082180" cy="14685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C5E869-DE81-D60C-C125-3F0FC6181473}"/>
              </a:ext>
            </a:extLst>
          </p:cNvPr>
          <p:cNvSpPr/>
          <p:nvPr/>
        </p:nvSpPr>
        <p:spPr>
          <a:xfrm>
            <a:off x="4672668" y="3429000"/>
            <a:ext cx="1808726" cy="14685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5EB8E-7791-9976-0824-8EB53632FA75}"/>
              </a:ext>
            </a:extLst>
          </p:cNvPr>
          <p:cNvSpPr txBox="1"/>
          <p:nvPr/>
        </p:nvSpPr>
        <p:spPr>
          <a:xfrm>
            <a:off x="4471851" y="2503713"/>
            <a:ext cx="424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Lunch and Metro </a:t>
            </a:r>
          </a:p>
        </p:txBody>
      </p:sp>
    </p:spTree>
    <p:extLst>
      <p:ext uri="{BB962C8B-B14F-4D97-AF65-F5344CB8AC3E}">
        <p14:creationId xmlns:p14="http://schemas.microsoft.com/office/powerpoint/2010/main" val="112859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76B44C-3125-DC12-AB4E-2E8C4882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E096A-2825-ECB1-69C3-4959850EC197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86A9D-B96C-3780-D7A4-6833F83C0114}"/>
              </a:ext>
            </a:extLst>
          </p:cNvPr>
          <p:cNvSpPr txBox="1"/>
          <p:nvPr/>
        </p:nvSpPr>
        <p:spPr>
          <a:xfrm>
            <a:off x="1130333" y="2505891"/>
            <a:ext cx="45015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Trita Parsi	</a:t>
            </a:r>
          </a:p>
          <a:p>
            <a:pPr marL="182880" indent="-182880"/>
            <a:r>
              <a:rPr lang="en-US" sz="2400" dirty="0"/>
              <a:t>Executive Vice President</a:t>
            </a:r>
            <a:br>
              <a:rPr lang="en-US" sz="2400" dirty="0"/>
            </a:br>
            <a:r>
              <a:rPr lang="en-US" sz="2400" dirty="0"/>
              <a:t>Quincy Institute for Responsible Statecraft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9E60B-8983-9148-81C5-270D9E7EE515}"/>
              </a:ext>
            </a:extLst>
          </p:cNvPr>
          <p:cNvSpPr txBox="1"/>
          <p:nvPr/>
        </p:nvSpPr>
        <p:spPr>
          <a:xfrm>
            <a:off x="1130334" y="4890015"/>
            <a:ext cx="294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Syarra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9C4B6-3A62-8D57-EFEF-9E9A16C3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563">
            <a:off x="6016147" y="351759"/>
            <a:ext cx="5250817" cy="69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6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9F59D-6924-8E2F-C8DD-EC08F9EB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7" y="826078"/>
            <a:ext cx="11284805" cy="543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D1973-C2E8-EE77-EC8B-1926D414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124" y="3108960"/>
            <a:ext cx="509450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0D263-E6BC-72C4-C326-1D9B001B9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87" y="2468880"/>
            <a:ext cx="509450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0E32B-9F30-110A-BBFE-A3D8710E4FEC}"/>
              </a:ext>
            </a:extLst>
          </p:cNvPr>
          <p:cNvSpPr txBox="1"/>
          <p:nvPr/>
        </p:nvSpPr>
        <p:spPr>
          <a:xfrm>
            <a:off x="7004565" y="2647295"/>
            <a:ext cx="3434491" cy="461665"/>
          </a:xfrm>
          <a:prstGeom prst="rect">
            <a:avLst/>
          </a:prstGeom>
          <a:solidFill>
            <a:srgbClr val="D9D0C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FARRAGUT WEST 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30AD0-E3DB-300A-2AE3-4C1280EB6C6A}"/>
              </a:ext>
            </a:extLst>
          </p:cNvPr>
          <p:cNvSpPr txBox="1"/>
          <p:nvPr/>
        </p:nvSpPr>
        <p:spPr>
          <a:xfrm rot="16200000">
            <a:off x="1506583" y="2588865"/>
            <a:ext cx="260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2oth Street Northwest</a:t>
            </a:r>
            <a:r>
              <a:rPr lang="en-US" sz="2000" baseline="30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00BBFE7-2AF2-8B11-FED1-A0967D613BFC}"/>
              </a:ext>
            </a:extLst>
          </p:cNvPr>
          <p:cNvSpPr/>
          <p:nvPr/>
        </p:nvSpPr>
        <p:spPr>
          <a:xfrm>
            <a:off x="1768210" y="4090783"/>
            <a:ext cx="637563" cy="64008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9B7C1-5937-7466-58CC-C78A9349342B}"/>
              </a:ext>
            </a:extLst>
          </p:cNvPr>
          <p:cNvSpPr txBox="1"/>
          <p:nvPr/>
        </p:nvSpPr>
        <p:spPr>
          <a:xfrm>
            <a:off x="1768210" y="4730863"/>
            <a:ext cx="2080470" cy="400110"/>
          </a:xfrm>
          <a:prstGeom prst="rect">
            <a:avLst/>
          </a:prstGeom>
          <a:solidFill>
            <a:srgbClr val="D9D0C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2000 Penn 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020B511-430A-4B43-83C5-7954CA884261}"/>
                  </a:ext>
                </a:extLst>
              </p14:cNvPr>
              <p14:cNvContentPartPr/>
              <p14:nvPr/>
            </p14:nvContentPartPr>
            <p14:xfrm>
              <a:off x="2196918" y="3221280"/>
              <a:ext cx="4296240" cy="1069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020B511-430A-4B43-83C5-7954CA8842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918" y="3185280"/>
                <a:ext cx="436788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819581-9804-55BF-1E6C-6C7738314D8F}"/>
                  </a:ext>
                </a:extLst>
              </p14:cNvPr>
              <p14:cNvContentPartPr/>
              <p14:nvPr/>
            </p14:nvContentPartPr>
            <p14:xfrm>
              <a:off x="5578398" y="4982760"/>
              <a:ext cx="90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819581-9804-55BF-1E6C-6C7738314D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2758" y="4946760"/>
                <a:ext cx="806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2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E867E5-1D5B-F1C7-2B3F-12D8A26D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907C2-CB61-5A46-767A-27808315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7" y="826078"/>
            <a:ext cx="11284805" cy="543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41BF0-DAF1-3C1C-F0B8-9A17332C5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124" y="3108960"/>
            <a:ext cx="509450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895556-A4BF-FE59-E89E-D39C9C70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87" y="2468880"/>
            <a:ext cx="509450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F51C6-0E2F-2BD3-BAB3-D4CC23F289ED}"/>
              </a:ext>
            </a:extLst>
          </p:cNvPr>
          <p:cNvSpPr txBox="1"/>
          <p:nvPr/>
        </p:nvSpPr>
        <p:spPr>
          <a:xfrm>
            <a:off x="7004565" y="2647295"/>
            <a:ext cx="3434491" cy="461665"/>
          </a:xfrm>
          <a:prstGeom prst="rect">
            <a:avLst/>
          </a:prstGeom>
          <a:solidFill>
            <a:srgbClr val="D9D0C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FARRAGUT WEST station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E7D13-0003-3BF5-186F-4586170B81A1}"/>
              </a:ext>
            </a:extLst>
          </p:cNvPr>
          <p:cNvSpPr txBox="1"/>
          <p:nvPr/>
        </p:nvSpPr>
        <p:spPr>
          <a:xfrm rot="16200000">
            <a:off x="1506583" y="2588865"/>
            <a:ext cx="260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2oth Street Northwest</a:t>
            </a:r>
            <a:r>
              <a:rPr lang="en-US" sz="2000" baseline="30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9ACBDB8-586A-F190-6EDC-30E10D42B156}"/>
              </a:ext>
            </a:extLst>
          </p:cNvPr>
          <p:cNvSpPr/>
          <p:nvPr/>
        </p:nvSpPr>
        <p:spPr>
          <a:xfrm>
            <a:off x="1768210" y="4090783"/>
            <a:ext cx="637563" cy="64008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C0B38-3766-3374-2348-8B30E8F30CF5}"/>
              </a:ext>
            </a:extLst>
          </p:cNvPr>
          <p:cNvSpPr txBox="1"/>
          <p:nvPr/>
        </p:nvSpPr>
        <p:spPr>
          <a:xfrm>
            <a:off x="1768210" y="4730863"/>
            <a:ext cx="2080470" cy="400110"/>
          </a:xfrm>
          <a:prstGeom prst="rect">
            <a:avLst/>
          </a:prstGeom>
          <a:solidFill>
            <a:srgbClr val="D9D0C9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2000 Penn Ave</a:t>
            </a:r>
          </a:p>
        </p:txBody>
      </p:sp>
    </p:spTree>
    <p:extLst>
      <p:ext uri="{BB962C8B-B14F-4D97-AF65-F5344CB8AC3E}">
        <p14:creationId xmlns:p14="http://schemas.microsoft.com/office/powerpoint/2010/main" val="92295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26C0-4F48-DBE1-2D44-846CF76CD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DB46C7-E681-33D3-074A-5F079FB2F6FE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0AFB5-F148-FCC6-D461-707D92BC1AF0}"/>
              </a:ext>
            </a:extLst>
          </p:cNvPr>
          <p:cNvSpPr txBox="1"/>
          <p:nvPr/>
        </p:nvSpPr>
        <p:spPr>
          <a:xfrm>
            <a:off x="1508197" y="2041064"/>
            <a:ext cx="90820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ANY meeting … if guest/speaker is repeating self, consider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Using body language to signal “message received”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Depending on your style, interrupting gently with a brief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“thanks” or “I understand” or “I see”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paraphrasing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segue to colleague’s question/point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if you can ask </a:t>
            </a:r>
            <a:r>
              <a:rPr lang="en-US" sz="2400" dirty="0" err="1"/>
              <a:t>followup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i="1" dirty="0"/>
              <a:t>UNDERSTAND this: some people feel obligated to fill the time.</a:t>
            </a:r>
          </a:p>
        </p:txBody>
      </p:sp>
    </p:spTree>
    <p:extLst>
      <p:ext uri="{BB962C8B-B14F-4D97-AF65-F5344CB8AC3E}">
        <p14:creationId xmlns:p14="http://schemas.microsoft.com/office/powerpoint/2010/main" val="3008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805A3-51C4-DA67-5DB7-F04E2F833EFC}"/>
              </a:ext>
            </a:extLst>
          </p:cNvPr>
          <p:cNvSpPr txBox="1"/>
          <p:nvPr/>
        </p:nvSpPr>
        <p:spPr>
          <a:xfrm>
            <a:off x="5150840" y="2516697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30170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88F7A-6BED-E511-98B0-931D253CDE97}"/>
              </a:ext>
            </a:extLst>
          </p:cNvPr>
          <p:cNvSpPr txBox="1"/>
          <p:nvPr/>
        </p:nvSpPr>
        <p:spPr>
          <a:xfrm>
            <a:off x="872454" y="763398"/>
            <a:ext cx="2692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IRAN</a:t>
            </a:r>
          </a:p>
          <a:p>
            <a:r>
              <a:rPr lang="en-US" sz="3200" dirty="0"/>
              <a:t>Key things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93216-7463-1B0D-DAE0-50AD85A5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"/>
            <a:ext cx="6562773" cy="62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52F8-0BC1-F58A-BF0D-729C7EA6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D25B9-7D90-C15B-DCD0-F4458F5AFD71}"/>
              </a:ext>
            </a:extLst>
          </p:cNvPr>
          <p:cNvSpPr txBox="1"/>
          <p:nvPr/>
        </p:nvSpPr>
        <p:spPr>
          <a:xfrm>
            <a:off x="872454" y="763398"/>
            <a:ext cx="2692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IRAN</a:t>
            </a:r>
          </a:p>
          <a:p>
            <a:r>
              <a:rPr lang="en-US" sz="3200" dirty="0"/>
              <a:t>Key things to know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7EFE4-3C78-762B-5048-33284186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"/>
            <a:ext cx="11123675" cy="1060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221EF-A60B-009A-63A0-AB73F6F4F218}"/>
              </a:ext>
            </a:extLst>
          </p:cNvPr>
          <p:cNvSpPr txBox="1"/>
          <p:nvPr/>
        </p:nvSpPr>
        <p:spPr>
          <a:xfrm>
            <a:off x="954463" y="3068819"/>
            <a:ext cx="26928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JCPOA</a:t>
            </a:r>
          </a:p>
          <a:p>
            <a:r>
              <a:rPr lang="en-US" sz="2400" dirty="0"/>
              <a:t>Iran-Israel</a:t>
            </a:r>
          </a:p>
          <a:p>
            <a:r>
              <a:rPr lang="en-US" sz="2400" dirty="0"/>
              <a:t>Terrorism</a:t>
            </a:r>
          </a:p>
          <a:p>
            <a:r>
              <a:rPr lang="en-US" sz="2400" dirty="0"/>
              <a:t>Internal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Syarra - Alex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435696-B5FE-101A-F154-EB27E06CF6C0}"/>
              </a:ext>
            </a:extLst>
          </p:cNvPr>
          <p:cNvSpPr/>
          <p:nvPr/>
        </p:nvSpPr>
        <p:spPr>
          <a:xfrm>
            <a:off x="8342722" y="3176833"/>
            <a:ext cx="1564849" cy="71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7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C0A72-2089-7F49-3AA0-1E3B50F20AB5}"/>
              </a:ext>
            </a:extLst>
          </p:cNvPr>
          <p:cNvSpPr txBox="1"/>
          <p:nvPr/>
        </p:nvSpPr>
        <p:spPr>
          <a:xfrm>
            <a:off x="1333314" y="589061"/>
            <a:ext cx="51554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OBSERVATIONS from last week ?</a:t>
            </a:r>
          </a:p>
        </p:txBody>
      </p:sp>
      <p:pic>
        <p:nvPicPr>
          <p:cNvPr id="9" name="Picture 8" descr="Hunter Stoll">
            <a:extLst>
              <a:ext uri="{FF2B5EF4-FFF2-40B4-BE49-F238E27FC236}">
                <a16:creationId xmlns:a16="http://schemas.microsoft.com/office/drawing/2014/main" id="{9741BD90-7115-09C6-39C6-01499058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2" y="205740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82B52-7FDC-5449-D4FC-1CBA0168D072}"/>
              </a:ext>
            </a:extLst>
          </p:cNvPr>
          <p:cNvSpPr txBox="1"/>
          <p:nvPr/>
        </p:nvSpPr>
        <p:spPr>
          <a:xfrm>
            <a:off x="4652152" y="4829050"/>
            <a:ext cx="15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Hunter STOLL</a:t>
            </a:r>
          </a:p>
        </p:txBody>
      </p:sp>
      <p:pic>
        <p:nvPicPr>
          <p:cNvPr id="3" name="Picture 2" descr="Profile photo of Yoav katz">
            <a:extLst>
              <a:ext uri="{FF2B5EF4-FFF2-40B4-BE49-F238E27FC236}">
                <a16:creationId xmlns:a16="http://schemas.microsoft.com/office/drawing/2014/main" id="{998DFB7E-F7BC-478A-F81F-FA065720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51" y="205740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28C00-2421-118F-5537-686C63E44DA2}"/>
              </a:ext>
            </a:extLst>
          </p:cNvPr>
          <p:cNvSpPr txBox="1"/>
          <p:nvPr/>
        </p:nvSpPr>
        <p:spPr>
          <a:xfrm>
            <a:off x="1164951" y="4829050"/>
            <a:ext cx="12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Yoav KATZ</a:t>
            </a:r>
          </a:p>
        </p:txBody>
      </p:sp>
      <p:pic>
        <p:nvPicPr>
          <p:cNvPr id="5" name="officeArt object" descr="Image">
            <a:extLst>
              <a:ext uri="{FF2B5EF4-FFF2-40B4-BE49-F238E27FC236}">
                <a16:creationId xmlns:a16="http://schemas.microsoft.com/office/drawing/2014/main" id="{CBC3EC11-4DDF-0ED5-FB65-33A088CA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353" y="2057400"/>
            <a:ext cx="2638575" cy="2834640"/>
          </a:xfrm>
          <a:prstGeom prst="rect">
            <a:avLst/>
          </a:prstGeom>
          <a:ln w="12700" cap="flat">
            <a:solidFill>
              <a:schemeClr val="tx1"/>
            </a:solidFill>
            <a:miter lim="4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D8409-8E58-8D06-DEDF-DBB9F12B5647}"/>
              </a:ext>
            </a:extLst>
          </p:cNvPr>
          <p:cNvSpPr txBox="1"/>
          <p:nvPr/>
        </p:nvSpPr>
        <p:spPr>
          <a:xfrm>
            <a:off x="8066226" y="4892040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D.J. SHEA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1E4E1AA-D9E3-9302-5B6A-7EA8F608F168}"/>
              </a:ext>
            </a:extLst>
          </p:cNvPr>
          <p:cNvCxnSpPr>
            <a:cxnSpLocks/>
          </p:cNvCxnSpPr>
          <p:nvPr/>
        </p:nvCxnSpPr>
        <p:spPr>
          <a:xfrm>
            <a:off x="2126485" y="5406354"/>
            <a:ext cx="1781666" cy="33936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avid Makovsky">
            <a:extLst>
              <a:ext uri="{FF2B5EF4-FFF2-40B4-BE49-F238E27FC236}">
                <a16:creationId xmlns:a16="http://schemas.microsoft.com/office/drawing/2014/main" id="{710DF060-302A-C469-C1BB-3CE52CC1A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2" y="3824996"/>
            <a:ext cx="23774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A2A76E-246A-CE97-C110-EAEC435CEA94}"/>
              </a:ext>
            </a:extLst>
          </p:cNvPr>
          <p:cNvSpPr txBox="1"/>
          <p:nvPr/>
        </p:nvSpPr>
        <p:spPr>
          <a:xfrm>
            <a:off x="4609381" y="6202436"/>
            <a:ext cx="195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MAKOVSKY</a:t>
            </a:r>
          </a:p>
        </p:txBody>
      </p:sp>
      <p:pic>
        <p:nvPicPr>
          <p:cNvPr id="16" name="Picture 15" descr="Mitchell Plitnick - Writer - Self-employed | LinkedIn">
            <a:extLst>
              <a:ext uri="{FF2B5EF4-FFF2-40B4-BE49-F238E27FC236}">
                <a16:creationId xmlns:a16="http://schemas.microsoft.com/office/drawing/2014/main" id="{CCEE2199-5DB3-1B96-367B-7472639FD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93" y="3824996"/>
            <a:ext cx="23774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DA2FF1-9544-C5A1-7A82-8E6824837C96}"/>
              </a:ext>
            </a:extLst>
          </p:cNvPr>
          <p:cNvSpPr txBox="1"/>
          <p:nvPr/>
        </p:nvSpPr>
        <p:spPr>
          <a:xfrm>
            <a:off x="7773593" y="6202436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Mitchell PLITNICK</a:t>
            </a:r>
          </a:p>
        </p:txBody>
      </p:sp>
    </p:spTree>
    <p:extLst>
      <p:ext uri="{BB962C8B-B14F-4D97-AF65-F5344CB8AC3E}">
        <p14:creationId xmlns:p14="http://schemas.microsoft.com/office/powerpoint/2010/main" val="36255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  <p:bldP spid="15" grpId="0"/>
      <p:bldP spid="15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74216"/>
              </p:ext>
            </p:extLst>
          </p:nvPr>
        </p:nvGraphicFramePr>
        <p:xfrm>
          <a:off x="3791527" y="535183"/>
          <a:ext cx="3894012" cy="5817870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 (29 Aug)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2 (5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3 (12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4 (19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5 (26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6 (3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7 (10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8 (17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9 (24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10 (31 Oct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11 (7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12 (14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13 (21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Thanksgiving Break</a:t>
                      </a:r>
                    </a:p>
                  </a:txBody>
                  <a:tcPr marL="36830" marR="18415" marT="27305" marB="27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14 (5 Dec)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47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Fall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7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069 0.339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D80D8A-E4C3-71EA-3A5E-51375E13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8C3D2-6A88-75F6-45D1-601EDB38A8F5}"/>
              </a:ext>
            </a:extLst>
          </p:cNvPr>
          <p:cNvSpPr txBox="1"/>
          <p:nvPr/>
        </p:nvSpPr>
        <p:spPr>
          <a:xfrm>
            <a:off x="1333314" y="589061"/>
            <a:ext cx="51554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OBSERVATIONS from last week ?</a:t>
            </a:r>
          </a:p>
        </p:txBody>
      </p:sp>
      <p:pic>
        <p:nvPicPr>
          <p:cNvPr id="9" name="Picture 8" descr="Hunter Stoll">
            <a:extLst>
              <a:ext uri="{FF2B5EF4-FFF2-40B4-BE49-F238E27FC236}">
                <a16:creationId xmlns:a16="http://schemas.microsoft.com/office/drawing/2014/main" id="{1A77CC35-7098-A6D3-E67C-682F0FFA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2" y="205740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6BC05-4CD2-C0F3-D78F-7B2452DD2681}"/>
              </a:ext>
            </a:extLst>
          </p:cNvPr>
          <p:cNvSpPr txBox="1"/>
          <p:nvPr/>
        </p:nvSpPr>
        <p:spPr>
          <a:xfrm>
            <a:off x="4652152" y="4829050"/>
            <a:ext cx="15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Hunter STOLL</a:t>
            </a:r>
          </a:p>
        </p:txBody>
      </p:sp>
      <p:pic>
        <p:nvPicPr>
          <p:cNvPr id="3" name="Picture 2" descr="Profile photo of Yoav katz">
            <a:extLst>
              <a:ext uri="{FF2B5EF4-FFF2-40B4-BE49-F238E27FC236}">
                <a16:creationId xmlns:a16="http://schemas.microsoft.com/office/drawing/2014/main" id="{C157777F-0439-611E-4A43-5392117D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51" y="2057400"/>
            <a:ext cx="27432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139C5-697C-8B67-42E4-73C9B60BD34C}"/>
              </a:ext>
            </a:extLst>
          </p:cNvPr>
          <p:cNvSpPr txBox="1"/>
          <p:nvPr/>
        </p:nvSpPr>
        <p:spPr>
          <a:xfrm>
            <a:off x="1164951" y="4829050"/>
            <a:ext cx="12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Yoav KATZ</a:t>
            </a:r>
          </a:p>
        </p:txBody>
      </p:sp>
      <p:pic>
        <p:nvPicPr>
          <p:cNvPr id="5" name="officeArt object" descr="Image">
            <a:extLst>
              <a:ext uri="{FF2B5EF4-FFF2-40B4-BE49-F238E27FC236}">
                <a16:creationId xmlns:a16="http://schemas.microsoft.com/office/drawing/2014/main" id="{F49F1924-1614-C7D6-1F04-7CB6A0BF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353" y="2057400"/>
            <a:ext cx="2638575" cy="2834640"/>
          </a:xfrm>
          <a:prstGeom prst="rect">
            <a:avLst/>
          </a:prstGeom>
          <a:ln w="12700" cap="flat">
            <a:solidFill>
              <a:schemeClr val="tx1"/>
            </a:solidFill>
            <a:miter lim="4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1146D-D79D-C60B-F534-483F46DCA626}"/>
              </a:ext>
            </a:extLst>
          </p:cNvPr>
          <p:cNvSpPr txBox="1"/>
          <p:nvPr/>
        </p:nvSpPr>
        <p:spPr>
          <a:xfrm>
            <a:off x="8066226" y="4892040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D.J. SHEA</a:t>
            </a:r>
          </a:p>
        </p:txBody>
      </p:sp>
    </p:spTree>
    <p:extLst>
      <p:ext uri="{BB962C8B-B14F-4D97-AF65-F5344CB8AC3E}">
        <p14:creationId xmlns:p14="http://schemas.microsoft.com/office/powerpoint/2010/main" val="24843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DF9B4-A499-47F3-BD1C-BC0B1B941662}"/>
              </a:ext>
            </a:extLst>
          </p:cNvPr>
          <p:cNvSpPr txBox="1"/>
          <p:nvPr/>
        </p:nvSpPr>
        <p:spPr>
          <a:xfrm>
            <a:off x="3288589" y="1200656"/>
            <a:ext cx="116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Sun Tzu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E882A-ADCF-48BC-AC31-8DF4A8EDF2B3}"/>
              </a:ext>
            </a:extLst>
          </p:cNvPr>
          <p:cNvSpPr txBox="1"/>
          <p:nvPr/>
        </p:nvSpPr>
        <p:spPr>
          <a:xfrm>
            <a:off x="2932684" y="51539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Know yourself as you know your enemy, and you will win all battles. 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DCB6E-0535-40B9-9DB9-5C05C5820CB3}"/>
              </a:ext>
            </a:extLst>
          </p:cNvPr>
          <p:cNvSpPr txBox="1"/>
          <p:nvPr/>
        </p:nvSpPr>
        <p:spPr>
          <a:xfrm>
            <a:off x="1809750" y="9544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/>
              <a:t>孙子</a:t>
            </a:r>
            <a:endParaRPr lang="en-US" sz="4400" dirty="0"/>
          </a:p>
        </p:txBody>
      </p:sp>
      <p:pic>
        <p:nvPicPr>
          <p:cNvPr id="10" name="Picture 9" descr="A picture containing qr code&#10;&#10;Description automatically generated">
            <a:extLst>
              <a:ext uri="{FF2B5EF4-FFF2-40B4-BE49-F238E27FC236}">
                <a16:creationId xmlns:a16="http://schemas.microsoft.com/office/drawing/2014/main" id="{DDB566FE-13F9-4BB7-BB2B-F26B61EB2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3507"/>
          <a:stretch/>
        </p:blipFill>
        <p:spPr>
          <a:xfrm>
            <a:off x="8886825" y="482025"/>
            <a:ext cx="2428875" cy="33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68F11-6994-477D-BC2B-A9BBEA9DE9A3}"/>
              </a:ext>
            </a:extLst>
          </p:cNvPr>
          <p:cNvSpPr txBox="1"/>
          <p:nvPr/>
        </p:nvSpPr>
        <p:spPr>
          <a:xfrm>
            <a:off x="9243206" y="3876675"/>
            <a:ext cx="171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Art of War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01D7E-9A48-4C51-9854-18250B5D3FF4}"/>
              </a:ext>
            </a:extLst>
          </p:cNvPr>
          <p:cNvSpPr txBox="1"/>
          <p:nvPr/>
        </p:nvSpPr>
        <p:spPr>
          <a:xfrm>
            <a:off x="2505075" y="290881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/>
              <a:t>知己知彼，百战不殆。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55CAE-1909-4776-8447-E15F956D62C9}"/>
              </a:ext>
            </a:extLst>
          </p:cNvPr>
          <p:cNvSpPr txBox="1"/>
          <p:nvPr/>
        </p:nvSpPr>
        <p:spPr>
          <a:xfrm>
            <a:off x="3362325" y="3862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Zhījǐzhībǐ</a:t>
            </a:r>
            <a:r>
              <a:rPr lang="en-US" sz="2800" dirty="0"/>
              <a:t>, </a:t>
            </a:r>
            <a:r>
              <a:rPr lang="en-US" sz="2800" dirty="0" err="1"/>
              <a:t>bǎizhànbúdài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2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5FD34-FFB1-4279-97FE-994373F9173A}"/>
              </a:ext>
            </a:extLst>
          </p:cNvPr>
          <p:cNvSpPr txBox="1"/>
          <p:nvPr/>
        </p:nvSpPr>
        <p:spPr>
          <a:xfrm>
            <a:off x="3810000" y="2117379"/>
            <a:ext cx="438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Role of Congress in foreign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61FC7-F9D6-44D2-BB67-EB131AD35DCB}"/>
              </a:ext>
            </a:extLst>
          </p:cNvPr>
          <p:cNvSpPr txBox="1"/>
          <p:nvPr/>
        </p:nvSpPr>
        <p:spPr>
          <a:xfrm>
            <a:off x="3810000" y="2891308"/>
            <a:ext cx="398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it?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House vs. Senate?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Who are the actors?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F76B7-AD98-BA31-DB66-8DE8C6F6EA0D}"/>
              </a:ext>
            </a:extLst>
          </p:cNvPr>
          <p:cNvSpPr txBox="1"/>
          <p:nvPr/>
        </p:nvSpPr>
        <p:spPr>
          <a:xfrm>
            <a:off x="3962400" y="4683760"/>
            <a:ext cx="467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 the readings tell you?</a:t>
            </a:r>
          </a:p>
        </p:txBody>
      </p:sp>
    </p:spTree>
    <p:extLst>
      <p:ext uri="{BB962C8B-B14F-4D97-AF65-F5344CB8AC3E}">
        <p14:creationId xmlns:p14="http://schemas.microsoft.com/office/powerpoint/2010/main" val="4870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3FE2-1A4B-493C-9522-9CD40FD7C988}"/>
              </a:ext>
            </a:extLst>
          </p:cNvPr>
          <p:cNvSpPr txBox="1"/>
          <p:nvPr/>
        </p:nvSpPr>
        <p:spPr>
          <a:xfrm>
            <a:off x="2263300" y="575109"/>
            <a:ext cx="474710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LEGISLATIVE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04A85-1F1F-4C5B-9437-3C4EAF50791C}"/>
              </a:ext>
            </a:extLst>
          </p:cNvPr>
          <p:cNvSpPr txBox="1"/>
          <p:nvPr/>
        </p:nvSpPr>
        <p:spPr>
          <a:xfrm>
            <a:off x="2537926" y="1649595"/>
            <a:ext cx="253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basics that we all learn in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D6EF-04C1-435B-A292-641BCAD2A54B}"/>
              </a:ext>
            </a:extLst>
          </p:cNvPr>
          <p:cNvSpPr txBox="1"/>
          <p:nvPr/>
        </p:nvSpPr>
        <p:spPr>
          <a:xfrm>
            <a:off x="2329975" y="5757519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 drafted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80B23-C09B-4585-879B-2F21B0284CD9}"/>
              </a:ext>
            </a:extLst>
          </p:cNvPr>
          <p:cNvSpPr txBox="1"/>
          <p:nvPr/>
        </p:nvSpPr>
        <p:spPr>
          <a:xfrm>
            <a:off x="5295900" y="3530654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Pass House/Senate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5F695-714D-4EFA-A9B2-2159151D5CFE}"/>
              </a:ext>
            </a:extLst>
          </p:cNvPr>
          <p:cNvSpPr txBox="1"/>
          <p:nvPr/>
        </p:nvSpPr>
        <p:spPr>
          <a:xfrm>
            <a:off x="3006603" y="5208405"/>
            <a:ext cx="265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Referral to Committees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410F6-697E-4296-9DC3-B3F0CC275086}"/>
              </a:ext>
            </a:extLst>
          </p:cNvPr>
          <p:cNvSpPr txBox="1"/>
          <p:nvPr/>
        </p:nvSpPr>
        <p:spPr>
          <a:xfrm>
            <a:off x="4747850" y="410041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Put on calendar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C7072-0C0D-4C09-8A0B-B88F00AD846C}"/>
              </a:ext>
            </a:extLst>
          </p:cNvPr>
          <p:cNvSpPr txBox="1"/>
          <p:nvPr/>
        </p:nvSpPr>
        <p:spPr>
          <a:xfrm>
            <a:off x="3683231" y="4624133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Sent to full House/Senate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3536A-2091-4D10-A6B8-104992227196}"/>
              </a:ext>
            </a:extLst>
          </p:cNvPr>
          <p:cNvSpPr txBox="1"/>
          <p:nvPr/>
        </p:nvSpPr>
        <p:spPr>
          <a:xfrm>
            <a:off x="6096001" y="2954410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Sent to other body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CF725-05A8-443F-9740-97EFB6ECFB31}"/>
              </a:ext>
            </a:extLst>
          </p:cNvPr>
          <p:cNvSpPr txBox="1"/>
          <p:nvPr/>
        </p:nvSpPr>
        <p:spPr>
          <a:xfrm>
            <a:off x="6869062" y="2308256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Passes other body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5BD5C-A059-4C36-923F-F3D4103D442B}"/>
              </a:ext>
            </a:extLst>
          </p:cNvPr>
          <p:cNvSpPr txBox="1"/>
          <p:nvPr/>
        </p:nvSpPr>
        <p:spPr>
          <a:xfrm>
            <a:off x="7743825" y="1716081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Sent to President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2A749002-108A-49D7-8B83-400582A4CC65}"/>
              </a:ext>
            </a:extLst>
          </p:cNvPr>
          <p:cNvSpPr/>
          <p:nvPr/>
        </p:nvSpPr>
        <p:spPr>
          <a:xfrm>
            <a:off x="8266788" y="504917"/>
            <a:ext cx="2021707" cy="1150847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13CF6-1CE7-4198-B4F4-CB829F451458}"/>
              </a:ext>
            </a:extLst>
          </p:cNvPr>
          <p:cNvSpPr txBox="1"/>
          <p:nvPr/>
        </p:nvSpPr>
        <p:spPr>
          <a:xfrm flipH="1">
            <a:off x="7633677" y="4485131"/>
            <a:ext cx="175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factors/voices along the way,</a:t>
            </a:r>
            <a:br>
              <a:rPr lang="en-US" dirty="0"/>
            </a:br>
            <a:r>
              <a:rPr lang="en-US" dirty="0"/>
              <a:t>such as …??</a:t>
            </a:r>
          </a:p>
        </p:txBody>
      </p:sp>
    </p:spTree>
    <p:extLst>
      <p:ext uri="{BB962C8B-B14F-4D97-AF65-F5344CB8AC3E}">
        <p14:creationId xmlns:p14="http://schemas.microsoft.com/office/powerpoint/2010/main" val="16064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7" grpId="1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3FE2-1A4B-493C-9522-9CD40FD7C988}"/>
              </a:ext>
            </a:extLst>
          </p:cNvPr>
          <p:cNvSpPr txBox="1"/>
          <p:nvPr/>
        </p:nvSpPr>
        <p:spPr>
          <a:xfrm>
            <a:off x="2263300" y="575109"/>
            <a:ext cx="474710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LEGISLATIVE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04A85-1F1F-4C5B-9437-3C4EAF50791C}"/>
              </a:ext>
            </a:extLst>
          </p:cNvPr>
          <p:cNvSpPr txBox="1"/>
          <p:nvPr/>
        </p:nvSpPr>
        <p:spPr>
          <a:xfrm>
            <a:off x="2537926" y="1649595"/>
            <a:ext cx="253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basics that we all learn in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D6EF-04C1-435B-A292-641BCAD2A54B}"/>
              </a:ext>
            </a:extLst>
          </p:cNvPr>
          <p:cNvSpPr txBox="1"/>
          <p:nvPr/>
        </p:nvSpPr>
        <p:spPr>
          <a:xfrm>
            <a:off x="2329975" y="5757519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Bill drafted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80B23-C09B-4585-879B-2F21B0284CD9}"/>
              </a:ext>
            </a:extLst>
          </p:cNvPr>
          <p:cNvSpPr txBox="1"/>
          <p:nvPr/>
        </p:nvSpPr>
        <p:spPr>
          <a:xfrm>
            <a:off x="5295900" y="3530654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Pass House/Senate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5F695-714D-4EFA-A9B2-2159151D5CFE}"/>
              </a:ext>
            </a:extLst>
          </p:cNvPr>
          <p:cNvSpPr txBox="1"/>
          <p:nvPr/>
        </p:nvSpPr>
        <p:spPr>
          <a:xfrm>
            <a:off x="3006603" y="5208405"/>
            <a:ext cx="265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Referral to Committees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410F6-697E-4296-9DC3-B3F0CC275086}"/>
              </a:ext>
            </a:extLst>
          </p:cNvPr>
          <p:cNvSpPr txBox="1"/>
          <p:nvPr/>
        </p:nvSpPr>
        <p:spPr>
          <a:xfrm>
            <a:off x="4747850" y="410041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Put on calendar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C7072-0C0D-4C09-8A0B-B88F00AD846C}"/>
              </a:ext>
            </a:extLst>
          </p:cNvPr>
          <p:cNvSpPr txBox="1"/>
          <p:nvPr/>
        </p:nvSpPr>
        <p:spPr>
          <a:xfrm>
            <a:off x="3683231" y="4624133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full House/Senate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3536A-2091-4D10-A6B8-104992227196}"/>
              </a:ext>
            </a:extLst>
          </p:cNvPr>
          <p:cNvSpPr txBox="1"/>
          <p:nvPr/>
        </p:nvSpPr>
        <p:spPr>
          <a:xfrm>
            <a:off x="6096001" y="2954410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other body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CF725-05A8-443F-9740-97EFB6ECFB31}"/>
              </a:ext>
            </a:extLst>
          </p:cNvPr>
          <p:cNvSpPr txBox="1"/>
          <p:nvPr/>
        </p:nvSpPr>
        <p:spPr>
          <a:xfrm>
            <a:off x="6869062" y="2308256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Passes other body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5BD5C-A059-4C36-923F-F3D4103D442B}"/>
              </a:ext>
            </a:extLst>
          </p:cNvPr>
          <p:cNvSpPr txBox="1"/>
          <p:nvPr/>
        </p:nvSpPr>
        <p:spPr>
          <a:xfrm>
            <a:off x="7743825" y="1716081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President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2A749002-108A-49D7-8B83-400582A4CC65}"/>
              </a:ext>
            </a:extLst>
          </p:cNvPr>
          <p:cNvSpPr/>
          <p:nvPr/>
        </p:nvSpPr>
        <p:spPr>
          <a:xfrm>
            <a:off x="8266788" y="504917"/>
            <a:ext cx="2021707" cy="1150847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LAW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60D50CD5-B536-45C7-86EE-44485D0B7756}"/>
              </a:ext>
            </a:extLst>
          </p:cNvPr>
          <p:cNvSpPr txBox="1"/>
          <p:nvPr/>
        </p:nvSpPr>
        <p:spPr>
          <a:xfrm>
            <a:off x="3006604" y="1583591"/>
            <a:ext cx="6355111" cy="38164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365760" tIns="365760" rIns="365760" bIns="36576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IS IT A PERFECT PROCESS?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“No one pretends that democracy is perfect or all-wise. Indeed it has been said that democracy is the worst form of Government except for all those other forms that have been tried from time to time.…”</a:t>
            </a:r>
            <a:endParaRPr lang="en-US" dirty="0"/>
          </a:p>
          <a:p>
            <a:pPr algn="r">
              <a:spcAft>
                <a:spcPts val="1800"/>
              </a:spcAft>
            </a:pPr>
            <a:r>
              <a:rPr lang="en-US" dirty="0"/>
              <a:t>-- Winston S Churchill, 11 November 1947</a:t>
            </a:r>
          </a:p>
        </p:txBody>
      </p:sp>
    </p:spTree>
    <p:extLst>
      <p:ext uri="{BB962C8B-B14F-4D97-AF65-F5344CB8AC3E}">
        <p14:creationId xmlns:p14="http://schemas.microsoft.com/office/powerpoint/2010/main" val="24818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3FE2-1A4B-493C-9522-9CD40FD7C988}"/>
              </a:ext>
            </a:extLst>
          </p:cNvPr>
          <p:cNvSpPr txBox="1"/>
          <p:nvPr/>
        </p:nvSpPr>
        <p:spPr>
          <a:xfrm>
            <a:off x="2263300" y="575109"/>
            <a:ext cx="474710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LEGISLATIVE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04A85-1F1F-4C5B-9437-3C4EAF50791C}"/>
              </a:ext>
            </a:extLst>
          </p:cNvPr>
          <p:cNvSpPr txBox="1"/>
          <p:nvPr/>
        </p:nvSpPr>
        <p:spPr>
          <a:xfrm>
            <a:off x="2537926" y="1649595"/>
            <a:ext cx="253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basics that we all learn in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D6EF-04C1-435B-A292-641BCAD2A54B}"/>
              </a:ext>
            </a:extLst>
          </p:cNvPr>
          <p:cNvSpPr txBox="1"/>
          <p:nvPr/>
        </p:nvSpPr>
        <p:spPr>
          <a:xfrm>
            <a:off x="2329975" y="5757519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Bill drafted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80B23-C09B-4585-879B-2F21B0284CD9}"/>
              </a:ext>
            </a:extLst>
          </p:cNvPr>
          <p:cNvSpPr txBox="1"/>
          <p:nvPr/>
        </p:nvSpPr>
        <p:spPr>
          <a:xfrm>
            <a:off x="5295900" y="3530654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Pass House/Senate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5F695-714D-4EFA-A9B2-2159151D5CFE}"/>
              </a:ext>
            </a:extLst>
          </p:cNvPr>
          <p:cNvSpPr txBox="1"/>
          <p:nvPr/>
        </p:nvSpPr>
        <p:spPr>
          <a:xfrm>
            <a:off x="3006603" y="5208405"/>
            <a:ext cx="265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Referral to Committees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410F6-697E-4296-9DC3-B3F0CC275086}"/>
              </a:ext>
            </a:extLst>
          </p:cNvPr>
          <p:cNvSpPr txBox="1"/>
          <p:nvPr/>
        </p:nvSpPr>
        <p:spPr>
          <a:xfrm>
            <a:off x="4747850" y="410041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Put on calendar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C7072-0C0D-4C09-8A0B-B88F00AD846C}"/>
              </a:ext>
            </a:extLst>
          </p:cNvPr>
          <p:cNvSpPr txBox="1"/>
          <p:nvPr/>
        </p:nvSpPr>
        <p:spPr>
          <a:xfrm>
            <a:off x="3683231" y="4624133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full House/Senate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3536A-2091-4D10-A6B8-104992227196}"/>
              </a:ext>
            </a:extLst>
          </p:cNvPr>
          <p:cNvSpPr txBox="1"/>
          <p:nvPr/>
        </p:nvSpPr>
        <p:spPr>
          <a:xfrm>
            <a:off x="6096001" y="2954410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other body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CF725-05A8-443F-9740-97EFB6ECFB31}"/>
              </a:ext>
            </a:extLst>
          </p:cNvPr>
          <p:cNvSpPr txBox="1"/>
          <p:nvPr/>
        </p:nvSpPr>
        <p:spPr>
          <a:xfrm>
            <a:off x="6869062" y="2308256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Passes other body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5BD5C-A059-4C36-923F-F3D4103D442B}"/>
              </a:ext>
            </a:extLst>
          </p:cNvPr>
          <p:cNvSpPr txBox="1"/>
          <p:nvPr/>
        </p:nvSpPr>
        <p:spPr>
          <a:xfrm>
            <a:off x="7743825" y="1716081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Sent to President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2A749002-108A-49D7-8B83-400582A4CC65}"/>
              </a:ext>
            </a:extLst>
          </p:cNvPr>
          <p:cNvSpPr/>
          <p:nvPr/>
        </p:nvSpPr>
        <p:spPr>
          <a:xfrm>
            <a:off x="8266788" y="504917"/>
            <a:ext cx="2021707" cy="1150847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LAW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60D50CD5-B536-45C7-86EE-44485D0B7756}"/>
              </a:ext>
            </a:extLst>
          </p:cNvPr>
          <p:cNvSpPr txBox="1"/>
          <p:nvPr/>
        </p:nvSpPr>
        <p:spPr>
          <a:xfrm>
            <a:off x="2603439" y="1804768"/>
            <a:ext cx="6985122" cy="38164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365760" tIns="365760" rIns="365760" bIns="365760" rtlCol="0">
            <a:noAutofit/>
          </a:bodyPr>
          <a:lstStyle/>
          <a:p>
            <a:pPr>
              <a:spcAft>
                <a:spcPts val="1800"/>
              </a:spcAft>
            </a:pPr>
            <a:endParaRPr lang="en-US" sz="3200" dirty="0"/>
          </a:p>
          <a:p>
            <a:pPr>
              <a:spcAft>
                <a:spcPts val="1800"/>
              </a:spcAft>
            </a:pPr>
            <a:r>
              <a:rPr lang="en-US" sz="3200" dirty="0"/>
              <a:t>LOOKING AT BROADER PROCESS …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What drives policy and its processes in broader government context?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3FE2-1A4B-493C-9522-9CD40FD7C988}"/>
              </a:ext>
            </a:extLst>
          </p:cNvPr>
          <p:cNvSpPr txBox="1"/>
          <p:nvPr/>
        </p:nvSpPr>
        <p:spPr>
          <a:xfrm>
            <a:off x="2263300" y="575109"/>
            <a:ext cx="474710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POLICY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3960E-4B3D-465C-84F9-57842D9A9492}"/>
              </a:ext>
            </a:extLst>
          </p:cNvPr>
          <p:cNvSpPr txBox="1"/>
          <p:nvPr/>
        </p:nvSpPr>
        <p:spPr>
          <a:xfrm>
            <a:off x="2521935" y="2305050"/>
            <a:ext cx="6714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The policy process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a government make a “policy”?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 inputs?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Who are the actors?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F8C4F-D7C6-4FD5-AF39-8E3AC90C6C0B}"/>
              </a:ext>
            </a:extLst>
          </p:cNvPr>
          <p:cNvSpPr txBox="1"/>
          <p:nvPr/>
        </p:nvSpPr>
        <p:spPr>
          <a:xfrm>
            <a:off x="2445735" y="4158133"/>
            <a:ext cx="5792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legislative inputs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they?  House vs. Senate?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Who are the actors?</a:t>
            </a:r>
          </a:p>
        </p:txBody>
      </p:sp>
    </p:spTree>
    <p:extLst>
      <p:ext uri="{BB962C8B-B14F-4D97-AF65-F5344CB8AC3E}">
        <p14:creationId xmlns:p14="http://schemas.microsoft.com/office/powerpoint/2010/main" val="10120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3FE2-1A4B-493C-9522-9CD40FD7C988}"/>
              </a:ext>
            </a:extLst>
          </p:cNvPr>
          <p:cNvSpPr txBox="1"/>
          <p:nvPr/>
        </p:nvSpPr>
        <p:spPr>
          <a:xfrm>
            <a:off x="2263300" y="575109"/>
            <a:ext cx="474710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POLICY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3960E-4B3D-465C-84F9-57842D9A9492}"/>
              </a:ext>
            </a:extLst>
          </p:cNvPr>
          <p:cNvSpPr txBox="1"/>
          <p:nvPr/>
        </p:nvSpPr>
        <p:spPr>
          <a:xfrm>
            <a:off x="2263300" y="1697416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simplest form 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73EA75-426C-4B91-81DB-0ECD4B8A5DB1}"/>
              </a:ext>
            </a:extLst>
          </p:cNvPr>
          <p:cNvGraphicFramePr/>
          <p:nvPr/>
        </p:nvGraphicFramePr>
        <p:xfrm>
          <a:off x="1971676" y="575108"/>
          <a:ext cx="8248650" cy="570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119758C-2C30-40C8-A0A1-562BFCFA29E2}"/>
              </a:ext>
            </a:extLst>
          </p:cNvPr>
          <p:cNvSpPr/>
          <p:nvPr/>
        </p:nvSpPr>
        <p:spPr>
          <a:xfrm>
            <a:off x="8001001" y="3686176"/>
            <a:ext cx="2428875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B39B3E-076F-499D-93DB-052797CB2513}"/>
              </a:ext>
            </a:extLst>
          </p:cNvPr>
          <p:cNvSpPr/>
          <p:nvPr/>
        </p:nvSpPr>
        <p:spPr>
          <a:xfrm>
            <a:off x="8269184" y="2351521"/>
            <a:ext cx="21321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B75718-49D9-4319-AF54-E434F857C93D}"/>
              </a:ext>
            </a:extLst>
          </p:cNvPr>
          <p:cNvSpPr/>
          <p:nvPr/>
        </p:nvSpPr>
        <p:spPr>
          <a:xfrm>
            <a:off x="6616534" y="2309393"/>
            <a:ext cx="21321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4C6032-C178-47D9-8898-0D53A50599E9}"/>
              </a:ext>
            </a:extLst>
          </p:cNvPr>
          <p:cNvSpPr/>
          <p:nvPr/>
        </p:nvSpPr>
        <p:spPr>
          <a:xfrm>
            <a:off x="5042559" y="2381618"/>
            <a:ext cx="21321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880A4E-D997-4915-A9EE-B1B8E2432B8F}"/>
              </a:ext>
            </a:extLst>
          </p:cNvPr>
          <p:cNvSpPr/>
          <p:nvPr/>
        </p:nvSpPr>
        <p:spPr>
          <a:xfrm>
            <a:off x="3563339" y="2141417"/>
            <a:ext cx="21321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83B9F-BAC4-4FC1-A6D4-A47C0C16BA06}"/>
              </a:ext>
            </a:extLst>
          </p:cNvPr>
          <p:cNvSpPr txBox="1"/>
          <p:nvPr/>
        </p:nvSpPr>
        <p:spPr>
          <a:xfrm>
            <a:off x="2144989" y="4003996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reality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99299-724E-4875-9A30-7E0B33C4AA94}"/>
              </a:ext>
            </a:extLst>
          </p:cNvPr>
          <p:cNvSpPr txBox="1"/>
          <p:nvPr/>
        </p:nvSpPr>
        <p:spPr>
          <a:xfrm>
            <a:off x="3980742" y="4022678"/>
            <a:ext cx="4458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r>
              <a:rPr lang="en-US" sz="2400" dirty="0"/>
              <a:t>Many internal and external voices</a:t>
            </a:r>
          </a:p>
          <a:p>
            <a:pPr marL="182880" indent="-182880"/>
            <a:r>
              <a:rPr lang="en-US" sz="2400" dirty="0"/>
              <a:t>Many implicit and explicit influences</a:t>
            </a:r>
          </a:p>
          <a:p>
            <a:pPr marL="182880" indent="-182880"/>
            <a:r>
              <a:rPr lang="en-US" sz="2400" dirty="0"/>
              <a:t>Many stages</a:t>
            </a:r>
          </a:p>
          <a:p>
            <a:pPr marL="182880" indent="-182880"/>
            <a:r>
              <a:rPr lang="en-US" sz="2400" dirty="0"/>
              <a:t>Sometimes “hidden hands”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C9745-11D2-4C97-83CE-07782B88F141}"/>
              </a:ext>
            </a:extLst>
          </p:cNvPr>
          <p:cNvSpPr txBox="1"/>
          <p:nvPr/>
        </p:nvSpPr>
        <p:spPr>
          <a:xfrm>
            <a:off x="7296151" y="5880966"/>
            <a:ext cx="260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ARE THEY?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55127D-FF09-4DA1-AA45-867C3E69B2A2}"/>
              </a:ext>
            </a:extLst>
          </p:cNvPr>
          <p:cNvSpPr/>
          <p:nvPr/>
        </p:nvSpPr>
        <p:spPr>
          <a:xfrm>
            <a:off x="2260424" y="2255301"/>
            <a:ext cx="2132116" cy="191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5FD34-FFB1-4279-97FE-994373F9173A}"/>
              </a:ext>
            </a:extLst>
          </p:cNvPr>
          <p:cNvSpPr txBox="1"/>
          <p:nvPr/>
        </p:nvSpPr>
        <p:spPr>
          <a:xfrm>
            <a:off x="3810000" y="2117379"/>
            <a:ext cx="438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Role of Congress in foreign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61FC7-F9D6-44D2-BB67-EB131AD35DCB}"/>
              </a:ext>
            </a:extLst>
          </p:cNvPr>
          <p:cNvSpPr txBox="1"/>
          <p:nvPr/>
        </p:nvSpPr>
        <p:spPr>
          <a:xfrm>
            <a:off x="3810000" y="2891308"/>
            <a:ext cx="398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it?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House vs. Senate?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Who are the actors?</a:t>
            </a:r>
          </a:p>
        </p:txBody>
      </p:sp>
    </p:spTree>
    <p:extLst>
      <p:ext uri="{BB962C8B-B14F-4D97-AF65-F5344CB8AC3E}">
        <p14:creationId xmlns:p14="http://schemas.microsoft.com/office/powerpoint/2010/main" val="8832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E93C13-0070-4CBA-9955-9938219BABBE}"/>
              </a:ext>
            </a:extLst>
          </p:cNvPr>
          <p:cNvSpPr txBox="1"/>
          <p:nvPr/>
        </p:nvSpPr>
        <p:spPr>
          <a:xfrm>
            <a:off x="3903240" y="714345"/>
            <a:ext cx="450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Role of Congress                in Foreign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33851-3452-444C-B1DD-C39A963916A4}"/>
              </a:ext>
            </a:extLst>
          </p:cNvPr>
          <p:cNvSpPr txBox="1"/>
          <p:nvPr/>
        </p:nvSpPr>
        <p:spPr>
          <a:xfrm>
            <a:off x="2486025" y="4764582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Specific powers of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DF247-FBCD-46CC-8EBD-09F73C75DB3B}"/>
              </a:ext>
            </a:extLst>
          </p:cNvPr>
          <p:cNvSpPr txBox="1"/>
          <p:nvPr/>
        </p:nvSpPr>
        <p:spPr>
          <a:xfrm>
            <a:off x="5895976" y="4750801"/>
            <a:ext cx="2901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Specific powers of Senate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89627-0CB2-4276-9616-9C6708B9E834}"/>
              </a:ext>
            </a:extLst>
          </p:cNvPr>
          <p:cNvSpPr txBox="1"/>
          <p:nvPr/>
        </p:nvSpPr>
        <p:spPr>
          <a:xfrm>
            <a:off x="3985486" y="2690336"/>
            <a:ext cx="44358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General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 government – civilian and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Regulation of foreign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Declare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Stimulate debate and drive public opinion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642DD-9934-43BF-AB4E-A7AE38563800}"/>
              </a:ext>
            </a:extLst>
          </p:cNvPr>
          <p:cNvSpPr txBox="1"/>
          <p:nvPr/>
        </p:nvSpPr>
        <p:spPr>
          <a:xfrm>
            <a:off x="2486025" y="5389602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Originate all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Impeach federal officials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60636-0E72-4F4C-BE9B-82E27D6CD363}"/>
              </a:ext>
            </a:extLst>
          </p:cNvPr>
          <p:cNvSpPr txBox="1"/>
          <p:nvPr/>
        </p:nvSpPr>
        <p:spPr>
          <a:xfrm>
            <a:off x="5895975" y="5220325"/>
            <a:ext cx="402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Confirmations (“advice and consent”; simple majority)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Treaties (with 2/3 of members)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B25493-DCE9-44E7-8D4C-09220E07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9794" l="3854" r="99896">
                        <a14:foregroundMark x1="417" y1="72990" x2="5729" y2="71134"/>
                        <a14:foregroundMark x1="5729" y1="71134" x2="22292" y2="77320"/>
                        <a14:foregroundMark x1="22292" y1="77320" x2="27604" y2="75464"/>
                        <a14:foregroundMark x1="27604" y1="75464" x2="32813" y2="76907"/>
                        <a14:foregroundMark x1="32813" y1="76907" x2="37708" y2="83093"/>
                        <a14:foregroundMark x1="37708" y1="83093" x2="41354" y2="91546"/>
                        <a14:foregroundMark x1="41354" y1="91546" x2="52188" y2="99794"/>
                        <a14:foregroundMark x1="89688" y1="71546" x2="95521" y2="71959"/>
                        <a14:foregroundMark x1="95521" y1="71959" x2="99688" y2="75876"/>
                        <a14:foregroundMark x1="85000" y1="91546" x2="99688" y2="80825"/>
                        <a14:foregroundMark x1="85104" y1="98557" x2="91146" y2="99175"/>
                        <a14:foregroundMark x1="91146" y1="99175" x2="96458" y2="97526"/>
                        <a14:foregroundMark x1="96458" y1="97526" x2="99896" y2="89278"/>
                        <a14:foregroundMark x1="99896" y1="89278" x2="93646" y2="88660"/>
                        <a14:foregroundMark x1="93646" y1="88660" x2="86875" y2="95464"/>
                        <a14:foregroundMark x1="6250" y1="71546" x2="938" y2="72990"/>
                        <a14:foregroundMark x1="938" y1="72990" x2="625" y2="83505"/>
                        <a14:foregroundMark x1="625" y1="83505" x2="9479" y2="98969"/>
                        <a14:foregroundMark x1="9479" y1="98969" x2="10729" y2="88866"/>
                        <a14:foregroundMark x1="10729" y1="88866" x2="7500" y2="80619"/>
                        <a14:foregroundMark x1="7500" y1="80619" x2="6563" y2="72784"/>
                        <a14:foregroundMark x1="3438" y1="71959" x2="313" y2="86186"/>
                        <a14:foregroundMark x1="313" y1="86186" x2="1563" y2="96701"/>
                        <a14:foregroundMark x1="1563" y1="96701" x2="4479" y2="87423"/>
                        <a14:foregroundMark x1="4479" y1="87423" x2="3854" y2="73196"/>
                      </a14:backgroundRemoval>
                    </a14:imgEffect>
                  </a14:imgLayer>
                </a14:imgProps>
              </a:ext>
            </a:extLst>
          </a:blip>
          <a:srcRect t="20928"/>
          <a:stretch/>
        </p:blipFill>
        <p:spPr>
          <a:xfrm>
            <a:off x="3294719" y="310892"/>
            <a:ext cx="5782606" cy="2310031"/>
          </a:xfrm>
          <a:prstGeom prst="rect">
            <a:avLst/>
          </a:prstGeom>
        </p:spPr>
      </p:pic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1C720048-4A11-1838-00B3-CB585008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19" y="3223143"/>
            <a:ext cx="8436018" cy="12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B506-9263-6CFF-B158-26C00581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9D8C72-ED2A-22ED-F44E-AD046A208490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AAD4BB-E4D3-EB83-0BED-A4537825C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81147"/>
              </p:ext>
            </p:extLst>
          </p:nvPr>
        </p:nvGraphicFramePr>
        <p:xfrm>
          <a:off x="1500869" y="1421136"/>
          <a:ext cx="9077648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506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47514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2000" dirty="0">
                          <a:latin typeface="Aptos" panose="020B0004020202020204" pitchFamily="34" charset="0"/>
                        </a:rPr>
                        <a:t>Class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Discussion</a:t>
                      </a:r>
                    </a:p>
                    <a:p>
                      <a:pPr marL="365760" lvl="1"/>
                      <a:r>
                        <a:rPr lang="en-US" sz="2000" dirty="0">
                          <a:latin typeface="Aptos" panose="020B0004020202020204" pitchFamily="34" charset="0"/>
                        </a:rPr>
                        <a:t>- Readings, quiz</a:t>
                      </a:r>
                      <a:br>
                        <a:rPr lang="en-US" sz="2000" dirty="0">
                          <a:latin typeface="Aptos" panose="020B0004020202020204" pitchFamily="34" charset="0"/>
                        </a:rPr>
                      </a:br>
                      <a:r>
                        <a:rPr lang="en-US" sz="2000" dirty="0">
                          <a:latin typeface="Aptos" panose="020B0004020202020204" pitchFamily="34" charset="0"/>
                        </a:rPr>
                        <a:t>- Meeting review and 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Metro to Capitol South Station</a:t>
                      </a:r>
                    </a:p>
                    <a:p>
                      <a:pPr lvl="1"/>
                      <a:r>
                        <a:rPr lang="en-US" sz="2000" dirty="0">
                          <a:latin typeface="Aptos" panose="020B0004020202020204" pitchFamily="34" charset="0"/>
                        </a:rPr>
                        <a:t>- Quick familiarization walking tour of Hill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Brian Duckworth - Legislative Director, Rep. John Mannion (NY-22)</a:t>
                      </a:r>
                    </a:p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1516 Longworth House Office Building</a:t>
                      </a:r>
                    </a:p>
                    <a:p>
                      <a:pPr marL="525780" lvl="1" indent="-182880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Sarina 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~12:15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Miranda Peterson</a:t>
                      </a:r>
                    </a:p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Policy Advisor, Energy and Commerce Committee</a:t>
                      </a:r>
                    </a:p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2107 Rayburn House Office Building</a:t>
                      </a:r>
                    </a:p>
                    <a:p>
                      <a:pPr lvl="1"/>
                      <a:r>
                        <a:rPr lang="en-US" sz="1800" i="1" dirty="0">
                          <a:latin typeface="Aptos" panose="020B0004020202020204" pitchFamily="34" charset="0"/>
                        </a:rPr>
                        <a:t>- Introduced by Esme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A7A8BB2-4881-4A5B-69FF-47C591706301}"/>
              </a:ext>
            </a:extLst>
          </p:cNvPr>
          <p:cNvSpPr/>
          <p:nvPr/>
        </p:nvSpPr>
        <p:spPr>
          <a:xfrm>
            <a:off x="1400961" y="1421136"/>
            <a:ext cx="9387281" cy="1011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2F5FEB1-D334-B0A8-8738-B71376CD26F5}"/>
              </a:ext>
            </a:extLst>
          </p:cNvPr>
          <p:cNvSpPr/>
          <p:nvPr/>
        </p:nvSpPr>
        <p:spPr>
          <a:xfrm>
            <a:off x="1248561" y="2417330"/>
            <a:ext cx="9387281" cy="7123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B267D28-5D79-7923-1621-0A02F9C817F0}"/>
              </a:ext>
            </a:extLst>
          </p:cNvPr>
          <p:cNvSpPr/>
          <p:nvPr/>
        </p:nvSpPr>
        <p:spPr>
          <a:xfrm>
            <a:off x="1400960" y="3129700"/>
            <a:ext cx="9387281" cy="1011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B0E2813-91E9-AC53-9292-6550444A267B}"/>
              </a:ext>
            </a:extLst>
          </p:cNvPr>
          <p:cNvSpPr/>
          <p:nvPr/>
        </p:nvSpPr>
        <p:spPr>
          <a:xfrm>
            <a:off x="1400960" y="4141372"/>
            <a:ext cx="9387281" cy="48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DED52-6B50-84B7-EE2D-D59E640CC1BF}"/>
              </a:ext>
            </a:extLst>
          </p:cNvPr>
          <p:cNvSpPr/>
          <p:nvPr/>
        </p:nvSpPr>
        <p:spPr>
          <a:xfrm>
            <a:off x="1400959" y="4628562"/>
            <a:ext cx="9387281" cy="1338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0C87A-804B-6241-6176-28EA7275CBBB}"/>
              </a:ext>
            </a:extLst>
          </p:cNvPr>
          <p:cNvSpPr/>
          <p:nvPr/>
        </p:nvSpPr>
        <p:spPr>
          <a:xfrm>
            <a:off x="1400959" y="5967168"/>
            <a:ext cx="9387281" cy="801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5912C-4969-4B54-BD5E-F5E85E83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9794" l="3854" r="99896">
                        <a14:foregroundMark x1="417" y1="72990" x2="5729" y2="71134"/>
                        <a14:foregroundMark x1="5729" y1="71134" x2="22292" y2="77320"/>
                        <a14:foregroundMark x1="22292" y1="77320" x2="27604" y2="75464"/>
                        <a14:foregroundMark x1="27604" y1="75464" x2="32813" y2="76907"/>
                        <a14:foregroundMark x1="32813" y1="76907" x2="37708" y2="83093"/>
                        <a14:foregroundMark x1="37708" y1="83093" x2="41354" y2="91546"/>
                        <a14:foregroundMark x1="41354" y1="91546" x2="52188" y2="99794"/>
                        <a14:foregroundMark x1="89688" y1="71546" x2="95521" y2="71959"/>
                        <a14:foregroundMark x1="95521" y1="71959" x2="99688" y2="75876"/>
                        <a14:foregroundMark x1="85000" y1="91546" x2="99688" y2="80825"/>
                        <a14:foregroundMark x1="85104" y1="98557" x2="91146" y2="99175"/>
                        <a14:foregroundMark x1="91146" y1="99175" x2="96458" y2="97526"/>
                        <a14:foregroundMark x1="96458" y1="97526" x2="99896" y2="89278"/>
                        <a14:foregroundMark x1="99896" y1="89278" x2="93646" y2="88660"/>
                        <a14:foregroundMark x1="93646" y1="88660" x2="86875" y2="95464"/>
                        <a14:foregroundMark x1="6250" y1="71546" x2="938" y2="72990"/>
                        <a14:foregroundMark x1="938" y1="72990" x2="625" y2="83505"/>
                        <a14:foregroundMark x1="625" y1="83505" x2="9479" y2="98969"/>
                        <a14:foregroundMark x1="9479" y1="98969" x2="10729" y2="88866"/>
                        <a14:foregroundMark x1="10729" y1="88866" x2="7500" y2="80619"/>
                        <a14:foregroundMark x1="7500" y1="80619" x2="6563" y2="72784"/>
                        <a14:foregroundMark x1="3438" y1="71959" x2="313" y2="86186"/>
                        <a14:foregroundMark x1="313" y1="86186" x2="1563" y2="96701"/>
                        <a14:foregroundMark x1="1563" y1="96701" x2="4479" y2="87423"/>
                        <a14:foregroundMark x1="4479" y1="87423" x2="3854" y2="73196"/>
                      </a14:backgroundRemoval>
                    </a14:imgEffect>
                  </a14:imgLayer>
                </a14:imgProps>
              </a:ext>
            </a:extLst>
          </a:blip>
          <a:srcRect t="20928"/>
          <a:stretch/>
        </p:blipFill>
        <p:spPr>
          <a:xfrm>
            <a:off x="1555899" y="2619376"/>
            <a:ext cx="9406279" cy="375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E96AA-0BEB-49A8-BCD0-ADC75D505E8D}"/>
              </a:ext>
            </a:extLst>
          </p:cNvPr>
          <p:cNvSpPr txBox="1"/>
          <p:nvPr/>
        </p:nvSpPr>
        <p:spPr>
          <a:xfrm>
            <a:off x="3679283" y="657523"/>
            <a:ext cx="465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What’s the War Powers Resolution?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5A3D8-B34E-444B-B1FC-663D82802954}"/>
              </a:ext>
            </a:extLst>
          </p:cNvPr>
          <p:cNvSpPr txBox="1"/>
          <p:nvPr/>
        </p:nvSpPr>
        <p:spPr>
          <a:xfrm>
            <a:off x="3086101" y="1619251"/>
            <a:ext cx="661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did Congress legislate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well has it worked?</a:t>
            </a:r>
          </a:p>
        </p:txBody>
      </p:sp>
    </p:spTree>
    <p:extLst>
      <p:ext uri="{BB962C8B-B14F-4D97-AF65-F5344CB8AC3E}">
        <p14:creationId xmlns:p14="http://schemas.microsoft.com/office/powerpoint/2010/main" val="5312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2690-0F00-4382-B0D2-AAA8B3555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6B44A-9FDF-3BB6-FA75-C4207A114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9794" l="3854" r="99896">
                        <a14:foregroundMark x1="417" y1="72990" x2="5729" y2="71134"/>
                        <a14:foregroundMark x1="5729" y1="71134" x2="22292" y2="77320"/>
                        <a14:foregroundMark x1="22292" y1="77320" x2="27604" y2="75464"/>
                        <a14:foregroundMark x1="27604" y1="75464" x2="32813" y2="76907"/>
                        <a14:foregroundMark x1="32813" y1="76907" x2="37708" y2="83093"/>
                        <a14:foregroundMark x1="37708" y1="83093" x2="41354" y2="91546"/>
                        <a14:foregroundMark x1="41354" y1="91546" x2="52188" y2="99794"/>
                        <a14:foregroundMark x1="89688" y1="71546" x2="95521" y2="71959"/>
                        <a14:foregroundMark x1="95521" y1="71959" x2="99688" y2="75876"/>
                        <a14:foregroundMark x1="85000" y1="91546" x2="99688" y2="80825"/>
                        <a14:foregroundMark x1="85104" y1="98557" x2="91146" y2="99175"/>
                        <a14:foregroundMark x1="91146" y1="99175" x2="96458" y2="97526"/>
                        <a14:foregroundMark x1="96458" y1="97526" x2="99896" y2="89278"/>
                        <a14:foregroundMark x1="99896" y1="89278" x2="93646" y2="88660"/>
                        <a14:foregroundMark x1="93646" y1="88660" x2="86875" y2="95464"/>
                        <a14:foregroundMark x1="6250" y1="71546" x2="938" y2="72990"/>
                        <a14:foregroundMark x1="938" y1="72990" x2="625" y2="83505"/>
                        <a14:foregroundMark x1="625" y1="83505" x2="9479" y2="98969"/>
                        <a14:foregroundMark x1="9479" y1="98969" x2="10729" y2="88866"/>
                        <a14:foregroundMark x1="10729" y1="88866" x2="7500" y2="80619"/>
                        <a14:foregroundMark x1="7500" y1="80619" x2="6563" y2="72784"/>
                        <a14:foregroundMark x1="3438" y1="71959" x2="313" y2="86186"/>
                        <a14:foregroundMark x1="313" y1="86186" x2="1563" y2="96701"/>
                        <a14:foregroundMark x1="1563" y1="96701" x2="4479" y2="87423"/>
                        <a14:foregroundMark x1="4479" y1="87423" x2="3854" y2="73196"/>
                      </a14:backgroundRemoval>
                    </a14:imgEffect>
                  </a14:imgLayer>
                </a14:imgProps>
              </a:ext>
            </a:extLst>
          </a:blip>
          <a:srcRect t="20928"/>
          <a:stretch/>
        </p:blipFill>
        <p:spPr>
          <a:xfrm>
            <a:off x="1555899" y="2619376"/>
            <a:ext cx="9406279" cy="375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E7308-26D7-D781-832D-DE4628CA00DF}"/>
              </a:ext>
            </a:extLst>
          </p:cNvPr>
          <p:cNvSpPr txBox="1"/>
          <p:nvPr/>
        </p:nvSpPr>
        <p:spPr>
          <a:xfrm>
            <a:off x="4535317" y="738188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the system work?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E3809-1C61-A0E7-C1B7-F50D9D75C4EA}"/>
              </a:ext>
            </a:extLst>
          </p:cNvPr>
          <p:cNvSpPr txBox="1"/>
          <p:nvPr/>
        </p:nvSpPr>
        <p:spPr>
          <a:xfrm>
            <a:off x="3086101" y="1619251"/>
            <a:ext cx="6610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policy usually reflect the best possible option?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policy appear driven by analysis of “the problem”?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can the process – or results – be improved?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7F97D-DD1E-41BE-4F55-4E96BE29F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28" y="2771420"/>
            <a:ext cx="6680199" cy="3757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97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5912C-4969-4B54-BD5E-F5E85E83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9794" l="3854" r="99896">
                        <a14:foregroundMark x1="417" y1="72990" x2="5729" y2="71134"/>
                        <a14:foregroundMark x1="5729" y1="71134" x2="22292" y2="77320"/>
                        <a14:foregroundMark x1="22292" y1="77320" x2="27604" y2="75464"/>
                        <a14:foregroundMark x1="27604" y1="75464" x2="32813" y2="76907"/>
                        <a14:foregroundMark x1="32813" y1="76907" x2="37708" y2="83093"/>
                        <a14:foregroundMark x1="37708" y1="83093" x2="41354" y2="91546"/>
                        <a14:foregroundMark x1="41354" y1="91546" x2="52188" y2="99794"/>
                        <a14:foregroundMark x1="89688" y1="71546" x2="95521" y2="71959"/>
                        <a14:foregroundMark x1="95521" y1="71959" x2="99688" y2="75876"/>
                        <a14:foregroundMark x1="85000" y1="91546" x2="99688" y2="80825"/>
                        <a14:foregroundMark x1="85104" y1="98557" x2="91146" y2="99175"/>
                        <a14:foregroundMark x1="91146" y1="99175" x2="96458" y2="97526"/>
                        <a14:foregroundMark x1="96458" y1="97526" x2="99896" y2="89278"/>
                        <a14:foregroundMark x1="99896" y1="89278" x2="93646" y2="88660"/>
                        <a14:foregroundMark x1="93646" y1="88660" x2="86875" y2="95464"/>
                        <a14:foregroundMark x1="6250" y1="71546" x2="938" y2="72990"/>
                        <a14:foregroundMark x1="938" y1="72990" x2="625" y2="83505"/>
                        <a14:foregroundMark x1="625" y1="83505" x2="9479" y2="98969"/>
                        <a14:foregroundMark x1="9479" y1="98969" x2="10729" y2="88866"/>
                        <a14:foregroundMark x1="10729" y1="88866" x2="7500" y2="80619"/>
                        <a14:foregroundMark x1="7500" y1="80619" x2="6563" y2="72784"/>
                        <a14:foregroundMark x1="3438" y1="71959" x2="313" y2="86186"/>
                        <a14:foregroundMark x1="313" y1="86186" x2="1563" y2="96701"/>
                        <a14:foregroundMark x1="1563" y1="96701" x2="4479" y2="87423"/>
                        <a14:foregroundMark x1="4479" y1="87423" x2="3854" y2="73196"/>
                      </a14:backgroundRemoval>
                    </a14:imgEffect>
                  </a14:imgLayer>
                </a14:imgProps>
              </a:ext>
            </a:extLst>
          </a:blip>
          <a:srcRect t="20928"/>
          <a:stretch/>
        </p:blipFill>
        <p:spPr>
          <a:xfrm>
            <a:off x="1524001" y="2619376"/>
            <a:ext cx="9406279" cy="3757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5A3D8-B34E-444B-B1FC-663D82802954}"/>
              </a:ext>
            </a:extLst>
          </p:cNvPr>
          <p:cNvSpPr txBox="1"/>
          <p:nvPr/>
        </p:nvSpPr>
        <p:spPr>
          <a:xfrm>
            <a:off x="2790825" y="1333501"/>
            <a:ext cx="661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Are there parts of the policy process</a:t>
            </a:r>
            <a:br>
              <a:rPr lang="en-US" sz="2800" dirty="0"/>
            </a:br>
            <a:r>
              <a:rPr lang="en-US" sz="2800" dirty="0"/>
              <a:t>in which you are interested?</a:t>
            </a:r>
          </a:p>
        </p:txBody>
      </p:sp>
    </p:spTree>
    <p:extLst>
      <p:ext uri="{BB962C8B-B14F-4D97-AF65-F5344CB8AC3E}">
        <p14:creationId xmlns:p14="http://schemas.microsoft.com/office/powerpoint/2010/main" val="35699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90EB-900C-525E-CA3D-157C7E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D5EF19-60FC-DEE1-D9AD-EB8EE4080B3D}"/>
              </a:ext>
            </a:extLst>
          </p:cNvPr>
          <p:cNvGraphicFramePr>
            <a:graphicFrameLocks noGrp="1"/>
          </p:cNvGraphicFramePr>
          <p:nvPr/>
        </p:nvGraphicFramePr>
        <p:xfrm>
          <a:off x="814707" y="773561"/>
          <a:ext cx="10721658" cy="626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071462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359478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Ending the war in Sudan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Immigration and Balancing Interests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 and PFAS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Ukraine Innovative Use of Drones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Enhancing Cybersecurity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Increasing Military Strength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Influence in Eastern Europe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Israeli Use of AI in Military Strikes in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Federal Spending … or inflation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Aid to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Health Care: High Cost of Prescription Drugs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U.S. Culture Wars and How Policy Fuels them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Negotiations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Disinformation Targets U.S. Elections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Advances in Renewable Energy and EVs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BFF664-EA2E-44F9-A989-19EC5D38880B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1E6CC037-627D-AA5A-5DEA-FE48747DEAB2}"/>
              </a:ext>
            </a:extLst>
          </p:cNvPr>
          <p:cNvSpPr txBox="1"/>
          <p:nvPr/>
        </p:nvSpPr>
        <p:spPr>
          <a:xfrm rot="21242882">
            <a:off x="457222" y="2074783"/>
            <a:ext cx="5664926" cy="27084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pPr algn="ctr"/>
            <a:r>
              <a:rPr lang="en-US" sz="2800" dirty="0"/>
              <a:t>Looking at others’ topics, what are you interested in learning about from them?  What analysis and policy? </a:t>
            </a:r>
          </a:p>
          <a:p>
            <a:pPr algn="ctr"/>
            <a:r>
              <a:rPr lang="en-US" sz="2800" dirty="0"/>
              <a:t>(Give them guidance.)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1A63547-CCA1-7B32-CDFC-F9F7659D102E}"/>
              </a:ext>
            </a:extLst>
          </p:cNvPr>
          <p:cNvSpPr/>
          <p:nvPr/>
        </p:nvSpPr>
        <p:spPr>
          <a:xfrm>
            <a:off x="6372426" y="691182"/>
            <a:ext cx="1054444" cy="5857898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71944-460D-5FB2-1A6B-AC963E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F4530-FEAF-18AF-B0CE-7861E65033A5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F1C75-0870-A8D7-87CB-FE6DC630596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5DDDB-97FD-9BBA-9642-931D7F9D7431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9C79D-1686-7392-9210-3CEF8B1A0258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D9EFB-8A76-B6F6-CD83-8E5C2E44FAD5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6F60A9-119F-7CEA-5481-C1210F7D32AA}"/>
              </a:ext>
            </a:extLst>
          </p:cNvPr>
          <p:cNvSpPr/>
          <p:nvPr/>
        </p:nvSpPr>
        <p:spPr>
          <a:xfrm rot="471109">
            <a:off x="6213734" y="1453580"/>
            <a:ext cx="236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OK?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A23638-80A0-8F03-9F3F-512E383EEC5A}"/>
              </a:ext>
            </a:extLst>
          </p:cNvPr>
          <p:cNvSpPr/>
          <p:nvPr/>
        </p:nvSpPr>
        <p:spPr>
          <a:xfrm>
            <a:off x="6161736" y="5225143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954F22-5899-0361-CF79-0BA5CC5D4C43}"/>
              </a:ext>
            </a:extLst>
          </p:cNvPr>
          <p:cNvSpPr/>
          <p:nvPr/>
        </p:nvSpPr>
        <p:spPr>
          <a:xfrm>
            <a:off x="9108831" y="5225142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BD189F-7EE5-EECA-7560-71B40DD2F0BB}"/>
              </a:ext>
            </a:extLst>
          </p:cNvPr>
          <p:cNvSpPr/>
          <p:nvPr/>
        </p:nvSpPr>
        <p:spPr>
          <a:xfrm>
            <a:off x="6600168" y="5183812"/>
            <a:ext cx="2203788" cy="397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20A624-D4A3-2A34-7EA7-96152993837C}"/>
              </a:ext>
            </a:extLst>
          </p:cNvPr>
          <p:cNvSpPr/>
          <p:nvPr/>
        </p:nvSpPr>
        <p:spPr>
          <a:xfrm>
            <a:off x="9578416" y="5606296"/>
            <a:ext cx="2203788" cy="8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7B859-7815-BD41-78E4-C8642F9ECBFC}"/>
              </a:ext>
            </a:extLst>
          </p:cNvPr>
          <p:cNvSpPr/>
          <p:nvPr/>
        </p:nvSpPr>
        <p:spPr>
          <a:xfrm>
            <a:off x="6600168" y="4379900"/>
            <a:ext cx="4970508" cy="22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81543-4CFB-38BF-140D-B24DE149D008}"/>
              </a:ext>
            </a:extLst>
          </p:cNvPr>
          <p:cNvSpPr txBox="1"/>
          <p:nvPr/>
        </p:nvSpPr>
        <p:spPr>
          <a:xfrm>
            <a:off x="7121359" y="4512853"/>
            <a:ext cx="405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PREPARING AND PLANNING?</a:t>
            </a:r>
          </a:p>
        </p:txBody>
      </p:sp>
    </p:spTree>
    <p:extLst>
      <p:ext uri="{BB962C8B-B14F-4D97-AF65-F5344CB8AC3E}">
        <p14:creationId xmlns:p14="http://schemas.microsoft.com/office/powerpoint/2010/main" val="25347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32000-525E-BDB3-4DF0-145AEA28DD6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Templates</a:t>
            </a:r>
          </a:p>
        </p:txBody>
      </p:sp>
      <p:pic>
        <p:nvPicPr>
          <p:cNvPr id="4" name="Picture 3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C6028DD2-CF0B-96DF-BB19-C5DCA5B0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2" y="1429075"/>
            <a:ext cx="4662705" cy="5852160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37F94EF-EFF1-0906-560E-BC2942105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44" y="1429075"/>
            <a:ext cx="492550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B640BED-A8C3-C6B5-FF00-7876B24E5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4" y="1429075"/>
            <a:ext cx="528928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A letter of a document&#10;&#10;AI-generated content may be incorrect.">
            <a:extLst>
              <a:ext uri="{FF2B5EF4-FFF2-40B4-BE49-F238E27FC236}">
                <a16:creationId xmlns:a16="http://schemas.microsoft.com/office/drawing/2014/main" id="{AD80BE61-65A8-170C-07E9-94F8A9B5B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27" y="1429075"/>
            <a:ext cx="4697984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949876-0737-96D2-A846-02DC2A732C83}"/>
              </a:ext>
            </a:extLst>
          </p:cNvPr>
          <p:cNvSpPr txBox="1"/>
          <p:nvPr/>
        </p:nvSpPr>
        <p:spPr>
          <a:xfrm>
            <a:off x="6096000" y="735045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8A111-D7DF-8763-EE2C-9C2EBF24241E}"/>
              </a:ext>
            </a:extLst>
          </p:cNvPr>
          <p:cNvSpPr txBox="1"/>
          <p:nvPr/>
        </p:nvSpPr>
        <p:spPr>
          <a:xfrm>
            <a:off x="10720507" y="73504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8186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DE7C-CA08-3828-250D-0ABFC6AD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97F70-0407-4BF3-D9BD-1DD796C61EF2}"/>
              </a:ext>
            </a:extLst>
          </p:cNvPr>
          <p:cNvSpPr txBox="1"/>
          <p:nvPr/>
        </p:nvSpPr>
        <p:spPr>
          <a:xfrm>
            <a:off x="4968452" y="2612989"/>
            <a:ext cx="202324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297600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36B38-0A9A-226B-ABD0-1523286F9F29}"/>
              </a:ext>
            </a:extLst>
          </p:cNvPr>
          <p:cNvSpPr txBox="1"/>
          <p:nvPr/>
        </p:nvSpPr>
        <p:spPr>
          <a:xfrm>
            <a:off x="4904508" y="2782516"/>
            <a:ext cx="394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51454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1AF8-FCDB-E265-47B9-FC95F754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B2D7-BBED-C53A-1CFA-F8EC4BD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D7545-8BE4-3430-CE2C-5544578B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DF58E-E6A3-3955-C29D-3525FB845E91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13580-2501-12D3-DAF0-2779BA87CBDF}"/>
              </a:ext>
            </a:extLst>
          </p:cNvPr>
          <p:cNvSpPr txBox="1"/>
          <p:nvPr/>
        </p:nvSpPr>
        <p:spPr>
          <a:xfrm>
            <a:off x="5771609" y="3997484"/>
            <a:ext cx="2241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Seven</a:t>
            </a:r>
            <a:br>
              <a:rPr lang="en-US" sz="2400" dirty="0"/>
            </a:br>
            <a:r>
              <a:rPr lang="en-US" sz="2400" dirty="0"/>
              <a:t>10 October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0A7F4-5477-E32A-664D-365B87B24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138F4D-F976-DD8B-12B4-83C43397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6F9DE-F75F-745D-BE99-3DFBEBD5A0E6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787236-15B7-67D1-BC1F-3E770A4AA1C4}"/>
              </a:ext>
            </a:extLst>
          </p:cNvPr>
          <p:cNvGraphicFramePr>
            <a:graphicFrameLocks noGrp="1"/>
          </p:cNvGraphicFramePr>
          <p:nvPr/>
        </p:nvGraphicFramePr>
        <p:xfrm>
          <a:off x="1500869" y="1421136"/>
          <a:ext cx="9077648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506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47514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2000" dirty="0">
                          <a:latin typeface="Aptos" panose="020B0004020202020204" pitchFamily="34" charset="0"/>
                        </a:rPr>
                        <a:t>Class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Discussion</a:t>
                      </a:r>
                    </a:p>
                    <a:p>
                      <a:pPr marL="365760" lvl="1"/>
                      <a:r>
                        <a:rPr lang="en-US" sz="2000" dirty="0">
                          <a:latin typeface="Aptos" panose="020B0004020202020204" pitchFamily="34" charset="0"/>
                        </a:rPr>
                        <a:t>- Readings, quiz</a:t>
                      </a:r>
                      <a:br>
                        <a:rPr lang="en-US" sz="2000" dirty="0">
                          <a:latin typeface="Aptos" panose="020B0004020202020204" pitchFamily="34" charset="0"/>
                        </a:rPr>
                      </a:br>
                      <a:r>
                        <a:rPr lang="en-US" sz="2000" dirty="0">
                          <a:latin typeface="Aptos" panose="020B0004020202020204" pitchFamily="34" charset="0"/>
                        </a:rPr>
                        <a:t>- Meeting review and 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Metro to Capitol South Station</a:t>
                      </a:r>
                    </a:p>
                    <a:p>
                      <a:pPr lvl="1"/>
                      <a:r>
                        <a:rPr lang="en-US" sz="2000" dirty="0">
                          <a:latin typeface="Aptos" panose="020B0004020202020204" pitchFamily="34" charset="0"/>
                        </a:rPr>
                        <a:t>- Quick familiarization walking tour of Hill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Brian Duckworth - Legislative Director, Rep. John Mannion (NY-22)</a:t>
                      </a:r>
                    </a:p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1516 Longworth House Office Building</a:t>
                      </a:r>
                    </a:p>
                    <a:p>
                      <a:pPr marL="525780" lvl="1" indent="-182880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Sarina 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~12:15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Miranda Peterson</a:t>
                      </a:r>
                    </a:p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Policy Advisor, Energy and Commerce Committee</a:t>
                      </a:r>
                    </a:p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2107 Rayburn House Office Building</a:t>
                      </a:r>
                    </a:p>
                    <a:p>
                      <a:pPr lvl="1"/>
                      <a:r>
                        <a:rPr lang="en-US" sz="1800" i="1" dirty="0">
                          <a:latin typeface="Aptos" panose="020B0004020202020204" pitchFamily="34" charset="0"/>
                        </a:rPr>
                        <a:t>- Introduced by Esme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15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1065D5D-9E65-30E1-6D22-E9EAB1B9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16" y="259467"/>
            <a:ext cx="4657149" cy="6339066"/>
          </a:xfrm>
          <a:prstGeom prst="rect">
            <a:avLst/>
          </a:prstGeo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8ACDD66C-E6BF-34F5-0553-CEC461CE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54" y="4858743"/>
            <a:ext cx="4771549" cy="1650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4D631-CCB9-1366-C85E-F1466FB79F41}"/>
              </a:ext>
            </a:extLst>
          </p:cNvPr>
          <p:cNvSpPr txBox="1"/>
          <p:nvPr/>
        </p:nvSpPr>
        <p:spPr>
          <a:xfrm>
            <a:off x="6824963" y="1152871"/>
            <a:ext cx="400122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Rep. John Mannion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Lifelong central 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Syracuse Tipperary Hill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SUNY graduate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H.S. science teacher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NY State Senate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Elected November ‘24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0FBF1-0C90-12F7-903D-1DF037E87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5" y="599831"/>
            <a:ext cx="6627137" cy="501064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38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86197-DE97-FF71-9764-BC6CC6CA1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3ACF8-37F0-2188-1123-5F86ADABF671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FAB62-7375-1E7F-CA7E-8633509D8804}"/>
              </a:ext>
            </a:extLst>
          </p:cNvPr>
          <p:cNvSpPr txBox="1"/>
          <p:nvPr/>
        </p:nvSpPr>
        <p:spPr>
          <a:xfrm>
            <a:off x="1130334" y="2505891"/>
            <a:ext cx="414036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Brian Duckworth	</a:t>
            </a:r>
          </a:p>
          <a:p>
            <a:pPr marL="182880" indent="-182880"/>
            <a:r>
              <a:rPr lang="en-US" sz="2400" dirty="0"/>
              <a:t>Legislative Director</a:t>
            </a:r>
            <a:br>
              <a:rPr lang="en-US" sz="2400" dirty="0"/>
            </a:br>
            <a:r>
              <a:rPr lang="en-US" sz="2400" dirty="0"/>
              <a:t>Representative John Mannion</a:t>
            </a:r>
            <a:br>
              <a:rPr lang="en-US" sz="2400" dirty="0"/>
            </a:br>
            <a:r>
              <a:rPr lang="en-US" sz="2400" dirty="0"/>
              <a:t>NY-22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6BDE6-97FD-0C22-64A8-3A110BB09174}"/>
              </a:ext>
            </a:extLst>
          </p:cNvPr>
          <p:cNvSpPr txBox="1"/>
          <p:nvPr/>
        </p:nvSpPr>
        <p:spPr>
          <a:xfrm>
            <a:off x="1130334" y="4890015"/>
            <a:ext cx="287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Sarina</a:t>
            </a:r>
          </a:p>
        </p:txBody>
      </p:sp>
      <p:pic>
        <p:nvPicPr>
          <p:cNvPr id="9" name="Picture 8" descr="A person in a brown sweater&#10;&#10;AI-generated content may be incorrect.">
            <a:extLst>
              <a:ext uri="{FF2B5EF4-FFF2-40B4-BE49-F238E27FC236}">
                <a16:creationId xmlns:a16="http://schemas.microsoft.com/office/drawing/2014/main" id="{CC1F45B2-1E0B-6C83-5A19-B826B5A0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13">
            <a:off x="5880763" y="835401"/>
            <a:ext cx="5304866" cy="63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FB9E-3905-744B-0495-458A7005B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8A7C4-43B8-AE71-F7A9-9F536976D7FC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7A1DA-C2F7-C0F5-E13C-07847EDCAFF2}"/>
              </a:ext>
            </a:extLst>
          </p:cNvPr>
          <p:cNvSpPr txBox="1"/>
          <p:nvPr/>
        </p:nvSpPr>
        <p:spPr>
          <a:xfrm>
            <a:off x="1130334" y="2505891"/>
            <a:ext cx="4617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Miranda Peterson	</a:t>
            </a:r>
          </a:p>
          <a:p>
            <a:pPr marL="182880" indent="-182880"/>
            <a:r>
              <a:rPr lang="en-US" sz="2400" dirty="0"/>
              <a:t>Policy Advisor, Energy and Commerce Committee</a:t>
            </a:r>
            <a:br>
              <a:rPr lang="en-US" sz="2400" dirty="0"/>
            </a:br>
            <a:r>
              <a:rPr lang="en-US" sz="2400" dirty="0"/>
              <a:t>(Rep Frank Pallone NJ-06)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DBB22-2F90-7E18-F50B-23D808B33F0A}"/>
              </a:ext>
            </a:extLst>
          </p:cNvPr>
          <p:cNvSpPr txBox="1"/>
          <p:nvPr/>
        </p:nvSpPr>
        <p:spPr>
          <a:xfrm>
            <a:off x="1130334" y="4890015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Esme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erson with a picture of her&#10;&#10;AI-generated content may be incorrect.">
            <a:extLst>
              <a:ext uri="{FF2B5EF4-FFF2-40B4-BE49-F238E27FC236}">
                <a16:creationId xmlns:a16="http://schemas.microsoft.com/office/drawing/2014/main" id="{61FB39FA-2045-7E23-BD57-F747CA463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719">
            <a:off x="6001704" y="838549"/>
            <a:ext cx="5039134" cy="6309360"/>
          </a:xfrm>
          <a:prstGeom prst="rect">
            <a:avLst/>
          </a:prstGeom>
        </p:spPr>
      </p:pic>
      <p:pic>
        <p:nvPicPr>
          <p:cNvPr id="6" name="Picture 5" descr="A map with a grey outline&#10;&#10;AI-generated content may be incorrect.">
            <a:extLst>
              <a:ext uri="{FF2B5EF4-FFF2-40B4-BE49-F238E27FC236}">
                <a16:creationId xmlns:a16="http://schemas.microsoft.com/office/drawing/2014/main" id="{E0590E87-F388-74B3-0DAC-8ADE8E0D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79" y="1786589"/>
            <a:ext cx="4758352" cy="3334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79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B1B68-77E3-2620-4E25-A7274292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66" y="479649"/>
            <a:ext cx="7332578" cy="595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D28ED-2E91-C457-2F3A-C14EDF941307}"/>
              </a:ext>
            </a:extLst>
          </p:cNvPr>
          <p:cNvSpPr txBox="1"/>
          <p:nvPr/>
        </p:nvSpPr>
        <p:spPr>
          <a:xfrm>
            <a:off x="1451512" y="4129044"/>
            <a:ext cx="3908020" cy="2308324"/>
          </a:xfrm>
          <a:prstGeom prst="rect">
            <a:avLst/>
          </a:prstGeom>
          <a:solidFill>
            <a:srgbClr val="CFE6AA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 LINE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solidFill>
                  <a:schemeClr val="bg1"/>
                </a:solidFill>
              </a:rPr>
              <a:t>Glenmont)</a:t>
            </a:r>
          </a:p>
          <a:p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b="1" dirty="0">
                <a:solidFill>
                  <a:schemeClr val="bg1"/>
                </a:solidFill>
              </a:rPr>
              <a:t>Dupont Circle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bg1"/>
                </a:solidFill>
              </a:rPr>
              <a:t>Metro Center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ORANGE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solidFill>
                  <a:schemeClr val="bg1"/>
                </a:solidFill>
              </a:rPr>
              <a:t>New Carrollton) 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BLUE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>
                <a:solidFill>
                  <a:schemeClr val="bg1"/>
                </a:solidFill>
              </a:rPr>
              <a:t>Largo) or  SILVER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>
                <a:solidFill>
                  <a:schemeClr val="bg1"/>
                </a:solidFill>
              </a:rPr>
              <a:t>Largo)  </a:t>
            </a:r>
          </a:p>
          <a:p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b="1" dirty="0">
                <a:solidFill>
                  <a:schemeClr val="bg1"/>
                </a:solidFill>
              </a:rPr>
              <a:t>Metro Center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bg1"/>
                </a:solidFill>
              </a:rPr>
              <a:t>Capitol South</a:t>
            </a:r>
          </a:p>
        </p:txBody>
      </p:sp>
      <p:pic>
        <p:nvPicPr>
          <p:cNvPr id="10" name="Picture 9" descr="A white building with a dome with United States Capitol in the background&#10;&#10;AI-generated content may be incorrect.">
            <a:extLst>
              <a:ext uri="{FF2B5EF4-FFF2-40B4-BE49-F238E27FC236}">
                <a16:creationId xmlns:a16="http://schemas.microsoft.com/office/drawing/2014/main" id="{FDBC6491-5F2E-5222-45F6-3AA7BE8D1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1" y="561875"/>
            <a:ext cx="2039790" cy="13858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B96E29-A26F-7719-89AA-BA6176D22A13}"/>
              </a:ext>
            </a:extLst>
          </p:cNvPr>
          <p:cNvSpPr txBox="1"/>
          <p:nvPr/>
        </p:nvSpPr>
        <p:spPr>
          <a:xfrm>
            <a:off x="802144" y="2117851"/>
            <a:ext cx="2841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Metro to U.S. Capitol</a:t>
            </a:r>
            <a:br>
              <a:rPr lang="en-US" sz="2400" dirty="0"/>
            </a:br>
            <a:r>
              <a:rPr lang="en-US" sz="2400" dirty="0"/>
              <a:t>(House side)</a:t>
            </a:r>
          </a:p>
        </p:txBody>
      </p:sp>
    </p:spTree>
    <p:extLst>
      <p:ext uri="{BB962C8B-B14F-4D97-AF65-F5344CB8AC3E}">
        <p14:creationId xmlns:p14="http://schemas.microsoft.com/office/powerpoint/2010/main" val="134566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6647C140-C282-E07B-09E3-6CAFAEC9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32" y="218924"/>
            <a:ext cx="4957646" cy="64201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FCCCA1-75C1-D57C-8DAC-38C7ED4C47EB}"/>
              </a:ext>
            </a:extLst>
          </p:cNvPr>
          <p:cNvSpPr/>
          <p:nvPr/>
        </p:nvSpPr>
        <p:spPr>
          <a:xfrm>
            <a:off x="4500274" y="5122360"/>
            <a:ext cx="640080" cy="548640"/>
          </a:xfrm>
          <a:prstGeom prst="ellipse">
            <a:avLst/>
          </a:prstGeom>
          <a:solidFill>
            <a:srgbClr val="EAE4D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8E2AD-5109-7C11-AE9F-172D9578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34" y="5166907"/>
            <a:ext cx="365760" cy="4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4557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4170</TotalTime>
  <Words>1309</Words>
  <Application>Microsoft Office PowerPoint</Application>
  <PresentationFormat>Widescreen</PresentationFormat>
  <Paragraphs>296</Paragraphs>
  <Slides>39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Arial</vt:lpstr>
      <vt:lpstr>Calibri</vt:lpstr>
      <vt:lpstr>Corbel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Armstrong</cp:lastModifiedBy>
  <cp:revision>224</cp:revision>
  <cp:lastPrinted>2025-01-16T14:23:01Z</cp:lastPrinted>
  <dcterms:created xsi:type="dcterms:W3CDTF">2020-01-10T15:37:44Z</dcterms:created>
  <dcterms:modified xsi:type="dcterms:W3CDTF">2025-10-09T16:11:24Z</dcterms:modified>
  <cp:category/>
</cp:coreProperties>
</file>