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1769" r:id="rId2"/>
    <p:sldId id="1770" r:id="rId3"/>
    <p:sldId id="2079" r:id="rId4"/>
    <p:sldId id="2081" r:id="rId5"/>
    <p:sldId id="1880" r:id="rId6"/>
    <p:sldId id="1881" r:id="rId7"/>
    <p:sldId id="1886" r:id="rId8"/>
    <p:sldId id="1887" r:id="rId9"/>
    <p:sldId id="1836" r:id="rId10"/>
    <p:sldId id="1835" r:id="rId11"/>
    <p:sldId id="975" r:id="rId12"/>
    <p:sldId id="1833" r:id="rId13"/>
    <p:sldId id="1834" r:id="rId14"/>
    <p:sldId id="1875" r:id="rId15"/>
    <p:sldId id="1099" r:id="rId16"/>
    <p:sldId id="1100" r:id="rId17"/>
    <p:sldId id="1101" r:id="rId18"/>
    <p:sldId id="1877" r:id="rId19"/>
    <p:sldId id="2086" r:id="rId20"/>
    <p:sldId id="2088" r:id="rId21"/>
    <p:sldId id="2093" r:id="rId22"/>
    <p:sldId id="2092" r:id="rId23"/>
    <p:sldId id="2094" r:id="rId24"/>
    <p:sldId id="2087" r:id="rId25"/>
    <p:sldId id="2085" r:id="rId26"/>
    <p:sldId id="2095" r:id="rId27"/>
    <p:sldId id="1723" r:id="rId28"/>
    <p:sldId id="1878" r:id="rId29"/>
    <p:sldId id="1721" r:id="rId30"/>
    <p:sldId id="1050" r:id="rId31"/>
    <p:sldId id="2082" r:id="rId32"/>
    <p:sldId id="1882" r:id="rId33"/>
    <p:sldId id="2083" r:id="rId34"/>
    <p:sldId id="2084" r:id="rId35"/>
    <p:sldId id="920" r:id="rId36"/>
    <p:sldId id="1865" r:id="rId37"/>
    <p:sldId id="1929" r:id="rId38"/>
    <p:sldId id="2012" r:id="rId39"/>
    <p:sldId id="2033" r:id="rId40"/>
    <p:sldId id="2032" r:id="rId41"/>
    <p:sldId id="2022" r:id="rId42"/>
    <p:sldId id="2080" r:id="rId43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0C9"/>
    <a:srgbClr val="EAE4D8"/>
    <a:srgbClr val="FFFFFF"/>
    <a:srgbClr val="BF2F1E"/>
    <a:srgbClr val="7DA4B3"/>
    <a:srgbClr val="829B77"/>
    <a:srgbClr val="F8F0D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AB0C5-CB9A-4D80-8776-89A3937136FF}" v="42" dt="2025-10-15T17:47:31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7" autoAdjust="0"/>
    <p:restoredTop sz="94809"/>
  </p:normalViewPr>
  <p:slideViewPr>
    <p:cSldViewPr snapToGrid="0">
      <p:cViewPr varScale="1">
        <p:scale>
          <a:sx n="67" d="100"/>
          <a:sy n="67" d="100"/>
        </p:scale>
        <p:origin x="82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4:20:52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79 620 24575,'-1'4'0,"1"-1"0,-1 1 0,0 0 0,0 0 0,-1-1 0,1 1 0,-1-1 0,1 1 0,-1-1 0,0 0 0,-1 0 0,1 1 0,0-2 0,-1 1 0,0 0 0,-3 3 0,2-3 0,0 1 0,1-1 0,0 1 0,0 0 0,0 0 0,0 0 0,1 1 0,-1-1 0,1 0 0,-3 10 0,1 12 0,1-1 0,0 1 0,2 0 0,4 41 0,-1-57 0,0 0 0,1 0 0,0 0 0,1-1 0,7 15 0,7 17 0,-1 15 0,6-5 0,-7-17 0,13 13 0,-26-43 0,0 1 0,1-1 0,-1 1 0,1-1 0,0 0 0,0 0 0,0-1 0,1 1 0,-1-1 0,1 0 0,0 0 0,5 2 0,18 12 0,13 6 0,-35-21 0,0 1 0,1 0 0,-1 0 0,0 1 0,-1 0 0,1 0 0,7 8 0,-11-9 0,-1 0 0,0 0 0,0 0 0,0 0 0,0 0 0,0 0 0,-1 0 0,1 0 0,-1 0 0,0 0 0,0 0 0,0 1 0,-1-1 0,0 5 0,0-3 0,1-1 0,0 1 0,0 0 0,0 0 0,2 7 0,-1-7 0,1-1 0,0 0 0,1 1 0,-1-1 0,1 0 0,-1 0 0,1 0 0,0-1 0,1 1 0,-1-1 0,1 1 0,-1-1 0,1 0 0,0-1 0,0 1 0,0-1 0,1 0 0,-1 0 0,1 0 0,-1 0 0,1-1 0,-1 1 0,1-1 0,0-1 0,0 1 0,0-1 0,-1 1 0,1-1 0,0-1 0,0 1 0,0-1 0,8-2 0,-11 3 0,-1 0 0,0-1 0,1 1 0,-1-1 0,0 0 0,1 1 0,-1-1 0,0 0 0,0 0 0,0 0 0,0 0 0,0 0 0,0 0 0,0 0 0,0 0 0,0 0 0,0 0 0,0 0 0,-1-1 0,1 1 0,0 0 0,-1-1 0,0 1 0,1 0 0,-1-1 0,1 1 0,-1-3 0,0-3 0,0-1 0,0 1 0,0-1 0,-3-10 0,0-10 0,3 19 0,1 1 0,0-1 0,0 1 0,4-11 0,-2 7 0,-2 9 0,-1-1 0,0 0 0,0 1 0,0-1 0,0 0 0,-1 0 0,1 1 0,-1-1 0,0 0 0,-2-5 0,2 7 0,0-1 0,0 1 0,0 0 0,0-1 0,1 1 0,-1-1 0,1 0 0,-1 1 0,1-1 0,0 1 0,0-1 0,0 0 0,1 1 0,-1-1 0,1 1 0,-1-1 0,1 1 0,0-1 0,0 1 0,0-1 0,0 1 0,0 0 0,3-4 0,5-5 0,0 0 0,-1-1 0,-1 0 0,12-25 0,-2-3 0,14-50 0,-1-46 0,-28 122 0,0 0 0,0 0 0,-2 0 0,0 0 0,-2-23 0,-5-71 0,7 63 0,1-48 0,-1 90 0,1 0 0,0 0 0,1 0 0,-1 0 0,0 0 0,1 0 0,0 1 0,-1-1 0,1 1 0,4-5 0,11-17 0,-2-2 0,-13 23 0,0-1 0,0 1 0,0 0 0,0-1 0,-1 1 0,1-1 0,-1 1 0,0-1 0,0 0 0,0 1 0,-1-1 0,1-7 0,-1 4 0,1 1 0,-1 1 0,0 0 0,0-1 0,-1 1 0,1-1 0,-1 1 0,0 0 0,-1 0 0,1 0 0,-1-1 0,0 1 0,0 1 0,-1-1 0,1 0 0,-5-4 0,6 7 0,-1-1 0,1 1 0,0-1 0,0 1 0,0-1 0,0 1 0,0-1 0,0 1 0,1-1 0,-1 0 0,1 1 0,0-1 0,0 0 0,0 0 0,0 1 0,0-1 0,0 0 0,1 1 0,0-1 0,-1 0 0,1 1 0,0-1 0,0 1 0,0-1 0,1 1 0,-1 0 0,0-1 0,1 1 0,0 0 0,-1 0 0,1 0 0,0 0 0,3-2 0,-2 2 0,0-1 0,-1 1 0,1-1 0,-1 1 0,0-1 0,0 0 0,0 0 0,0 0 0,0 0 0,-1 0 0,1 0 0,-1 0 0,0-1 0,0 1 0,0 0 0,0-1 0,-1 1 0,1-1 0,-1 1 0,0-1 0,0 1 0,0-1 0,0 1 0,-1-1 0,1 1 0,-1-1 0,0 1 0,-2-5 0,2 7 0,0-1 0,0 1 0,0-1 0,0 1 0,0-1 0,0 1 0,0 0 0,-1 0 0,1-1 0,-1 1 0,1 0 0,-1 0 0,1 0 0,-1 0 0,0 1 0,1-1 0,-1 0 0,0 1 0,1-1 0,-1 1 0,0 0 0,-2-1 0,-5 0 0,1 1 0,-1 0 0,-12 2 0,11-1 0,5-1 0,-1-1 0,1 0 0,0 0 0,-1 0 0,1 0 0,0-1 0,0 0 0,-8-3 0,-20-7 0,26 10 0,0-1 0,0 1 0,1-1 0,-1 0 0,1 0 0,0-1 0,-8-5 0,3 2 0,9 6 0,0-1 0,0 1 0,0 1 0,0-1 0,0 0 0,0 0 0,0 1 0,0 0 0,0-1 0,-1 1 0,1 0 0,0 0 0,0 0 0,0 0 0,0 0 0,-1 1 0,-2 0 0,4-1 0,0 0 0,0 1 0,0-1 0,-1 1 0,1 0 0,0-1 0,0 1 0,0 0 0,0 0 0,0 0 0,0-1 0,0 1 0,0 0 0,0 0 0,1 0 0,-1 0 0,0 1 0,1-1 0,-1 0 0,1 0 0,-1 0 0,1 1 0,-1-1 0,1 0 0,0 0 0,0 1 0,-1-1 0,1 0 0,0 2 0,0 0 0,0 1 0,0-1 0,0 0 0,-1 1 0,1-1 0,-1 0 0,0 1 0,0-1 0,0 0 0,-3 6 0,0-3 0,-1 0 0,1-1 0,-12 11 0,16-16 0,-73 72 0,66-66 0,0 1 0,1 1 0,0-1 0,0 1 0,1 0 0,0 0 0,0 1 0,1-1 0,0 1 0,0 0 0,1 0 0,0 0 0,1 1 0,-2 12 0,3-16 0,0 0 0,-1 0 0,1 0 0,-2 0 0,1 0 0,-6 10 0,5-11 0,0 0 0,1 0 0,0 1 0,0-1 0,0 0 0,0 1 0,1-1 0,0 1 0,0 8 0,0-3 0,1 0 0,-2 0 0,1 0 0,-2 0 0,-5 19 0,3-22 67,0 0 0,0 0 0,0 0 0,-8 7 0,-15 24-1767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9" tIns="47105" rIns="94209" bIns="47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09" tIns="47105" rIns="94209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208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Eight</a:t>
            </a:r>
            <a:br>
              <a:rPr lang="en-US" sz="2400" dirty="0"/>
            </a:br>
            <a:r>
              <a:rPr lang="en-US" sz="2400" dirty="0"/>
              <a:t>17 October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653E-2C0B-8E7F-FEAA-661D8EE41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38695-C4C0-FD16-DB0D-7F0B5152C533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DC221B0B-3067-BECF-500B-656DD3727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25A4B-59BD-072A-3656-BED63563472B}"/>
              </a:ext>
            </a:extLst>
          </p:cNvPr>
          <p:cNvSpPr txBox="1"/>
          <p:nvPr/>
        </p:nvSpPr>
        <p:spPr>
          <a:xfrm>
            <a:off x="734990" y="1672038"/>
            <a:ext cx="3283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1.4 billion</a:t>
            </a:r>
          </a:p>
          <a:p>
            <a:endParaRPr lang="en-US" sz="2000" dirty="0"/>
          </a:p>
          <a:p>
            <a:r>
              <a:rPr lang="en-US" sz="2000" dirty="0"/>
              <a:t>HAN = 91.1 percent</a:t>
            </a:r>
          </a:p>
          <a:p>
            <a:endParaRPr lang="en-US" sz="2000" dirty="0"/>
          </a:p>
          <a:p>
            <a:r>
              <a:rPr lang="en-US" sz="2000" dirty="0"/>
              <a:t>PRC recognizes 56 ethnic groups. Biggest include: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AA80EC-B022-7BFD-6F71-1BA3AD1DEFD2}"/>
              </a:ext>
            </a:extLst>
          </p:cNvPr>
          <p:cNvGraphicFramePr>
            <a:graphicFrameLocks noGrp="1"/>
          </p:cNvGraphicFramePr>
          <p:nvPr/>
        </p:nvGraphicFramePr>
        <p:xfrm>
          <a:off x="734990" y="3743844"/>
          <a:ext cx="3028619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32">
                  <a:extLst>
                    <a:ext uri="{9D8B030D-6E8A-4147-A177-3AD203B41FA5}">
                      <a16:colId xmlns:a16="http://schemas.microsoft.com/office/drawing/2014/main" val="1716116945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80459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Han</a:t>
                      </a:r>
                    </a:p>
                    <a:p>
                      <a:r>
                        <a:rPr lang="en-US" sz="1800" dirty="0"/>
                        <a:t>Zhang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Hui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Manchu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Uighur</a:t>
                      </a:r>
                    </a:p>
                    <a:p>
                      <a:r>
                        <a:rPr lang="en-US" sz="1800" dirty="0"/>
                        <a:t>Miao</a:t>
                      </a:r>
                    </a:p>
                    <a:p>
                      <a:r>
                        <a:rPr lang="en-US" sz="1800" dirty="0"/>
                        <a:t> Yi</a:t>
                      </a:r>
                    </a:p>
                    <a:p>
                      <a:r>
                        <a:rPr lang="en-US" sz="1800" dirty="0"/>
                        <a:t>Tujia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Tibetan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Mongol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Dong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Buyei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Yao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Bai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Korean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Hani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Kazakh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Dai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33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DCD17-8FE7-84DF-FC23-9F6D8E14148C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CF5CB524-7ECF-BF62-D16A-41D15466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F3242-6DC9-4B51-6FAB-E46C9754F14C}"/>
              </a:ext>
            </a:extLst>
          </p:cNvPr>
          <p:cNvSpPr txBox="1"/>
          <p:nvPr/>
        </p:nvSpPr>
        <p:spPr>
          <a:xfrm>
            <a:off x="468866" y="1635694"/>
            <a:ext cx="38017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23 provinces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4 </a:t>
            </a:r>
            <a:r>
              <a:rPr lang="en-US" sz="2000" dirty="0"/>
              <a:t>direct m</a:t>
            </a:r>
            <a:r>
              <a:rPr lang="en-US" sz="2000" dirty="0">
                <a:effectLst/>
              </a:rPr>
              <a:t>unicipalities (</a:t>
            </a:r>
            <a:r>
              <a:rPr lang="en-US" sz="2000" dirty="0" err="1">
                <a:effectLst/>
              </a:rPr>
              <a:t>Zhixia</a:t>
            </a:r>
            <a:r>
              <a:rPr lang="en-US" sz="2000" dirty="0">
                <a:effectLst/>
              </a:rPr>
              <a:t> Shi)</a:t>
            </a:r>
            <a:br>
              <a:rPr lang="en-US" sz="2000" dirty="0">
                <a:effectLst/>
              </a:rPr>
            </a:b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北京 </a:t>
            </a:r>
            <a:r>
              <a:rPr lang="en-US" sz="2000" dirty="0"/>
              <a:t>Beijing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重庆 </a:t>
            </a:r>
            <a:r>
              <a:rPr lang="en-US" sz="2000" dirty="0"/>
              <a:t>Chongqing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上海 </a:t>
            </a:r>
            <a:r>
              <a:rPr lang="en-US" sz="2000" dirty="0"/>
              <a:t>Shanghai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and </a:t>
            </a:r>
            <a:r>
              <a:rPr lang="zh-CN" altLang="en-US" sz="2000" dirty="0">
                <a:effectLst/>
              </a:rPr>
              <a:t>天津 </a:t>
            </a:r>
            <a:r>
              <a:rPr lang="en-US" sz="2000" dirty="0"/>
              <a:t>Tianjin</a:t>
            </a:r>
            <a:endParaRPr lang="en-US" sz="2000" dirty="0">
              <a:effectLst/>
            </a:endParaRPr>
          </a:p>
          <a:p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Self-governing districts under the direct jurisdiction of the central government.</a:t>
            </a:r>
            <a:br>
              <a:rPr lang="en-US" sz="2000" dirty="0">
                <a:effectLst/>
              </a:rPr>
            </a:br>
            <a:br>
              <a:rPr lang="en-US" sz="2000" dirty="0">
                <a:effectLst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769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8592-863D-51B6-0CF7-F13B8519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FAB72-83C7-5290-AE2B-147203A8B7D7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9E1121FC-28BB-9B83-6B18-840384EC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3B964C-5872-D291-EEC2-24B27E37AFCC}"/>
              </a:ext>
            </a:extLst>
          </p:cNvPr>
          <p:cNvSpPr txBox="1"/>
          <p:nvPr/>
        </p:nvSpPr>
        <p:spPr>
          <a:xfrm>
            <a:off x="550209" y="1758396"/>
            <a:ext cx="34120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Autonomous Regions (</a:t>
            </a:r>
            <a:r>
              <a:rPr lang="en-US" sz="2000" dirty="0" err="1">
                <a:effectLst/>
              </a:rPr>
              <a:t>Zizhiqu</a:t>
            </a:r>
            <a:r>
              <a:rPr lang="en-US" sz="2000" dirty="0">
                <a:effectLst/>
              </a:rPr>
              <a:t>)</a:t>
            </a:r>
          </a:p>
          <a:p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广西 </a:t>
            </a:r>
            <a:r>
              <a:rPr lang="en-US" sz="2000" dirty="0">
                <a:effectLst/>
              </a:rPr>
              <a:t>Guangxi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内蒙古 </a:t>
            </a:r>
            <a:r>
              <a:rPr lang="en-US" sz="2000" dirty="0">
                <a:effectLst/>
              </a:rPr>
              <a:t>Inner Mongolia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宁夏 </a:t>
            </a:r>
            <a:r>
              <a:rPr lang="en-US" sz="2000" dirty="0">
                <a:effectLst/>
              </a:rPr>
              <a:t>Ningxia 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西藏 </a:t>
            </a:r>
            <a:r>
              <a:rPr lang="en-US" sz="2000" dirty="0">
                <a:effectLst/>
              </a:rPr>
              <a:t>Tibet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新疆 </a:t>
            </a:r>
            <a:r>
              <a:rPr lang="en-US" sz="2000" dirty="0">
                <a:effectLst/>
              </a:rPr>
              <a:t>Xinjiang Uyghur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            Autonomous Region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120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18CDC-455D-532B-6633-B4806902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BCE22-9689-ED83-5243-A141B93259E8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03D92E0E-1E8D-6664-0ADC-44B95579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13325-436E-2D02-105E-194E40D12B47}"/>
              </a:ext>
            </a:extLst>
          </p:cNvPr>
          <p:cNvSpPr txBox="1"/>
          <p:nvPr/>
        </p:nvSpPr>
        <p:spPr>
          <a:xfrm>
            <a:off x="381753" y="2322997"/>
            <a:ext cx="4063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Special Administrative Regions (SAR)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r>
              <a:rPr lang="zh-CN" altLang="en-US" sz="2000" dirty="0">
                <a:effectLst/>
              </a:rPr>
              <a:t>香港 </a:t>
            </a:r>
            <a:r>
              <a:rPr lang="en-US" sz="2000" dirty="0"/>
              <a:t>Hong Kong</a:t>
            </a:r>
            <a:endParaRPr lang="en-US" sz="2000" dirty="0">
              <a:effectLst/>
            </a:endParaRPr>
          </a:p>
          <a:p>
            <a:r>
              <a:rPr lang="zh-CN" altLang="en-US" sz="2000" dirty="0">
                <a:effectLst/>
              </a:rPr>
              <a:t>澳门 </a:t>
            </a:r>
            <a:r>
              <a:rPr lang="en-US" sz="2000" dirty="0"/>
              <a:t>Macau</a:t>
            </a:r>
            <a:endParaRPr lang="en-US" sz="2000" dirty="0">
              <a:effectLst/>
            </a:endParaRPr>
          </a:p>
          <a:p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This Special Administrative Regions under the policy of </a:t>
            </a:r>
          </a:p>
          <a:p>
            <a:r>
              <a:rPr lang="en-US" sz="2000" dirty="0">
                <a:effectLst/>
              </a:rPr>
              <a:t>"One Country, Two Systems</a:t>
            </a:r>
            <a:r>
              <a:rPr lang="en-US" sz="20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9980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40941-2E56-B31C-753E-9664257D49A9}"/>
              </a:ext>
            </a:extLst>
          </p:cNvPr>
          <p:cNvSpPr txBox="1"/>
          <p:nvPr/>
        </p:nvSpPr>
        <p:spPr>
          <a:xfrm>
            <a:off x="3779460" y="2315182"/>
            <a:ext cx="3682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中華民國 台灣</a:t>
            </a:r>
            <a:endParaRPr lang="en-US" sz="4400" dirty="0"/>
          </a:p>
        </p:txBody>
      </p:sp>
      <p:pic>
        <p:nvPicPr>
          <p:cNvPr id="4" name="Picture 3" descr="A red and blue flag with a white sun&#10;&#10;Description automatically generated">
            <a:extLst>
              <a:ext uri="{FF2B5EF4-FFF2-40B4-BE49-F238E27FC236}">
                <a16:creationId xmlns:a16="http://schemas.microsoft.com/office/drawing/2014/main" id="{589E370D-D0E2-1C4A-AB75-CCD24884E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6" y="3526276"/>
            <a:ext cx="2876764" cy="1920240"/>
          </a:xfrm>
          <a:prstGeom prst="rect">
            <a:avLst/>
          </a:prstGeom>
        </p:spPr>
      </p:pic>
      <p:pic>
        <p:nvPicPr>
          <p:cNvPr id="6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88C1DCFD-3006-0BF7-F4F3-4D30D1AF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6" y="3526276"/>
            <a:ext cx="3476531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EDA74-1609-E7BA-9FA5-7050D277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21" y="3526276"/>
            <a:ext cx="2093153" cy="1920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04D28-CF6A-B558-2FCA-4B89B2201997}"/>
              </a:ext>
            </a:extLst>
          </p:cNvPr>
          <p:cNvSpPr txBox="1"/>
          <p:nvPr/>
        </p:nvSpPr>
        <p:spPr>
          <a:xfrm>
            <a:off x="700795" y="5452194"/>
            <a:ext cx="299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Republic of China (on Taiwan)</a:t>
            </a:r>
          </a:p>
        </p:txBody>
      </p:sp>
    </p:spTree>
    <p:extLst>
      <p:ext uri="{BB962C8B-B14F-4D97-AF65-F5344CB8AC3E}">
        <p14:creationId xmlns:p14="http://schemas.microsoft.com/office/powerpoint/2010/main" val="31770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06CD-DF72-2F63-5122-AC62AB28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82880"/>
            <a:ext cx="8767267" cy="6583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2A4019-A1EE-240F-4128-58771F99919C}"/>
                  </a:ext>
                </a:extLst>
              </p14:cNvPr>
              <p14:cNvContentPartPr/>
              <p14:nvPr/>
            </p14:nvContentPartPr>
            <p14:xfrm>
              <a:off x="8412205" y="5095376"/>
              <a:ext cx="254520" cy="53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2A4019-A1EE-240F-4128-58771F9991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3205" y="5086736"/>
                <a:ext cx="272160" cy="5551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047C60-01E6-B89F-0D13-2F31A87F5980}"/>
              </a:ext>
            </a:extLst>
          </p:cNvPr>
          <p:cNvSpPr/>
          <p:nvPr/>
        </p:nvSpPr>
        <p:spPr>
          <a:xfrm>
            <a:off x="8428807" y="5123486"/>
            <a:ext cx="217109" cy="485664"/>
          </a:xfrm>
          <a:custGeom>
            <a:avLst/>
            <a:gdLst>
              <a:gd name="connsiteX0" fmla="*/ 3598 w 217109"/>
              <a:gd name="connsiteY0" fmla="*/ 291754 h 485664"/>
              <a:gd name="connsiteX1" fmla="*/ 5377 w 217109"/>
              <a:gd name="connsiteY1" fmla="*/ 300649 h 485664"/>
              <a:gd name="connsiteX2" fmla="*/ 8935 w 217109"/>
              <a:gd name="connsiteY2" fmla="*/ 309544 h 485664"/>
              <a:gd name="connsiteX3" fmla="*/ 12493 w 217109"/>
              <a:gd name="connsiteY3" fmla="*/ 323776 h 485664"/>
              <a:gd name="connsiteX4" fmla="*/ 17830 w 217109"/>
              <a:gd name="connsiteY4" fmla="*/ 350461 h 485664"/>
              <a:gd name="connsiteX5" fmla="*/ 21388 w 217109"/>
              <a:gd name="connsiteY5" fmla="*/ 357577 h 485664"/>
              <a:gd name="connsiteX6" fmla="*/ 32061 w 217109"/>
              <a:gd name="connsiteY6" fmla="*/ 370030 h 485664"/>
              <a:gd name="connsiteX7" fmla="*/ 37398 w 217109"/>
              <a:gd name="connsiteY7" fmla="*/ 377146 h 485664"/>
              <a:gd name="connsiteX8" fmla="*/ 48072 w 217109"/>
              <a:gd name="connsiteY8" fmla="*/ 391378 h 485664"/>
              <a:gd name="connsiteX9" fmla="*/ 51630 w 217109"/>
              <a:gd name="connsiteY9" fmla="*/ 396715 h 485664"/>
              <a:gd name="connsiteX10" fmla="*/ 67641 w 217109"/>
              <a:gd name="connsiteY10" fmla="*/ 405610 h 485664"/>
              <a:gd name="connsiteX11" fmla="*/ 74757 w 217109"/>
              <a:gd name="connsiteY11" fmla="*/ 409168 h 485664"/>
              <a:gd name="connsiteX12" fmla="*/ 80094 w 217109"/>
              <a:gd name="connsiteY12" fmla="*/ 412726 h 485664"/>
              <a:gd name="connsiteX13" fmla="*/ 87210 w 217109"/>
              <a:gd name="connsiteY13" fmla="*/ 414505 h 485664"/>
              <a:gd name="connsiteX14" fmla="*/ 105000 w 217109"/>
              <a:gd name="connsiteY14" fmla="*/ 434074 h 485664"/>
              <a:gd name="connsiteX15" fmla="*/ 106779 w 217109"/>
              <a:gd name="connsiteY15" fmla="*/ 439410 h 485664"/>
              <a:gd name="connsiteX16" fmla="*/ 110337 w 217109"/>
              <a:gd name="connsiteY16" fmla="*/ 444747 h 485664"/>
              <a:gd name="connsiteX17" fmla="*/ 115674 w 217109"/>
              <a:gd name="connsiteY17" fmla="*/ 457200 h 485664"/>
              <a:gd name="connsiteX18" fmla="*/ 117453 w 217109"/>
              <a:gd name="connsiteY18" fmla="*/ 464316 h 485664"/>
              <a:gd name="connsiteX19" fmla="*/ 121011 w 217109"/>
              <a:gd name="connsiteY19" fmla="*/ 480327 h 485664"/>
              <a:gd name="connsiteX20" fmla="*/ 126348 w 217109"/>
              <a:gd name="connsiteY20" fmla="*/ 483885 h 485664"/>
              <a:gd name="connsiteX21" fmla="*/ 135243 w 217109"/>
              <a:gd name="connsiteY21" fmla="*/ 485664 h 485664"/>
              <a:gd name="connsiteX22" fmla="*/ 142359 w 217109"/>
              <a:gd name="connsiteY22" fmla="*/ 482106 h 485664"/>
              <a:gd name="connsiteX23" fmla="*/ 133464 w 217109"/>
              <a:gd name="connsiteY23" fmla="*/ 442968 h 485664"/>
              <a:gd name="connsiteX24" fmla="*/ 129906 w 217109"/>
              <a:gd name="connsiteY24" fmla="*/ 437632 h 485664"/>
              <a:gd name="connsiteX25" fmla="*/ 131685 w 217109"/>
              <a:gd name="connsiteY25" fmla="*/ 412726 h 485664"/>
              <a:gd name="connsiteX26" fmla="*/ 137022 w 217109"/>
              <a:gd name="connsiteY26" fmla="*/ 405610 h 485664"/>
              <a:gd name="connsiteX27" fmla="*/ 149475 w 217109"/>
              <a:gd name="connsiteY27" fmla="*/ 394936 h 485664"/>
              <a:gd name="connsiteX28" fmla="*/ 153033 w 217109"/>
              <a:gd name="connsiteY28" fmla="*/ 386041 h 485664"/>
              <a:gd name="connsiteX29" fmla="*/ 156591 w 217109"/>
              <a:gd name="connsiteY29" fmla="*/ 380704 h 485664"/>
              <a:gd name="connsiteX30" fmla="*/ 158370 w 217109"/>
              <a:gd name="connsiteY30" fmla="*/ 371809 h 485664"/>
              <a:gd name="connsiteX31" fmla="*/ 161928 w 217109"/>
              <a:gd name="connsiteY31" fmla="*/ 364693 h 485664"/>
              <a:gd name="connsiteX32" fmla="*/ 165486 w 217109"/>
              <a:gd name="connsiteY32" fmla="*/ 354019 h 485664"/>
              <a:gd name="connsiteX33" fmla="*/ 174381 w 217109"/>
              <a:gd name="connsiteY33" fmla="*/ 339787 h 485664"/>
              <a:gd name="connsiteX34" fmla="*/ 176160 w 217109"/>
              <a:gd name="connsiteY34" fmla="*/ 332671 h 485664"/>
              <a:gd name="connsiteX35" fmla="*/ 181497 w 217109"/>
              <a:gd name="connsiteY35" fmla="*/ 316660 h 485664"/>
              <a:gd name="connsiteX36" fmla="*/ 183275 w 217109"/>
              <a:gd name="connsiteY36" fmla="*/ 295312 h 485664"/>
              <a:gd name="connsiteX37" fmla="*/ 185054 w 217109"/>
              <a:gd name="connsiteY37" fmla="*/ 289975 h 485664"/>
              <a:gd name="connsiteX38" fmla="*/ 188612 w 217109"/>
              <a:gd name="connsiteY38" fmla="*/ 273965 h 485664"/>
              <a:gd name="connsiteX39" fmla="*/ 186833 w 217109"/>
              <a:gd name="connsiteY39" fmla="*/ 257954 h 485664"/>
              <a:gd name="connsiteX40" fmla="*/ 183275 w 217109"/>
              <a:gd name="connsiteY40" fmla="*/ 236606 h 485664"/>
              <a:gd name="connsiteX41" fmla="*/ 185054 w 217109"/>
              <a:gd name="connsiteY41" fmla="*/ 138761 h 485664"/>
              <a:gd name="connsiteX42" fmla="*/ 197507 w 217109"/>
              <a:gd name="connsiteY42" fmla="*/ 126309 h 485664"/>
              <a:gd name="connsiteX43" fmla="*/ 208181 w 217109"/>
              <a:gd name="connsiteY43" fmla="*/ 122751 h 485664"/>
              <a:gd name="connsiteX44" fmla="*/ 208181 w 217109"/>
              <a:gd name="connsiteY44" fmla="*/ 99624 h 485664"/>
              <a:gd name="connsiteX45" fmla="*/ 204623 w 217109"/>
              <a:gd name="connsiteY45" fmla="*/ 94287 h 485664"/>
              <a:gd name="connsiteX46" fmla="*/ 202844 w 217109"/>
              <a:gd name="connsiteY46" fmla="*/ 85392 h 485664"/>
              <a:gd name="connsiteX47" fmla="*/ 199286 w 217109"/>
              <a:gd name="connsiteY47" fmla="*/ 74718 h 485664"/>
              <a:gd name="connsiteX48" fmla="*/ 202844 w 217109"/>
              <a:gd name="connsiteY48" fmla="*/ 53370 h 485664"/>
              <a:gd name="connsiteX49" fmla="*/ 204623 w 217109"/>
              <a:gd name="connsiteY49" fmla="*/ 39138 h 485664"/>
              <a:gd name="connsiteX50" fmla="*/ 215297 w 217109"/>
              <a:gd name="connsiteY50" fmla="*/ 28464 h 485664"/>
              <a:gd name="connsiteX51" fmla="*/ 217076 w 217109"/>
              <a:gd name="connsiteY51" fmla="*/ 21348 h 485664"/>
              <a:gd name="connsiteX52" fmla="*/ 213518 w 217109"/>
              <a:gd name="connsiteY52" fmla="*/ 12453 h 485664"/>
              <a:gd name="connsiteX53" fmla="*/ 201065 w 217109"/>
              <a:gd name="connsiteY53" fmla="*/ 7116 h 485664"/>
              <a:gd name="connsiteX54" fmla="*/ 190391 w 217109"/>
              <a:gd name="connsiteY54" fmla="*/ 14232 h 485664"/>
              <a:gd name="connsiteX55" fmla="*/ 167265 w 217109"/>
              <a:gd name="connsiteY55" fmla="*/ 8895 h 485664"/>
              <a:gd name="connsiteX56" fmla="*/ 158370 w 217109"/>
              <a:gd name="connsiteY56" fmla="*/ 3558 h 485664"/>
              <a:gd name="connsiteX57" fmla="*/ 144138 w 217109"/>
              <a:gd name="connsiteY57" fmla="*/ 0 h 485664"/>
              <a:gd name="connsiteX58" fmla="*/ 135243 w 217109"/>
              <a:gd name="connsiteY58" fmla="*/ 7116 h 485664"/>
              <a:gd name="connsiteX59" fmla="*/ 131685 w 217109"/>
              <a:gd name="connsiteY59" fmla="*/ 14232 h 485664"/>
              <a:gd name="connsiteX60" fmla="*/ 122790 w 217109"/>
              <a:gd name="connsiteY60" fmla="*/ 28464 h 485664"/>
              <a:gd name="connsiteX61" fmla="*/ 115674 w 217109"/>
              <a:gd name="connsiteY61" fmla="*/ 44475 h 485664"/>
              <a:gd name="connsiteX62" fmla="*/ 110337 w 217109"/>
              <a:gd name="connsiteY62" fmla="*/ 49812 h 485664"/>
              <a:gd name="connsiteX63" fmla="*/ 103221 w 217109"/>
              <a:gd name="connsiteY63" fmla="*/ 51591 h 485664"/>
              <a:gd name="connsiteX64" fmla="*/ 97884 w 217109"/>
              <a:gd name="connsiteY64" fmla="*/ 55149 h 485664"/>
              <a:gd name="connsiteX65" fmla="*/ 81873 w 217109"/>
              <a:gd name="connsiteY65" fmla="*/ 72939 h 485664"/>
              <a:gd name="connsiteX66" fmla="*/ 78315 w 217109"/>
              <a:gd name="connsiteY66" fmla="*/ 92508 h 485664"/>
              <a:gd name="connsiteX67" fmla="*/ 74757 w 217109"/>
              <a:gd name="connsiteY67" fmla="*/ 97845 h 485664"/>
              <a:gd name="connsiteX68" fmla="*/ 71199 w 217109"/>
              <a:gd name="connsiteY68" fmla="*/ 104961 h 485664"/>
              <a:gd name="connsiteX69" fmla="*/ 67641 w 217109"/>
              <a:gd name="connsiteY69" fmla="*/ 119193 h 485664"/>
              <a:gd name="connsiteX70" fmla="*/ 64083 w 217109"/>
              <a:gd name="connsiteY70" fmla="*/ 126309 h 485664"/>
              <a:gd name="connsiteX71" fmla="*/ 60525 w 217109"/>
              <a:gd name="connsiteY71" fmla="*/ 142319 h 485664"/>
              <a:gd name="connsiteX72" fmla="*/ 58746 w 217109"/>
              <a:gd name="connsiteY72" fmla="*/ 147656 h 485664"/>
              <a:gd name="connsiteX73" fmla="*/ 56967 w 217109"/>
              <a:gd name="connsiteY73" fmla="*/ 154772 h 485664"/>
              <a:gd name="connsiteX74" fmla="*/ 49851 w 217109"/>
              <a:gd name="connsiteY74" fmla="*/ 167225 h 485664"/>
              <a:gd name="connsiteX75" fmla="*/ 40956 w 217109"/>
              <a:gd name="connsiteY75" fmla="*/ 185015 h 485664"/>
              <a:gd name="connsiteX76" fmla="*/ 37398 w 217109"/>
              <a:gd name="connsiteY76" fmla="*/ 190352 h 485664"/>
              <a:gd name="connsiteX77" fmla="*/ 35619 w 217109"/>
              <a:gd name="connsiteY77" fmla="*/ 195689 h 485664"/>
              <a:gd name="connsiteX78" fmla="*/ 30282 w 217109"/>
              <a:gd name="connsiteY78" fmla="*/ 201026 h 485664"/>
              <a:gd name="connsiteX79" fmla="*/ 28504 w 217109"/>
              <a:gd name="connsiteY79" fmla="*/ 208142 h 485664"/>
              <a:gd name="connsiteX80" fmla="*/ 23167 w 217109"/>
              <a:gd name="connsiteY80" fmla="*/ 215258 h 485664"/>
              <a:gd name="connsiteX81" fmla="*/ 19609 w 217109"/>
              <a:gd name="connsiteY81" fmla="*/ 220595 h 485664"/>
              <a:gd name="connsiteX82" fmla="*/ 17830 w 217109"/>
              <a:gd name="connsiteY82" fmla="*/ 225932 h 485664"/>
              <a:gd name="connsiteX83" fmla="*/ 8935 w 217109"/>
              <a:gd name="connsiteY83" fmla="*/ 238385 h 485664"/>
              <a:gd name="connsiteX84" fmla="*/ 5377 w 217109"/>
              <a:gd name="connsiteY84" fmla="*/ 254396 h 485664"/>
              <a:gd name="connsiteX85" fmla="*/ 40 w 217109"/>
              <a:gd name="connsiteY85" fmla="*/ 270407 h 485664"/>
              <a:gd name="connsiteX86" fmla="*/ 3598 w 217109"/>
              <a:gd name="connsiteY86" fmla="*/ 291754 h 4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17109" h="485664">
                <a:moveTo>
                  <a:pt x="3598" y="291754"/>
                </a:moveTo>
                <a:cubicBezTo>
                  <a:pt x="4487" y="296794"/>
                  <a:pt x="4508" y="297753"/>
                  <a:pt x="5377" y="300649"/>
                </a:cubicBezTo>
                <a:cubicBezTo>
                  <a:pt x="6295" y="303708"/>
                  <a:pt x="7814" y="306554"/>
                  <a:pt x="8935" y="309544"/>
                </a:cubicBezTo>
                <a:cubicBezTo>
                  <a:pt x="10997" y="315043"/>
                  <a:pt x="11431" y="317406"/>
                  <a:pt x="12493" y="323776"/>
                </a:cubicBezTo>
                <a:cubicBezTo>
                  <a:pt x="13620" y="330536"/>
                  <a:pt x="14822" y="344445"/>
                  <a:pt x="17830" y="350461"/>
                </a:cubicBezTo>
                <a:cubicBezTo>
                  <a:pt x="19016" y="352833"/>
                  <a:pt x="19982" y="355328"/>
                  <a:pt x="21388" y="357577"/>
                </a:cubicBezTo>
                <a:cubicBezTo>
                  <a:pt x="27389" y="367178"/>
                  <a:pt x="25346" y="362195"/>
                  <a:pt x="32061" y="370030"/>
                </a:cubicBezTo>
                <a:cubicBezTo>
                  <a:pt x="33990" y="372281"/>
                  <a:pt x="35619" y="374774"/>
                  <a:pt x="37398" y="377146"/>
                </a:cubicBezTo>
                <a:cubicBezTo>
                  <a:pt x="40855" y="387516"/>
                  <a:pt x="37065" y="378798"/>
                  <a:pt x="48072" y="391378"/>
                </a:cubicBezTo>
                <a:cubicBezTo>
                  <a:pt x="49480" y="392987"/>
                  <a:pt x="50021" y="395307"/>
                  <a:pt x="51630" y="396715"/>
                </a:cubicBezTo>
                <a:cubicBezTo>
                  <a:pt x="62725" y="406423"/>
                  <a:pt x="58747" y="401798"/>
                  <a:pt x="67641" y="405610"/>
                </a:cubicBezTo>
                <a:cubicBezTo>
                  <a:pt x="70079" y="406655"/>
                  <a:pt x="72454" y="407852"/>
                  <a:pt x="74757" y="409168"/>
                </a:cubicBezTo>
                <a:cubicBezTo>
                  <a:pt x="76613" y="410229"/>
                  <a:pt x="78129" y="411884"/>
                  <a:pt x="80094" y="412726"/>
                </a:cubicBezTo>
                <a:cubicBezTo>
                  <a:pt x="82341" y="413689"/>
                  <a:pt x="84838" y="413912"/>
                  <a:pt x="87210" y="414505"/>
                </a:cubicBezTo>
                <a:cubicBezTo>
                  <a:pt x="101760" y="429055"/>
                  <a:pt x="96141" y="422262"/>
                  <a:pt x="105000" y="434074"/>
                </a:cubicBezTo>
                <a:cubicBezTo>
                  <a:pt x="105593" y="435853"/>
                  <a:pt x="105940" y="437733"/>
                  <a:pt x="106779" y="439410"/>
                </a:cubicBezTo>
                <a:cubicBezTo>
                  <a:pt x="107735" y="441322"/>
                  <a:pt x="109495" y="442782"/>
                  <a:pt x="110337" y="444747"/>
                </a:cubicBezTo>
                <a:cubicBezTo>
                  <a:pt x="117230" y="460830"/>
                  <a:pt x="106741" y="443801"/>
                  <a:pt x="115674" y="457200"/>
                </a:cubicBezTo>
                <a:cubicBezTo>
                  <a:pt x="116267" y="459572"/>
                  <a:pt x="116973" y="461918"/>
                  <a:pt x="117453" y="464316"/>
                </a:cubicBezTo>
                <a:cubicBezTo>
                  <a:pt x="117476" y="464431"/>
                  <a:pt x="119164" y="478019"/>
                  <a:pt x="121011" y="480327"/>
                </a:cubicBezTo>
                <a:cubicBezTo>
                  <a:pt x="122347" y="481997"/>
                  <a:pt x="124346" y="483134"/>
                  <a:pt x="126348" y="483885"/>
                </a:cubicBezTo>
                <a:cubicBezTo>
                  <a:pt x="129179" y="484947"/>
                  <a:pt x="132278" y="485071"/>
                  <a:pt x="135243" y="485664"/>
                </a:cubicBezTo>
                <a:cubicBezTo>
                  <a:pt x="137615" y="484478"/>
                  <a:pt x="142119" y="484747"/>
                  <a:pt x="142359" y="482106"/>
                </a:cubicBezTo>
                <a:cubicBezTo>
                  <a:pt x="145376" y="448923"/>
                  <a:pt x="147501" y="452326"/>
                  <a:pt x="133464" y="442968"/>
                </a:cubicBezTo>
                <a:cubicBezTo>
                  <a:pt x="132278" y="441189"/>
                  <a:pt x="130032" y="439766"/>
                  <a:pt x="129906" y="437632"/>
                </a:cubicBezTo>
                <a:cubicBezTo>
                  <a:pt x="129417" y="429323"/>
                  <a:pt x="129879" y="420851"/>
                  <a:pt x="131685" y="412726"/>
                </a:cubicBezTo>
                <a:cubicBezTo>
                  <a:pt x="132328" y="409832"/>
                  <a:pt x="135070" y="407841"/>
                  <a:pt x="137022" y="405610"/>
                </a:cubicBezTo>
                <a:cubicBezTo>
                  <a:pt x="143062" y="398708"/>
                  <a:pt x="142997" y="399255"/>
                  <a:pt x="149475" y="394936"/>
                </a:cubicBezTo>
                <a:cubicBezTo>
                  <a:pt x="150661" y="391971"/>
                  <a:pt x="151605" y="388897"/>
                  <a:pt x="153033" y="386041"/>
                </a:cubicBezTo>
                <a:cubicBezTo>
                  <a:pt x="153989" y="384129"/>
                  <a:pt x="155840" y="382706"/>
                  <a:pt x="156591" y="380704"/>
                </a:cubicBezTo>
                <a:cubicBezTo>
                  <a:pt x="157653" y="377873"/>
                  <a:pt x="157414" y="374678"/>
                  <a:pt x="158370" y="371809"/>
                </a:cubicBezTo>
                <a:cubicBezTo>
                  <a:pt x="159209" y="369293"/>
                  <a:pt x="160943" y="367155"/>
                  <a:pt x="161928" y="364693"/>
                </a:cubicBezTo>
                <a:cubicBezTo>
                  <a:pt x="163321" y="361211"/>
                  <a:pt x="163556" y="357235"/>
                  <a:pt x="165486" y="354019"/>
                </a:cubicBezTo>
                <a:cubicBezTo>
                  <a:pt x="171923" y="343291"/>
                  <a:pt x="168905" y="348001"/>
                  <a:pt x="174381" y="339787"/>
                </a:cubicBezTo>
                <a:cubicBezTo>
                  <a:pt x="174974" y="337415"/>
                  <a:pt x="175387" y="334991"/>
                  <a:pt x="176160" y="332671"/>
                </a:cubicBezTo>
                <a:cubicBezTo>
                  <a:pt x="182859" y="312574"/>
                  <a:pt x="177234" y="333713"/>
                  <a:pt x="181497" y="316660"/>
                </a:cubicBezTo>
                <a:cubicBezTo>
                  <a:pt x="182090" y="309544"/>
                  <a:pt x="182332" y="302390"/>
                  <a:pt x="183275" y="295312"/>
                </a:cubicBezTo>
                <a:cubicBezTo>
                  <a:pt x="183523" y="293453"/>
                  <a:pt x="184539" y="291778"/>
                  <a:pt x="185054" y="289975"/>
                </a:cubicBezTo>
                <a:cubicBezTo>
                  <a:pt x="186730" y="284111"/>
                  <a:pt x="187389" y="280082"/>
                  <a:pt x="188612" y="273965"/>
                </a:cubicBezTo>
                <a:cubicBezTo>
                  <a:pt x="188019" y="268628"/>
                  <a:pt x="187592" y="263270"/>
                  <a:pt x="186833" y="257954"/>
                </a:cubicBezTo>
                <a:cubicBezTo>
                  <a:pt x="185813" y="250812"/>
                  <a:pt x="183275" y="236606"/>
                  <a:pt x="183275" y="236606"/>
                </a:cubicBezTo>
                <a:cubicBezTo>
                  <a:pt x="182263" y="198134"/>
                  <a:pt x="178399" y="173705"/>
                  <a:pt x="185054" y="138761"/>
                </a:cubicBezTo>
                <a:cubicBezTo>
                  <a:pt x="186439" y="131490"/>
                  <a:pt x="191189" y="129181"/>
                  <a:pt x="197507" y="126309"/>
                </a:cubicBezTo>
                <a:cubicBezTo>
                  <a:pt x="200921" y="124757"/>
                  <a:pt x="208181" y="122751"/>
                  <a:pt x="208181" y="122751"/>
                </a:cubicBezTo>
                <a:cubicBezTo>
                  <a:pt x="211367" y="113194"/>
                  <a:pt x="211665" y="114723"/>
                  <a:pt x="208181" y="99624"/>
                </a:cubicBezTo>
                <a:cubicBezTo>
                  <a:pt x="207700" y="97541"/>
                  <a:pt x="205809" y="96066"/>
                  <a:pt x="204623" y="94287"/>
                </a:cubicBezTo>
                <a:cubicBezTo>
                  <a:pt x="204030" y="91322"/>
                  <a:pt x="203640" y="88309"/>
                  <a:pt x="202844" y="85392"/>
                </a:cubicBezTo>
                <a:cubicBezTo>
                  <a:pt x="201857" y="81774"/>
                  <a:pt x="199553" y="78459"/>
                  <a:pt x="199286" y="74718"/>
                </a:cubicBezTo>
                <a:cubicBezTo>
                  <a:pt x="198503" y="63758"/>
                  <a:pt x="201371" y="62210"/>
                  <a:pt x="202844" y="53370"/>
                </a:cubicBezTo>
                <a:cubicBezTo>
                  <a:pt x="203630" y="48654"/>
                  <a:pt x="202485" y="43414"/>
                  <a:pt x="204623" y="39138"/>
                </a:cubicBezTo>
                <a:cubicBezTo>
                  <a:pt x="206873" y="34637"/>
                  <a:pt x="215297" y="28464"/>
                  <a:pt x="215297" y="28464"/>
                </a:cubicBezTo>
                <a:cubicBezTo>
                  <a:pt x="215890" y="26092"/>
                  <a:pt x="217346" y="23778"/>
                  <a:pt x="217076" y="21348"/>
                </a:cubicBezTo>
                <a:cubicBezTo>
                  <a:pt x="216723" y="18174"/>
                  <a:pt x="215596" y="14878"/>
                  <a:pt x="213518" y="12453"/>
                </a:cubicBezTo>
                <a:cubicBezTo>
                  <a:pt x="211759" y="10401"/>
                  <a:pt x="203944" y="8076"/>
                  <a:pt x="201065" y="7116"/>
                </a:cubicBezTo>
                <a:cubicBezTo>
                  <a:pt x="197507" y="9488"/>
                  <a:pt x="194609" y="14935"/>
                  <a:pt x="190391" y="14232"/>
                </a:cubicBezTo>
                <a:cubicBezTo>
                  <a:pt x="175460" y="11743"/>
                  <a:pt x="183186" y="13444"/>
                  <a:pt x="167265" y="8895"/>
                </a:cubicBezTo>
                <a:cubicBezTo>
                  <a:pt x="164300" y="7116"/>
                  <a:pt x="161463" y="5104"/>
                  <a:pt x="158370" y="3558"/>
                </a:cubicBezTo>
                <a:cubicBezTo>
                  <a:pt x="154723" y="1735"/>
                  <a:pt x="147521" y="677"/>
                  <a:pt x="144138" y="0"/>
                </a:cubicBezTo>
                <a:cubicBezTo>
                  <a:pt x="141173" y="2372"/>
                  <a:pt x="137743" y="4258"/>
                  <a:pt x="135243" y="7116"/>
                </a:cubicBezTo>
                <a:cubicBezTo>
                  <a:pt x="133497" y="9112"/>
                  <a:pt x="133091" y="11983"/>
                  <a:pt x="131685" y="14232"/>
                </a:cubicBezTo>
                <a:cubicBezTo>
                  <a:pt x="125738" y="23748"/>
                  <a:pt x="126797" y="18447"/>
                  <a:pt x="122790" y="28464"/>
                </a:cubicBezTo>
                <a:cubicBezTo>
                  <a:pt x="119210" y="37415"/>
                  <a:pt x="120940" y="38156"/>
                  <a:pt x="115674" y="44475"/>
                </a:cubicBezTo>
                <a:cubicBezTo>
                  <a:pt x="114063" y="46408"/>
                  <a:pt x="112521" y="48564"/>
                  <a:pt x="110337" y="49812"/>
                </a:cubicBezTo>
                <a:cubicBezTo>
                  <a:pt x="108214" y="51025"/>
                  <a:pt x="105593" y="50998"/>
                  <a:pt x="103221" y="51591"/>
                </a:cubicBezTo>
                <a:cubicBezTo>
                  <a:pt x="101442" y="52777"/>
                  <a:pt x="99473" y="53719"/>
                  <a:pt x="97884" y="55149"/>
                </a:cubicBezTo>
                <a:cubicBezTo>
                  <a:pt x="86247" y="65623"/>
                  <a:pt x="87840" y="63989"/>
                  <a:pt x="81873" y="72939"/>
                </a:cubicBezTo>
                <a:cubicBezTo>
                  <a:pt x="81461" y="75825"/>
                  <a:pt x="80112" y="88314"/>
                  <a:pt x="78315" y="92508"/>
                </a:cubicBezTo>
                <a:cubicBezTo>
                  <a:pt x="77473" y="94473"/>
                  <a:pt x="75818" y="95989"/>
                  <a:pt x="74757" y="97845"/>
                </a:cubicBezTo>
                <a:cubicBezTo>
                  <a:pt x="73441" y="100148"/>
                  <a:pt x="72244" y="102523"/>
                  <a:pt x="71199" y="104961"/>
                </a:cubicBezTo>
                <a:cubicBezTo>
                  <a:pt x="67205" y="114281"/>
                  <a:pt x="71818" y="106663"/>
                  <a:pt x="67641" y="119193"/>
                </a:cubicBezTo>
                <a:cubicBezTo>
                  <a:pt x="66802" y="121709"/>
                  <a:pt x="65128" y="123871"/>
                  <a:pt x="64083" y="126309"/>
                </a:cubicBezTo>
                <a:cubicBezTo>
                  <a:pt x="61311" y="132778"/>
                  <a:pt x="62329" y="134200"/>
                  <a:pt x="60525" y="142319"/>
                </a:cubicBezTo>
                <a:cubicBezTo>
                  <a:pt x="60118" y="144150"/>
                  <a:pt x="59261" y="145853"/>
                  <a:pt x="58746" y="147656"/>
                </a:cubicBezTo>
                <a:cubicBezTo>
                  <a:pt x="58074" y="150007"/>
                  <a:pt x="57825" y="152483"/>
                  <a:pt x="56967" y="154772"/>
                </a:cubicBezTo>
                <a:cubicBezTo>
                  <a:pt x="53418" y="164235"/>
                  <a:pt x="54102" y="159331"/>
                  <a:pt x="49851" y="167225"/>
                </a:cubicBezTo>
                <a:cubicBezTo>
                  <a:pt x="46708" y="173062"/>
                  <a:pt x="44634" y="179499"/>
                  <a:pt x="40956" y="185015"/>
                </a:cubicBezTo>
                <a:cubicBezTo>
                  <a:pt x="39770" y="186794"/>
                  <a:pt x="38354" y="188440"/>
                  <a:pt x="37398" y="190352"/>
                </a:cubicBezTo>
                <a:cubicBezTo>
                  <a:pt x="36559" y="192029"/>
                  <a:pt x="36659" y="194129"/>
                  <a:pt x="35619" y="195689"/>
                </a:cubicBezTo>
                <a:cubicBezTo>
                  <a:pt x="34223" y="197782"/>
                  <a:pt x="32061" y="199247"/>
                  <a:pt x="30282" y="201026"/>
                </a:cubicBezTo>
                <a:cubicBezTo>
                  <a:pt x="29689" y="203398"/>
                  <a:pt x="29597" y="205955"/>
                  <a:pt x="28504" y="208142"/>
                </a:cubicBezTo>
                <a:cubicBezTo>
                  <a:pt x="27178" y="210794"/>
                  <a:pt x="24890" y="212845"/>
                  <a:pt x="23167" y="215258"/>
                </a:cubicBezTo>
                <a:cubicBezTo>
                  <a:pt x="21924" y="216998"/>
                  <a:pt x="20565" y="218683"/>
                  <a:pt x="19609" y="220595"/>
                </a:cubicBezTo>
                <a:cubicBezTo>
                  <a:pt x="18770" y="222272"/>
                  <a:pt x="18870" y="224372"/>
                  <a:pt x="17830" y="225932"/>
                </a:cubicBezTo>
                <a:cubicBezTo>
                  <a:pt x="3406" y="247569"/>
                  <a:pt x="21220" y="213814"/>
                  <a:pt x="8935" y="238385"/>
                </a:cubicBezTo>
                <a:cubicBezTo>
                  <a:pt x="3569" y="265213"/>
                  <a:pt x="10402" y="231785"/>
                  <a:pt x="5377" y="254396"/>
                </a:cubicBezTo>
                <a:cubicBezTo>
                  <a:pt x="3331" y="263604"/>
                  <a:pt x="4728" y="262593"/>
                  <a:pt x="40" y="270407"/>
                </a:cubicBezTo>
                <a:cubicBezTo>
                  <a:pt x="-391" y="271126"/>
                  <a:pt x="2709" y="286714"/>
                  <a:pt x="3598" y="29175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A3561-77F6-461C-E3CF-C8CF9E381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63" y="137160"/>
            <a:ext cx="8763633" cy="6583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1FF26F-CF7E-CCE1-75AB-9B788EB73E17}"/>
              </a:ext>
            </a:extLst>
          </p:cNvPr>
          <p:cNvSpPr/>
          <p:nvPr/>
        </p:nvSpPr>
        <p:spPr>
          <a:xfrm>
            <a:off x="2775098" y="5284381"/>
            <a:ext cx="18394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A6276-DD9D-6024-6DF5-EB57133D3A86}"/>
              </a:ext>
            </a:extLst>
          </p:cNvPr>
          <p:cNvSpPr/>
          <p:nvPr/>
        </p:nvSpPr>
        <p:spPr>
          <a:xfrm>
            <a:off x="2775098" y="5188688"/>
            <a:ext cx="2009553" cy="1169582"/>
          </a:xfrm>
          <a:prstGeom prst="rect">
            <a:avLst/>
          </a:prstGeom>
          <a:solidFill>
            <a:srgbClr val="D4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35131-6575-7EB9-FD41-0FBEBDD1EAC4}"/>
              </a:ext>
            </a:extLst>
          </p:cNvPr>
          <p:cNvSpPr txBox="1"/>
          <p:nvPr/>
        </p:nvSpPr>
        <p:spPr>
          <a:xfrm>
            <a:off x="2245415" y="4647746"/>
            <a:ext cx="3068917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Population:   24 million  </a:t>
            </a:r>
          </a:p>
          <a:p>
            <a:r>
              <a:rPr lang="en-US" sz="2000" dirty="0">
                <a:solidFill>
                  <a:schemeClr val="bg1"/>
                </a:solidFill>
              </a:rPr>
              <a:t>95-97 % ethnic Han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Languages: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	Taiwanese/</a:t>
            </a:r>
            <a:r>
              <a:rPr lang="en-US" sz="2000" dirty="0" err="1">
                <a:solidFill>
                  <a:schemeClr val="bg1"/>
                </a:solidFill>
              </a:rPr>
              <a:t>Hokkienese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Chinese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Hakka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C1BA3-4B3E-CC69-B0BC-58C991583BAD}"/>
              </a:ext>
            </a:extLst>
          </p:cNvPr>
          <p:cNvSpPr/>
          <p:nvPr/>
        </p:nvSpPr>
        <p:spPr>
          <a:xfrm>
            <a:off x="8493837" y="4019106"/>
            <a:ext cx="1681522" cy="1041992"/>
          </a:xfrm>
          <a:prstGeom prst="rect">
            <a:avLst/>
          </a:prstGeom>
          <a:solidFill>
            <a:srgbClr val="D4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46A6C-0E1D-7074-F690-1A2BA0B8F350}"/>
              </a:ext>
            </a:extLst>
          </p:cNvPr>
          <p:cNvSpPr txBox="1"/>
          <p:nvPr/>
        </p:nvSpPr>
        <p:spPr>
          <a:xfrm>
            <a:off x="8086600" y="4019106"/>
            <a:ext cx="2299138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little smaller than Maryland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250 miles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100 miles from mainland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AD3DC-541D-2401-9372-26FCB4178ADF}"/>
              </a:ext>
            </a:extLst>
          </p:cNvPr>
          <p:cNvSpPr/>
          <p:nvPr/>
        </p:nvSpPr>
        <p:spPr>
          <a:xfrm>
            <a:off x="3625850" y="2952750"/>
            <a:ext cx="742950" cy="56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1E33A-332C-596F-2B43-B5C7EE09E048}"/>
              </a:ext>
            </a:extLst>
          </p:cNvPr>
          <p:cNvSpPr/>
          <p:nvPr/>
        </p:nvSpPr>
        <p:spPr>
          <a:xfrm>
            <a:off x="5810250" y="247650"/>
            <a:ext cx="1270000" cy="56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A7910-B35B-B140-B658-7F9BAE68F094}"/>
              </a:ext>
            </a:extLst>
          </p:cNvPr>
          <p:cNvSpPr/>
          <p:nvPr/>
        </p:nvSpPr>
        <p:spPr>
          <a:xfrm>
            <a:off x="7651171" y="1915885"/>
            <a:ext cx="870857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D3A54-40E5-46BD-C76D-7C54945375F6}"/>
              </a:ext>
            </a:extLst>
          </p:cNvPr>
          <p:cNvSpPr/>
          <p:nvPr/>
        </p:nvSpPr>
        <p:spPr>
          <a:xfrm>
            <a:off x="6009821" y="3097439"/>
            <a:ext cx="870857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53ADE8-6E93-3EC4-ABD0-004160CAB5EE}"/>
              </a:ext>
            </a:extLst>
          </p:cNvPr>
          <p:cNvSpPr/>
          <p:nvPr/>
        </p:nvSpPr>
        <p:spPr>
          <a:xfrm>
            <a:off x="5562858" y="4834714"/>
            <a:ext cx="870857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AC430-8ED6-72E0-A6E8-D002A510AEA4}"/>
              </a:ext>
            </a:extLst>
          </p:cNvPr>
          <p:cNvSpPr/>
          <p:nvPr/>
        </p:nvSpPr>
        <p:spPr>
          <a:xfrm>
            <a:off x="7231966" y="5050802"/>
            <a:ext cx="870857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2D40F-8141-8223-84F9-F3146738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193" y="497442"/>
            <a:ext cx="6462032" cy="6031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2DBA3-9762-C335-A8C0-F4EBCD5C3B61}"/>
              </a:ext>
            </a:extLst>
          </p:cNvPr>
          <p:cNvSpPr txBox="1"/>
          <p:nvPr/>
        </p:nvSpPr>
        <p:spPr>
          <a:xfrm>
            <a:off x="4779271" y="32822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廈門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CEF3A-D081-1EF7-F338-09A092A5D8DD}"/>
              </a:ext>
            </a:extLst>
          </p:cNvPr>
          <p:cNvSpPr txBox="1"/>
          <p:nvPr/>
        </p:nvSpPr>
        <p:spPr>
          <a:xfrm>
            <a:off x="5579490" y="19240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福州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FF5A2-F05D-592C-9517-329102C8C20F}"/>
              </a:ext>
            </a:extLst>
          </p:cNvPr>
          <p:cNvSpPr txBox="1"/>
          <p:nvPr/>
        </p:nvSpPr>
        <p:spPr>
          <a:xfrm>
            <a:off x="4513077" y="5353050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Jinmen-Xiamen = 2 mi.</a:t>
            </a:r>
          </a:p>
          <a:p>
            <a:r>
              <a:rPr lang="en-US" dirty="0" err="1">
                <a:solidFill>
                  <a:schemeClr val="bg1"/>
                </a:solidFill>
              </a:rPr>
              <a:t>Mazu</a:t>
            </a:r>
            <a:r>
              <a:rPr lang="en-US" dirty="0">
                <a:solidFill>
                  <a:schemeClr val="bg1"/>
                </a:solidFill>
              </a:rPr>
              <a:t>-Fuzhou = 10 mi.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9F1CF4-3ACD-45F4-2C9F-5DAF53987E08}"/>
              </a:ext>
            </a:extLst>
          </p:cNvPr>
          <p:cNvCxnSpPr>
            <a:cxnSpLocks/>
          </p:cNvCxnSpPr>
          <p:nvPr/>
        </p:nvCxnSpPr>
        <p:spPr>
          <a:xfrm>
            <a:off x="5391150" y="3743890"/>
            <a:ext cx="188340" cy="1023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74AB9D-ED7E-3CAB-D772-A5F000FAFB60}"/>
              </a:ext>
            </a:extLst>
          </p:cNvPr>
          <p:cNvCxnSpPr>
            <a:cxnSpLocks/>
          </p:cNvCxnSpPr>
          <p:nvPr/>
        </p:nvCxnSpPr>
        <p:spPr>
          <a:xfrm>
            <a:off x="6189209" y="2380683"/>
            <a:ext cx="188340" cy="1023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0A23278-BAC4-985F-4187-B505DFFE0C83}"/>
              </a:ext>
            </a:extLst>
          </p:cNvPr>
          <p:cNvSpPr/>
          <p:nvPr/>
        </p:nvSpPr>
        <p:spPr>
          <a:xfrm>
            <a:off x="8432800" y="3429000"/>
            <a:ext cx="304800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44506-1621-BE92-686E-5CE6893908DE}"/>
              </a:ext>
            </a:extLst>
          </p:cNvPr>
          <p:cNvSpPr/>
          <p:nvPr/>
        </p:nvSpPr>
        <p:spPr>
          <a:xfrm rot="2061242">
            <a:off x="7839336" y="5253590"/>
            <a:ext cx="342482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CA625-E0E8-74DA-846B-A4833B35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99F93-DBE7-E31D-4BBF-DFD878A97690}"/>
              </a:ext>
            </a:extLst>
          </p:cNvPr>
          <p:cNvSpPr txBox="1"/>
          <p:nvPr/>
        </p:nvSpPr>
        <p:spPr>
          <a:xfrm>
            <a:off x="2203423" y="1907053"/>
            <a:ext cx="8576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When you think of  China, Taiwan, and the “Taiwan issue”</a:t>
            </a:r>
            <a:br>
              <a:rPr lang="en-US" sz="2800" dirty="0"/>
            </a:br>
            <a:r>
              <a:rPr lang="en-US" sz="2800" dirty="0"/>
              <a:t> what comes to mind?</a:t>
            </a:r>
          </a:p>
        </p:txBody>
      </p:sp>
    </p:spTree>
    <p:extLst>
      <p:ext uri="{BB962C8B-B14F-4D97-AF65-F5344CB8AC3E}">
        <p14:creationId xmlns:p14="http://schemas.microsoft.com/office/powerpoint/2010/main" val="946540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2C53C-02AB-CD16-AE0B-C1B8C0CE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5" y="183154"/>
            <a:ext cx="4800600" cy="2346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C2BD-5BFA-9040-F9BB-852AA982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412" y="3153490"/>
            <a:ext cx="5852160" cy="4774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FFF0B-13B4-A4C0-A607-FCFC73A9A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94" y="200860"/>
            <a:ext cx="5840259" cy="2834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7281EB-7BAD-EEA7-BC8A-35A453E66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15" y="2761548"/>
            <a:ext cx="4804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74216"/>
              </p:ext>
            </p:extLst>
          </p:nvPr>
        </p:nvGraphicFramePr>
        <p:xfrm>
          <a:off x="3791527" y="535183"/>
          <a:ext cx="3894012" cy="5768340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 (29 Aug)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2 (5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3 (12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4 (19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5 (26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6 (3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7 (10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8 (17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9 (24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10 (31 Oct 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11 (7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12 (14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13 (21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Thanksgiving Break</a:t>
                      </a:r>
                    </a:p>
                  </a:txBody>
                  <a:tcPr marL="36830" marR="1841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14 (5 Dec)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47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Fall </a:t>
            </a:r>
            <a:r>
              <a:rPr lang="en-US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92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056 0.38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87CE-CA28-6C26-8C87-4C75F685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56" y="449407"/>
            <a:ext cx="5066448" cy="1463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316E1-9931-D2F3-4F0D-B63EA08F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56" y="175087"/>
            <a:ext cx="765810" cy="274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920828-87F1-0798-D2F7-16AC00C6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01" y="741144"/>
            <a:ext cx="480612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25ED06-8666-986C-E011-7DBE72723428}"/>
              </a:ext>
            </a:extLst>
          </p:cNvPr>
          <p:cNvSpPr/>
          <p:nvPr/>
        </p:nvSpPr>
        <p:spPr>
          <a:xfrm>
            <a:off x="579179" y="2611120"/>
            <a:ext cx="2286000" cy="18796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E31AB-B88A-79C9-8FD2-982E77A52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56" y="2186767"/>
            <a:ext cx="4997241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541A2-F229-8A84-5DB4-E9890E19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F87EA-9A30-C632-2198-59FAB4289B59}"/>
              </a:ext>
            </a:extLst>
          </p:cNvPr>
          <p:cNvSpPr txBox="1"/>
          <p:nvPr/>
        </p:nvSpPr>
        <p:spPr>
          <a:xfrm>
            <a:off x="881743" y="83820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… what else is going on?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E9A33D-361C-85EE-08C1-ABE073DA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86" y="685800"/>
            <a:ext cx="44386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ADD2E-8380-060C-9B9A-EA8BD42D8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84" y="1740784"/>
            <a:ext cx="48719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9541-4AC5-3A00-405E-7C5778FC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EDC2F2-CFD0-AC39-2E2A-69E32565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7" y="555172"/>
            <a:ext cx="5736771" cy="76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9B83BD-1E9F-872C-F731-F65B1E4056DD}"/>
              </a:ext>
            </a:extLst>
          </p:cNvPr>
          <p:cNvSpPr/>
          <p:nvPr/>
        </p:nvSpPr>
        <p:spPr>
          <a:xfrm>
            <a:off x="3739241" y="2545804"/>
            <a:ext cx="4827815" cy="51308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9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8CEE-EF1D-9658-C708-0F98BBFC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F2B6A-2AE4-8E20-8CC7-E294DC0C1874}"/>
              </a:ext>
            </a:extLst>
          </p:cNvPr>
          <p:cNvSpPr txBox="1"/>
          <p:nvPr/>
        </p:nvSpPr>
        <p:spPr>
          <a:xfrm>
            <a:off x="881743" y="83820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… what else is going 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F5DF5-AC0A-F353-59E5-F7D44125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7" y="1662150"/>
            <a:ext cx="5128704" cy="2270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6AD45-FCF3-C506-867A-FC82DD4E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40" y="315686"/>
            <a:ext cx="347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49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2CB87-A362-98B0-193F-D153D59E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14" y="0"/>
            <a:ext cx="5695023" cy="11247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38EB6-C1B0-CD46-81B5-FED7FCBB88B6}"/>
              </a:ext>
            </a:extLst>
          </p:cNvPr>
          <p:cNvSpPr/>
          <p:nvPr/>
        </p:nvSpPr>
        <p:spPr>
          <a:xfrm>
            <a:off x="3678400" y="5996576"/>
            <a:ext cx="1949515" cy="861424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0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3F5A7-CECC-D53E-C7CE-483DF86E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00" y="2133508"/>
            <a:ext cx="6217920" cy="261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B4B2E-A2D6-A32B-0AB2-22CF58C69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1" y="580715"/>
            <a:ext cx="6217920" cy="1735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EEBA3-084F-7DE1-B179-1F19FED9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38" y="500743"/>
            <a:ext cx="5005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93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43C99-873A-D418-6728-9DEB406D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1F774-F182-9FCA-8EDB-C940DC4A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410" y="700460"/>
            <a:ext cx="4385179" cy="52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2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58E9F-C281-E41F-E5C7-EA6316445329}"/>
              </a:ext>
            </a:extLst>
          </p:cNvPr>
          <p:cNvSpPr txBox="1"/>
          <p:nvPr/>
        </p:nvSpPr>
        <p:spPr>
          <a:xfrm>
            <a:off x="925660" y="3429000"/>
            <a:ext cx="4054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Gervasio HSU, Chief of Political Section</a:t>
            </a:r>
          </a:p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Ms. Sarah HSIEH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EBE2B-62E3-B2BB-656A-6D305BDE37E9}"/>
              </a:ext>
            </a:extLst>
          </p:cNvPr>
          <p:cNvSpPr txBox="1"/>
          <p:nvPr/>
        </p:nvSpPr>
        <p:spPr>
          <a:xfrm>
            <a:off x="605645" y="5173441"/>
            <a:ext cx="409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Maisie will intro and ask first question.</a:t>
            </a:r>
          </a:p>
        </p:txBody>
      </p:sp>
      <p:pic>
        <p:nvPicPr>
          <p:cNvPr id="7" name="Picture 6" descr="A blue and yellow logo with black text&#10;&#10;Description automatically generated">
            <a:extLst>
              <a:ext uri="{FF2B5EF4-FFF2-40B4-BE49-F238E27FC236}">
                <a16:creationId xmlns:a16="http://schemas.microsoft.com/office/drawing/2014/main" id="{704ECF71-FE50-E689-506F-7458A359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30" y="427520"/>
            <a:ext cx="2257313" cy="2257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53371-5F90-A371-E5C8-652B5B0A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33" y="1234215"/>
            <a:ext cx="4341319" cy="5394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D255C-4ED4-B719-C0D3-C46CA91A3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43" y="228825"/>
            <a:ext cx="4343596" cy="53949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6879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2549-1163-AC7D-A675-C4280C3F1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8F7AF0-E3D0-273F-2F74-27B697DD5F89}"/>
              </a:ext>
            </a:extLst>
          </p:cNvPr>
          <p:cNvSpPr txBox="1"/>
          <p:nvPr/>
        </p:nvSpPr>
        <p:spPr>
          <a:xfrm>
            <a:off x="925660" y="3429000"/>
            <a:ext cx="4054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TAO Song, Counselor and Chief of Political Affairs</a:t>
            </a:r>
          </a:p>
          <a:p>
            <a:pPr marL="182880" indent="-182880"/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Ms. GAO Shuang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2D765-A1AD-4381-5DAC-BBA21B193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31" y="427521"/>
            <a:ext cx="2226843" cy="2525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B64A3-BE2E-518E-B464-75B7606F424D}"/>
              </a:ext>
            </a:extLst>
          </p:cNvPr>
          <p:cNvSpPr txBox="1"/>
          <p:nvPr/>
        </p:nvSpPr>
        <p:spPr>
          <a:xfrm>
            <a:off x="1001093" y="5474928"/>
            <a:ext cx="3880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Alex will intro and ask first question.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64923-5A5F-2505-FE09-BF3F9EA36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80" y="1234215"/>
            <a:ext cx="4170572" cy="539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6CC48-985F-FF82-24FA-5B0BE3ACF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59" y="280023"/>
            <a:ext cx="4354780" cy="53949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4751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D666D-9C13-B80F-CC19-D705B58DB623}"/>
              </a:ext>
            </a:extLst>
          </p:cNvPr>
          <p:cNvSpPr txBox="1"/>
          <p:nvPr/>
        </p:nvSpPr>
        <p:spPr>
          <a:xfrm>
            <a:off x="5966312" y="554476"/>
            <a:ext cx="32632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DEPART CSIS at 2:00pm</a:t>
            </a:r>
          </a:p>
          <a:p>
            <a:endParaRPr lang="en-US" sz="2400" dirty="0"/>
          </a:p>
          <a:p>
            <a:endParaRPr lang="en-US" sz="24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E0780-81E1-5BC6-1966-75EBB85B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74" y="2053893"/>
            <a:ext cx="4542244" cy="450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95F6F-93C5-9EAC-F056-3ADCD463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79" y="554476"/>
            <a:ext cx="4179309" cy="5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8F4D-F976-DD8B-12B4-83C43397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46F9DE-F75F-745D-BE99-3DFBEBD5A0E6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787236-15B7-67D1-BC1F-3E770A4AA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992872"/>
              </p:ext>
            </p:extLst>
          </p:nvPr>
        </p:nvGraphicFramePr>
        <p:xfrm>
          <a:off x="1500869" y="1421136"/>
          <a:ext cx="9077648" cy="5199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Class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China-Taiwan readings and updates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Preps for HSU and TAO meetings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Internship conversations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Gervasio HSU  -  Chief, Political Section, TECRO</a:t>
                      </a:r>
                    </a:p>
                    <a:p>
                      <a:pPr lvl="1"/>
                      <a:r>
                        <a:rPr lang="en-US" sz="1600" i="1" dirty="0">
                          <a:latin typeface="Aptos" panose="020B0004020202020204" pitchFamily="34" charset="0"/>
                        </a:rPr>
                        <a:t>- Welcome by Maisie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 Presentation: The Impostor Syndrome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Fulton and Samantha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 to Embassy of China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3419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Counselor TAO Song</a:t>
                      </a:r>
                    </a:p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Chief, Bilateral Affairs, Embassy of China</a:t>
                      </a:r>
                    </a:p>
                    <a:p>
                      <a:pPr lvl="1"/>
                      <a:r>
                        <a:rPr lang="en-US" sz="1600" i="1" dirty="0">
                          <a:latin typeface="Aptos" panose="020B0004020202020204" pitchFamily="34" charset="0"/>
                        </a:rPr>
                        <a:t>- Welcome by Alex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and Metro back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DC7621F3-4A1E-0382-85AD-6AFE756C3E69}"/>
              </a:ext>
            </a:extLst>
          </p:cNvPr>
          <p:cNvSpPr/>
          <p:nvPr/>
        </p:nvSpPr>
        <p:spPr>
          <a:xfrm>
            <a:off x="1500869" y="1421136"/>
            <a:ext cx="7368811" cy="1276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03F29C2-7986-941B-8AA6-CB8F0328DEC8}"/>
              </a:ext>
            </a:extLst>
          </p:cNvPr>
          <p:cNvSpPr/>
          <p:nvPr/>
        </p:nvSpPr>
        <p:spPr>
          <a:xfrm>
            <a:off x="1304926" y="2884177"/>
            <a:ext cx="7368811" cy="544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1FB19CD-4DA5-32E3-57A7-9F119E51D1B1}"/>
              </a:ext>
            </a:extLst>
          </p:cNvPr>
          <p:cNvSpPr/>
          <p:nvPr/>
        </p:nvSpPr>
        <p:spPr>
          <a:xfrm>
            <a:off x="1218929" y="3382708"/>
            <a:ext cx="7368811" cy="544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894F275-EF12-9FBE-353F-1B62EE37C977}"/>
              </a:ext>
            </a:extLst>
          </p:cNvPr>
          <p:cNvSpPr/>
          <p:nvPr/>
        </p:nvSpPr>
        <p:spPr>
          <a:xfrm>
            <a:off x="1304926" y="3997734"/>
            <a:ext cx="7368811" cy="734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8F16F6-4CEB-41EF-79A1-635173C77FBD}"/>
              </a:ext>
            </a:extLst>
          </p:cNvPr>
          <p:cNvSpPr/>
          <p:nvPr/>
        </p:nvSpPr>
        <p:spPr>
          <a:xfrm>
            <a:off x="1304925" y="4732020"/>
            <a:ext cx="7368811" cy="445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1F83C9-6187-2A7C-4709-5FA1A1779D9F}"/>
              </a:ext>
            </a:extLst>
          </p:cNvPr>
          <p:cNvSpPr/>
          <p:nvPr/>
        </p:nvSpPr>
        <p:spPr>
          <a:xfrm>
            <a:off x="1304924" y="5177790"/>
            <a:ext cx="7368811" cy="977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7E9DDC-6C52-30A5-B5BB-DB0EE01A4CCD}"/>
              </a:ext>
            </a:extLst>
          </p:cNvPr>
          <p:cNvSpPr/>
          <p:nvPr/>
        </p:nvSpPr>
        <p:spPr>
          <a:xfrm>
            <a:off x="1218928" y="6129184"/>
            <a:ext cx="7368811" cy="678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D21C9-8026-08FB-8B45-2783D1404B1A}"/>
              </a:ext>
            </a:extLst>
          </p:cNvPr>
          <p:cNvSpPr txBox="1"/>
          <p:nvPr/>
        </p:nvSpPr>
        <p:spPr>
          <a:xfrm>
            <a:off x="1322173" y="2037629"/>
            <a:ext cx="315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Several minutes each --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06023-C39B-B3CE-2DBC-77B8F78F9190}"/>
              </a:ext>
            </a:extLst>
          </p:cNvPr>
          <p:cNvSpPr txBox="1"/>
          <p:nvPr/>
        </p:nvSpPr>
        <p:spPr>
          <a:xfrm>
            <a:off x="2115975" y="3000220"/>
            <a:ext cx="37666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2400" dirty="0"/>
              <a:t>Bobby</a:t>
            </a:r>
            <a:br>
              <a:rPr lang="en-US" sz="2400" dirty="0"/>
            </a:br>
            <a:r>
              <a:rPr lang="en-US" sz="2400" dirty="0"/>
              <a:t>Kiana</a:t>
            </a:r>
            <a:br>
              <a:rPr lang="en-US" sz="2400"/>
            </a:br>
            <a:r>
              <a:rPr lang="en-US" sz="2400"/>
              <a:t>Syarra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D18E9-E431-5311-A82C-7044FAED96D1}"/>
              </a:ext>
            </a:extLst>
          </p:cNvPr>
          <p:cNvSpPr txBox="1"/>
          <p:nvPr/>
        </p:nvSpPr>
        <p:spPr>
          <a:xfrm>
            <a:off x="1322173" y="1075038"/>
            <a:ext cx="32976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Internship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6C9C8-3365-3A23-4E7D-F5D0A16ED6B1}"/>
              </a:ext>
            </a:extLst>
          </p:cNvPr>
          <p:cNvSpPr txBox="1"/>
          <p:nvPr/>
        </p:nvSpPr>
        <p:spPr>
          <a:xfrm>
            <a:off x="5972016" y="1536703"/>
            <a:ext cx="4104009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000" dirty="0"/>
              <a:t>Organization name and business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In-person, virtual, hybrid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My tasks and responsibilities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Communications and team dynamics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Fun things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2550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5E960-BEFD-A649-B6BF-140AE50EC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3A570-E33E-4136-D4A7-2FA62719D8A5}"/>
              </a:ext>
            </a:extLst>
          </p:cNvPr>
          <p:cNvSpPr txBox="1"/>
          <p:nvPr/>
        </p:nvSpPr>
        <p:spPr>
          <a:xfrm>
            <a:off x="4968452" y="2612989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</p:spTree>
    <p:extLst>
      <p:ext uri="{BB962C8B-B14F-4D97-AF65-F5344CB8AC3E}">
        <p14:creationId xmlns:p14="http://schemas.microsoft.com/office/powerpoint/2010/main" val="3168271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58E9F-C281-E41F-E5C7-EA6316445329}"/>
              </a:ext>
            </a:extLst>
          </p:cNvPr>
          <p:cNvSpPr txBox="1"/>
          <p:nvPr/>
        </p:nvSpPr>
        <p:spPr>
          <a:xfrm>
            <a:off x="4773062" y="1566208"/>
            <a:ext cx="66442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32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</a:t>
            </a:r>
            <a:r>
              <a:rPr lang="en-US" sz="3200" kern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Gervasio HSU</a:t>
            </a:r>
            <a:br>
              <a:rPr lang="en-US" sz="2400" kern="0" dirty="0"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Chief of Political Section</a:t>
            </a:r>
            <a:b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i="1" dirty="0"/>
              <a:t>Taipei Economic and Cultural Representative Office</a:t>
            </a:r>
            <a:br>
              <a:rPr lang="en-US" sz="2400" i="1" dirty="0"/>
            </a:br>
            <a:r>
              <a:rPr lang="en-US" sz="2400" i="1" dirty="0"/>
              <a:t>(TECRO)</a:t>
            </a:r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EBE2B-62E3-B2BB-656A-6D305BDE37E9}"/>
              </a:ext>
            </a:extLst>
          </p:cNvPr>
          <p:cNvSpPr txBox="1"/>
          <p:nvPr/>
        </p:nvSpPr>
        <p:spPr>
          <a:xfrm>
            <a:off x="1747740" y="5243816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Maisie welcomes and asks first question.</a:t>
            </a:r>
          </a:p>
        </p:txBody>
      </p:sp>
      <p:pic>
        <p:nvPicPr>
          <p:cNvPr id="7" name="Picture 6" descr="A blue and yellow logo with black text&#10;&#10;Description automatically generated">
            <a:extLst>
              <a:ext uri="{FF2B5EF4-FFF2-40B4-BE49-F238E27FC236}">
                <a16:creationId xmlns:a16="http://schemas.microsoft.com/office/drawing/2014/main" id="{704ECF71-FE50-E689-506F-7458A359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7" y="796331"/>
            <a:ext cx="2446309" cy="24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0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24EAD-055A-1DD0-228C-A77E46A8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372" y="0"/>
            <a:ext cx="5110028" cy="358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3011E-0FB0-1934-A6B8-86CCE12A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28" y="3902770"/>
            <a:ext cx="6892054" cy="392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8C7D6-E385-A417-7B6B-0449D2BE6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31" y="547596"/>
            <a:ext cx="5412948" cy="3598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A3843-B1E9-B882-2BD7-423DC11281EC}"/>
              </a:ext>
            </a:extLst>
          </p:cNvPr>
          <p:cNvSpPr txBox="1"/>
          <p:nvPr/>
        </p:nvSpPr>
        <p:spPr>
          <a:xfrm>
            <a:off x="933973" y="4668355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2826456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29215-8B60-491C-6B00-4D8999DE0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502920"/>
            <a:ext cx="7802880" cy="5852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624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33FCE6-3E8A-B1F0-7A22-D347F4CE14C1}"/>
              </a:ext>
            </a:extLst>
          </p:cNvPr>
          <p:cNvSpPr txBox="1"/>
          <p:nvPr/>
        </p:nvSpPr>
        <p:spPr>
          <a:xfrm>
            <a:off x="1180213" y="914400"/>
            <a:ext cx="3936535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401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7D494-E079-DCDA-072E-9F247EBF68DA}"/>
              </a:ext>
            </a:extLst>
          </p:cNvPr>
          <p:cNvSpPr txBox="1"/>
          <p:nvPr/>
        </p:nvSpPr>
        <p:spPr>
          <a:xfrm>
            <a:off x="1031655" y="1714910"/>
            <a:ext cx="1060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saw comments on your analytical sheet that didn’t make sense (or you don’t agree with), let’s talk.</a:t>
            </a:r>
          </a:p>
          <a:p>
            <a:endParaRPr lang="en-US" sz="2400" dirty="0"/>
          </a:p>
          <a:p>
            <a:r>
              <a:rPr lang="en-US" sz="2400" dirty="0"/>
              <a:t>PLEASE …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31DCF-D4BD-2B5A-4F2D-3F3C10700916}"/>
              </a:ext>
            </a:extLst>
          </p:cNvPr>
          <p:cNvSpPr txBox="1"/>
          <p:nvPr/>
        </p:nvSpPr>
        <p:spPr>
          <a:xfrm>
            <a:off x="2600546" y="2822905"/>
            <a:ext cx="90399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remember “Memo #2” has to be well-written.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build on worksheets and ADD POLICY options and recommendation.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try to make sense, make interesting, make relevant.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maximum two pages (single-space).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17B7125-984E-205F-8EB9-134D1DFD0B11}"/>
              </a:ext>
            </a:extLst>
          </p:cNvPr>
          <p:cNvCxnSpPr/>
          <p:nvPr/>
        </p:nvCxnSpPr>
        <p:spPr>
          <a:xfrm>
            <a:off x="2801566" y="3812545"/>
            <a:ext cx="1342417" cy="914400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266F2A-C9B9-A4C6-3BC7-E4B6648DBF7E}"/>
              </a:ext>
            </a:extLst>
          </p:cNvPr>
          <p:cNvSpPr txBox="1"/>
          <p:nvPr/>
        </p:nvSpPr>
        <p:spPr>
          <a:xfrm>
            <a:off x="4345002" y="4608008"/>
            <a:ext cx="3982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Correct. Clean up.</a:t>
            </a:r>
          </a:p>
          <a:p>
            <a:r>
              <a:rPr lang="en-US" sz="2000" dirty="0"/>
              <a:t>Add to.  Supplement.  Extend.</a:t>
            </a:r>
          </a:p>
          <a:p>
            <a:r>
              <a:rPr lang="en-US" sz="2000" dirty="0"/>
              <a:t>Make more sophisticated. Raise up. </a:t>
            </a:r>
          </a:p>
          <a:p>
            <a:r>
              <a:rPr lang="en-US" sz="2000" dirty="0"/>
              <a:t>Anticipate readers’ interests, needs.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67014-3E2B-C0D5-462A-308283B8A59A}"/>
              </a:ext>
            </a:extLst>
          </p:cNvPr>
          <p:cNvSpPr txBox="1"/>
          <p:nvPr/>
        </p:nvSpPr>
        <p:spPr>
          <a:xfrm>
            <a:off x="8953500" y="5537200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OK?</a:t>
            </a:r>
          </a:p>
        </p:txBody>
      </p:sp>
    </p:spTree>
    <p:extLst>
      <p:ext uri="{BB962C8B-B14F-4D97-AF65-F5344CB8AC3E}">
        <p14:creationId xmlns:p14="http://schemas.microsoft.com/office/powerpoint/2010/main" val="5277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CD090EB-900C-525E-CA3D-157C7EB3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D5EF19-60FC-DEE1-D9AD-EB8EE4080B3D}"/>
              </a:ext>
            </a:extLst>
          </p:cNvPr>
          <p:cNvGraphicFramePr>
            <a:graphicFrameLocks noGrp="1"/>
          </p:cNvGraphicFramePr>
          <p:nvPr/>
        </p:nvGraphicFramePr>
        <p:xfrm>
          <a:off x="814707" y="773561"/>
          <a:ext cx="10721658" cy="6263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071462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359478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Maisie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Skye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Ending the war in Sudan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Esme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Immigration and Balancing Interests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Culture Wars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Camille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 and PFAS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Erik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Ukraine Innovative Use of Drones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Israeli Use of Lavender AI in Targeting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Richard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Enhancing Cybersecurity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Alex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Increasing Military Strength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Iranian Nationalism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Syarra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Influence in Eastern Europe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Maeve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Israeli Use of AI in Military Strikes in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Kiana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Federal Spending … or inflation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Aid to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Impact of U.S.-China Tariffs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Bobby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Health Care: High Cost of Prescription Drugs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Gabby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U.S. Culture Wars and How Policy Fuels them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U.S.-Israel Relations After Netanyahu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Katelyn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Russia-Ukraine Negotiations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Disinformation Targets U.S. Elections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of Legal Immigration Pathways in the U.S.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Priya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Advances in Renewable Energy and EVs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BFF664-EA2E-44F9-A989-19EC5D38880B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2870443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1944-460D-5FB2-1A6B-AC963E5C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F4530-FEAF-18AF-B0CE-7861E65033A5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1C75-0870-A8D7-87CB-FE6DC630596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5DDDB-97FD-9BBA-9642-931D7F9D7431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9C79D-1686-7392-9210-3CEF8B1A0258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D9EFB-8A76-B6F6-CD83-8E5C2E44FAD5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F60A9-119F-7CEA-5481-C1210F7D32AA}"/>
              </a:ext>
            </a:extLst>
          </p:cNvPr>
          <p:cNvSpPr/>
          <p:nvPr/>
        </p:nvSpPr>
        <p:spPr>
          <a:xfrm rot="471109">
            <a:off x="6213734" y="1453580"/>
            <a:ext cx="236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 OK?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A23638-80A0-8F03-9F3F-512E383EEC5A}"/>
              </a:ext>
            </a:extLst>
          </p:cNvPr>
          <p:cNvSpPr/>
          <p:nvPr/>
        </p:nvSpPr>
        <p:spPr>
          <a:xfrm>
            <a:off x="6161736" y="5225143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54F22-5899-0361-CF79-0BA5CC5D4C43}"/>
              </a:ext>
            </a:extLst>
          </p:cNvPr>
          <p:cNvSpPr/>
          <p:nvPr/>
        </p:nvSpPr>
        <p:spPr>
          <a:xfrm>
            <a:off x="9108831" y="5225142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D189F-7EE5-EECA-7560-71B40DD2F0BB}"/>
              </a:ext>
            </a:extLst>
          </p:cNvPr>
          <p:cNvSpPr/>
          <p:nvPr/>
        </p:nvSpPr>
        <p:spPr>
          <a:xfrm>
            <a:off x="6600168" y="5183812"/>
            <a:ext cx="2203788" cy="39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0A624-D4A3-2A34-7EA7-96152993837C}"/>
              </a:ext>
            </a:extLst>
          </p:cNvPr>
          <p:cNvSpPr/>
          <p:nvPr/>
        </p:nvSpPr>
        <p:spPr>
          <a:xfrm>
            <a:off x="9578416" y="5606296"/>
            <a:ext cx="2203788" cy="8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7B859-7815-BD41-78E4-C8642F9ECBFC}"/>
              </a:ext>
            </a:extLst>
          </p:cNvPr>
          <p:cNvSpPr/>
          <p:nvPr/>
        </p:nvSpPr>
        <p:spPr>
          <a:xfrm>
            <a:off x="6600168" y="4379900"/>
            <a:ext cx="4970508" cy="220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81543-4CFB-38BF-140D-B24DE149D008}"/>
              </a:ext>
            </a:extLst>
          </p:cNvPr>
          <p:cNvSpPr txBox="1"/>
          <p:nvPr/>
        </p:nvSpPr>
        <p:spPr>
          <a:xfrm>
            <a:off x="7121359" y="4512853"/>
            <a:ext cx="405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PREPARING AND PLANNING?</a:t>
            </a:r>
          </a:p>
        </p:txBody>
      </p:sp>
    </p:spTree>
    <p:extLst>
      <p:ext uri="{BB962C8B-B14F-4D97-AF65-F5344CB8AC3E}">
        <p14:creationId xmlns:p14="http://schemas.microsoft.com/office/powerpoint/2010/main" val="2534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32000-525E-BDB3-4DF0-145AEA28DD6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Templates</a:t>
            </a:r>
          </a:p>
        </p:txBody>
      </p:sp>
      <p:pic>
        <p:nvPicPr>
          <p:cNvPr id="4" name="Picture 3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C6028DD2-CF0B-96DF-BB19-C5DCA5B0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2" y="1429075"/>
            <a:ext cx="4662705" cy="5852160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7F94EF-EFF1-0906-560E-BC29421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4" y="1429075"/>
            <a:ext cx="492550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B640BED-A8C3-C6B5-FF00-7876B24E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4" y="1429075"/>
            <a:ext cx="528928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letter of a document&#10;&#10;AI-generated content may be incorrect.">
            <a:extLst>
              <a:ext uri="{FF2B5EF4-FFF2-40B4-BE49-F238E27FC236}">
                <a16:creationId xmlns:a16="http://schemas.microsoft.com/office/drawing/2014/main" id="{AD80BE61-65A8-170C-07E9-94F8A9B5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7" y="1429075"/>
            <a:ext cx="4697984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949876-0737-96D2-A846-02DC2A732C83}"/>
              </a:ext>
            </a:extLst>
          </p:cNvPr>
          <p:cNvSpPr txBox="1"/>
          <p:nvPr/>
        </p:nvSpPr>
        <p:spPr>
          <a:xfrm>
            <a:off x="6096000" y="73504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8A111-D7DF-8763-EE2C-9C2EBF24241E}"/>
              </a:ext>
            </a:extLst>
          </p:cNvPr>
          <p:cNvSpPr txBox="1"/>
          <p:nvPr/>
        </p:nvSpPr>
        <p:spPr>
          <a:xfrm>
            <a:off x="10720507" y="735045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</p:spTree>
    <p:extLst>
      <p:ext uri="{BB962C8B-B14F-4D97-AF65-F5344CB8AC3E}">
        <p14:creationId xmlns:p14="http://schemas.microsoft.com/office/powerpoint/2010/main" val="181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E7A194C-634E-8E6A-5B1C-4459EC16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AE265-7A71-3B96-9180-4E62430ACE1A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7A44A3-E676-F06C-6320-E55E1FBA02BA}"/>
              </a:ext>
            </a:extLst>
          </p:cNvPr>
          <p:cNvGraphicFramePr>
            <a:graphicFrameLocks noGrp="1"/>
          </p:cNvGraphicFramePr>
          <p:nvPr/>
        </p:nvGraphicFramePr>
        <p:xfrm>
          <a:off x="1500869" y="1421136"/>
          <a:ext cx="9077648" cy="52604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Class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China-Taiwan readings and updates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Preps for HSU and TAO meetings</a:t>
                      </a:r>
                    </a:p>
                    <a:p>
                      <a:pPr marL="36576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- Internship conversations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Gervasio HSU  -  Chief, Political Section, TECRO</a:t>
                      </a:r>
                    </a:p>
                    <a:p>
                      <a:pPr lvl="1"/>
                      <a:r>
                        <a:rPr lang="en-US" sz="1800" i="1" dirty="0">
                          <a:latin typeface="Aptos" panose="020B0004020202020204" pitchFamily="34" charset="0"/>
                        </a:rPr>
                        <a:t>- Welcome by Maisie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 Presentation: The Impostor Syndrome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Fulton and Samantha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 to Embassy of China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3419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Counselor TAO Song</a:t>
                      </a:r>
                    </a:p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Chief, Bilateral Affairs, Embassy of China</a:t>
                      </a:r>
                    </a:p>
                    <a:p>
                      <a:pPr lvl="1"/>
                      <a:r>
                        <a:rPr lang="en-US" sz="1800" i="1" dirty="0">
                          <a:latin typeface="Aptos" panose="020B0004020202020204" pitchFamily="34" charset="0"/>
                        </a:rPr>
                        <a:t>- Welcome by Alex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and Metro back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489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DE7C-CA08-3828-250D-0ABFC6AD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97F70-0407-4BF3-D9BD-1DD796C61EF2}"/>
              </a:ext>
            </a:extLst>
          </p:cNvPr>
          <p:cNvSpPr txBox="1"/>
          <p:nvPr/>
        </p:nvSpPr>
        <p:spPr>
          <a:xfrm>
            <a:off x="4968452" y="2612989"/>
            <a:ext cx="202324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NEXT WEEK</a:t>
            </a:r>
          </a:p>
        </p:txBody>
      </p:sp>
    </p:spTree>
    <p:extLst>
      <p:ext uri="{BB962C8B-B14F-4D97-AF65-F5344CB8AC3E}">
        <p14:creationId xmlns:p14="http://schemas.microsoft.com/office/powerpoint/2010/main" val="2976006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36B38-0A9A-226B-ABD0-1523286F9F29}"/>
              </a:ext>
            </a:extLst>
          </p:cNvPr>
          <p:cNvSpPr txBox="1"/>
          <p:nvPr/>
        </p:nvSpPr>
        <p:spPr>
          <a:xfrm>
            <a:off x="4904508" y="2782516"/>
            <a:ext cx="394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514549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22FE0-1A6C-B83D-6885-0F90BD13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AF14-8BC2-28DF-23FD-4A3E48873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243A0-65B6-6A4C-3D97-8FDF6695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31389-3491-5CC4-BBC7-2DD696F498FA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CC07E-71A2-39EC-05D2-6BCCC564EADF}"/>
              </a:ext>
            </a:extLst>
          </p:cNvPr>
          <p:cNvSpPr txBox="1"/>
          <p:nvPr/>
        </p:nvSpPr>
        <p:spPr>
          <a:xfrm>
            <a:off x="5771609" y="3997484"/>
            <a:ext cx="2208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Eight</a:t>
            </a:r>
            <a:br>
              <a:rPr lang="en-US" sz="2400" dirty="0"/>
            </a:br>
            <a:r>
              <a:rPr lang="en-US" sz="2400" dirty="0"/>
              <a:t>17 October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70C9A-8728-6EFC-0BE7-2A452D2C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A1AF-C0FB-B1C1-BAD3-D586F5C4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49CD2-862E-B11A-19EE-720C962E9E68}"/>
              </a:ext>
            </a:extLst>
          </p:cNvPr>
          <p:cNvSpPr txBox="1"/>
          <p:nvPr/>
        </p:nvSpPr>
        <p:spPr>
          <a:xfrm>
            <a:off x="3771900" y="1117600"/>
            <a:ext cx="350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China and Taiwan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FA424-5C71-8B00-9EB8-CB68B930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60" y="2284816"/>
            <a:ext cx="4691679" cy="3703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B718C-F814-8118-46F9-A59FA2FB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83" y="2160369"/>
            <a:ext cx="2040106" cy="38988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43BA75-2EE4-83BC-C271-59125708F485}"/>
              </a:ext>
            </a:extLst>
          </p:cNvPr>
          <p:cNvCxnSpPr>
            <a:cxnSpLocks/>
          </p:cNvCxnSpPr>
          <p:nvPr/>
        </p:nvCxnSpPr>
        <p:spPr>
          <a:xfrm flipH="1">
            <a:off x="6096000" y="4865470"/>
            <a:ext cx="1210161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7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BD08-AE73-DE6E-9D26-A3511005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FD6AF-9A58-AD08-6C3C-55BC96BFBD7D}"/>
              </a:ext>
            </a:extLst>
          </p:cNvPr>
          <p:cNvSpPr txBox="1"/>
          <p:nvPr/>
        </p:nvSpPr>
        <p:spPr>
          <a:xfrm>
            <a:off x="3721100" y="824468"/>
            <a:ext cx="427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Diplomatic elicitation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47515-219B-9B4A-EDE0-88AD2F4849DA}"/>
              </a:ext>
            </a:extLst>
          </p:cNvPr>
          <p:cNvSpPr txBox="1"/>
          <p:nvPr/>
        </p:nvSpPr>
        <p:spPr>
          <a:xfrm>
            <a:off x="1930401" y="1803380"/>
            <a:ext cx="88519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Remember your objective is to learn and understand, not to judge, persuade, or score points.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Pursue the questions that you want.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Ask questions with sensitivity that you would want if someone were probing you.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Consider this sort of useful devices:</a:t>
            </a:r>
          </a:p>
          <a:p>
            <a:pPr lvl="1"/>
            <a:r>
              <a:rPr lang="en-US" sz="2400" dirty="0"/>
              <a:t>“I realize it’s sensitive, but I’d like to ask – if I may – what …?”</a:t>
            </a:r>
          </a:p>
          <a:p>
            <a:pPr lvl="1"/>
            <a:r>
              <a:rPr lang="en-US" sz="2400" dirty="0"/>
              <a:t>“What should we think when we see reports that …?”</a:t>
            </a:r>
          </a:p>
          <a:p>
            <a:pPr lvl="1"/>
            <a:r>
              <a:rPr lang="en-US" sz="2400" dirty="0"/>
              <a:t>“What is your (or your government’s) perspective on …?” </a:t>
            </a:r>
          </a:p>
          <a:p>
            <a:pPr lvl="1"/>
            <a:r>
              <a:rPr lang="en-US" sz="2400" dirty="0"/>
              <a:t>“What do ___ people think about …?”</a:t>
            </a:r>
          </a:p>
          <a:p>
            <a:pPr lvl="1"/>
            <a:r>
              <a:rPr lang="en-US" sz="2400" dirty="0"/>
              <a:t>“What do you see as a solution to ____ problem?”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202CF-A0C6-1A7C-0D23-16026E9B6E1F}"/>
              </a:ext>
            </a:extLst>
          </p:cNvPr>
          <p:cNvSpPr txBox="1"/>
          <p:nvPr/>
        </p:nvSpPr>
        <p:spPr>
          <a:xfrm rot="20293128">
            <a:off x="-580571" y="176361"/>
            <a:ext cx="341085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REFRESH</a:t>
            </a:r>
          </a:p>
        </p:txBody>
      </p:sp>
    </p:spTree>
    <p:extLst>
      <p:ext uri="{BB962C8B-B14F-4D97-AF65-F5344CB8AC3E}">
        <p14:creationId xmlns:p14="http://schemas.microsoft.com/office/powerpoint/2010/main" val="41566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CD575-2A84-B935-EBED-BE9E09CB4EC4}"/>
              </a:ext>
            </a:extLst>
          </p:cNvPr>
          <p:cNvSpPr txBox="1"/>
          <p:nvPr/>
        </p:nvSpPr>
        <p:spPr>
          <a:xfrm>
            <a:off x="4706833" y="325655"/>
            <a:ext cx="217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 QUIZ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985781-78DC-4780-3F35-3EEB8F970ED4}"/>
              </a:ext>
            </a:extLst>
          </p:cNvPr>
          <p:cNvGraphicFramePr>
            <a:graphicFrameLocks noGrp="1"/>
          </p:cNvGraphicFramePr>
          <p:nvPr/>
        </p:nvGraphicFramePr>
        <p:xfrm>
          <a:off x="956733" y="1473198"/>
          <a:ext cx="9465734" cy="5067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867">
                  <a:extLst>
                    <a:ext uri="{9D8B030D-6E8A-4147-A177-3AD203B41FA5}">
                      <a16:colId xmlns:a16="http://schemas.microsoft.com/office/drawing/2014/main" val="3537760911"/>
                    </a:ext>
                  </a:extLst>
                </a:gridCol>
                <a:gridCol w="4732867">
                  <a:extLst>
                    <a:ext uri="{9D8B030D-6E8A-4147-A177-3AD203B41FA5}">
                      <a16:colId xmlns:a16="http://schemas.microsoft.com/office/drawing/2014/main" val="3723691359"/>
                    </a:ext>
                  </a:extLst>
                </a:gridCol>
              </a:tblGrid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1.  Name of Taiwan’s big semiconductor producer.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 Level of highest-level contacts between Ch and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83239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2.  Year that U.S. “normalized” relations with China.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  Areas of U.S.-China cooperation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93523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3.  When “One China” policy started.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 Relationship w/ Tw  China proposed in late 1990s.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039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4.  Legislation that defines U.S.-Taiwan 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  Difference between </a:t>
                      </a:r>
                      <a:r>
                        <a:rPr lang="en-US" sz="1600" i="1" dirty="0"/>
                        <a:t>de facto</a:t>
                      </a:r>
                      <a:r>
                        <a:rPr lang="en-US" sz="1600" i="0" dirty="0"/>
                        <a:t> and </a:t>
                      </a:r>
                      <a:r>
                        <a:rPr lang="en-US" sz="1600" i="1" dirty="0"/>
                        <a:t>de jure</a:t>
                      </a:r>
                      <a:r>
                        <a:rPr lang="en-US" sz="1600" i="0" dirty="0"/>
                        <a:t>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3090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5.  Distance from Taiwan to China mainland.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  Drug U.S. accuses China of turning blind eye 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67277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6.  Names of the ruling parties in China and Taiwan.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  Methods of Chinese pressure on Taiwan (2).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3795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7. Percentage of  “Taiwanese” in Taiwan population.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 Words dropped from DOS website in January.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79612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8.  Term for key U.S. policy on “Taiwan issue” (a).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 Names of Chinese and Taiwan presidents.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315504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9. Term for key U.S. policy on “Taiwan issue” (b).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  Percentage of tariffs T put on Chinese products.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231148"/>
                  </a:ext>
                </a:extLst>
              </a:tr>
            </a:tbl>
          </a:graphicData>
        </a:graphic>
      </p:graphicFrame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5ADCEA0-5DD7-BDCC-9F92-D2356B36796A}"/>
              </a:ext>
            </a:extLst>
          </p:cNvPr>
          <p:cNvSpPr/>
          <p:nvPr/>
        </p:nvSpPr>
        <p:spPr>
          <a:xfrm>
            <a:off x="956733" y="3691467"/>
            <a:ext cx="403447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16B7C02-D695-5906-E3F2-EB7B1C82E0FF}"/>
              </a:ext>
            </a:extLst>
          </p:cNvPr>
          <p:cNvSpPr/>
          <p:nvPr/>
        </p:nvSpPr>
        <p:spPr>
          <a:xfrm>
            <a:off x="5543605" y="1972734"/>
            <a:ext cx="403447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4349A2-3074-B7E0-9A15-D7BB8CEE8CBD}"/>
              </a:ext>
            </a:extLst>
          </p:cNvPr>
          <p:cNvSpPr/>
          <p:nvPr/>
        </p:nvSpPr>
        <p:spPr>
          <a:xfrm>
            <a:off x="1051873" y="5927783"/>
            <a:ext cx="4177246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E77D8EA-415A-E0C3-5D0C-A80C2F47EAD4}"/>
              </a:ext>
            </a:extLst>
          </p:cNvPr>
          <p:cNvSpPr/>
          <p:nvPr/>
        </p:nvSpPr>
        <p:spPr>
          <a:xfrm>
            <a:off x="1023302" y="5315062"/>
            <a:ext cx="420581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B8B6-602F-5799-85D4-24CBE9039549}"/>
              </a:ext>
            </a:extLst>
          </p:cNvPr>
          <p:cNvSpPr/>
          <p:nvPr/>
        </p:nvSpPr>
        <p:spPr>
          <a:xfrm>
            <a:off x="5795433" y="4796367"/>
            <a:ext cx="422486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F7F683-3397-DC1E-9FF7-28E271A0A91F}"/>
              </a:ext>
            </a:extLst>
          </p:cNvPr>
          <p:cNvSpPr/>
          <p:nvPr/>
        </p:nvSpPr>
        <p:spPr>
          <a:xfrm>
            <a:off x="1018673" y="2066925"/>
            <a:ext cx="4462992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C970C1-DE4E-EB59-9C52-356D258B57E0}"/>
              </a:ext>
            </a:extLst>
          </p:cNvPr>
          <p:cNvSpPr/>
          <p:nvPr/>
        </p:nvSpPr>
        <p:spPr>
          <a:xfrm>
            <a:off x="842433" y="1406523"/>
            <a:ext cx="454871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BEDA74-3DCD-8A6E-E72A-0ACDE6E95D29}"/>
              </a:ext>
            </a:extLst>
          </p:cNvPr>
          <p:cNvSpPr/>
          <p:nvPr/>
        </p:nvSpPr>
        <p:spPr>
          <a:xfrm>
            <a:off x="5689600" y="5942544"/>
            <a:ext cx="4616450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8DB101-18A0-480C-C5B5-A6D77A710C13}"/>
              </a:ext>
            </a:extLst>
          </p:cNvPr>
          <p:cNvSpPr/>
          <p:nvPr/>
        </p:nvSpPr>
        <p:spPr>
          <a:xfrm>
            <a:off x="5729871" y="3673473"/>
            <a:ext cx="4471404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C73D780-9F11-C64C-3CA2-192183B8DEB6}"/>
              </a:ext>
            </a:extLst>
          </p:cNvPr>
          <p:cNvSpPr/>
          <p:nvPr/>
        </p:nvSpPr>
        <p:spPr>
          <a:xfrm>
            <a:off x="1018673" y="4845581"/>
            <a:ext cx="4524932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50534D-AAB0-CD5E-F6DD-FFCAB5B00693}"/>
              </a:ext>
            </a:extLst>
          </p:cNvPr>
          <p:cNvSpPr/>
          <p:nvPr/>
        </p:nvSpPr>
        <p:spPr>
          <a:xfrm>
            <a:off x="1042402" y="4283125"/>
            <a:ext cx="4348748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939F7A-1085-4EDF-06B7-6F222EBF8FDD}"/>
              </a:ext>
            </a:extLst>
          </p:cNvPr>
          <p:cNvSpPr/>
          <p:nvPr/>
        </p:nvSpPr>
        <p:spPr>
          <a:xfrm>
            <a:off x="5543604" y="1455735"/>
            <a:ext cx="4993163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F56C76-2B8E-AD8F-D5B8-BA3441A5B01E}"/>
              </a:ext>
            </a:extLst>
          </p:cNvPr>
          <p:cNvSpPr/>
          <p:nvPr/>
        </p:nvSpPr>
        <p:spPr>
          <a:xfrm>
            <a:off x="5689600" y="3118911"/>
            <a:ext cx="4471404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A17A0E-B320-F423-E403-1800F85B22A3}"/>
              </a:ext>
            </a:extLst>
          </p:cNvPr>
          <p:cNvSpPr/>
          <p:nvPr/>
        </p:nvSpPr>
        <p:spPr>
          <a:xfrm>
            <a:off x="842433" y="2603016"/>
            <a:ext cx="403447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601B00-6B81-CD6A-8386-DF01FB9C6A6D}"/>
              </a:ext>
            </a:extLst>
          </p:cNvPr>
          <p:cNvSpPr/>
          <p:nvPr/>
        </p:nvSpPr>
        <p:spPr>
          <a:xfrm>
            <a:off x="5689600" y="5376385"/>
            <a:ext cx="422486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F906E5-C925-4C11-96A0-8569A36D1870}"/>
              </a:ext>
            </a:extLst>
          </p:cNvPr>
          <p:cNvSpPr/>
          <p:nvPr/>
        </p:nvSpPr>
        <p:spPr>
          <a:xfrm>
            <a:off x="956733" y="3157057"/>
            <a:ext cx="412961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74F8F4-C695-B0FB-E3DD-A654F0D687E6}"/>
              </a:ext>
            </a:extLst>
          </p:cNvPr>
          <p:cNvSpPr/>
          <p:nvPr/>
        </p:nvSpPr>
        <p:spPr>
          <a:xfrm>
            <a:off x="5689600" y="4273525"/>
            <a:ext cx="4348748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DB0CD0A-E523-865E-6329-7FB33DC8164E}"/>
              </a:ext>
            </a:extLst>
          </p:cNvPr>
          <p:cNvSpPr/>
          <p:nvPr/>
        </p:nvSpPr>
        <p:spPr>
          <a:xfrm>
            <a:off x="5632450" y="2575980"/>
            <a:ext cx="4993163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21EB7B-9442-5CC5-03BB-32503E5F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B24121-FF7E-F845-7C00-452795BBFCEB}"/>
              </a:ext>
            </a:extLst>
          </p:cNvPr>
          <p:cNvGraphicFramePr>
            <a:graphicFrameLocks noGrp="1"/>
          </p:cNvGraphicFramePr>
          <p:nvPr/>
        </p:nvGraphicFramePr>
        <p:xfrm>
          <a:off x="956733" y="1473198"/>
          <a:ext cx="9465734" cy="5067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867">
                  <a:extLst>
                    <a:ext uri="{9D8B030D-6E8A-4147-A177-3AD203B41FA5}">
                      <a16:colId xmlns:a16="http://schemas.microsoft.com/office/drawing/2014/main" val="3537760911"/>
                    </a:ext>
                  </a:extLst>
                </a:gridCol>
                <a:gridCol w="4732867">
                  <a:extLst>
                    <a:ext uri="{9D8B030D-6E8A-4147-A177-3AD203B41FA5}">
                      <a16:colId xmlns:a16="http://schemas.microsoft.com/office/drawing/2014/main" val="3723691359"/>
                    </a:ext>
                  </a:extLst>
                </a:gridCol>
              </a:tblGrid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1.  Name of Taiwan’s big semiconductor producer.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 Level of highest-level contacts between Ch and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83239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2.  Year that U.S. “normalized” relations with China.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  Areas of U.S.-China cooperation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93523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3.  When “One China” policy started.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 Relationship w/ Tw  China proposed in late 1990s.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039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4.  Legislation that defines U.S.-Taiwan 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  Difference between </a:t>
                      </a:r>
                      <a:r>
                        <a:rPr lang="en-US" sz="1600" i="1" dirty="0"/>
                        <a:t>de facto</a:t>
                      </a:r>
                      <a:r>
                        <a:rPr lang="en-US" sz="1600" i="0" dirty="0"/>
                        <a:t> and </a:t>
                      </a:r>
                      <a:r>
                        <a:rPr lang="en-US" sz="1600" i="1" dirty="0"/>
                        <a:t>de jure</a:t>
                      </a:r>
                      <a:r>
                        <a:rPr lang="en-US" sz="1600" i="0" dirty="0"/>
                        <a:t>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3090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5.  Distance from Taiwan to China mainland.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  Drug U.S. accuses China of turning blind eye 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67277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6.  Names of the ruling parties in China and Taiwan.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  Methods of Chinese pressure on Taiwan (2).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3795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7. Percentage of  “Taiwanese” in Taiwan population.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 Words dropped from DOS website in January.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79612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8.  Term for key U.S. policy on “Taiwan issue”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 Names of Chinese and Taiwan presidents.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315504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9. Term for key U.S. policy on “Taiwan issue”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  Percentage of tariffs T put on Chinese products.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23114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AF8D156-4859-EAB0-F616-DD464C03A3A2}"/>
              </a:ext>
            </a:extLst>
          </p:cNvPr>
          <p:cNvSpPr txBox="1"/>
          <p:nvPr/>
        </p:nvSpPr>
        <p:spPr>
          <a:xfrm>
            <a:off x="956733" y="694058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(Pick a number 1-18.)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C8C39-B1C1-729F-2753-59E28EA2F91A}"/>
              </a:ext>
            </a:extLst>
          </p:cNvPr>
          <p:cNvSpPr txBox="1"/>
          <p:nvPr/>
        </p:nvSpPr>
        <p:spPr>
          <a:xfrm>
            <a:off x="4706833" y="325655"/>
            <a:ext cx="217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 QUIZ</a:t>
            </a:r>
          </a:p>
        </p:txBody>
      </p:sp>
    </p:spTree>
    <p:extLst>
      <p:ext uri="{BB962C8B-B14F-4D97-AF65-F5344CB8AC3E}">
        <p14:creationId xmlns:p14="http://schemas.microsoft.com/office/powerpoint/2010/main" val="222648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china with red areas&#10;&#10;Description automatically generated">
            <a:extLst>
              <a:ext uri="{FF2B5EF4-FFF2-40B4-BE49-F238E27FC236}">
                <a16:creationId xmlns:a16="http://schemas.microsoft.com/office/drawing/2014/main" id="{39FA14FA-2A8A-BCC4-8B6A-5137781CD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43" y="696180"/>
            <a:ext cx="6440424" cy="5173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8D157-1AD9-756F-3E89-7F6A3FD07B71}"/>
              </a:ext>
            </a:extLst>
          </p:cNvPr>
          <p:cNvSpPr txBox="1"/>
          <p:nvPr/>
        </p:nvSpPr>
        <p:spPr>
          <a:xfrm>
            <a:off x="775781" y="2938373"/>
            <a:ext cx="24626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9,595,960 sq km</a:t>
            </a:r>
          </a:p>
          <a:p>
            <a:endParaRPr lang="en-US" sz="2000" dirty="0"/>
          </a:p>
          <a:p>
            <a:r>
              <a:rPr lang="en-US" sz="2000" dirty="0"/>
              <a:t>Slightly smaller than the United States (9,984,670 sq km).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3A70D-4F32-727C-1939-9F25E42450D6}"/>
              </a:ext>
            </a:extLst>
          </p:cNvPr>
          <p:cNvSpPr txBox="1"/>
          <p:nvPr/>
        </p:nvSpPr>
        <p:spPr>
          <a:xfrm>
            <a:off x="639593" y="1405806"/>
            <a:ext cx="1663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中国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7A2A-524C-CCDD-C9FB-AA3E382431F4}"/>
              </a:ext>
            </a:extLst>
          </p:cNvPr>
          <p:cNvSpPr txBox="1"/>
          <p:nvPr/>
        </p:nvSpPr>
        <p:spPr>
          <a:xfrm>
            <a:off x="639593" y="1405805"/>
            <a:ext cx="6094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中华人民共和国</a:t>
            </a:r>
          </a:p>
        </p:txBody>
      </p:sp>
      <p:pic>
        <p:nvPicPr>
          <p:cNvPr id="10" name="Picture 9" descr="A flag with a star&#10;&#10;Description automatically generated">
            <a:extLst>
              <a:ext uri="{FF2B5EF4-FFF2-40B4-BE49-F238E27FC236}">
                <a16:creationId xmlns:a16="http://schemas.microsoft.com/office/drawing/2014/main" id="{8C53A64C-982E-1D87-DDFD-CBCF8544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" y="2884871"/>
            <a:ext cx="2428875" cy="161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A13FF-6051-4176-4779-E66AE72EA8AF}"/>
              </a:ext>
            </a:extLst>
          </p:cNvPr>
          <p:cNvSpPr txBox="1"/>
          <p:nvPr/>
        </p:nvSpPr>
        <p:spPr>
          <a:xfrm>
            <a:off x="700795" y="5452194"/>
            <a:ext cx="299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People’s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27733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4365</TotalTime>
  <Words>1525</Words>
  <Application>Microsoft Office PowerPoint</Application>
  <PresentationFormat>Widescreen</PresentationFormat>
  <Paragraphs>282</Paragraphs>
  <Slides>42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Microsoft YaHei</vt:lpstr>
      <vt:lpstr>Arial</vt:lpstr>
      <vt:lpstr>Calibri</vt:lpstr>
      <vt:lpstr>Corbel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232</cp:revision>
  <cp:lastPrinted>2025-01-16T14:23:01Z</cp:lastPrinted>
  <dcterms:created xsi:type="dcterms:W3CDTF">2020-01-10T15:37:44Z</dcterms:created>
  <dcterms:modified xsi:type="dcterms:W3CDTF">2025-10-15T17:50:19Z</dcterms:modified>
  <cp:category/>
</cp:coreProperties>
</file>