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1011" r:id="rId3"/>
    <p:sldId id="1857" r:id="rId4"/>
    <p:sldId id="1868" r:id="rId5"/>
    <p:sldId id="1869" r:id="rId6"/>
    <p:sldId id="1870" r:id="rId7"/>
    <p:sldId id="1050" r:id="rId8"/>
    <p:sldId id="1871" r:id="rId9"/>
    <p:sldId id="1862" r:id="rId10"/>
    <p:sldId id="1766" r:id="rId11"/>
    <p:sldId id="1767" r:id="rId12"/>
    <p:sldId id="1768" r:id="rId13"/>
    <p:sldId id="920" r:id="rId14"/>
    <p:sldId id="1808" r:id="rId15"/>
    <p:sldId id="1581" r:id="rId16"/>
    <p:sldId id="1079" r:id="rId17"/>
    <p:sldId id="1872" r:id="rId18"/>
    <p:sldId id="1827" r:id="rId19"/>
    <p:sldId id="1873" r:id="rId2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D403C-E7F4-4966-83FE-E4907D6066D1}" v="1" dt="2024-04-02T17:52:19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1" autoAdjust="0"/>
    <p:restoredTop sz="95740"/>
  </p:normalViewPr>
  <p:slideViewPr>
    <p:cSldViewPr snapToGrid="0">
      <p:cViewPr varScale="1">
        <p:scale>
          <a:sx n="86" d="100"/>
          <a:sy n="86" d="100"/>
        </p:scale>
        <p:origin x="120" y="11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7105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71053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4"/>
            <a:ext cx="3077739" cy="471053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5771609" y="3997484"/>
            <a:ext cx="1814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Eleven</a:t>
            </a:r>
            <a:br>
              <a:rPr lang="en-US" sz="2400" dirty="0"/>
            </a:br>
            <a:r>
              <a:rPr lang="en-US" sz="2400" dirty="0"/>
              <a:t>5  April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A8E4-BC1F-3A4B-2113-F28660CE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9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9431C-E771-C537-9584-164BE0FCB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2" y="1957387"/>
            <a:ext cx="50196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2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ivener video">
            <a:hlinkClick r:id="" action="ppaction://media"/>
            <a:extLst>
              <a:ext uri="{FF2B5EF4-FFF2-40B4-BE49-F238E27FC236}">
                <a16:creationId xmlns:a16="http://schemas.microsoft.com/office/drawing/2014/main" id="{DB413BB7-04F7-E080-AC19-93501F19FD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286" y="497840"/>
            <a:ext cx="11380605" cy="55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971CD3-C78F-F833-02AE-44BF507FD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2" r="3856"/>
          <a:stretch/>
        </p:blipFill>
        <p:spPr>
          <a:xfrm>
            <a:off x="2205405" y="1563053"/>
            <a:ext cx="3006675" cy="3383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BEC6E4-8911-9CD7-8BB5-A1CA6B9CD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102" y="1563053"/>
            <a:ext cx="300667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3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2A42A-1254-46C0-A467-EAC2A7F67E15}"/>
              </a:ext>
            </a:extLst>
          </p:cNvPr>
          <p:cNvSpPr txBox="1"/>
          <p:nvPr/>
        </p:nvSpPr>
        <p:spPr>
          <a:xfrm>
            <a:off x="5099573" y="1097841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WRAPUP</a:t>
            </a:r>
          </a:p>
        </p:txBody>
      </p:sp>
      <p:pic>
        <p:nvPicPr>
          <p:cNvPr id="4" name="Picture 3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8BA08303-38FB-4C66-9D6C-DC3DB08EE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41" y="2486025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0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6C86F-CBEE-286B-5607-CCB0ABFE7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7792EAC-DC4C-A70D-E08E-41728D9470AD}"/>
              </a:ext>
            </a:extLst>
          </p:cNvPr>
          <p:cNvSpPr txBox="1"/>
          <p:nvPr/>
        </p:nvSpPr>
        <p:spPr>
          <a:xfrm>
            <a:off x="8958332" y="5312278"/>
            <a:ext cx="224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QUESTIONS?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95884B-C39C-DD41-94EA-D6D4C24534FB}"/>
              </a:ext>
            </a:extLst>
          </p:cNvPr>
          <p:cNvSpPr txBox="1"/>
          <p:nvPr/>
        </p:nvSpPr>
        <p:spPr>
          <a:xfrm>
            <a:off x="9615045" y="2601940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84995D-B585-9C8F-16FE-415F8B2E7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43" y="82550"/>
            <a:ext cx="6477000" cy="6692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B78C92-ADD1-8DA1-940D-4EFE391B7466}"/>
              </a:ext>
            </a:extLst>
          </p:cNvPr>
          <p:cNvSpPr txBox="1"/>
          <p:nvPr/>
        </p:nvSpPr>
        <p:spPr>
          <a:xfrm>
            <a:off x="9599592" y="2632718"/>
            <a:ext cx="730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402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FB1EF9-7BE2-4E74-C764-D0CDBC14019A}"/>
              </a:ext>
            </a:extLst>
          </p:cNvPr>
          <p:cNvGrpSpPr/>
          <p:nvPr/>
        </p:nvGrpSpPr>
        <p:grpSpPr>
          <a:xfrm>
            <a:off x="7738922" y="2492472"/>
            <a:ext cx="734248" cy="3672777"/>
            <a:chOff x="9124951" y="2725042"/>
            <a:chExt cx="734248" cy="3672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20F955-DD26-F1CC-E786-E45F75E75540}"/>
                </a:ext>
              </a:extLst>
            </p:cNvPr>
            <p:cNvSpPr txBox="1"/>
            <p:nvPr/>
          </p:nvSpPr>
          <p:spPr>
            <a:xfrm>
              <a:off x="9235951" y="453902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9FB0D5-7864-30D5-845B-161C015FDF67}"/>
                </a:ext>
              </a:extLst>
            </p:cNvPr>
            <p:cNvSpPr txBox="1"/>
            <p:nvPr/>
          </p:nvSpPr>
          <p:spPr>
            <a:xfrm>
              <a:off x="9228217" y="2725042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7DAFDC-6F37-1672-D6B0-D997073A0CA5}"/>
                </a:ext>
              </a:extLst>
            </p:cNvPr>
            <p:cNvSpPr txBox="1"/>
            <p:nvPr/>
          </p:nvSpPr>
          <p:spPr>
            <a:xfrm>
              <a:off x="9124951" y="5040767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447908-DF1D-67CD-5D68-CA74E2EAD7FC}"/>
                </a:ext>
              </a:extLst>
            </p:cNvPr>
            <p:cNvSpPr txBox="1"/>
            <p:nvPr/>
          </p:nvSpPr>
          <p:spPr>
            <a:xfrm>
              <a:off x="9352329" y="5813044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F2597F-362C-E61A-3090-2C1C3E92EFD1}"/>
              </a:ext>
            </a:extLst>
          </p:cNvPr>
          <p:cNvGrpSpPr/>
          <p:nvPr/>
        </p:nvGrpSpPr>
        <p:grpSpPr>
          <a:xfrm>
            <a:off x="7692938" y="2793095"/>
            <a:ext cx="556335" cy="3696307"/>
            <a:chOff x="8900167" y="2473169"/>
            <a:chExt cx="556335" cy="36963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829B65-3D1C-C770-B5AA-32B17C2E4B8D}"/>
                </a:ext>
              </a:extLst>
            </p:cNvPr>
            <p:cNvSpPr txBox="1"/>
            <p:nvPr/>
          </p:nvSpPr>
          <p:spPr>
            <a:xfrm>
              <a:off x="8949632" y="2473169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9875CE-72E5-7D00-5F61-55E2E2BB657C}"/>
                </a:ext>
              </a:extLst>
            </p:cNvPr>
            <p:cNvSpPr txBox="1"/>
            <p:nvPr/>
          </p:nvSpPr>
          <p:spPr>
            <a:xfrm>
              <a:off x="8900167" y="3332316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ADCFA7-1B2F-6B89-BBB7-9695B5277153}"/>
                </a:ext>
              </a:extLst>
            </p:cNvPr>
            <p:cNvSpPr txBox="1"/>
            <p:nvPr/>
          </p:nvSpPr>
          <p:spPr>
            <a:xfrm>
              <a:off x="8943906" y="5584701"/>
              <a:ext cx="506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5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3D3517-FC87-F38F-FC2E-6B9B8F79E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013766"/>
              </p:ext>
            </p:extLst>
          </p:nvPr>
        </p:nvGraphicFramePr>
        <p:xfrm>
          <a:off x="979586" y="526656"/>
          <a:ext cx="10464702" cy="62025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74734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5582325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  <a:gridCol w="3407643">
                  <a:extLst>
                    <a:ext uri="{9D8B030D-6E8A-4147-A177-3AD203B41FA5}">
                      <a16:colId xmlns:a16="http://schemas.microsoft.com/office/drawing/2014/main" val="777383824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Akosua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Ensuring microchip competition and supply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Nicolas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Marcus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education deficits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Mimi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Vaughn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Israel-Palestine: Two-state solution possible?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Matt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Gavin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policy toward Yemen and </a:t>
                      </a:r>
                      <a:r>
                        <a:rPr lang="en-US" sz="1800" kern="100">
                          <a:effectLst/>
                          <a:latin typeface="+mn-lt"/>
                        </a:rPr>
                        <a:t>the Houthis</a:t>
                      </a:r>
                      <a:endParaRPr lang="en-US" sz="18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Noah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Meghan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Impact of climate change on insurgency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Bryce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Emily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How to deal with climate migrants/refugees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Tashakee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Reese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“War time policy”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45017"/>
                  </a:ext>
                </a:extLst>
              </a:tr>
              <a:tr h="3382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Ding</a:t>
                      </a:r>
                    </a:p>
                  </a:txBody>
                  <a:tcPr marL="68580" marR="68580" marT="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 border-state challenges from immigration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772187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Abby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support to Ukraine defense against Russia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57529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Jessica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2217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C87BE0-A2A6-FA72-414F-62BF22749C98}"/>
              </a:ext>
            </a:extLst>
          </p:cNvPr>
          <p:cNvSpPr txBox="1"/>
          <p:nvPr/>
        </p:nvSpPr>
        <p:spPr>
          <a:xfrm>
            <a:off x="5087302" y="126546"/>
            <a:ext cx="273145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DEPUTIES COMMITTEE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90983-D905-9FEC-D5C0-7657BD53E938}"/>
              </a:ext>
            </a:extLst>
          </p:cNvPr>
          <p:cNvSpPr txBox="1"/>
          <p:nvPr/>
        </p:nvSpPr>
        <p:spPr>
          <a:xfrm>
            <a:off x="9558338" y="16940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deputies</a:t>
            </a:r>
          </a:p>
        </p:txBody>
      </p: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6AAE01C9-0178-6C53-CF02-00E840F9BFC0}"/>
              </a:ext>
            </a:extLst>
          </p:cNvPr>
          <p:cNvSpPr txBox="1"/>
          <p:nvPr/>
        </p:nvSpPr>
        <p:spPr>
          <a:xfrm rot="1058124">
            <a:off x="7019597" y="2270581"/>
            <a:ext cx="3557512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NEXT WEEK WILL ASK</a:t>
            </a:r>
          </a:p>
          <a:p>
            <a:pPr marL="914400" lvl="1" indent="-457200">
              <a:buFontTx/>
              <a:buChar char="-"/>
            </a:pPr>
            <a:r>
              <a:rPr lang="en-US" sz="2800" dirty="0"/>
              <a:t>deputies</a:t>
            </a:r>
          </a:p>
          <a:p>
            <a:pPr marL="914400" lvl="1" indent="-457200">
              <a:buFontTx/>
              <a:buChar char="-"/>
            </a:pPr>
            <a:r>
              <a:rPr lang="en-US" sz="2800" dirty="0"/>
              <a:t>order</a:t>
            </a:r>
          </a:p>
        </p:txBody>
      </p:sp>
    </p:spTree>
    <p:extLst>
      <p:ext uri="{BB962C8B-B14F-4D97-AF65-F5344CB8AC3E}">
        <p14:creationId xmlns:p14="http://schemas.microsoft.com/office/powerpoint/2010/main" val="662529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FCAFBB-B012-7073-AC05-2EA4BC971D58}"/>
              </a:ext>
            </a:extLst>
          </p:cNvPr>
          <p:cNvSpPr txBox="1"/>
          <p:nvPr/>
        </p:nvSpPr>
        <p:spPr>
          <a:xfrm>
            <a:off x="513791" y="568618"/>
            <a:ext cx="4986878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lIns="548640" rIns="548640" rtlCol="0">
            <a:spAutoFit/>
          </a:bodyPr>
          <a:lstStyle/>
          <a:p>
            <a:r>
              <a:rPr lang="en-US" sz="2000" dirty="0"/>
              <a:t>“DEPUTIES COMMITTEE” EXERCISE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10259-47E1-7225-0DED-24DFD05EB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143">
            <a:off x="6916875" y="1663228"/>
            <a:ext cx="4819650" cy="6276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3931DD-C2E4-2CA3-EDBD-809B98A4E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4540">
            <a:off x="828566" y="1666873"/>
            <a:ext cx="4791075" cy="6534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7715A7-5145-49C2-3F5C-EA5D2FC9899E}"/>
              </a:ext>
            </a:extLst>
          </p:cNvPr>
          <p:cNvSpPr txBox="1"/>
          <p:nvPr/>
        </p:nvSpPr>
        <p:spPr>
          <a:xfrm>
            <a:off x="3576149" y="1771378"/>
            <a:ext cx="1799431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GUIDANCE ON MEMO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28A68E-1894-66EE-21BC-BFB29578CADD}"/>
              </a:ext>
            </a:extLst>
          </p:cNvPr>
          <p:cNvSpPr txBox="1"/>
          <p:nvPr/>
        </p:nvSpPr>
        <p:spPr>
          <a:xfrm>
            <a:off x="7037312" y="1666874"/>
            <a:ext cx="179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GUIDANCE ON BRIEFING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43A0A8-0A84-DC1E-70B2-E6F4979D75BA}"/>
              </a:ext>
            </a:extLst>
          </p:cNvPr>
          <p:cNvSpPr/>
          <p:nvPr/>
        </p:nvSpPr>
        <p:spPr>
          <a:xfrm rot="239912">
            <a:off x="10765658" y="1802534"/>
            <a:ext cx="903249" cy="276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3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3D3517-FC87-F38F-FC2E-6B9B8F79E2EA}"/>
              </a:ext>
            </a:extLst>
          </p:cNvPr>
          <p:cNvGraphicFramePr>
            <a:graphicFrameLocks noGrp="1"/>
          </p:cNvGraphicFramePr>
          <p:nvPr/>
        </p:nvGraphicFramePr>
        <p:xfrm>
          <a:off x="735171" y="526656"/>
          <a:ext cx="10721658" cy="62025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51978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4164193412"/>
                    </a:ext>
                  </a:extLst>
                </a:gridCol>
                <a:gridCol w="4602480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Akosua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U.S.-Russia: How constrain Putin?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Ensuring microchip competition and supply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Nicolas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U.S.-North Korea: How constrain Kim?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Marcus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U.S.-Vietnam tech/</a:t>
                      </a:r>
                      <a:r>
                        <a:rPr lang="en-US" sz="1800" kern="10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innovation ties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education deficits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Mimi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Youth homelessness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Vaughn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Central America migration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Israel-Palestine: Two-state solution possible?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Matt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Crisis in Haiti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Gavin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Impact of COVID on mental health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policy toward Yemen and </a:t>
                      </a:r>
                      <a:r>
                        <a:rPr lang="en-US" sz="1800" kern="100">
                          <a:effectLst/>
                          <a:latin typeface="+mn-lt"/>
                        </a:rPr>
                        <a:t>the Houthis</a:t>
                      </a:r>
                      <a:endParaRPr lang="en-US" sz="18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Noah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Reducing reliance on China trade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Meghan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Russia/Wagner influence in Africa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Impact of climate change on insurgency 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Bryce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Improving gun control background checks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Emily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Russia WMD in wake of Ukraine war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How to deal with climate migrants/refugees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Tashakee</a:t>
                      </a:r>
                      <a:endParaRPr lang="en-US" sz="18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Negative impact of cobalt mining in DRC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Reese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South America climate migration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“War time policy”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45017"/>
                  </a:ext>
                </a:extLst>
              </a:tr>
              <a:tr h="3382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U.S.-Mexico border deaths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Ding</a:t>
                      </a:r>
                    </a:p>
                  </a:txBody>
                  <a:tcPr marL="68580" marR="68580" marT="0" marB="9144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Calming tensions on Korean peninsula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 border-state challenges from immigration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772187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Abby</a:t>
                      </a:r>
                    </a:p>
                  </a:txBody>
                  <a:tcPr marL="68580" marR="6858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Human trafficking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U.S. support to Ukraine defense against Russia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57529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Jessica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Stopping the flow of fentanyl into U.S.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2217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C87BE0-A2A6-FA72-414F-62BF22749C98}"/>
              </a:ext>
            </a:extLst>
          </p:cNvPr>
          <p:cNvSpPr txBox="1"/>
          <p:nvPr/>
        </p:nvSpPr>
        <p:spPr>
          <a:xfrm>
            <a:off x="5087302" y="126546"/>
            <a:ext cx="192713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Project Planning</a:t>
            </a:r>
          </a:p>
        </p:txBody>
      </p:sp>
    </p:spTree>
    <p:extLst>
      <p:ext uri="{BB962C8B-B14F-4D97-AF65-F5344CB8AC3E}">
        <p14:creationId xmlns:p14="http://schemas.microsoft.com/office/powerpoint/2010/main" val="9526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BF5643-663F-8E5E-2CFA-3FE06E9BBF3B}"/>
              </a:ext>
            </a:extLst>
          </p:cNvPr>
          <p:cNvSpPr txBox="1"/>
          <p:nvPr/>
        </p:nvSpPr>
        <p:spPr>
          <a:xfrm>
            <a:off x="1299237" y="1531397"/>
            <a:ext cx="201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4464F-F577-012D-0270-11B1333500B8}"/>
              </a:ext>
            </a:extLst>
          </p:cNvPr>
          <p:cNvSpPr txBox="1"/>
          <p:nvPr/>
        </p:nvSpPr>
        <p:spPr>
          <a:xfrm>
            <a:off x="4690501" y="2770925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Africa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D1A95-7AF1-DDDF-7911-800D5ED1C672}"/>
              </a:ext>
            </a:extLst>
          </p:cNvPr>
          <p:cNvSpPr txBox="1"/>
          <p:nvPr/>
        </p:nvSpPr>
        <p:spPr>
          <a:xfrm>
            <a:off x="4690501" y="3963069"/>
            <a:ext cx="4063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More INTERNSHIP discussions</a:t>
            </a:r>
            <a:br>
              <a:rPr lang="en-US" sz="2400" dirty="0"/>
            </a:br>
            <a:r>
              <a:rPr lang="en-US" sz="2400" dirty="0"/>
              <a:t>Three volunteers?</a:t>
            </a:r>
          </a:p>
        </p:txBody>
      </p:sp>
    </p:spTree>
    <p:extLst>
      <p:ext uri="{BB962C8B-B14F-4D97-AF65-F5344CB8AC3E}">
        <p14:creationId xmlns:p14="http://schemas.microsoft.com/office/powerpoint/2010/main" val="42608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5771609" y="3997484"/>
            <a:ext cx="1814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Eleven</a:t>
            </a:r>
            <a:br>
              <a:rPr lang="en-US" sz="2400" dirty="0"/>
            </a:br>
            <a:r>
              <a:rPr lang="en-US" sz="2400" dirty="0"/>
              <a:t>5  April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A8E4-BC1F-3A4B-2113-F28660CE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8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176CA3-B9C9-4022-BDDD-D686B657B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39590"/>
              </p:ext>
            </p:extLst>
          </p:nvPr>
        </p:nvGraphicFramePr>
        <p:xfrm>
          <a:off x="4280399" y="229347"/>
          <a:ext cx="2840068" cy="64012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840068">
                  <a:extLst>
                    <a:ext uri="{9D8B030D-6E8A-4147-A177-3AD203B41FA5}">
                      <a16:colId xmlns:a16="http://schemas.microsoft.com/office/drawing/2014/main" val="2357130833"/>
                    </a:ext>
                  </a:extLst>
                </a:gridCol>
              </a:tblGrid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 anchor="ctr"/>
                </a:tc>
                <a:extLst>
                  <a:ext uri="{0D108BD9-81ED-4DB2-BD59-A6C34878D82A}">
                    <a16:rowId xmlns:a16="http://schemas.microsoft.com/office/drawing/2014/main" val="171890921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 (19 Jan)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162274474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2 (26 Jan)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798234728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3 (2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3748021836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4 (9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772305046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5 (16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0088390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6 (23 Feb)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78206504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7 (1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17365763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8 (8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34227965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20633633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Week 9 (22 Mar)</a:t>
                      </a: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32463105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10 (29 Mar)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1655087477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11 (5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752612682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12 (12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596936450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13 (19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197206583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Week 14 (26 Apr)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2139022769"/>
                  </a:ext>
                </a:extLst>
              </a:tr>
              <a:tr h="27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71" marR="11285" marT="33467" marB="33467"/>
                </a:tc>
                <a:extLst>
                  <a:ext uri="{0D108BD9-81ED-4DB2-BD59-A6C34878D82A}">
                    <a16:rowId xmlns:a16="http://schemas.microsoft.com/office/drawing/2014/main" val="4043968430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242086-09BC-4765-B7D9-59B8029C8CC8}"/>
              </a:ext>
            </a:extLst>
          </p:cNvPr>
          <p:cNvSpPr/>
          <p:nvPr/>
        </p:nvSpPr>
        <p:spPr>
          <a:xfrm>
            <a:off x="4280399" y="591301"/>
            <a:ext cx="2916268" cy="409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16667-2D57-4B8C-96AC-37F36A16A53C}"/>
              </a:ext>
            </a:extLst>
          </p:cNvPr>
          <p:cNvSpPr txBox="1"/>
          <p:nvPr/>
        </p:nvSpPr>
        <p:spPr>
          <a:xfrm>
            <a:off x="1247775" y="1543050"/>
            <a:ext cx="2174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SPRING 2024</a:t>
            </a:r>
          </a:p>
        </p:txBody>
      </p:sp>
    </p:spTree>
    <p:extLst>
      <p:ext uri="{BB962C8B-B14F-4D97-AF65-F5344CB8AC3E}">
        <p14:creationId xmlns:p14="http://schemas.microsoft.com/office/powerpoint/2010/main" val="10578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768 0.6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53C5-AE00-D958-F72E-D9A08278E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26FBB3-25EC-0433-7435-BA95C1B37A7E}"/>
              </a:ext>
            </a:extLst>
          </p:cNvPr>
          <p:cNvSpPr txBox="1"/>
          <p:nvPr/>
        </p:nvSpPr>
        <p:spPr>
          <a:xfrm>
            <a:off x="1247052" y="621708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8CE0A3-46F7-2F53-2502-BA5298B8E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676435"/>
              </p:ext>
            </p:extLst>
          </p:nvPr>
        </p:nvGraphicFramePr>
        <p:xfrm>
          <a:off x="2004698" y="1524100"/>
          <a:ext cx="9438781" cy="4818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2394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986387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+mn-lt"/>
                        </a:rPr>
                        <a:t>9:45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Six-Party Talks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KEI – Clint Work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DengXian" panose="02010600030101010101" pitchFamily="2" charset="-122"/>
                        </a:rPr>
                        <a:t>1:00</a:t>
                      </a: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 KEI</a:t>
                      </a:r>
                      <a:endParaRPr lang="en-US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1944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1:50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 (at CSIS)</a:t>
                      </a:r>
                    </a:p>
                    <a:p>
                      <a:pPr marL="685800" lvl="1" indent="-34290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Conclusions from exercise and other activities</a:t>
                      </a:r>
                    </a:p>
                    <a:p>
                      <a:pPr marL="685800" lvl="1" indent="-34290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Internship discussions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Noah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Akosua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Emma</a:t>
                      </a:r>
                      <a:endParaRPr lang="en-US" sz="16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3338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2:30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DJ Shea</a:t>
                      </a:r>
                    </a:p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Lead Client Solutions Manager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LinkedIn</a:t>
                      </a:r>
                    </a:p>
                    <a:p>
                      <a:pPr marL="342900" marR="0" lvl="1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Mimi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8649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+mn-lt"/>
                        </a:rPr>
                        <a:t>3:30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lvl="0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Wrap up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477927494"/>
                  </a:ext>
                </a:extLst>
              </a:tr>
            </a:tbl>
          </a:graphicData>
        </a:graphic>
      </p:graphicFrame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3B8CAAFE-E150-EEB9-458C-19076411DDB6}"/>
              </a:ext>
            </a:extLst>
          </p:cNvPr>
          <p:cNvSpPr/>
          <p:nvPr/>
        </p:nvSpPr>
        <p:spPr>
          <a:xfrm>
            <a:off x="1657256" y="2706289"/>
            <a:ext cx="8530046" cy="1887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2608BAA-357B-98C6-7A71-9BDA343011C7}"/>
              </a:ext>
            </a:extLst>
          </p:cNvPr>
          <p:cNvSpPr/>
          <p:nvPr/>
        </p:nvSpPr>
        <p:spPr>
          <a:xfrm>
            <a:off x="1830977" y="4593372"/>
            <a:ext cx="8530046" cy="14097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12AD7E95-9077-3F31-7C27-219F714DF130}"/>
              </a:ext>
            </a:extLst>
          </p:cNvPr>
          <p:cNvSpPr/>
          <p:nvPr/>
        </p:nvSpPr>
        <p:spPr>
          <a:xfrm>
            <a:off x="1549989" y="5874936"/>
            <a:ext cx="8530046" cy="722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BE053C5-AE00-D958-F72E-D9A08278E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26FBB3-25EC-0433-7435-BA95C1B37A7E}"/>
              </a:ext>
            </a:extLst>
          </p:cNvPr>
          <p:cNvSpPr txBox="1"/>
          <p:nvPr/>
        </p:nvSpPr>
        <p:spPr>
          <a:xfrm>
            <a:off x="1247052" y="621708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8CE0A3-46F7-2F53-2502-BA5298B8E07D}"/>
              </a:ext>
            </a:extLst>
          </p:cNvPr>
          <p:cNvGraphicFramePr>
            <a:graphicFrameLocks noGrp="1"/>
          </p:cNvGraphicFramePr>
          <p:nvPr/>
        </p:nvGraphicFramePr>
        <p:xfrm>
          <a:off x="2004698" y="1524100"/>
          <a:ext cx="9438781" cy="4818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2394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7986387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+mn-lt"/>
                        </a:rPr>
                        <a:t>9:45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Six-Party Talks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KEI – Clint Work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DengXian" panose="02010600030101010101" pitchFamily="2" charset="-122"/>
                        </a:rPr>
                        <a:t>1:00</a:t>
                      </a: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 KEI</a:t>
                      </a:r>
                      <a:endParaRPr lang="en-US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1944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1:50</a:t>
                      </a:r>
                      <a:endParaRPr lang="en-US" sz="20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73025" marR="73025" marT="0" marB="10033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 (at CSIS)</a:t>
                      </a:r>
                    </a:p>
                    <a:p>
                      <a:pPr marL="685800" lvl="1" indent="-34290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Conclusions from exercise and other activities</a:t>
                      </a:r>
                    </a:p>
                    <a:p>
                      <a:pPr marL="685800" lvl="1" indent="-34290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Internship discussions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Noah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Akosua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Emma</a:t>
                      </a:r>
                      <a:endParaRPr lang="en-US" sz="16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73025" marR="73025" marT="0" marB="100330"/>
                </a:tc>
                <a:extLst>
                  <a:ext uri="{0D108BD9-81ED-4DB2-BD59-A6C34878D82A}">
                    <a16:rowId xmlns:a16="http://schemas.microsoft.com/office/drawing/2014/main" val="173338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2:30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DJ Shea</a:t>
                      </a:r>
                    </a:p>
                    <a:p>
                      <a:pPr marL="182880" marR="0" indent="-18288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Lead Client Solutions Manager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LinkedIn</a:t>
                      </a:r>
                    </a:p>
                    <a:p>
                      <a:pPr marL="342900" marR="0" lvl="1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Mimi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86495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>
                          <a:latin typeface="+mn-lt"/>
                        </a:rPr>
                        <a:t>3:30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marR="0" lvl="0" indent="-18288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Wrap up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477927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32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B1B5C1-F80B-A875-11C6-ED863ED349D8}"/>
              </a:ext>
            </a:extLst>
          </p:cNvPr>
          <p:cNvGraphicFramePr>
            <a:graphicFrameLocks noGrp="1"/>
          </p:cNvGraphicFramePr>
          <p:nvPr/>
        </p:nvGraphicFramePr>
        <p:xfrm>
          <a:off x="547686" y="2527094"/>
          <a:ext cx="11268078" cy="35841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758304087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2003736849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1776698730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820361288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6917530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1054154256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298587384"/>
                    </a:ext>
                  </a:extLst>
                </a:gridCol>
              </a:tblGrid>
              <a:tr h="166390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Republic of Korea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(South Korea)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Democratic People’s Republic of Korea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(North Korea)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People’s Republic of 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Japan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Russia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853058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/>
                        <a:t>Team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/>
                        <a:t>Marcus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Ding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Mimi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Meghan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Jessica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Matthew</a:t>
                      </a:r>
                    </a:p>
                  </a:txBody>
                  <a:tcPr marL="274320" marR="365760" anchor="ctr"/>
                </a:tc>
                <a:extLst>
                  <a:ext uri="{0D108BD9-81ED-4DB2-BD59-A6C34878D82A}">
                    <a16:rowId xmlns:a16="http://schemas.microsoft.com/office/drawing/2014/main" val="411773668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/>
                        <a:t>Team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Emily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Akosua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Abby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Bryce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Reese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Vaughn</a:t>
                      </a:r>
                    </a:p>
                  </a:txBody>
                  <a:tcPr marL="274320" marR="365760" anchor="ctr"/>
                </a:tc>
                <a:extLst>
                  <a:ext uri="{0D108BD9-81ED-4DB2-BD59-A6C34878D82A}">
                    <a16:rowId xmlns:a16="http://schemas.microsoft.com/office/drawing/2014/main" val="170497118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/>
                        <a:t>Team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[KEI]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Nicolas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Tashakee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Noah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Emma</a:t>
                      </a:r>
                    </a:p>
                  </a:txBody>
                  <a:tcPr marL="274320" marR="36576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Gavin</a:t>
                      </a:r>
                    </a:p>
                  </a:txBody>
                  <a:tcPr marL="274320" marR="365760" anchor="ctr"/>
                </a:tc>
                <a:extLst>
                  <a:ext uri="{0D108BD9-81ED-4DB2-BD59-A6C34878D82A}">
                    <a16:rowId xmlns:a16="http://schemas.microsoft.com/office/drawing/2014/main" val="166829954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4013B30-46E8-EBD2-92EB-73B17F9C1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506074"/>
            <a:ext cx="2676525" cy="1381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8FB462-9D17-38F2-44F2-8042EA6990F9}"/>
              </a:ext>
            </a:extLst>
          </p:cNvPr>
          <p:cNvSpPr txBox="1"/>
          <p:nvPr/>
        </p:nvSpPr>
        <p:spPr>
          <a:xfrm>
            <a:off x="3814762" y="504137"/>
            <a:ext cx="3375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Six-Party Talks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F7AE5-4CE3-447D-BA30-BBAB453124C9}"/>
              </a:ext>
            </a:extLst>
          </p:cNvPr>
          <p:cNvSpPr txBox="1"/>
          <p:nvPr/>
        </p:nvSpPr>
        <p:spPr>
          <a:xfrm>
            <a:off x="8267701" y="1429344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Observations?</a:t>
            </a:r>
          </a:p>
        </p:txBody>
      </p:sp>
    </p:spTree>
    <p:extLst>
      <p:ext uri="{BB962C8B-B14F-4D97-AF65-F5344CB8AC3E}">
        <p14:creationId xmlns:p14="http://schemas.microsoft.com/office/powerpoint/2010/main" val="391223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1ECE63-47B1-FA81-2DD0-BC661DC97C10}"/>
              </a:ext>
            </a:extLst>
          </p:cNvPr>
          <p:cNvSpPr txBox="1"/>
          <p:nvPr/>
        </p:nvSpPr>
        <p:spPr>
          <a:xfrm>
            <a:off x="2357438" y="2371725"/>
            <a:ext cx="7101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Comments on Latin America and Immigration?</a:t>
            </a:r>
          </a:p>
        </p:txBody>
      </p:sp>
    </p:spTree>
    <p:extLst>
      <p:ext uri="{BB962C8B-B14F-4D97-AF65-F5344CB8AC3E}">
        <p14:creationId xmlns:p14="http://schemas.microsoft.com/office/powerpoint/2010/main" val="73498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D21C9-8026-08FB-8B45-2783D1404B1A}"/>
              </a:ext>
            </a:extLst>
          </p:cNvPr>
          <p:cNvSpPr txBox="1"/>
          <p:nvPr/>
        </p:nvSpPr>
        <p:spPr>
          <a:xfrm>
            <a:off x="1322173" y="2037629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2-3 minutes each 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F06023-C39B-B3CE-2DBC-77B8F78F9190}"/>
              </a:ext>
            </a:extLst>
          </p:cNvPr>
          <p:cNvSpPr txBox="1"/>
          <p:nvPr/>
        </p:nvSpPr>
        <p:spPr>
          <a:xfrm>
            <a:off x="3941342" y="2037629"/>
            <a:ext cx="6098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Noah</a:t>
            </a:r>
          </a:p>
          <a:p>
            <a:r>
              <a:rPr lang="en-US" sz="2400" dirty="0"/>
              <a:t>Akosua</a:t>
            </a:r>
          </a:p>
          <a:p>
            <a:r>
              <a:rPr lang="en-US" sz="2400" dirty="0"/>
              <a:t>Emma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D18E9-E431-5311-A82C-7044FAED96D1}"/>
              </a:ext>
            </a:extLst>
          </p:cNvPr>
          <p:cNvSpPr txBox="1"/>
          <p:nvPr/>
        </p:nvSpPr>
        <p:spPr>
          <a:xfrm>
            <a:off x="1322173" y="1075038"/>
            <a:ext cx="32976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Internship conversations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6C9C8-3365-3A23-4E7D-F5D0A16ED6B1}"/>
              </a:ext>
            </a:extLst>
          </p:cNvPr>
          <p:cNvSpPr txBox="1"/>
          <p:nvPr/>
        </p:nvSpPr>
        <p:spPr>
          <a:xfrm>
            <a:off x="6396971" y="2817211"/>
            <a:ext cx="4104009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INFORMAL DISCUSSION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sz="2000" dirty="0"/>
              <a:t>Organization name and business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In-person, virtual, hybrid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My tasks and responsibilities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Communications and team dynamics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Fun things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225508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267F33-AB7E-4884-498C-526704AD40D3}"/>
              </a:ext>
            </a:extLst>
          </p:cNvPr>
          <p:cNvSpPr txBox="1"/>
          <p:nvPr/>
        </p:nvSpPr>
        <p:spPr>
          <a:xfrm>
            <a:off x="1428749" y="2283199"/>
            <a:ext cx="6093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D.J. Shea</a:t>
            </a:r>
          </a:p>
          <a:p>
            <a:r>
              <a:rPr lang="en-US" sz="2000" dirty="0"/>
              <a:t>Lead Client Solutions </a:t>
            </a:r>
            <a:br>
              <a:rPr lang="en-US" sz="2000" dirty="0"/>
            </a:br>
            <a:r>
              <a:rPr lang="en-US" sz="2000" dirty="0"/>
              <a:t>     Manager</a:t>
            </a:r>
          </a:p>
        </p:txBody>
      </p:sp>
      <p:pic>
        <p:nvPicPr>
          <p:cNvPr id="6" name="Picture 5" descr="LinkedIn: Jobs &amp; Business News - Apps on Google Play">
            <a:extLst>
              <a:ext uri="{FF2B5EF4-FFF2-40B4-BE49-F238E27FC236}">
                <a16:creationId xmlns:a16="http://schemas.microsoft.com/office/drawing/2014/main" id="{FD7F027E-D21A-F082-1AB7-9FAF5D46B4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r="24333"/>
          <a:stretch/>
        </p:blipFill>
        <p:spPr bwMode="auto">
          <a:xfrm>
            <a:off x="1428749" y="499427"/>
            <a:ext cx="1108987" cy="1086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7992E3-2325-1D79-0957-E895E190247D}"/>
              </a:ext>
            </a:extLst>
          </p:cNvPr>
          <p:cNvSpPr txBox="1"/>
          <p:nvPr/>
        </p:nvSpPr>
        <p:spPr>
          <a:xfrm>
            <a:off x="2537736" y="1205553"/>
            <a:ext cx="6093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LinkedIn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21BDF-DC74-15A1-ACDE-324A8942F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837">
            <a:off x="4815884" y="239406"/>
            <a:ext cx="6303405" cy="871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5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44DD72-EEA8-4BA7-A6B8-1F168C5A7AD0}"/>
              </a:ext>
            </a:extLst>
          </p:cNvPr>
          <p:cNvSpPr txBox="1"/>
          <p:nvPr/>
        </p:nvSpPr>
        <p:spPr>
          <a:xfrm flipH="1">
            <a:off x="4837747" y="2771775"/>
            <a:ext cx="2516507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LUNCH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301BC-611B-46BF-B0DC-6545565A4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59" y="1979676"/>
            <a:ext cx="4957481" cy="33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96040"/>
      </p:ext>
    </p:extLst>
  </p:cSld>
  <p:clrMapOvr>
    <a:masterClrMapping/>
  </p:clrMapOvr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AU_analysis_class_theme</Template>
  <TotalTime>4423</TotalTime>
  <Words>656</Words>
  <Application>Microsoft Office PowerPoint</Application>
  <PresentationFormat>Widescreen</PresentationFormat>
  <Paragraphs>192</Paragraphs>
  <Slides>19</Slides>
  <Notes>0</Notes>
  <HiddenSlides>6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Wingdings</vt:lpstr>
      <vt:lpstr>AU_analysis_class_theme</vt:lpstr>
      <vt:lpstr>Global Policy Seminar and NSC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Policy Seminar and NSC Simulation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401/402 Intro on Tuesday 2023-08-29</dc:title>
  <dc:subject/>
  <dc:creator>Fulton Armstrong</dc:creator>
  <cp:keywords/>
  <dc:description>This is the 401/402 part of the block I will do on Tuesday, 29 August. Before that class, I will merge it with the Bootcamp part of the block I will do on that day.</dc:description>
  <cp:lastModifiedBy>Fulton A</cp:lastModifiedBy>
  <cp:revision>221</cp:revision>
  <cp:lastPrinted>2024-04-01T19:10:01Z</cp:lastPrinted>
  <dcterms:created xsi:type="dcterms:W3CDTF">2020-01-10T15:37:44Z</dcterms:created>
  <dcterms:modified xsi:type="dcterms:W3CDTF">2024-04-03T23:07:47Z</dcterms:modified>
  <cp:category/>
</cp:coreProperties>
</file>