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1011" r:id="rId3"/>
    <p:sldId id="1868" r:id="rId4"/>
    <p:sldId id="1887" r:id="rId5"/>
    <p:sldId id="1864" r:id="rId6"/>
    <p:sldId id="1886" r:id="rId7"/>
    <p:sldId id="1888" r:id="rId8"/>
    <p:sldId id="1889" r:id="rId9"/>
    <p:sldId id="1890" r:id="rId10"/>
    <p:sldId id="1891" r:id="rId11"/>
    <p:sldId id="1892" r:id="rId12"/>
    <p:sldId id="1893" r:id="rId13"/>
    <p:sldId id="1884" r:id="rId14"/>
    <p:sldId id="1581" r:id="rId15"/>
    <p:sldId id="1079" r:id="rId16"/>
    <p:sldId id="1880" r:id="rId17"/>
    <p:sldId id="1881" r:id="rId18"/>
    <p:sldId id="1882" r:id="rId19"/>
    <p:sldId id="1883" r:id="rId20"/>
    <p:sldId id="1780" r:id="rId21"/>
    <p:sldId id="1094" r:id="rId22"/>
    <p:sldId id="1779" r:id="rId23"/>
    <p:sldId id="1095" r:id="rId24"/>
    <p:sldId id="1777" r:id="rId25"/>
    <p:sldId id="1778" r:id="rId26"/>
    <p:sldId id="1776" r:id="rId27"/>
    <p:sldId id="1781" r:id="rId28"/>
    <p:sldId id="1782" r:id="rId29"/>
    <p:sldId id="1746" r:id="rId30"/>
    <p:sldId id="1754" r:id="rId31"/>
    <p:sldId id="1773" r:id="rId32"/>
    <p:sldId id="1018" r:id="rId33"/>
    <p:sldId id="1059" r:id="rId34"/>
    <p:sldId id="1877" r:id="rId35"/>
    <p:sldId id="1894" r:id="rId36"/>
    <p:sldId id="1784" r:id="rId37"/>
    <p:sldId id="1876" r:id="rId38"/>
    <p:sldId id="1808" r:id="rId39"/>
    <p:sldId id="1766" r:id="rId40"/>
    <p:sldId id="1767" r:id="rId41"/>
    <p:sldId id="1768" r:id="rId42"/>
    <p:sldId id="920" r:id="rId43"/>
    <p:sldId id="1872" r:id="rId44"/>
    <p:sldId id="1827" r:id="rId45"/>
    <p:sldId id="1879" r:id="rId4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63B2B-651C-49E7-8156-005F48139A1C}" v="144" dt="2024-04-11T15:29:27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51" autoAdjust="0"/>
    <p:restoredTop sz="95740"/>
  </p:normalViewPr>
  <p:slideViewPr>
    <p:cSldViewPr snapToGrid="0">
      <p:cViewPr varScale="1">
        <p:scale>
          <a:sx n="86" d="100"/>
          <a:sy n="86" d="100"/>
        </p:scale>
        <p:origin x="120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2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9" tIns="47105" rIns="94209" bIns="471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09" tIns="47105" rIns="94209" bIns="47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1874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Twelve</a:t>
            </a:r>
            <a:br>
              <a:rPr lang="en-US" sz="2400" dirty="0"/>
            </a:br>
            <a:r>
              <a:rPr lang="en-US" sz="2400" dirty="0"/>
              <a:t>12  April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sitting on a bench&#10;&#10;Description automatically generated">
            <a:extLst>
              <a:ext uri="{FF2B5EF4-FFF2-40B4-BE49-F238E27FC236}">
                <a16:creationId xmlns:a16="http://schemas.microsoft.com/office/drawing/2014/main" id="{071D9662-220B-917C-1044-EAF9A621C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2895" y="1124171"/>
            <a:ext cx="6146209" cy="46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grass in front of a building&#10;&#10;Description automatically generated">
            <a:extLst>
              <a:ext uri="{FF2B5EF4-FFF2-40B4-BE49-F238E27FC236}">
                <a16:creationId xmlns:a16="http://schemas.microsoft.com/office/drawing/2014/main" id="{26A1291C-35EA-14A6-B5AA-36EBAD52F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" y="148855"/>
            <a:ext cx="7680960" cy="5760720"/>
          </a:xfrm>
          <a:prstGeom prst="rect">
            <a:avLst/>
          </a:prstGeom>
        </p:spPr>
      </p:pic>
      <p:pic>
        <p:nvPicPr>
          <p:cNvPr id="5" name="Picture 4" descr="A group of people in a park&#10;&#10;Description automatically generated">
            <a:extLst>
              <a:ext uri="{FF2B5EF4-FFF2-40B4-BE49-F238E27FC236}">
                <a16:creationId xmlns:a16="http://schemas.microsoft.com/office/drawing/2014/main" id="{50FFC51B-CE8C-E5AE-ED16-E47BEC78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27" y="948425"/>
            <a:ext cx="7680960" cy="576072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03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C6F23E-06AE-D521-61DE-D8252257B499}"/>
              </a:ext>
            </a:extLst>
          </p:cNvPr>
          <p:cNvSpPr txBox="1"/>
          <p:nvPr/>
        </p:nvSpPr>
        <p:spPr>
          <a:xfrm>
            <a:off x="2878282" y="2098964"/>
            <a:ext cx="5386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Impressions of campus … Maxwell … F’23 cohort .</a:t>
            </a:r>
          </a:p>
        </p:txBody>
      </p:sp>
    </p:spTree>
    <p:extLst>
      <p:ext uri="{BB962C8B-B14F-4D97-AF65-F5344CB8AC3E}">
        <p14:creationId xmlns:p14="http://schemas.microsoft.com/office/powerpoint/2010/main" val="144989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A blue and white cover with a baseball bat and ball&#10;&#10;Description automatically generated">
            <a:extLst>
              <a:ext uri="{FF2B5EF4-FFF2-40B4-BE49-F238E27FC236}">
                <a16:creationId xmlns:a16="http://schemas.microsoft.com/office/drawing/2014/main" id="{AFC2F4F4-62D3-1A26-7C00-64ED45BA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7" y="181075"/>
            <a:ext cx="5364836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E7F6B-BCFE-B18E-517D-47E8C6027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80" y="181076"/>
            <a:ext cx="5863959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0BD88-2C48-0F39-ECF5-56C18C6D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903" y="3314600"/>
            <a:ext cx="5676900" cy="140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F0D98-F965-FFA9-7D18-75CEDFD5505A}"/>
              </a:ext>
            </a:extLst>
          </p:cNvPr>
          <p:cNvSpPr txBox="1"/>
          <p:nvPr/>
        </p:nvSpPr>
        <p:spPr>
          <a:xfrm>
            <a:off x="4938502" y="533180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starts 6:45</a:t>
            </a:r>
          </a:p>
        </p:txBody>
      </p:sp>
    </p:spTree>
    <p:extLst>
      <p:ext uri="{BB962C8B-B14F-4D97-AF65-F5344CB8AC3E}">
        <p14:creationId xmlns:p14="http://schemas.microsoft.com/office/powerpoint/2010/main" val="2944388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/>
        </p:nvGraphicFramePr>
        <p:xfrm>
          <a:off x="979586" y="526656"/>
          <a:ext cx="10464702" cy="62025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4734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5582325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  <a:gridCol w="3407643">
                  <a:extLst>
                    <a:ext uri="{9D8B030D-6E8A-4147-A177-3AD203B41FA5}">
                      <a16:colId xmlns:a16="http://schemas.microsoft.com/office/drawing/2014/main" val="777383824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education deficits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</a:t>
                      </a:r>
                      <a:r>
                        <a:rPr lang="en-US" sz="1800" kern="100">
                          <a:effectLst/>
                          <a:latin typeface="+mn-lt"/>
                        </a:rPr>
                        <a:t>the Houthis</a:t>
                      </a:r>
                      <a:endParaRPr lang="en-US" sz="18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“War time policy”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38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(2)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57529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2217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27314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DEPUTIES COMMITTEE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90983-D905-9FEC-D5C0-7657BD53E938}"/>
              </a:ext>
            </a:extLst>
          </p:cNvPr>
          <p:cNvSpPr txBox="1"/>
          <p:nvPr/>
        </p:nvSpPr>
        <p:spPr>
          <a:xfrm>
            <a:off x="9558338" y="16940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deputies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6AAE01C9-0178-6C53-CF02-00E840F9BFC0}"/>
              </a:ext>
            </a:extLst>
          </p:cNvPr>
          <p:cNvSpPr txBox="1"/>
          <p:nvPr/>
        </p:nvSpPr>
        <p:spPr>
          <a:xfrm rot="532244">
            <a:off x="4969257" y="1554143"/>
            <a:ext cx="5698996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For 26 April DC Meeting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What is final wording of topics?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Who will be your deputies? 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In what order will you present? </a:t>
            </a:r>
          </a:p>
        </p:txBody>
      </p:sp>
    </p:spTree>
    <p:extLst>
      <p:ext uri="{BB962C8B-B14F-4D97-AF65-F5344CB8AC3E}">
        <p14:creationId xmlns:p14="http://schemas.microsoft.com/office/powerpoint/2010/main" val="27836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CAFBB-B012-7073-AC05-2EA4BC971D58}"/>
              </a:ext>
            </a:extLst>
          </p:cNvPr>
          <p:cNvSpPr txBox="1"/>
          <p:nvPr/>
        </p:nvSpPr>
        <p:spPr>
          <a:xfrm>
            <a:off x="513791" y="568618"/>
            <a:ext cx="4986878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548640" rIns="548640" rtlCol="0">
            <a:spAutoFit/>
          </a:bodyPr>
          <a:lstStyle/>
          <a:p>
            <a:r>
              <a:rPr lang="en-US" sz="2000" dirty="0"/>
              <a:t>“DEPUTIES COMMITTEE”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10259-47E1-7225-0DED-24DFD05E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43">
            <a:off x="6916875" y="1663228"/>
            <a:ext cx="4819650" cy="6276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931DD-C2E4-2CA3-EDBD-809B98A4E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4540">
            <a:off x="828566" y="1666873"/>
            <a:ext cx="4791075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715A7-5145-49C2-3F5C-EA5D2FC9899E}"/>
              </a:ext>
            </a:extLst>
          </p:cNvPr>
          <p:cNvSpPr txBox="1"/>
          <p:nvPr/>
        </p:nvSpPr>
        <p:spPr>
          <a:xfrm>
            <a:off x="3576149" y="1771378"/>
            <a:ext cx="179943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GUIDANCE ON MEMO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8A68E-1894-66EE-21BC-BFB29578CADD}"/>
              </a:ext>
            </a:extLst>
          </p:cNvPr>
          <p:cNvSpPr txBox="1"/>
          <p:nvPr/>
        </p:nvSpPr>
        <p:spPr>
          <a:xfrm>
            <a:off x="7037312" y="1666874"/>
            <a:ext cx="179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GUIDANCE ON BRIEFING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3A0A8-0A84-DC1E-70B2-E6F4979D75BA}"/>
              </a:ext>
            </a:extLst>
          </p:cNvPr>
          <p:cNvSpPr/>
          <p:nvPr/>
        </p:nvSpPr>
        <p:spPr>
          <a:xfrm rot="239912">
            <a:off x="10765658" y="1802534"/>
            <a:ext cx="903249" cy="276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62660-1916-55B3-911B-B3259EE6797D}"/>
              </a:ext>
            </a:extLst>
          </p:cNvPr>
          <p:cNvSpPr txBox="1"/>
          <p:nvPr/>
        </p:nvSpPr>
        <p:spPr>
          <a:xfrm>
            <a:off x="513791" y="568618"/>
            <a:ext cx="2531462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548640" rIns="548640" rtlCol="0">
            <a:spAutoFit/>
          </a:bodyPr>
          <a:lstStyle/>
          <a:p>
            <a:r>
              <a:rPr lang="en-US" sz="2000" dirty="0"/>
              <a:t>DC BRIEFING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4F17F-8018-B4B4-18C9-0595EFFCDAA2}"/>
              </a:ext>
            </a:extLst>
          </p:cNvPr>
          <p:cNvSpPr txBox="1"/>
          <p:nvPr/>
        </p:nvSpPr>
        <p:spPr>
          <a:xfrm>
            <a:off x="1081669" y="1572322"/>
            <a:ext cx="2681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Scott Morgan’s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88BCE-13BD-6F94-50AC-92B23573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673" y="2497019"/>
            <a:ext cx="2806486" cy="3161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E411C-A92D-5DFE-0662-19D05A5CFD9F}"/>
              </a:ext>
            </a:extLst>
          </p:cNvPr>
          <p:cNvSpPr txBox="1"/>
          <p:nvPr/>
        </p:nvSpPr>
        <p:spPr>
          <a:xfrm>
            <a:off x="3045253" y="2754351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4AF33-E58C-7B7F-2B31-9F0AB0A58F6C}"/>
              </a:ext>
            </a:extLst>
          </p:cNvPr>
          <p:cNvSpPr txBox="1"/>
          <p:nvPr/>
        </p:nvSpPr>
        <p:spPr>
          <a:xfrm>
            <a:off x="2810840" y="3681235"/>
            <a:ext cx="1790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Vivid Examples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Evidence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FEF68-9188-1145-9FDE-4D1801E72217}"/>
              </a:ext>
            </a:extLst>
          </p:cNvPr>
          <p:cNvSpPr txBox="1"/>
          <p:nvPr/>
        </p:nvSpPr>
        <p:spPr>
          <a:xfrm>
            <a:off x="3084951" y="4975227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D58F3-4DCB-C713-AAF3-C1821FB5A3CA}"/>
              </a:ext>
            </a:extLst>
          </p:cNvPr>
          <p:cNvSpPr txBox="1"/>
          <p:nvPr/>
        </p:nvSpPr>
        <p:spPr>
          <a:xfrm>
            <a:off x="1438507" y="5954015"/>
            <a:ext cx="12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A962A-AD5F-0637-D881-53FF86CF9C0F}"/>
              </a:ext>
            </a:extLst>
          </p:cNvPr>
          <p:cNvSpPr txBox="1"/>
          <p:nvPr/>
        </p:nvSpPr>
        <p:spPr>
          <a:xfrm>
            <a:off x="5818430" y="1573081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MODEL for our memo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6B43E-E12B-F375-E60A-E7A1D92A4025}"/>
              </a:ext>
            </a:extLst>
          </p:cNvPr>
          <p:cNvSpPr txBox="1"/>
          <p:nvPr/>
        </p:nvSpPr>
        <p:spPr>
          <a:xfrm>
            <a:off x="5926728" y="2754351"/>
            <a:ext cx="20808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Problem</a:t>
            </a:r>
          </a:p>
          <a:p>
            <a:endParaRPr lang="en-US" sz="2000" dirty="0"/>
          </a:p>
          <a:p>
            <a:r>
              <a:rPr lang="en-US" sz="2000" dirty="0"/>
              <a:t>Analysis</a:t>
            </a:r>
          </a:p>
          <a:p>
            <a:endParaRPr lang="en-US" sz="2000" dirty="0"/>
          </a:p>
          <a:p>
            <a:r>
              <a:rPr lang="en-US" sz="2000" dirty="0"/>
              <a:t>Options</a:t>
            </a:r>
          </a:p>
          <a:p>
            <a:endParaRPr lang="en-US" sz="2000" dirty="0"/>
          </a:p>
          <a:p>
            <a:r>
              <a:rPr lang="en-US" sz="2000" dirty="0"/>
              <a:t>Recommendation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F9BB9-E456-5DD9-5599-45ACA062F7FB}"/>
              </a:ext>
            </a:extLst>
          </p:cNvPr>
          <p:cNvSpPr txBox="1"/>
          <p:nvPr/>
        </p:nvSpPr>
        <p:spPr>
          <a:xfrm>
            <a:off x="8892123" y="2260556"/>
            <a:ext cx="20808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Structure:</a:t>
            </a:r>
          </a:p>
          <a:p>
            <a:endParaRPr lang="en-US" sz="2000" dirty="0"/>
          </a:p>
          <a:p>
            <a:r>
              <a:rPr lang="en-US" sz="2000" dirty="0"/>
              <a:t>BLUF</a:t>
            </a:r>
          </a:p>
          <a:p>
            <a:endParaRPr lang="en-US" sz="2000" dirty="0"/>
          </a:p>
          <a:p>
            <a:r>
              <a:rPr lang="en-US" sz="2000" dirty="0"/>
              <a:t>“Framing”</a:t>
            </a:r>
          </a:p>
          <a:p>
            <a:endParaRPr lang="en-US" sz="2000" dirty="0"/>
          </a:p>
          <a:p>
            <a:r>
              <a:rPr lang="en-US" sz="2000" dirty="0"/>
              <a:t>Drivers/Trends</a:t>
            </a:r>
          </a:p>
          <a:p>
            <a:endParaRPr lang="en-US" sz="2000" dirty="0"/>
          </a:p>
          <a:p>
            <a:r>
              <a:rPr lang="en-US" sz="2000" dirty="0"/>
              <a:t>Options</a:t>
            </a:r>
          </a:p>
          <a:p>
            <a:endParaRPr lang="en-US" sz="2000" dirty="0"/>
          </a:p>
          <a:p>
            <a:r>
              <a:rPr lang="en-US" sz="2000" dirty="0"/>
              <a:t>Recommendation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03FFF-1A8D-F682-010A-1580E0B04C42}"/>
              </a:ext>
            </a:extLst>
          </p:cNvPr>
          <p:cNvSpPr txBox="1"/>
          <p:nvPr/>
        </p:nvSpPr>
        <p:spPr>
          <a:xfrm>
            <a:off x="6096000" y="6010507"/>
            <a:ext cx="5434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“If I buy your analysis, I’m much more likely to buy your recommendation.”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FCE096-5D54-EEE2-469F-6899C90ADA65}"/>
              </a:ext>
            </a:extLst>
          </p:cNvPr>
          <p:cNvCxnSpPr>
            <a:cxnSpLocks/>
          </p:cNvCxnSpPr>
          <p:nvPr/>
        </p:nvCxnSpPr>
        <p:spPr>
          <a:xfrm flipV="1">
            <a:off x="2422196" y="5738431"/>
            <a:ext cx="254097" cy="215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C2C273-F5FB-9363-E4F6-E24A631D1FED}"/>
              </a:ext>
            </a:extLst>
          </p:cNvPr>
          <p:cNvSpPr txBox="1"/>
          <p:nvPr/>
        </p:nvSpPr>
        <p:spPr>
          <a:xfrm>
            <a:off x="5042159" y="601050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Morgan:</a:t>
            </a:r>
          </a:p>
        </p:txBody>
      </p:sp>
    </p:spTree>
    <p:extLst>
      <p:ext uri="{BB962C8B-B14F-4D97-AF65-F5344CB8AC3E}">
        <p14:creationId xmlns:p14="http://schemas.microsoft.com/office/powerpoint/2010/main" val="36224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62660-1916-55B3-911B-B3259EE6797D}"/>
              </a:ext>
            </a:extLst>
          </p:cNvPr>
          <p:cNvSpPr txBox="1"/>
          <p:nvPr/>
        </p:nvSpPr>
        <p:spPr>
          <a:xfrm>
            <a:off x="513791" y="568618"/>
            <a:ext cx="2531462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548640" rIns="548640" rtlCol="0">
            <a:spAutoFit/>
          </a:bodyPr>
          <a:lstStyle/>
          <a:p>
            <a:r>
              <a:rPr lang="en-US" sz="2000" dirty="0"/>
              <a:t>DC BRIEFING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4F17F-8018-B4B4-18C9-0595EFFCDAA2}"/>
              </a:ext>
            </a:extLst>
          </p:cNvPr>
          <p:cNvSpPr txBox="1"/>
          <p:nvPr/>
        </p:nvSpPr>
        <p:spPr>
          <a:xfrm>
            <a:off x="1315844" y="1817649"/>
            <a:ext cx="2883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Scott Morgan’s SIX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E22EB-B862-AEA0-699B-D2013462C57E}"/>
              </a:ext>
            </a:extLst>
          </p:cNvPr>
          <p:cNvSpPr txBox="1"/>
          <p:nvPr/>
        </p:nvSpPr>
        <p:spPr>
          <a:xfrm>
            <a:off x="2757425" y="2511892"/>
            <a:ext cx="3443571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Core word.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The answer.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What you visualize.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The problem.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Best recommendation.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“Cool part.”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1D547-5E87-3A55-33F6-A0DA93595B5C}"/>
              </a:ext>
            </a:extLst>
          </p:cNvPr>
          <p:cNvSpPr txBox="1"/>
          <p:nvPr/>
        </p:nvSpPr>
        <p:spPr>
          <a:xfrm>
            <a:off x="6726463" y="1817649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MODEL for our memo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C1CAB-D672-11CE-2BBD-57AD9C61EDE6}"/>
              </a:ext>
            </a:extLst>
          </p:cNvPr>
          <p:cNvSpPr txBox="1"/>
          <p:nvPr/>
        </p:nvSpPr>
        <p:spPr>
          <a:xfrm>
            <a:off x="6726463" y="2511892"/>
            <a:ext cx="3912353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BLUF.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Framing facts (just essential).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Drivers and trends.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Options.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Recommendation.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(Cool facts where they fit.)</a:t>
            </a:r>
          </a:p>
        </p:txBody>
      </p:sp>
    </p:spTree>
    <p:extLst>
      <p:ext uri="{BB962C8B-B14F-4D97-AF65-F5344CB8AC3E}">
        <p14:creationId xmlns:p14="http://schemas.microsoft.com/office/powerpoint/2010/main" val="7600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62660-1916-55B3-911B-B3259EE6797D}"/>
              </a:ext>
            </a:extLst>
          </p:cNvPr>
          <p:cNvSpPr txBox="1"/>
          <p:nvPr/>
        </p:nvSpPr>
        <p:spPr>
          <a:xfrm>
            <a:off x="513791" y="568618"/>
            <a:ext cx="2531462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548640" rIns="548640" rtlCol="0">
            <a:spAutoFit/>
          </a:bodyPr>
          <a:lstStyle/>
          <a:p>
            <a:r>
              <a:rPr lang="en-US" sz="2000" dirty="0"/>
              <a:t>DC BRIEFING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4F17F-8018-B4B4-18C9-0595EFFCDAA2}"/>
              </a:ext>
            </a:extLst>
          </p:cNvPr>
          <p:cNvSpPr txBox="1"/>
          <p:nvPr/>
        </p:nvSpPr>
        <p:spPr>
          <a:xfrm>
            <a:off x="1315844" y="1817649"/>
            <a:ext cx="3213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Scott Morgan’s SLIDE advice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E22EB-B862-AEA0-699B-D2013462C57E}"/>
              </a:ext>
            </a:extLst>
          </p:cNvPr>
          <p:cNvSpPr txBox="1"/>
          <p:nvPr/>
        </p:nvSpPr>
        <p:spPr>
          <a:xfrm>
            <a:off x="5297786" y="1715058"/>
            <a:ext cx="6445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avoid over-taxing the Central Executive Function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only one phonological loop at a time.</a:t>
            </a:r>
            <a:br>
              <a:rPr lang="en-US" sz="2000" dirty="0"/>
            </a:br>
            <a:r>
              <a:rPr lang="en-US" sz="2000" dirty="0"/>
              <a:t>- read</a:t>
            </a:r>
            <a:br>
              <a:rPr lang="en-US" sz="2000" dirty="0"/>
            </a:br>
            <a:r>
              <a:rPr lang="en-US" sz="2000" dirty="0"/>
              <a:t>- speak</a:t>
            </a:r>
            <a:br>
              <a:rPr lang="en-US" sz="2000" dirty="0"/>
            </a:br>
            <a:r>
              <a:rPr lang="en-US" sz="2000" dirty="0"/>
              <a:t>- listen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Aid listener with </a:t>
            </a:r>
            <a:r>
              <a:rPr lang="en-US" sz="2000" dirty="0" err="1"/>
              <a:t>visiospatial</a:t>
            </a:r>
            <a:r>
              <a:rPr lang="en-US" sz="2000" dirty="0"/>
              <a:t> sketchpad (“cool picture”).*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FB9BE-0A04-AC07-DEAF-42FD43FE4694}"/>
              </a:ext>
            </a:extLst>
          </p:cNvPr>
          <p:cNvSpPr txBox="1"/>
          <p:nvPr/>
        </p:nvSpPr>
        <p:spPr>
          <a:xfrm>
            <a:off x="1105531" y="6289382"/>
            <a:ext cx="499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Baddely</a:t>
            </a:r>
            <a:r>
              <a:rPr lang="en-US" dirty="0"/>
              <a:t> and Hitch 1976: Working Memory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99E67-B4A8-4CC5-F7C4-8B0B2363957C}"/>
              </a:ext>
            </a:extLst>
          </p:cNvPr>
          <p:cNvSpPr txBox="1"/>
          <p:nvPr/>
        </p:nvSpPr>
        <p:spPr>
          <a:xfrm>
            <a:off x="5297785" y="3813824"/>
            <a:ext cx="6445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Just one “message” per slide.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84190-5D0E-257B-BBF6-946AAEF198B0}"/>
              </a:ext>
            </a:extLst>
          </p:cNvPr>
          <p:cNvSpPr txBox="1"/>
          <p:nvPr/>
        </p:nvSpPr>
        <p:spPr>
          <a:xfrm>
            <a:off x="5297784" y="4851548"/>
            <a:ext cx="6445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“Lede-quality” photo on title slide, maybe.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F0123-F942-0511-AA21-E844A049A2F3}"/>
              </a:ext>
            </a:extLst>
          </p:cNvPr>
          <p:cNvSpPr txBox="1"/>
          <p:nvPr/>
        </p:nvSpPr>
        <p:spPr>
          <a:xfrm>
            <a:off x="5297784" y="5637165"/>
            <a:ext cx="4105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MODEL for our memo:  See handout.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18E4D-4CCA-062D-01B3-324EBCE9D23E}"/>
              </a:ext>
            </a:extLst>
          </p:cNvPr>
          <p:cNvSpPr txBox="1"/>
          <p:nvPr/>
        </p:nvSpPr>
        <p:spPr>
          <a:xfrm>
            <a:off x="5297784" y="4317026"/>
            <a:ext cx="6445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Never read your briefing or your slide.</a:t>
            </a:r>
          </a:p>
        </p:txBody>
      </p:sp>
    </p:spTree>
    <p:extLst>
      <p:ext uri="{BB962C8B-B14F-4D97-AF65-F5344CB8AC3E}">
        <p14:creationId xmlns:p14="http://schemas.microsoft.com/office/powerpoint/2010/main" val="40628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FF93E-B185-DD10-6BB6-5CE455BF729D}"/>
              </a:ext>
            </a:extLst>
          </p:cNvPr>
          <p:cNvSpPr txBox="1"/>
          <p:nvPr/>
        </p:nvSpPr>
        <p:spPr>
          <a:xfrm>
            <a:off x="4206240" y="2913017"/>
            <a:ext cx="275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09879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176CA3-B9C9-4022-BDDD-D686B657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39590"/>
              </p:ext>
            </p:extLst>
          </p:nvPr>
        </p:nvGraphicFramePr>
        <p:xfrm>
          <a:off x="4280399" y="229347"/>
          <a:ext cx="2840068" cy="64012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40068">
                  <a:extLst>
                    <a:ext uri="{9D8B030D-6E8A-4147-A177-3AD203B41FA5}">
                      <a16:colId xmlns:a16="http://schemas.microsoft.com/office/drawing/2014/main" val="2357130833"/>
                    </a:ext>
                  </a:extLst>
                </a:gridCol>
              </a:tblGrid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 anchor="ctr"/>
                </a:tc>
                <a:extLst>
                  <a:ext uri="{0D108BD9-81ED-4DB2-BD59-A6C34878D82A}">
                    <a16:rowId xmlns:a16="http://schemas.microsoft.com/office/drawing/2014/main" val="171890921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 (19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227447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2 (26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98234728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3 (2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74802183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4 (9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7230504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5 (16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0088390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6 (23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820650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7 (1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1736576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8 (8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4227965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2063363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Week 9 (22 Mar)</a:t>
                      </a: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32463105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10 (29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5508747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11 (5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526126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12 (12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596936450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13 (19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97206583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14 (26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39022769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043968430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91301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217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898 0.6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8909-549C-A16B-682C-B2277924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98" y="724230"/>
            <a:ext cx="1954138" cy="2250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5CC4C-AA94-8121-499F-521F43B0280F}"/>
              </a:ext>
            </a:extLst>
          </p:cNvPr>
          <p:cNvSpPr txBox="1"/>
          <p:nvPr/>
        </p:nvSpPr>
        <p:spPr>
          <a:xfrm>
            <a:off x="572655" y="3269672"/>
            <a:ext cx="2248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AFRICA </a:t>
            </a:r>
            <a:br>
              <a:rPr lang="en-US" sz="2800" dirty="0"/>
            </a:br>
            <a:r>
              <a:rPr lang="en-US" sz="2800" dirty="0"/>
              <a:t>AT A GLANCE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09E1DA-E146-54FA-EA10-BE7E2C6A5800}"/>
              </a:ext>
            </a:extLst>
          </p:cNvPr>
          <p:cNvGraphicFramePr>
            <a:graphicFrameLocks noGrp="1"/>
          </p:cNvGraphicFramePr>
          <p:nvPr/>
        </p:nvGraphicFramePr>
        <p:xfrm>
          <a:off x="3358066" y="793325"/>
          <a:ext cx="8128000" cy="5608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3550614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840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Population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 billion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100933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countries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1849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Special distinction (among many)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“Cradle of humankind”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13068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Amount of world’s arable land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One sixth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9678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Rank in size among continents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Second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11028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Highest point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Kilimanjaro, Tanzania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36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languages spoken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1,500 (Arabic biggest)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1158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Religions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Islam and Christianity (~40 % each)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4733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Average economic growth rate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Above 7 %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39007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Rank among world’s hot deserts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Biggest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151814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Rank among world’s rivers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Longest (The Nile)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6541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Biggest producer of …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Diamonds, gold, platinum, cocoa beans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02610056"/>
                  </a:ext>
                </a:extLst>
              </a:tr>
            </a:tbl>
          </a:graphicData>
        </a:graphic>
      </p:graphicFrame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BE5355C-E42F-AB17-E35F-EB2701CAD932}"/>
              </a:ext>
            </a:extLst>
          </p:cNvPr>
          <p:cNvSpPr/>
          <p:nvPr/>
        </p:nvSpPr>
        <p:spPr>
          <a:xfrm>
            <a:off x="7422066" y="793325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2AA488-28B4-91E2-5600-93B36D72DC2A}"/>
              </a:ext>
            </a:extLst>
          </p:cNvPr>
          <p:cNvSpPr/>
          <p:nvPr/>
        </p:nvSpPr>
        <p:spPr>
          <a:xfrm>
            <a:off x="7422066" y="1256145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A211D6-E850-5F21-10B6-74E8C9BDB728}"/>
              </a:ext>
            </a:extLst>
          </p:cNvPr>
          <p:cNvSpPr/>
          <p:nvPr/>
        </p:nvSpPr>
        <p:spPr>
          <a:xfrm>
            <a:off x="7422066" y="1618113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0F8F16-B2C2-E28C-B5EB-EBAF16246055}"/>
              </a:ext>
            </a:extLst>
          </p:cNvPr>
          <p:cNvSpPr/>
          <p:nvPr/>
        </p:nvSpPr>
        <p:spPr>
          <a:xfrm>
            <a:off x="7422066" y="2165721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C47FE6-C6F8-AD9F-B578-3128F5FF9798}"/>
              </a:ext>
            </a:extLst>
          </p:cNvPr>
          <p:cNvSpPr/>
          <p:nvPr/>
        </p:nvSpPr>
        <p:spPr>
          <a:xfrm>
            <a:off x="7422066" y="2628541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748F68-6F1B-8D1F-99F8-0057579903C2}"/>
              </a:ext>
            </a:extLst>
          </p:cNvPr>
          <p:cNvSpPr/>
          <p:nvPr/>
        </p:nvSpPr>
        <p:spPr>
          <a:xfrm>
            <a:off x="7422066" y="2966180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7CA4A3-7E73-3FC2-00C8-7FDA2CA06C43}"/>
              </a:ext>
            </a:extLst>
          </p:cNvPr>
          <p:cNvSpPr/>
          <p:nvPr/>
        </p:nvSpPr>
        <p:spPr>
          <a:xfrm>
            <a:off x="7422066" y="3429000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4ECD5C-9AD1-9A0F-DD94-B2C7DC9FBD35}"/>
              </a:ext>
            </a:extLst>
          </p:cNvPr>
          <p:cNvSpPr/>
          <p:nvPr/>
        </p:nvSpPr>
        <p:spPr>
          <a:xfrm>
            <a:off x="7422066" y="3883453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55A3F7-4BDF-D690-7BE0-676B9DAD9263}"/>
              </a:ext>
            </a:extLst>
          </p:cNvPr>
          <p:cNvSpPr/>
          <p:nvPr/>
        </p:nvSpPr>
        <p:spPr>
          <a:xfrm>
            <a:off x="7422066" y="4314248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8E17086-2B03-8605-1B14-91CF5ACE514D}"/>
              </a:ext>
            </a:extLst>
          </p:cNvPr>
          <p:cNvSpPr/>
          <p:nvPr/>
        </p:nvSpPr>
        <p:spPr>
          <a:xfrm>
            <a:off x="7325987" y="4809816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FDDE272-1712-E963-A8B7-C860FA8DA57A}"/>
              </a:ext>
            </a:extLst>
          </p:cNvPr>
          <p:cNvSpPr/>
          <p:nvPr/>
        </p:nvSpPr>
        <p:spPr>
          <a:xfrm>
            <a:off x="7325987" y="5126014"/>
            <a:ext cx="3744698" cy="462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B77311-E917-B779-D154-34CB2B1442A3}"/>
              </a:ext>
            </a:extLst>
          </p:cNvPr>
          <p:cNvSpPr/>
          <p:nvPr/>
        </p:nvSpPr>
        <p:spPr>
          <a:xfrm>
            <a:off x="7246474" y="5746117"/>
            <a:ext cx="3744698" cy="6555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4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81FC4-2005-2F1D-536D-A6A91695D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8" y="257678"/>
            <a:ext cx="8192655" cy="61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26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E39E6E0D-5509-2498-A75C-81E28A04A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6"/>
          <a:stretch/>
        </p:blipFill>
        <p:spPr>
          <a:xfrm>
            <a:off x="2581275" y="1062451"/>
            <a:ext cx="7029450" cy="4733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4062B-DA71-F0FB-39D4-AB02C2A1BD68}"/>
              </a:ext>
            </a:extLst>
          </p:cNvPr>
          <p:cNvSpPr txBox="1"/>
          <p:nvPr/>
        </p:nvSpPr>
        <p:spPr>
          <a:xfrm>
            <a:off x="805070" y="765313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97550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88F1E-3CA8-A014-4DA4-FD0709153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32" y="0"/>
            <a:ext cx="881113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4660D-F5FD-1093-3879-9F1DE8C6C646}"/>
              </a:ext>
            </a:extLst>
          </p:cNvPr>
          <p:cNvSpPr/>
          <p:nvPr/>
        </p:nvSpPr>
        <p:spPr>
          <a:xfrm>
            <a:off x="6095999" y="193963"/>
            <a:ext cx="2438400" cy="258618"/>
          </a:xfrm>
          <a:prstGeom prst="rect">
            <a:avLst/>
          </a:prstGeom>
          <a:solidFill>
            <a:srgbClr val="CEC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473A58-2BBF-F210-D59E-3C7C2A06FB47}"/>
              </a:ext>
            </a:extLst>
          </p:cNvPr>
          <p:cNvSpPr txBox="1"/>
          <p:nvPr/>
        </p:nvSpPr>
        <p:spPr>
          <a:xfrm>
            <a:off x="507095" y="725556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81282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ast africa with black and white text&#10;&#10;Description automatically generated">
            <a:extLst>
              <a:ext uri="{FF2B5EF4-FFF2-40B4-BE49-F238E27FC236}">
                <a16:creationId xmlns:a16="http://schemas.microsoft.com/office/drawing/2014/main" id="{64511CD7-18DB-E725-BEDA-AAB83ED33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39" y="266364"/>
            <a:ext cx="5883965" cy="6325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8AA4E-F54E-43AA-8EF0-FC704D8C89D1}"/>
              </a:ext>
            </a:extLst>
          </p:cNvPr>
          <p:cNvSpPr txBox="1"/>
          <p:nvPr/>
        </p:nvSpPr>
        <p:spPr>
          <a:xfrm>
            <a:off x="805070" y="76531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1508309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democratic republic of the congo&#10;&#10;Description automatically generated">
            <a:extLst>
              <a:ext uri="{FF2B5EF4-FFF2-40B4-BE49-F238E27FC236}">
                <a16:creationId xmlns:a16="http://schemas.microsoft.com/office/drawing/2014/main" id="{E5515D42-3AFC-3DD6-C93D-D87D659A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13" y="516835"/>
            <a:ext cx="9193222" cy="6033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87B341-D6D8-9BE0-DE58-8C62337FAF26}"/>
              </a:ext>
            </a:extLst>
          </p:cNvPr>
          <p:cNvSpPr txBox="1"/>
          <p:nvPr/>
        </p:nvSpPr>
        <p:spPr>
          <a:xfrm>
            <a:off x="467140" y="775253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2486701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south africa with different colored areas&#10;&#10;Description automatically generated">
            <a:extLst>
              <a:ext uri="{FF2B5EF4-FFF2-40B4-BE49-F238E27FC236}">
                <a16:creationId xmlns:a16="http://schemas.microsoft.com/office/drawing/2014/main" id="{EBC5B7FB-094D-7EF9-B9EC-7E30C1A37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84" y="777626"/>
            <a:ext cx="9527707" cy="5732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A4886-8325-7DB7-C108-31904D9BC6DA}"/>
              </a:ext>
            </a:extLst>
          </p:cNvPr>
          <p:cNvSpPr txBox="1"/>
          <p:nvPr/>
        </p:nvSpPr>
        <p:spPr>
          <a:xfrm>
            <a:off x="337931" y="370122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SOUTHERN</a:t>
            </a:r>
          </a:p>
        </p:txBody>
      </p:sp>
    </p:spTree>
    <p:extLst>
      <p:ext uri="{BB962C8B-B14F-4D97-AF65-F5344CB8AC3E}">
        <p14:creationId xmlns:p14="http://schemas.microsoft.com/office/powerpoint/2010/main" val="2917669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8909-549C-A16B-682C-B2277924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98" y="724230"/>
            <a:ext cx="1954138" cy="2250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5CC4C-AA94-8121-499F-521F43B0280F}"/>
              </a:ext>
            </a:extLst>
          </p:cNvPr>
          <p:cNvSpPr txBox="1"/>
          <p:nvPr/>
        </p:nvSpPr>
        <p:spPr>
          <a:xfrm>
            <a:off x="572655" y="3269672"/>
            <a:ext cx="2248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AFRICA </a:t>
            </a:r>
            <a:br>
              <a:rPr lang="en-US" sz="2800" dirty="0"/>
            </a:br>
            <a:r>
              <a:rPr lang="en-US" sz="2800" dirty="0"/>
              <a:t>AT A GLANCE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09E1DA-E146-54FA-EA10-BE7E2C6A5800}"/>
              </a:ext>
            </a:extLst>
          </p:cNvPr>
          <p:cNvGraphicFramePr>
            <a:graphicFrameLocks noGrp="1"/>
          </p:cNvGraphicFramePr>
          <p:nvPr/>
        </p:nvGraphicFramePr>
        <p:xfrm>
          <a:off x="3358066" y="793325"/>
          <a:ext cx="8128000" cy="5608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3550614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840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Population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 billion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100933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countries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1849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Special distinction (among several)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“Cradle of humankind”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13068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Amount of world’s arable land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One sixth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9678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Rank in size among continents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Second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11028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Highest point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Kilimanjaro, Tanzania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36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languages spoken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1,500 (Arabic biggest)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1158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Religions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Islam and Christianity (~40 % each)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4733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Average economic growth rate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Above 7 %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39007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Rank among world’s hot deserts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Biggest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151814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Rank among world’s rivers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Longest (The Nile)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6541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Biggest producer of …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Diamonds, gold, platinum, cocoa beans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02610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537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0A461-829E-545F-1A48-D0E26D647A6F}"/>
              </a:ext>
            </a:extLst>
          </p:cNvPr>
          <p:cNvSpPr txBox="1"/>
          <p:nvPr/>
        </p:nvSpPr>
        <p:spPr>
          <a:xfrm>
            <a:off x="2057400" y="1063487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READINGS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4EDF8-745B-383A-4846-78D254BBC76E}"/>
              </a:ext>
            </a:extLst>
          </p:cNvPr>
          <p:cNvSpPr txBox="1"/>
          <p:nvPr/>
        </p:nvSpPr>
        <p:spPr>
          <a:xfrm>
            <a:off x="2136912" y="2216426"/>
            <a:ext cx="8001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 are the main issues in U.S. relations with Sub-Saharan Africa?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And with East Africa?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are foreign powers scrambling to court Africa?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What priority should Washington give counterterrorism in Africa? Where?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5225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3E9504-DA0C-68BC-22E5-7A760D053382}"/>
              </a:ext>
            </a:extLst>
          </p:cNvPr>
          <p:cNvSpPr txBox="1"/>
          <p:nvPr/>
        </p:nvSpPr>
        <p:spPr>
          <a:xfrm>
            <a:off x="1333500" y="828675"/>
            <a:ext cx="552450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INTERNSHIP CONVERSATIONS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0BECB-0495-313E-679A-1C65184C531D}"/>
              </a:ext>
            </a:extLst>
          </p:cNvPr>
          <p:cNvSpPr txBox="1"/>
          <p:nvPr/>
        </p:nvSpPr>
        <p:spPr>
          <a:xfrm>
            <a:off x="1333500" y="2164031"/>
            <a:ext cx="49514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INFORMAL DISCUSSION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400" dirty="0"/>
              <a:t>Organization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Tasks and Responsibilities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Communications and Team Dynamics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Fun Things and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BBCA3-BC1F-EB6E-8C0B-16A918264988}"/>
              </a:ext>
            </a:extLst>
          </p:cNvPr>
          <p:cNvSpPr txBox="1"/>
          <p:nvPr/>
        </p:nvSpPr>
        <p:spPr>
          <a:xfrm>
            <a:off x="7304568" y="2459504"/>
            <a:ext cx="1582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week:</a:t>
            </a:r>
          </a:p>
          <a:p>
            <a:pPr lvl="1" defTabSz="685800">
              <a:defRPr/>
            </a:pPr>
            <a:r>
              <a:rPr lang="en-US" sz="2400" dirty="0"/>
              <a:t>Noah</a:t>
            </a:r>
            <a:br>
              <a:rPr lang="en-US" sz="2400" dirty="0"/>
            </a:br>
            <a:r>
              <a:rPr lang="en-US" sz="2400" dirty="0"/>
              <a:t>Akosua</a:t>
            </a:r>
            <a:br>
              <a:rPr lang="en-US" sz="2400" dirty="0"/>
            </a:br>
            <a:r>
              <a:rPr lang="en-US" sz="2400" dirty="0"/>
              <a:t>Emma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28432-AFE6-45B0-6464-851D63C9E200}"/>
              </a:ext>
            </a:extLst>
          </p:cNvPr>
          <p:cNvSpPr txBox="1"/>
          <p:nvPr/>
        </p:nvSpPr>
        <p:spPr>
          <a:xfrm>
            <a:off x="6858000" y="5284381"/>
            <a:ext cx="16690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Next week?</a:t>
            </a:r>
          </a:p>
        </p:txBody>
      </p:sp>
    </p:spTree>
    <p:extLst>
      <p:ext uri="{BB962C8B-B14F-4D97-AF65-F5344CB8AC3E}">
        <p14:creationId xmlns:p14="http://schemas.microsoft.com/office/powerpoint/2010/main" val="40237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053C5-AE00-D958-F72E-D9A08278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FBB3-25EC-0433-7435-BA95C1B37A7E}"/>
              </a:ext>
            </a:extLst>
          </p:cNvPr>
          <p:cNvSpPr txBox="1"/>
          <p:nvPr/>
        </p:nvSpPr>
        <p:spPr>
          <a:xfrm>
            <a:off x="1247052" y="621708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CE0A3-46F7-2F53-2502-BA5298B8E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32705"/>
              </p:ext>
            </p:extLst>
          </p:nvPr>
        </p:nvGraphicFramePr>
        <p:xfrm>
          <a:off x="1683151" y="1453762"/>
          <a:ext cx="9438781" cy="5306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updates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 conversations: Noah, Akosua, Emma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10:00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SHURKIN </a:t>
                      </a:r>
                    </a:p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Shurbros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Global Strategies and Atlantic Council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Akosua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11:30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Ambassador Mark BELLAMY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Former U.S. Ambassador to Kenya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Bryce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1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Lunch and Transportation to Wisconsin Ave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149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Ambassador Hilda SUKA-MAFUDZE </a:t>
                      </a:r>
                    </a:p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Embassy of the African Union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1640 Wisconsin Avenue NW</a:t>
                      </a:r>
                    </a:p>
                    <a:p>
                      <a:pPr marL="548640" marR="0" lvl="1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Jessica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C6D4DDA3-1EBD-4110-3126-B46E764B9006}"/>
              </a:ext>
            </a:extLst>
          </p:cNvPr>
          <p:cNvSpPr/>
          <p:nvPr/>
        </p:nvSpPr>
        <p:spPr>
          <a:xfrm>
            <a:off x="1372997" y="1453761"/>
            <a:ext cx="8120068" cy="13107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C6E3258-FBF7-A95A-4D58-D56027907C94}"/>
              </a:ext>
            </a:extLst>
          </p:cNvPr>
          <p:cNvSpPr/>
          <p:nvPr/>
        </p:nvSpPr>
        <p:spPr>
          <a:xfrm>
            <a:off x="1442236" y="2729138"/>
            <a:ext cx="8120068" cy="13107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F112F954-5FAF-4F49-3585-9879A82E507D}"/>
              </a:ext>
            </a:extLst>
          </p:cNvPr>
          <p:cNvSpPr/>
          <p:nvPr/>
        </p:nvSpPr>
        <p:spPr>
          <a:xfrm>
            <a:off x="1344644" y="3669602"/>
            <a:ext cx="8120068" cy="13107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499A80A-A8C3-85F0-7FE7-42F27EA492AC}"/>
              </a:ext>
            </a:extLst>
          </p:cNvPr>
          <p:cNvSpPr/>
          <p:nvPr/>
        </p:nvSpPr>
        <p:spPr>
          <a:xfrm>
            <a:off x="1247052" y="4925589"/>
            <a:ext cx="8120068" cy="5232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7F9802-70BA-E4FC-085C-2B1EBCBF9050}"/>
              </a:ext>
            </a:extLst>
          </p:cNvPr>
          <p:cNvSpPr/>
          <p:nvPr/>
        </p:nvSpPr>
        <p:spPr>
          <a:xfrm>
            <a:off x="1683151" y="5378157"/>
            <a:ext cx="8120068" cy="13107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033137" y="2560320"/>
            <a:ext cx="472948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Michael </a:t>
            </a:r>
            <a:r>
              <a:rPr lang="en-US" sz="3200" dirty="0" err="1"/>
              <a:t>Shurkin</a:t>
            </a:r>
            <a:endParaRPr lang="en-US" sz="3200" dirty="0"/>
          </a:p>
          <a:p>
            <a:pPr marL="182880" indent="-182880"/>
            <a:r>
              <a:rPr lang="en-US" sz="2000" dirty="0" err="1"/>
              <a:t>Shurbros</a:t>
            </a:r>
            <a:r>
              <a:rPr lang="en-US" sz="2000" dirty="0"/>
              <a:t> Global Strategies, Founder and President</a:t>
            </a:r>
          </a:p>
          <a:p>
            <a:pPr marL="182880" indent="-182880"/>
            <a:r>
              <a:rPr lang="en-US" sz="2000" dirty="0"/>
              <a:t>14 North Strategies, </a:t>
            </a:r>
            <a:br>
              <a:rPr lang="en-US" sz="2000" dirty="0"/>
            </a:br>
            <a:r>
              <a:rPr lang="en-US" sz="2000" dirty="0"/>
              <a:t>Director, Global programs</a:t>
            </a:r>
          </a:p>
          <a:p>
            <a:pPr marL="182880" indent="-182880"/>
            <a:r>
              <a:rPr lang="en-US" sz="2000" dirty="0"/>
              <a:t>Atlantic Council, Nonresident Senior Fellow</a:t>
            </a:r>
            <a:endParaRPr lang="en-US" sz="3200" dirty="0"/>
          </a:p>
          <a:p>
            <a:pPr marL="182880" indent="-182880"/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Akosua</a:t>
            </a:r>
            <a:endParaRPr lang="en-US" sz="2000" dirty="0">
              <a:effectLst/>
              <a:latin typeface="+mn-lt"/>
            </a:endParaRPr>
          </a:p>
          <a:p>
            <a:pPr marL="182880" indent="-182880"/>
            <a:endParaRPr lang="en-US" sz="24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0E937-F64E-1374-EC0C-C7E0AE80D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68">
            <a:off x="6105292" y="452009"/>
            <a:ext cx="5603435" cy="70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05EC6-58BF-1742-EB76-80A13BCA00BB}"/>
              </a:ext>
            </a:extLst>
          </p:cNvPr>
          <p:cNvSpPr txBox="1"/>
          <p:nvPr/>
        </p:nvSpPr>
        <p:spPr>
          <a:xfrm>
            <a:off x="5337544" y="2905780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987335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723900" y="2433984"/>
            <a:ext cx="4898905" cy="3278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Ambassador Mark Bellamy	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Senior adviser, Africa Program</a:t>
            </a:r>
            <a:br>
              <a:rPr lang="en-US" sz="2000" dirty="0"/>
            </a:br>
            <a:r>
              <a:rPr lang="en-US" sz="2000" dirty="0"/>
              <a:t>CSIS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Warburg Professor of International Relations</a:t>
            </a:r>
            <a:br>
              <a:rPr lang="en-US" sz="2000" dirty="0"/>
            </a:br>
            <a:r>
              <a:rPr lang="en-US" sz="2000" dirty="0"/>
              <a:t>Simmons University in Boston, MA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 marL="182880" indent="-182880"/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Bryce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C2203-5F8F-C8A8-C461-D95AB0849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528">
            <a:off x="5959211" y="422466"/>
            <a:ext cx="5624163" cy="69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3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4DD72-EEA8-4BA7-A6B8-1F168C5A7AD0}"/>
              </a:ext>
            </a:extLst>
          </p:cNvPr>
          <p:cNvSpPr txBox="1"/>
          <p:nvPr/>
        </p:nvSpPr>
        <p:spPr>
          <a:xfrm flipH="1">
            <a:off x="4837747" y="2771775"/>
            <a:ext cx="2516507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301BC-611B-46BF-B0DC-6545565A4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59" y="1979676"/>
            <a:ext cx="4957481" cy="33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67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723900" y="2433984"/>
            <a:ext cx="4165600" cy="301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Ambassador </a:t>
            </a:r>
            <a:br>
              <a:rPr lang="en-US" sz="3200" dirty="0"/>
            </a:br>
            <a:r>
              <a:rPr lang="en-US" sz="3200" dirty="0"/>
              <a:t>Hilda Suka-</a:t>
            </a:r>
            <a:r>
              <a:rPr lang="en-US" sz="3200" dirty="0" err="1"/>
              <a:t>Mafudze</a:t>
            </a:r>
            <a:r>
              <a:rPr lang="en-US" sz="3200" dirty="0"/>
              <a:t>	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Ambassador of the African Union to the United States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 marL="182880" indent="-182880"/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Jessica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FE1BD-4708-5971-B390-25903FB6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03">
            <a:off x="5677711" y="252891"/>
            <a:ext cx="5834561" cy="77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88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AEB29-D8D6-7ACB-6DC0-F003D98C23C2}"/>
              </a:ext>
            </a:extLst>
          </p:cNvPr>
          <p:cNvSpPr txBox="1"/>
          <p:nvPr/>
        </p:nvSpPr>
        <p:spPr>
          <a:xfrm>
            <a:off x="2836718" y="2213264"/>
            <a:ext cx="5478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Microsoft WORD tips and tricks</a:t>
            </a:r>
          </a:p>
        </p:txBody>
      </p:sp>
    </p:spTree>
    <p:extLst>
      <p:ext uri="{BB962C8B-B14F-4D97-AF65-F5344CB8AC3E}">
        <p14:creationId xmlns:p14="http://schemas.microsoft.com/office/powerpoint/2010/main" val="4293569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C19A7-BAE3-3782-F94F-3A3343A6CA46}"/>
              </a:ext>
            </a:extLst>
          </p:cNvPr>
          <p:cNvSpPr txBox="1"/>
          <p:nvPr/>
        </p:nvSpPr>
        <p:spPr>
          <a:xfrm>
            <a:off x="904461" y="755374"/>
            <a:ext cx="718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Professional Development Presentation and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9A11E-6D23-94C3-2AE1-9DE8F7DC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785" y="1513819"/>
            <a:ext cx="8686800" cy="48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63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C86F-CBEE-286B-5607-CCB0ABFE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7792EAC-DC4C-A70D-E08E-41728D9470AD}"/>
              </a:ext>
            </a:extLst>
          </p:cNvPr>
          <p:cNvSpPr txBox="1"/>
          <p:nvPr/>
        </p:nvSpPr>
        <p:spPr>
          <a:xfrm>
            <a:off x="8958332" y="5312278"/>
            <a:ext cx="224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5884B-C39C-DD41-94EA-D6D4C24534FB}"/>
              </a:ext>
            </a:extLst>
          </p:cNvPr>
          <p:cNvSpPr txBox="1"/>
          <p:nvPr/>
        </p:nvSpPr>
        <p:spPr>
          <a:xfrm>
            <a:off x="9615045" y="260194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4995D-B585-9C8F-16FE-415F8B2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43" y="82550"/>
            <a:ext cx="6477000" cy="669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78C92-ADD1-8DA1-940D-4EFE391B7466}"/>
              </a:ext>
            </a:extLst>
          </p:cNvPr>
          <p:cNvSpPr txBox="1"/>
          <p:nvPr/>
        </p:nvSpPr>
        <p:spPr>
          <a:xfrm>
            <a:off x="9599592" y="2632718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FB1EF9-7BE2-4E74-C764-D0CDBC14019A}"/>
              </a:ext>
            </a:extLst>
          </p:cNvPr>
          <p:cNvGrpSpPr/>
          <p:nvPr/>
        </p:nvGrpSpPr>
        <p:grpSpPr>
          <a:xfrm>
            <a:off x="7738922" y="2492472"/>
            <a:ext cx="734248" cy="3672777"/>
            <a:chOff x="9124951" y="2725042"/>
            <a:chExt cx="734248" cy="3672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20F955-DD26-F1CC-E786-E45F75E75540}"/>
                </a:ext>
              </a:extLst>
            </p:cNvPr>
            <p:cNvSpPr txBox="1"/>
            <p:nvPr/>
          </p:nvSpPr>
          <p:spPr>
            <a:xfrm>
              <a:off x="9235951" y="453902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FB0D5-7864-30D5-845B-161C015FDF67}"/>
                </a:ext>
              </a:extLst>
            </p:cNvPr>
            <p:cNvSpPr txBox="1"/>
            <p:nvPr/>
          </p:nvSpPr>
          <p:spPr>
            <a:xfrm>
              <a:off x="9228217" y="27250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7DAFDC-6F37-1672-D6B0-D997073A0CA5}"/>
                </a:ext>
              </a:extLst>
            </p:cNvPr>
            <p:cNvSpPr txBox="1"/>
            <p:nvPr/>
          </p:nvSpPr>
          <p:spPr>
            <a:xfrm>
              <a:off x="9124951" y="504076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47908-DF1D-67CD-5D68-CA74E2EAD7FC}"/>
                </a:ext>
              </a:extLst>
            </p:cNvPr>
            <p:cNvSpPr txBox="1"/>
            <p:nvPr/>
          </p:nvSpPr>
          <p:spPr>
            <a:xfrm>
              <a:off x="9352329" y="581304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2597F-362C-E61A-3090-2C1C3E92EFD1}"/>
              </a:ext>
            </a:extLst>
          </p:cNvPr>
          <p:cNvGrpSpPr/>
          <p:nvPr/>
        </p:nvGrpSpPr>
        <p:grpSpPr>
          <a:xfrm>
            <a:off x="7692938" y="2793095"/>
            <a:ext cx="556335" cy="3696307"/>
            <a:chOff x="8900167" y="2473169"/>
            <a:chExt cx="556335" cy="36963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29B65-3D1C-C770-B5AA-32B17C2E4B8D}"/>
                </a:ext>
              </a:extLst>
            </p:cNvPr>
            <p:cNvSpPr txBox="1"/>
            <p:nvPr/>
          </p:nvSpPr>
          <p:spPr>
            <a:xfrm>
              <a:off x="8949632" y="247316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9875CE-72E5-7D00-5F61-55E2E2BB657C}"/>
                </a:ext>
              </a:extLst>
            </p:cNvPr>
            <p:cNvSpPr txBox="1"/>
            <p:nvPr/>
          </p:nvSpPr>
          <p:spPr>
            <a:xfrm>
              <a:off x="8900167" y="333231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ADCFA7-1B2F-6B89-BBB7-9695B5277153}"/>
                </a:ext>
              </a:extLst>
            </p:cNvPr>
            <p:cNvSpPr txBox="1"/>
            <p:nvPr/>
          </p:nvSpPr>
          <p:spPr>
            <a:xfrm>
              <a:off x="8943906" y="5584701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5" grpId="1"/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9431C-E771-C537-9584-164BE0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1957387"/>
            <a:ext cx="5019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2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E053C5-AE00-D958-F72E-D9A08278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FBB3-25EC-0433-7435-BA95C1B37A7E}"/>
              </a:ext>
            </a:extLst>
          </p:cNvPr>
          <p:cNvSpPr txBox="1"/>
          <p:nvPr/>
        </p:nvSpPr>
        <p:spPr>
          <a:xfrm>
            <a:off x="1247052" y="621708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CE0A3-46F7-2F53-2502-BA5298B8E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22281"/>
              </p:ext>
            </p:extLst>
          </p:nvPr>
        </p:nvGraphicFramePr>
        <p:xfrm>
          <a:off x="1683151" y="1453762"/>
          <a:ext cx="9438781" cy="5062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updates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 conversations: Noah, Akosua, Emma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10:00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SHURKIN </a:t>
                      </a:r>
                    </a:p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Shurbros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Global Strategies and Atlantic Council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Akosua</a:t>
                      </a:r>
                      <a:endParaRPr lang="en-US" sz="16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11:30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Ambassador Mark BELLAMY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Former U.S. Ambassador to Kenya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Bryce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1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Lunch and Transportation to Wisconsin Ave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149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Ambassador Hilda SUKA-MAFUDZE</a:t>
                      </a:r>
                    </a:p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Embassy of the African Union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1640 Wisconsin Avenue NW</a:t>
                      </a:r>
                    </a:p>
                    <a:p>
                      <a:pPr marL="548640" marR="0" lvl="1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Jessica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532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ivener video">
            <a:hlinkClick r:id="" action="ppaction://media"/>
            <a:extLst>
              <a:ext uri="{FF2B5EF4-FFF2-40B4-BE49-F238E27FC236}">
                <a16:creationId xmlns:a16="http://schemas.microsoft.com/office/drawing/2014/main" id="{DB413BB7-04F7-E080-AC19-93501F19F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86" y="497840"/>
            <a:ext cx="11380605" cy="55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71CD3-C78F-F833-02AE-44BF507FD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" r="3856"/>
          <a:stretch/>
        </p:blipFill>
        <p:spPr>
          <a:xfrm>
            <a:off x="2205405" y="1563053"/>
            <a:ext cx="3006675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EC6E4-8911-9CD7-8BB5-A1CA6B9CD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02" y="1563053"/>
            <a:ext cx="300667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3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/>
        </p:nvGraphicFramePr>
        <p:xfrm>
          <a:off x="735171" y="526656"/>
          <a:ext cx="10721658" cy="62025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5197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U.S.-Russia: How constrain Putin?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U.S.-North Korea: How constrain Kim?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U.S.-Vietnam tech/</a:t>
                      </a:r>
                      <a:r>
                        <a:rPr lang="en-US" sz="1800" kern="10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ties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education deficits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Youth homelessness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America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in Haiti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COVID on mental health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</a:t>
                      </a:r>
                      <a:r>
                        <a:rPr lang="en-US" sz="1800" kern="100">
                          <a:effectLst/>
                          <a:latin typeface="+mn-lt"/>
                        </a:rPr>
                        <a:t>the Houthis</a:t>
                      </a:r>
                      <a:endParaRPr lang="en-US" sz="18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Reducing reliance on China trade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Russia/Wagner influence in Africa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Improving gun control background checks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 WMD in wake of Ukraine war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Negative impact of cobalt mining in DRC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South America climate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“War time policy”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38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U.S.-Mexico border deaths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Calming tensions on Korean peninsula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Human trafficking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57529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Stopping the flow of fentanyl into U.S.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2217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95262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BF5643-663F-8E5E-2CFA-3FE06E9BBF3B}"/>
              </a:ext>
            </a:extLst>
          </p:cNvPr>
          <p:cNvSpPr txBox="1"/>
          <p:nvPr/>
        </p:nvSpPr>
        <p:spPr>
          <a:xfrm>
            <a:off x="1299237" y="1531397"/>
            <a:ext cx="201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4464F-F577-012D-0270-11B1333500B8}"/>
              </a:ext>
            </a:extLst>
          </p:cNvPr>
          <p:cNvSpPr txBox="1"/>
          <p:nvPr/>
        </p:nvSpPr>
        <p:spPr>
          <a:xfrm>
            <a:off x="4326368" y="2109289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sz="2400" dirty="0"/>
            </a:b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1A95-7AF1-DDDF-7911-800D5ED1C672}"/>
              </a:ext>
            </a:extLst>
          </p:cNvPr>
          <p:cNvSpPr txBox="1"/>
          <p:nvPr/>
        </p:nvSpPr>
        <p:spPr>
          <a:xfrm>
            <a:off x="4398401" y="4584700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INTERNSHIP discussions</a:t>
            </a:r>
            <a:br>
              <a:rPr lang="en-US" sz="2400" dirty="0"/>
            </a:br>
            <a:r>
              <a:rPr lang="en-US" sz="2400" dirty="0"/>
              <a:t>Three volunteers?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28511-B4DF-2037-304C-2355DBA9B2D2}"/>
              </a:ext>
            </a:extLst>
          </p:cNvPr>
          <p:cNvSpPr txBox="1"/>
          <p:nvPr/>
        </p:nvSpPr>
        <p:spPr>
          <a:xfrm>
            <a:off x="4141857" y="2116172"/>
            <a:ext cx="707809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Environment, Energy, and Foreign Policy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John Conger, Center for Climate and Security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Melinda Kimble, United Nations Foundation</a:t>
            </a:r>
          </a:p>
        </p:txBody>
      </p:sp>
    </p:spTree>
    <p:extLst>
      <p:ext uri="{BB962C8B-B14F-4D97-AF65-F5344CB8AC3E}">
        <p14:creationId xmlns:p14="http://schemas.microsoft.com/office/powerpoint/2010/main" val="42608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1874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Twelve</a:t>
            </a:r>
            <a:br>
              <a:rPr lang="en-US" sz="2400" dirty="0"/>
            </a:br>
            <a:r>
              <a:rPr lang="en-US" sz="2400" dirty="0"/>
              <a:t>12  April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0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99C9E4-05F7-A481-2194-FD6207891DB2}"/>
              </a:ext>
            </a:extLst>
          </p:cNvPr>
          <p:cNvSpPr txBox="1"/>
          <p:nvPr/>
        </p:nvSpPr>
        <p:spPr>
          <a:xfrm>
            <a:off x="8600554" y="377755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G2 Metrobus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85781-9B9B-597D-4AC9-1A4F55D0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254" y="284054"/>
            <a:ext cx="2773342" cy="2761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625BD-6D91-A5A4-3CC6-1ABE9BE547CE}"/>
              </a:ext>
            </a:extLst>
          </p:cNvPr>
          <p:cNvSpPr txBox="1"/>
          <p:nvPr/>
        </p:nvSpPr>
        <p:spPr>
          <a:xfrm>
            <a:off x="10771946" y="849140"/>
            <a:ext cx="11320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~12:31</a:t>
            </a:r>
          </a:p>
          <a:p>
            <a:pPr algn="ctr"/>
            <a:r>
              <a:rPr lang="en-US" sz="2000" dirty="0"/>
              <a:t>~1:01</a:t>
            </a:r>
          </a:p>
          <a:p>
            <a:pPr algn="ctr"/>
            <a:r>
              <a:rPr lang="en-US" sz="2000" dirty="0"/>
              <a:t>~1:31</a:t>
            </a:r>
          </a:p>
          <a:p>
            <a:pPr algn="ctr"/>
            <a:r>
              <a:rPr lang="en-US" sz="2000" dirty="0"/>
              <a:t>~2:01</a:t>
            </a:r>
          </a:p>
          <a:p>
            <a:r>
              <a:rPr lang="en-US" sz="2000" b="1" dirty="0"/>
              <a:t>16th &amp; 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AF7364-5547-A72D-59DA-1E490DC2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099" y="3179052"/>
            <a:ext cx="9071887" cy="299886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A549AA-47F2-1CBB-E99E-4C755AC0B228}"/>
              </a:ext>
            </a:extLst>
          </p:cNvPr>
          <p:cNvCxnSpPr>
            <a:cxnSpLocks/>
          </p:cNvCxnSpPr>
          <p:nvPr/>
        </p:nvCxnSpPr>
        <p:spPr>
          <a:xfrm>
            <a:off x="11287999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9BE44E-9FC2-8FA7-A6D2-2134285E177F}"/>
              </a:ext>
            </a:extLst>
          </p:cNvPr>
          <p:cNvCxnSpPr>
            <a:cxnSpLocks/>
          </p:cNvCxnSpPr>
          <p:nvPr/>
        </p:nvCxnSpPr>
        <p:spPr>
          <a:xfrm>
            <a:off x="11287999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EF8F5CF-13AA-6901-1892-9CF7DC3928B1}"/>
              </a:ext>
            </a:extLst>
          </p:cNvPr>
          <p:cNvSpPr/>
          <p:nvPr/>
        </p:nvSpPr>
        <p:spPr>
          <a:xfrm>
            <a:off x="9795753" y="849140"/>
            <a:ext cx="2247085" cy="1271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C6F47-6590-DD65-8AAC-46A96257C581}"/>
              </a:ext>
            </a:extLst>
          </p:cNvPr>
          <p:cNvSpPr txBox="1"/>
          <p:nvPr/>
        </p:nvSpPr>
        <p:spPr>
          <a:xfrm>
            <a:off x="9329507" y="2075538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9994AC-F480-DFEE-33B2-ACA1844151F6}"/>
              </a:ext>
            </a:extLst>
          </p:cNvPr>
          <p:cNvCxnSpPr>
            <a:cxnSpLocks/>
          </p:cNvCxnSpPr>
          <p:nvPr/>
        </p:nvCxnSpPr>
        <p:spPr>
          <a:xfrm>
            <a:off x="9671627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76D9A3-6C48-653A-1CE9-12FE028864BE}"/>
              </a:ext>
            </a:extLst>
          </p:cNvPr>
          <p:cNvCxnSpPr>
            <a:cxnSpLocks/>
          </p:cNvCxnSpPr>
          <p:nvPr/>
        </p:nvCxnSpPr>
        <p:spPr>
          <a:xfrm>
            <a:off x="9671627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47F616-157E-9C9B-6FD1-D0B4239606E7}"/>
              </a:ext>
            </a:extLst>
          </p:cNvPr>
          <p:cNvCxnSpPr>
            <a:cxnSpLocks/>
          </p:cNvCxnSpPr>
          <p:nvPr/>
        </p:nvCxnSpPr>
        <p:spPr>
          <a:xfrm>
            <a:off x="8909627" y="3179052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598D53-01D3-BD7D-91D3-EAA37C6ACFBF}"/>
              </a:ext>
            </a:extLst>
          </p:cNvPr>
          <p:cNvCxnSpPr>
            <a:cxnSpLocks/>
          </p:cNvCxnSpPr>
          <p:nvPr/>
        </p:nvCxnSpPr>
        <p:spPr>
          <a:xfrm>
            <a:off x="8909627" y="2410220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BAAA6C-A57C-3CA6-900B-D8C45961058D}"/>
              </a:ext>
            </a:extLst>
          </p:cNvPr>
          <p:cNvSpPr txBox="1"/>
          <p:nvPr/>
        </p:nvSpPr>
        <p:spPr>
          <a:xfrm>
            <a:off x="8219836" y="2087068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  <p:pic>
        <p:nvPicPr>
          <p:cNvPr id="3" name="Picture 2" descr="African Union">
            <a:extLst>
              <a:ext uri="{FF2B5EF4-FFF2-40B4-BE49-F238E27FC236}">
                <a16:creationId xmlns:a16="http://schemas.microsoft.com/office/drawing/2014/main" id="{23259215-1D5B-6612-3E32-99FC5D125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0" y="523396"/>
            <a:ext cx="2636102" cy="931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0E5CA2-B66D-86C1-E386-7C8C51E91304}"/>
              </a:ext>
            </a:extLst>
          </p:cNvPr>
          <p:cNvSpPr txBox="1"/>
          <p:nvPr/>
        </p:nvSpPr>
        <p:spPr>
          <a:xfrm>
            <a:off x="653085" y="3631622"/>
            <a:ext cx="1858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1640 Wisconsin </a:t>
            </a:r>
            <a:br>
              <a:rPr lang="en-US" sz="2000" dirty="0"/>
            </a:br>
            <a:r>
              <a:rPr lang="en-US" sz="2000" dirty="0"/>
              <a:t>Avenue NW</a:t>
            </a:r>
          </a:p>
          <a:p>
            <a:endParaRPr lang="en-US" sz="2000" dirty="0"/>
          </a:p>
          <a:p>
            <a:r>
              <a:rPr lang="en-US" sz="2000" dirty="0"/>
              <a:t>2:30 start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ED45BA-D3D0-E68B-3E1D-B77914D5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22" y="1654184"/>
            <a:ext cx="2067222" cy="17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1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053C5-AE00-D958-F72E-D9A08278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FBB3-25EC-0433-7435-BA95C1B37A7E}"/>
              </a:ext>
            </a:extLst>
          </p:cNvPr>
          <p:cNvSpPr txBox="1"/>
          <p:nvPr/>
        </p:nvSpPr>
        <p:spPr>
          <a:xfrm>
            <a:off x="1247052" y="621708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CE0A3-46F7-2F53-2502-BA5298B8E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113796"/>
              </p:ext>
            </p:extLst>
          </p:nvPr>
        </p:nvGraphicFramePr>
        <p:xfrm>
          <a:off x="1376609" y="1288392"/>
          <a:ext cx="9438781" cy="5397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updates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 conversations: Noah, Akosua, Emma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10:00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SHURKIN </a:t>
                      </a:r>
                    </a:p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Shurbros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Global Strategies and Atlantic Council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Akosua</a:t>
                      </a:r>
                      <a:endParaRPr lang="en-US" sz="16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11:30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Ambassador Mark BELLAMY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Former U.S. Ambassador to Kenya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Bryce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1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149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Development:  Word Processing “Tricks”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164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Development:  Listening Skills</a:t>
                      </a:r>
                    </a:p>
                    <a:p>
                      <a:pPr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Fulton and Prof. London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3:15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Wrapup</a:t>
                      </a:r>
                      <a:endParaRPr lang="en-US" sz="20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399278480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5C7D69-CCB6-878F-213C-DEF3D6891133}"/>
              </a:ext>
            </a:extLst>
          </p:cNvPr>
          <p:cNvSpPr/>
          <p:nvPr/>
        </p:nvSpPr>
        <p:spPr>
          <a:xfrm>
            <a:off x="1247052" y="1288392"/>
            <a:ext cx="8120068" cy="13107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4981A23-3CBA-16B4-A8E8-7019276C8EA7}"/>
              </a:ext>
            </a:extLst>
          </p:cNvPr>
          <p:cNvSpPr/>
          <p:nvPr/>
        </p:nvSpPr>
        <p:spPr>
          <a:xfrm>
            <a:off x="1117816" y="2599095"/>
            <a:ext cx="8120068" cy="9309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0BFC8CF-9222-CDA7-1E01-0C62082FFDFE}"/>
              </a:ext>
            </a:extLst>
          </p:cNvPr>
          <p:cNvSpPr/>
          <p:nvPr/>
        </p:nvSpPr>
        <p:spPr>
          <a:xfrm>
            <a:off x="1376609" y="3530009"/>
            <a:ext cx="8120068" cy="10614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7FE0C03-C89C-6FB9-2BFD-32194C42B6CC}"/>
              </a:ext>
            </a:extLst>
          </p:cNvPr>
          <p:cNvSpPr/>
          <p:nvPr/>
        </p:nvSpPr>
        <p:spPr>
          <a:xfrm>
            <a:off x="1117816" y="4509813"/>
            <a:ext cx="8120068" cy="474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0BDE63-CBA3-0ACF-A3A1-3228370BFCF3}"/>
              </a:ext>
            </a:extLst>
          </p:cNvPr>
          <p:cNvSpPr/>
          <p:nvPr/>
        </p:nvSpPr>
        <p:spPr>
          <a:xfrm>
            <a:off x="1117816" y="4936380"/>
            <a:ext cx="8120068" cy="13107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8E0203-3611-A006-5BB9-CFEA6F38D225}"/>
              </a:ext>
            </a:extLst>
          </p:cNvPr>
          <p:cNvSpPr/>
          <p:nvPr/>
        </p:nvSpPr>
        <p:spPr>
          <a:xfrm>
            <a:off x="1000858" y="6236292"/>
            <a:ext cx="8120068" cy="759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1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E053C5-AE00-D958-F72E-D9A08278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FBB3-25EC-0433-7435-BA95C1B37A7E}"/>
              </a:ext>
            </a:extLst>
          </p:cNvPr>
          <p:cNvSpPr txBox="1"/>
          <p:nvPr/>
        </p:nvSpPr>
        <p:spPr>
          <a:xfrm>
            <a:off x="1247052" y="621708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CE0A3-46F7-2F53-2502-BA5298B8E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896617"/>
              </p:ext>
            </p:extLst>
          </p:nvPr>
        </p:nvGraphicFramePr>
        <p:xfrm>
          <a:off x="1376609" y="1288392"/>
          <a:ext cx="9438781" cy="5397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updates</a:t>
                      </a:r>
                    </a:p>
                    <a:p>
                      <a:pPr marL="54864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 conversations: Noah, Akosua, Emma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10:00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SHURKIN </a:t>
                      </a:r>
                    </a:p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Shurbros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Global Strategies and Atlantic Council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Akosua</a:t>
                      </a:r>
                      <a:endParaRPr lang="en-US" sz="16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11:30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Ambassador Mark BELLAMY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Former U.S. Ambassador to Kenya</a:t>
                      </a:r>
                    </a:p>
                    <a:p>
                      <a:pPr marL="548640" marR="0" indent="-182880" algn="l" defTabSz="6858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 by Bryce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1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149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Development:  Word Processing “Tricks”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164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Development:  Listening Skills</a:t>
                      </a:r>
                    </a:p>
                    <a:p>
                      <a:pPr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Fulton and Prof. London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3:15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Wrapup</a:t>
                      </a:r>
                      <a:endParaRPr lang="en-US" sz="20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399278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18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 in the sky&#10;&#10;Description automatically generated">
            <a:extLst>
              <a:ext uri="{FF2B5EF4-FFF2-40B4-BE49-F238E27FC236}">
                <a16:creationId xmlns:a16="http://schemas.microsoft.com/office/drawing/2014/main" id="{7758FC93-58AB-2014-A528-7F1602D09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5827" y="761633"/>
            <a:ext cx="8900050" cy="66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1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lights on the outside&#10;&#10;Description automatically generated">
            <a:extLst>
              <a:ext uri="{FF2B5EF4-FFF2-40B4-BE49-F238E27FC236}">
                <a16:creationId xmlns:a16="http://schemas.microsoft.com/office/drawing/2014/main" id="{9AE8D371-D3A2-22CA-0EF7-9E43BC46A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3" y="895794"/>
            <a:ext cx="6347636" cy="4760727"/>
          </a:xfrm>
          <a:prstGeom prst="rect">
            <a:avLst/>
          </a:prstGeom>
        </p:spPr>
      </p:pic>
      <p:pic>
        <p:nvPicPr>
          <p:cNvPr id="5" name="Picture 4" descr="A city with a building and trees&#10;&#10;Description automatically generated with medium confidence">
            <a:extLst>
              <a:ext uri="{FF2B5EF4-FFF2-40B4-BE49-F238E27FC236}">
                <a16:creationId xmlns:a16="http://schemas.microsoft.com/office/drawing/2014/main" id="{DEBED7B9-A3D2-7819-6512-E8DC6691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5368" y="972879"/>
            <a:ext cx="6549656" cy="49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4625</TotalTime>
  <Words>1335</Words>
  <Application>Microsoft Office PowerPoint</Application>
  <PresentationFormat>Widescreen</PresentationFormat>
  <Paragraphs>368</Paragraphs>
  <Slides>45</Slides>
  <Notes>0</Notes>
  <HiddenSlides>8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225</cp:revision>
  <cp:lastPrinted>2024-04-01T19:10:01Z</cp:lastPrinted>
  <dcterms:created xsi:type="dcterms:W3CDTF">2020-01-10T15:37:44Z</dcterms:created>
  <dcterms:modified xsi:type="dcterms:W3CDTF">2024-04-11T20:59:36Z</dcterms:modified>
  <cp:category/>
</cp:coreProperties>
</file>