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2268" r:id="rId2"/>
    <p:sldId id="1011" r:id="rId3"/>
    <p:sldId id="2362" r:id="rId4"/>
    <p:sldId id="2363" r:id="rId5"/>
    <p:sldId id="2364" r:id="rId6"/>
    <p:sldId id="2368" r:id="rId7"/>
    <p:sldId id="2365" r:id="rId8"/>
    <p:sldId id="2119" r:id="rId9"/>
    <p:sldId id="2373" r:id="rId10"/>
    <p:sldId id="2367" r:id="rId11"/>
    <p:sldId id="2161" r:id="rId12"/>
    <p:sldId id="2131" r:id="rId13"/>
    <p:sldId id="1789" r:id="rId14"/>
    <p:sldId id="2361" r:id="rId15"/>
    <p:sldId id="2369" r:id="rId16"/>
    <p:sldId id="2370" r:id="rId17"/>
    <p:sldId id="2371" r:id="rId18"/>
    <p:sldId id="2162" r:id="rId19"/>
    <p:sldId id="1790" r:id="rId20"/>
    <p:sldId id="1002" r:id="rId21"/>
    <p:sldId id="1911" r:id="rId22"/>
    <p:sldId id="1016" r:id="rId23"/>
    <p:sldId id="1938" r:id="rId24"/>
    <p:sldId id="2164" r:id="rId25"/>
    <p:sldId id="2154" r:id="rId26"/>
    <p:sldId id="1017" r:id="rId27"/>
    <p:sldId id="1944" r:id="rId28"/>
    <p:sldId id="2348" r:id="rId29"/>
    <p:sldId id="1940" r:id="rId30"/>
    <p:sldId id="1946" r:id="rId31"/>
    <p:sldId id="1898" r:id="rId32"/>
    <p:sldId id="1904" r:id="rId33"/>
    <p:sldId id="1897" r:id="rId34"/>
    <p:sldId id="985" r:id="rId35"/>
    <p:sldId id="996" r:id="rId36"/>
    <p:sldId id="995" r:id="rId37"/>
    <p:sldId id="951" r:id="rId38"/>
    <p:sldId id="961" r:id="rId39"/>
    <p:sldId id="955" r:id="rId40"/>
    <p:sldId id="962" r:id="rId41"/>
    <p:sldId id="1900" r:id="rId42"/>
    <p:sldId id="1913" r:id="rId43"/>
    <p:sldId id="1914" r:id="rId44"/>
    <p:sldId id="1915" r:id="rId45"/>
    <p:sldId id="1916" r:id="rId46"/>
    <p:sldId id="1917" r:id="rId47"/>
    <p:sldId id="1918" r:id="rId48"/>
    <p:sldId id="2176" r:id="rId49"/>
    <p:sldId id="2372" r:id="rId50"/>
    <p:sldId id="2347" r:id="rId51"/>
    <p:sldId id="2374" r:id="rId52"/>
    <p:sldId id="2376" r:id="rId53"/>
    <p:sldId id="1756" r:id="rId54"/>
    <p:sldId id="2200" r:id="rId55"/>
    <p:sldId id="1937" r:id="rId56"/>
    <p:sldId id="2155" r:id="rId57"/>
    <p:sldId id="2002" r:id="rId58"/>
    <p:sldId id="2313" r:id="rId59"/>
    <p:sldId id="2314" r:id="rId60"/>
    <p:sldId id="1880" r:id="rId61"/>
    <p:sldId id="920" r:id="rId62"/>
    <p:sldId id="2315" r:id="rId63"/>
    <p:sldId id="2375" r:id="rId64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F2F1E"/>
    <a:srgbClr val="E9EBE2"/>
    <a:srgbClr val="BDCAAE"/>
    <a:srgbClr val="F6F5F5"/>
    <a:srgbClr val="F8F0DE"/>
    <a:srgbClr val="92D0DB"/>
    <a:srgbClr val="104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369403-0C10-4602-8EFD-EB5B1F234ED3}" v="1" dt="2026-04-13T16:37:59.117"/>
    <p1510:client id="{861DC551-CFF2-4754-805F-2A8CDB300008}" v="5" dt="2026-04-13T16:29:23.7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41" autoAdjust="0"/>
    <p:restoredTop sz="95073"/>
  </p:normalViewPr>
  <p:slideViewPr>
    <p:cSldViewPr snapToGrid="0">
      <p:cViewPr varScale="1">
        <p:scale>
          <a:sx n="62" d="100"/>
          <a:sy n="62" d="100"/>
        </p:scale>
        <p:origin x="525" y="26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28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lton A" userId="6ce49bf28c24c9be" providerId="LiveId" clId="{6BBDCC28-EAC0-40FF-A09B-B0AEED10F0DB}"/>
    <pc:docChg chg="undo custSel addSld delSld modSld">
      <pc:chgData name="Fulton A" userId="6ce49bf28c24c9be" providerId="LiveId" clId="{6BBDCC28-EAC0-40FF-A09B-B0AEED10F0DB}" dt="2026-04-14T12:51:07.693" v="6" actId="20577"/>
      <pc:docMkLst>
        <pc:docMk/>
      </pc:docMkLst>
      <pc:sldChg chg="add">
        <pc:chgData name="Fulton A" userId="6ce49bf28c24c9be" providerId="LiveId" clId="{6BBDCC28-EAC0-40FF-A09B-B0AEED10F0DB}" dt="2026-04-13T16:37:59.101" v="5"/>
        <pc:sldMkLst>
          <pc:docMk/>
          <pc:sldMk cId="1110518258" sldId="2176"/>
        </pc:sldMkLst>
      </pc:sldChg>
      <pc:sldChg chg="modSp mod">
        <pc:chgData name="Fulton A" userId="6ce49bf28c24c9be" providerId="LiveId" clId="{6BBDCC28-EAC0-40FF-A09B-B0AEED10F0DB}" dt="2026-04-14T12:51:07.693" v="6" actId="20577"/>
        <pc:sldMkLst>
          <pc:docMk/>
          <pc:sldMk cId="4136605534" sldId="2347"/>
        </pc:sldMkLst>
        <pc:spChg chg="mod">
          <ac:chgData name="Fulton A" userId="6ce49bf28c24c9be" providerId="LiveId" clId="{6BBDCC28-EAC0-40FF-A09B-B0AEED10F0DB}" dt="2026-04-14T12:51:07.693" v="6" actId="20577"/>
          <ac:spMkLst>
            <pc:docMk/>
            <pc:sldMk cId="4136605534" sldId="2347"/>
            <ac:spMk id="2" creationId="{08425C14-645B-5008-126A-0517E37DDACC}"/>
          </ac:spMkLst>
        </pc:spChg>
      </pc:sldChg>
      <pc:sldChg chg="addSp delSp modSp new del mod">
        <pc:chgData name="Fulton A" userId="6ce49bf28c24c9be" providerId="LiveId" clId="{6BBDCC28-EAC0-40FF-A09B-B0AEED10F0DB}" dt="2026-04-13T16:32:03.459" v="4" actId="680"/>
        <pc:sldMkLst>
          <pc:docMk/>
          <pc:sldMk cId="3739179162" sldId="2377"/>
        </pc:sldMkLst>
        <pc:picChg chg="add del mod">
          <ac:chgData name="Fulton A" userId="6ce49bf28c24c9be" providerId="LiveId" clId="{6BBDCC28-EAC0-40FF-A09B-B0AEED10F0DB}" dt="2026-04-13T16:32:02.121" v="3" actId="22"/>
          <ac:picMkLst>
            <pc:docMk/>
            <pc:sldMk cId="3739179162" sldId="2377"/>
            <ac:picMk id="3" creationId="{9581533E-BEBE-32FF-0131-2BDE1AE2106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2119" cy="466434"/>
          </a:xfrm>
          <a:prstGeom prst="rect">
            <a:avLst/>
          </a:prstGeom>
        </p:spPr>
        <p:txBody>
          <a:bodyPr vert="horz" lIns="92407" tIns="46204" rIns="92407" bIns="4620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6" y="0"/>
            <a:ext cx="2982119" cy="466434"/>
          </a:xfrm>
          <a:prstGeom prst="rect">
            <a:avLst/>
          </a:prstGeom>
        </p:spPr>
        <p:txBody>
          <a:bodyPr vert="horz" lIns="92407" tIns="46204" rIns="92407" bIns="46204" rtlCol="0"/>
          <a:lstStyle>
            <a:lvl1pPr algn="r">
              <a:defRPr sz="1200"/>
            </a:lvl1pPr>
          </a:lstStyle>
          <a:p>
            <a:fld id="{A4B45A41-E728-4C03-8E92-ADFB1F2FD97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371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07" tIns="46204" rIns="92407" bIns="4620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6"/>
            <a:ext cx="5505450" cy="3660458"/>
          </a:xfrm>
          <a:prstGeom prst="rect">
            <a:avLst/>
          </a:prstGeom>
        </p:spPr>
        <p:txBody>
          <a:bodyPr vert="horz" lIns="92407" tIns="46204" rIns="92407" bIns="4620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71"/>
            <a:ext cx="2982119" cy="466433"/>
          </a:xfrm>
          <a:prstGeom prst="rect">
            <a:avLst/>
          </a:prstGeom>
        </p:spPr>
        <p:txBody>
          <a:bodyPr vert="horz" lIns="92407" tIns="46204" rIns="92407" bIns="4620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6" y="8829971"/>
            <a:ext cx="2982119" cy="466433"/>
          </a:xfrm>
          <a:prstGeom prst="rect">
            <a:avLst/>
          </a:prstGeom>
        </p:spPr>
        <p:txBody>
          <a:bodyPr vert="horz" lIns="92407" tIns="46204" rIns="92407" bIns="46204" rtlCol="0" anchor="b"/>
          <a:lstStyle>
            <a:lvl1pPr algn="r">
              <a:defRPr sz="1200"/>
            </a:lvl1pPr>
          </a:lstStyle>
          <a:p>
            <a:fld id="{CA4382C9-6A48-49AF-A069-E0AA57207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1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382C9-6A48-49AF-A069-E0AA57207C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82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40EE3-8BFE-B472-76A8-D9FC9BF15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48B6FE-C79F-043E-2290-B6759795F0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6F958E-245E-E6DF-7A73-FB14C10FE8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FFB1B-885D-5C4A-501F-DEFCA7A696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382C9-6A48-49AF-A069-E0AA57207C6C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61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829879"/>
            <a:ext cx="9144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8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2"/>
            <a:ext cx="105156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7"/>
            <a:ext cx="105156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5186516"/>
            <a:ext cx="10514012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6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489399"/>
            <a:ext cx="10514012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18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2045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9"/>
            <a:ext cx="105156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850581"/>
            <a:ext cx="10514012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56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1" y="188595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6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7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7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09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7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8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5" y="4873766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4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2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8" y="4873764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84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56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9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4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829878"/>
            <a:ext cx="9144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7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4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1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1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1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7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6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8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2A612B4-EC48-419E-AD90-569E22E2D17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26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svg"/><Relationship Id="rId4" Type="http://schemas.openxmlformats.org/officeDocument/2006/relationships/image" Target="../media/image11.svg"/><Relationship Id="rId9" Type="http://schemas.openxmlformats.org/officeDocument/2006/relationships/image" Target="../media/image1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svg"/><Relationship Id="rId4" Type="http://schemas.openxmlformats.org/officeDocument/2006/relationships/image" Target="../media/image11.svg"/><Relationship Id="rId9" Type="http://schemas.openxmlformats.org/officeDocument/2006/relationships/image" Target="../media/image1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svg"/><Relationship Id="rId4" Type="http://schemas.openxmlformats.org/officeDocument/2006/relationships/image" Target="../media/image11.svg"/><Relationship Id="rId9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https://en.wiktionary.org/wiki/PB%26J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46E5D-0C2B-8388-82B9-3B61E3BDE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705E9-872D-A690-3099-E1071C88D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950" y="1781175"/>
            <a:ext cx="7686674" cy="1194650"/>
          </a:xfrm>
        </p:spPr>
        <p:txBody>
          <a:bodyPr>
            <a:normAutofit/>
          </a:bodyPr>
          <a:lstStyle/>
          <a:p>
            <a:r>
              <a:rPr lang="en-US" sz="4000" dirty="0"/>
              <a:t>Global Policy Seminar and NSC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F95AEF-3C23-E4D8-7848-8D66F326D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037" y="2741801"/>
            <a:ext cx="6858000" cy="618523"/>
          </a:xfrm>
        </p:spPr>
        <p:txBody>
          <a:bodyPr>
            <a:normAutofit/>
          </a:bodyPr>
          <a:lstStyle/>
          <a:p>
            <a:r>
              <a:rPr lang="en-US" sz="2800" dirty="0"/>
              <a:t>IRP 401  -  IRP 402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41E4B1-19B8-92B7-8C6C-B5F868B0E8EC}"/>
              </a:ext>
            </a:extLst>
          </p:cNvPr>
          <p:cNvSpPr txBox="1"/>
          <p:nvPr/>
        </p:nvSpPr>
        <p:spPr>
          <a:xfrm>
            <a:off x="5771609" y="5465641"/>
            <a:ext cx="336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Prof. Fulton T. Armstrong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DCFFB4-8B5F-D265-636A-13D0AD38C61A}"/>
              </a:ext>
            </a:extLst>
          </p:cNvPr>
          <p:cNvSpPr txBox="1"/>
          <p:nvPr/>
        </p:nvSpPr>
        <p:spPr>
          <a:xfrm>
            <a:off x="5771609" y="3997484"/>
            <a:ext cx="20278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Week Thirteen</a:t>
            </a:r>
            <a:br>
              <a:rPr lang="en-US" sz="2400" dirty="0"/>
            </a:br>
            <a:r>
              <a:rPr lang="en-US" sz="2400" dirty="0"/>
              <a:t>17 Apr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66AC71-3CF3-485B-DD6C-709BBA61F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232" y="3882176"/>
            <a:ext cx="3232987" cy="20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98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B6F094-39B1-8400-310D-BBF6C99FBA14}"/>
              </a:ext>
            </a:extLst>
          </p:cNvPr>
          <p:cNvSpPr txBox="1"/>
          <p:nvPr/>
        </p:nvSpPr>
        <p:spPr>
          <a:xfrm>
            <a:off x="5132934" y="3058245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12491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C6034-611F-BBD2-CE36-93B787DA8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1EE484-523D-A1E3-3162-621469EABD3A}"/>
              </a:ext>
            </a:extLst>
          </p:cNvPr>
          <p:cNvSpPr txBox="1"/>
          <p:nvPr/>
        </p:nvSpPr>
        <p:spPr>
          <a:xfrm>
            <a:off x="1333500" y="828675"/>
            <a:ext cx="4564070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DISCUSSION and PLANNING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34C92B-42EC-A38C-A98D-8E53C4E29C1E}"/>
              </a:ext>
            </a:extLst>
          </p:cNvPr>
          <p:cNvSpPr txBox="1"/>
          <p:nvPr/>
        </p:nvSpPr>
        <p:spPr>
          <a:xfrm>
            <a:off x="2999115" y="3136612"/>
            <a:ext cx="517802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Deputies Committee Exercise</a:t>
            </a:r>
          </a:p>
          <a:p>
            <a:endParaRPr lang="en-US" sz="3200" dirty="0"/>
          </a:p>
          <a:p>
            <a:endParaRPr lang="en-US" sz="3200" dirty="0"/>
          </a:p>
          <a:p>
            <a:pPr algn="ctr"/>
            <a:r>
              <a:rPr lang="en-US" sz="3200" dirty="0"/>
              <a:t>ALL CLEAR?</a:t>
            </a:r>
          </a:p>
        </p:txBody>
      </p:sp>
    </p:spTree>
    <p:extLst>
      <p:ext uri="{BB962C8B-B14F-4D97-AF65-F5344CB8AC3E}">
        <p14:creationId xmlns:p14="http://schemas.microsoft.com/office/powerpoint/2010/main" val="3922494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20EEB-01F1-2F64-4A54-1B73E3098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8F3F50-FD86-98F3-16D9-3D059663E5B1}"/>
              </a:ext>
            </a:extLst>
          </p:cNvPr>
          <p:cNvSpPr txBox="1"/>
          <p:nvPr/>
        </p:nvSpPr>
        <p:spPr>
          <a:xfrm>
            <a:off x="4256487" y="2607971"/>
            <a:ext cx="3094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The Deputies Paper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38008C-7D41-514B-1589-8ADBF879858E}"/>
              </a:ext>
            </a:extLst>
          </p:cNvPr>
          <p:cNvSpPr txBox="1"/>
          <p:nvPr/>
        </p:nvSpPr>
        <p:spPr>
          <a:xfrm>
            <a:off x="4566508" y="4463025"/>
            <a:ext cx="24740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Due:  TONIGHT</a:t>
            </a:r>
            <a:br>
              <a:rPr lang="en-US" sz="2800" dirty="0"/>
            </a:br>
            <a:endParaRPr lang="en-US" sz="28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259DF7-7DC9-ED9B-FEEE-CF6A89DA0308}"/>
              </a:ext>
            </a:extLst>
          </p:cNvPr>
          <p:cNvSpPr txBox="1"/>
          <p:nvPr/>
        </p:nvSpPr>
        <p:spPr>
          <a:xfrm>
            <a:off x="1333500" y="828675"/>
            <a:ext cx="4564070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DISCUSSION and PLANNING</a:t>
            </a:r>
          </a:p>
        </p:txBody>
      </p:sp>
    </p:spTree>
    <p:extLst>
      <p:ext uri="{BB962C8B-B14F-4D97-AF65-F5344CB8AC3E}">
        <p14:creationId xmlns:p14="http://schemas.microsoft.com/office/powerpoint/2010/main" val="1392350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AA6B3CB-12C5-45FA-9D27-5BAEB7A327C3}"/>
              </a:ext>
            </a:extLst>
          </p:cNvPr>
          <p:cNvSpPr txBox="1"/>
          <p:nvPr/>
        </p:nvSpPr>
        <p:spPr>
          <a:xfrm>
            <a:off x="865067" y="581306"/>
            <a:ext cx="4636975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NSC  DEPUTIES SIMULATION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BD1BA9-3CF7-4617-969F-2905591D5E4C}"/>
              </a:ext>
            </a:extLst>
          </p:cNvPr>
          <p:cNvSpPr txBox="1"/>
          <p:nvPr/>
        </p:nvSpPr>
        <p:spPr>
          <a:xfrm>
            <a:off x="4153254" y="1814961"/>
            <a:ext cx="5391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TWO ROLES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A83397-47A2-4367-9835-8300CF2F1242}"/>
              </a:ext>
            </a:extLst>
          </p:cNvPr>
          <p:cNvSpPr txBox="1"/>
          <p:nvPr/>
        </p:nvSpPr>
        <p:spPr>
          <a:xfrm>
            <a:off x="3692258" y="2951946"/>
            <a:ext cx="7262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NSC Directors or Senior Directors </a:t>
            </a:r>
            <a:r>
              <a:rPr lang="en-US" sz="2800" dirty="0"/>
              <a:t>briefing the issue and proposals.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972C3-6869-4A74-B341-DC6690F4E232}"/>
              </a:ext>
            </a:extLst>
          </p:cNvPr>
          <p:cNvSpPr txBox="1"/>
          <p:nvPr/>
        </p:nvSpPr>
        <p:spPr>
          <a:xfrm>
            <a:off x="3692258" y="4308014"/>
            <a:ext cx="72620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“The Deputies” </a:t>
            </a:r>
            <a:r>
              <a:rPr lang="en-US" sz="2800" dirty="0"/>
              <a:t>receiving the briefing, asking the questions, and making the decisions.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7F4191-BC23-4E26-8091-A2A80D181446}"/>
              </a:ext>
            </a:extLst>
          </p:cNvPr>
          <p:cNvSpPr txBox="1"/>
          <p:nvPr/>
        </p:nvSpPr>
        <p:spPr>
          <a:xfrm>
            <a:off x="8069746" y="642861"/>
            <a:ext cx="1765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Friday, 24 April</a:t>
            </a:r>
          </a:p>
        </p:txBody>
      </p:sp>
      <p:pic>
        <p:nvPicPr>
          <p:cNvPr id="2" name="Picture 1" descr="A picture containing website&#10;&#10;Description automatically generated">
            <a:extLst>
              <a:ext uri="{FF2B5EF4-FFF2-40B4-BE49-F238E27FC236}">
                <a16:creationId xmlns:a16="http://schemas.microsoft.com/office/drawing/2014/main" id="{AE4D1E70-EA8D-5ABB-FE66-608532D44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57" y="1673065"/>
            <a:ext cx="2490797" cy="205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0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590EB-D76D-8A98-E349-5E14213B4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87CF60-24BB-03C8-D5F7-9F394B7C670A}"/>
              </a:ext>
            </a:extLst>
          </p:cNvPr>
          <p:cNvGraphicFramePr>
            <a:graphicFrameLocks noGrp="1"/>
          </p:cNvGraphicFramePr>
          <p:nvPr/>
        </p:nvGraphicFramePr>
        <p:xfrm>
          <a:off x="891834" y="1128852"/>
          <a:ext cx="10764996" cy="52120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17452">
                  <a:extLst>
                    <a:ext uri="{9D8B030D-6E8A-4147-A177-3AD203B41FA5}">
                      <a16:colId xmlns:a16="http://schemas.microsoft.com/office/drawing/2014/main" val="1258849628"/>
                    </a:ext>
                  </a:extLst>
                </a:gridCol>
                <a:gridCol w="4583908">
                  <a:extLst>
                    <a:ext uri="{9D8B030D-6E8A-4147-A177-3AD203B41FA5}">
                      <a16:colId xmlns:a16="http://schemas.microsoft.com/office/drawing/2014/main" val="4027853243"/>
                    </a:ext>
                  </a:extLst>
                </a:gridCol>
                <a:gridCol w="2579406">
                  <a:extLst>
                    <a:ext uri="{9D8B030D-6E8A-4147-A177-3AD203B41FA5}">
                      <a16:colId xmlns:a16="http://schemas.microsoft.com/office/drawing/2014/main" val="3755114861"/>
                    </a:ext>
                  </a:extLst>
                </a:gridCol>
                <a:gridCol w="2284230">
                  <a:extLst>
                    <a:ext uri="{9D8B030D-6E8A-4147-A177-3AD203B41FA5}">
                      <a16:colId xmlns:a16="http://schemas.microsoft.com/office/drawing/2014/main" val="3937798798"/>
                    </a:ext>
                  </a:extLst>
                </a:gridCol>
              </a:tblGrid>
              <a:tr h="301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STAFF</a:t>
                      </a:r>
                    </a:p>
                  </a:txBody>
                  <a:tcPr marL="68580" marR="68580" marT="91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TOPIC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DECISIONMAKERS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DEPUTIES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787140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Emmett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Danger of one-dimensional energy sector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Current Admin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Diego, Eli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78353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John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414812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Miles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Climate change and refugees/sovereignty 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UN </a:t>
                      </a:r>
                      <a:r>
                        <a:rPr lang="en-US" sz="18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SecGen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 Staff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Yvette, Kaiwen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92597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Kennedy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76474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Eli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Iran-US relations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Current Admin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Bijan, Megha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77963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Michael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546084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Diego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Globalization and environmental impact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Current Admin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Filippo, Michael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15040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Molisa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29616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Kaiwen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China’s Influence in Africa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Current Admin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Megha, </a:t>
                      </a:r>
                      <a:r>
                        <a:rPr lang="en-US" sz="18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Molisa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25974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Yvette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3121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Bijan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Humanitarian Crisis in Gaza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UN Aid Coord Staff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Emmett, John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06306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Megha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44378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Filippo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North Korea illegal ops to support goals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Current Admin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Kennedy, Miles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81585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533EFD9-D55C-DF4A-274B-9FC495AFDDEA}"/>
              </a:ext>
            </a:extLst>
          </p:cNvPr>
          <p:cNvSpPr txBox="1"/>
          <p:nvPr/>
        </p:nvSpPr>
        <p:spPr>
          <a:xfrm>
            <a:off x="4070571" y="388839"/>
            <a:ext cx="3753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DEPUTIES COMMITTEE</a:t>
            </a:r>
          </a:p>
        </p:txBody>
      </p:sp>
    </p:spTree>
    <p:extLst>
      <p:ext uri="{BB962C8B-B14F-4D97-AF65-F5344CB8AC3E}">
        <p14:creationId xmlns:p14="http://schemas.microsoft.com/office/powerpoint/2010/main" val="4270001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Penguin with solid fill">
            <a:extLst>
              <a:ext uri="{FF2B5EF4-FFF2-40B4-BE49-F238E27FC236}">
                <a16:creationId xmlns:a16="http://schemas.microsoft.com/office/drawing/2014/main" id="{B101A7B0-A458-8AE7-E5C0-97F9311D1ED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91418" y="1220163"/>
            <a:ext cx="1371600" cy="1371600"/>
          </a:xfrm>
          <a:prstGeom prst="rect">
            <a:avLst/>
          </a:prstGeom>
        </p:spPr>
      </p:pic>
      <p:pic>
        <p:nvPicPr>
          <p:cNvPr id="8" name="Graphic 7" descr="Sheep with solid fill">
            <a:extLst>
              <a:ext uri="{FF2B5EF4-FFF2-40B4-BE49-F238E27FC236}">
                <a16:creationId xmlns:a16="http://schemas.microsoft.com/office/drawing/2014/main" id="{D1718C85-2A24-2F92-1EB9-C7D3474993B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9656" y="3259160"/>
            <a:ext cx="1371600" cy="1371600"/>
          </a:xfrm>
          <a:prstGeom prst="rect">
            <a:avLst/>
          </a:prstGeom>
        </p:spPr>
      </p:pic>
      <p:pic>
        <p:nvPicPr>
          <p:cNvPr id="10" name="Graphic 9" descr="Camel with solid fill">
            <a:extLst>
              <a:ext uri="{FF2B5EF4-FFF2-40B4-BE49-F238E27FC236}">
                <a16:creationId xmlns:a16="http://schemas.microsoft.com/office/drawing/2014/main" id="{14971591-9601-996E-2B90-75881001DE2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8429" y="1166375"/>
            <a:ext cx="1371600" cy="1371600"/>
          </a:xfrm>
          <a:prstGeom prst="rect">
            <a:avLst/>
          </a:prstGeom>
        </p:spPr>
      </p:pic>
      <p:pic>
        <p:nvPicPr>
          <p:cNvPr id="12" name="Graphic 11" descr="Turtle with solid fill">
            <a:extLst>
              <a:ext uri="{FF2B5EF4-FFF2-40B4-BE49-F238E27FC236}">
                <a16:creationId xmlns:a16="http://schemas.microsoft.com/office/drawing/2014/main" id="{36EA5625-3810-481E-CA22-B2F1D1499FF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14029" y="5230906"/>
            <a:ext cx="1371600" cy="1371600"/>
          </a:xfrm>
          <a:prstGeom prst="rect">
            <a:avLst/>
          </a:prstGeom>
        </p:spPr>
      </p:pic>
      <p:pic>
        <p:nvPicPr>
          <p:cNvPr id="14" name="Graphic 13" descr="Gecko with solid fill">
            <a:extLst>
              <a:ext uri="{FF2B5EF4-FFF2-40B4-BE49-F238E27FC236}">
                <a16:creationId xmlns:a16="http://schemas.microsoft.com/office/drawing/2014/main" id="{814549BC-2DE2-3AC5-EB4C-D241EE666EE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73469" y="3259160"/>
            <a:ext cx="1371600" cy="1371600"/>
          </a:xfrm>
          <a:prstGeom prst="rect">
            <a:avLst/>
          </a:prstGeom>
        </p:spPr>
      </p:pic>
      <p:pic>
        <p:nvPicPr>
          <p:cNvPr id="16" name="Graphic 15" descr="Sloth with solid fill">
            <a:extLst>
              <a:ext uri="{FF2B5EF4-FFF2-40B4-BE49-F238E27FC236}">
                <a16:creationId xmlns:a16="http://schemas.microsoft.com/office/drawing/2014/main" id="{B532C4BA-C724-9F29-BE27-64ED2C78FAA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91418" y="3325588"/>
            <a:ext cx="1371600" cy="1371600"/>
          </a:xfrm>
          <a:prstGeom prst="rect">
            <a:avLst/>
          </a:prstGeom>
        </p:spPr>
      </p:pic>
      <p:pic>
        <p:nvPicPr>
          <p:cNvPr id="17" name="Graphic 16" descr="Koala with solid fill">
            <a:extLst>
              <a:ext uri="{FF2B5EF4-FFF2-40B4-BE49-F238E27FC236}">
                <a16:creationId xmlns:a16="http://schemas.microsoft.com/office/drawing/2014/main" id="{D2B08C2E-C061-BFB3-E1D4-1B5AA8D0140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51747" y="1166375"/>
            <a:ext cx="1371600" cy="1371600"/>
          </a:xfrm>
          <a:prstGeom prst="rect">
            <a:avLst/>
          </a:prstGeom>
        </p:spPr>
      </p:pic>
      <p:pic>
        <p:nvPicPr>
          <p:cNvPr id="19" name="Graphic 18" descr="Owl with solid fill">
            <a:extLst>
              <a:ext uri="{FF2B5EF4-FFF2-40B4-BE49-F238E27FC236}">
                <a16:creationId xmlns:a16="http://schemas.microsoft.com/office/drawing/2014/main" id="{0D9775C5-CA06-E341-2F07-BDB967F980F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08940" y="5230906"/>
            <a:ext cx="1371600" cy="1371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049DF98-6DA0-FF24-CCC5-7D65C6E622CF}"/>
              </a:ext>
            </a:extLst>
          </p:cNvPr>
          <p:cNvSpPr txBox="1"/>
          <p:nvPr/>
        </p:nvSpPr>
        <p:spPr>
          <a:xfrm>
            <a:off x="850532" y="345782"/>
            <a:ext cx="2774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PICK AN ANIMAL</a:t>
            </a:r>
          </a:p>
        </p:txBody>
      </p:sp>
    </p:spTree>
    <p:extLst>
      <p:ext uri="{BB962C8B-B14F-4D97-AF65-F5344CB8AC3E}">
        <p14:creationId xmlns:p14="http://schemas.microsoft.com/office/powerpoint/2010/main" val="199411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3FA65-4FA7-5D9B-7556-4E4B4C8FB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Penguin with solid fill">
            <a:extLst>
              <a:ext uri="{FF2B5EF4-FFF2-40B4-BE49-F238E27FC236}">
                <a16:creationId xmlns:a16="http://schemas.microsoft.com/office/drawing/2014/main" id="{28975410-EF37-CBA9-D8F8-50FB1C3ABDF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756829" y="5146704"/>
            <a:ext cx="1371600" cy="1371600"/>
          </a:xfrm>
          <a:prstGeom prst="rect">
            <a:avLst/>
          </a:prstGeom>
        </p:spPr>
      </p:pic>
      <p:pic>
        <p:nvPicPr>
          <p:cNvPr id="8" name="Graphic 7" descr="Sheep with solid fill">
            <a:extLst>
              <a:ext uri="{FF2B5EF4-FFF2-40B4-BE49-F238E27FC236}">
                <a16:creationId xmlns:a16="http://schemas.microsoft.com/office/drawing/2014/main" id="{FF2B20B4-6C1E-86C6-644C-9C001A9988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7394" y="5238590"/>
            <a:ext cx="1371600" cy="1371600"/>
          </a:xfrm>
          <a:prstGeom prst="rect">
            <a:avLst/>
          </a:prstGeom>
        </p:spPr>
      </p:pic>
      <p:pic>
        <p:nvPicPr>
          <p:cNvPr id="10" name="Graphic 9" descr="Camel with solid fill">
            <a:extLst>
              <a:ext uri="{FF2B5EF4-FFF2-40B4-BE49-F238E27FC236}">
                <a16:creationId xmlns:a16="http://schemas.microsoft.com/office/drawing/2014/main" id="{31211B38-03D6-540C-D9A2-F014424637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12172" y="3449340"/>
            <a:ext cx="1371600" cy="1371600"/>
          </a:xfrm>
          <a:prstGeom prst="rect">
            <a:avLst/>
          </a:prstGeom>
        </p:spPr>
      </p:pic>
      <p:pic>
        <p:nvPicPr>
          <p:cNvPr id="12" name="Graphic 11" descr="Turtle with solid fill">
            <a:extLst>
              <a:ext uri="{FF2B5EF4-FFF2-40B4-BE49-F238E27FC236}">
                <a16:creationId xmlns:a16="http://schemas.microsoft.com/office/drawing/2014/main" id="{DF6A1354-332E-DB7E-83EA-CF05F237DBC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1418" y="1012371"/>
            <a:ext cx="1371600" cy="1371600"/>
          </a:xfrm>
          <a:prstGeom prst="rect">
            <a:avLst/>
          </a:prstGeom>
        </p:spPr>
      </p:pic>
      <p:pic>
        <p:nvPicPr>
          <p:cNvPr id="14" name="Graphic 13" descr="Gecko with solid fill">
            <a:extLst>
              <a:ext uri="{FF2B5EF4-FFF2-40B4-BE49-F238E27FC236}">
                <a16:creationId xmlns:a16="http://schemas.microsoft.com/office/drawing/2014/main" id="{090908A3-272D-07DB-EC3B-0EA7999976B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28429" y="1133462"/>
            <a:ext cx="1371600" cy="1371600"/>
          </a:xfrm>
          <a:prstGeom prst="rect">
            <a:avLst/>
          </a:prstGeom>
        </p:spPr>
      </p:pic>
      <p:pic>
        <p:nvPicPr>
          <p:cNvPr id="16" name="Graphic 15" descr="Sloth with solid fill">
            <a:extLst>
              <a:ext uri="{FF2B5EF4-FFF2-40B4-BE49-F238E27FC236}">
                <a16:creationId xmlns:a16="http://schemas.microsoft.com/office/drawing/2014/main" id="{878E5204-9011-25ED-2BBA-A1E18591858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56332" y="1220163"/>
            <a:ext cx="1371600" cy="1371600"/>
          </a:xfrm>
          <a:prstGeom prst="rect">
            <a:avLst/>
          </a:prstGeom>
        </p:spPr>
      </p:pic>
      <p:pic>
        <p:nvPicPr>
          <p:cNvPr id="17" name="Graphic 16" descr="Koala with solid fill">
            <a:extLst>
              <a:ext uri="{FF2B5EF4-FFF2-40B4-BE49-F238E27FC236}">
                <a16:creationId xmlns:a16="http://schemas.microsoft.com/office/drawing/2014/main" id="{B6F0B4EE-CCAA-EA0E-2B81-A57DAE18390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91418" y="3346735"/>
            <a:ext cx="1371600" cy="1371600"/>
          </a:xfrm>
          <a:prstGeom prst="rect">
            <a:avLst/>
          </a:prstGeom>
        </p:spPr>
      </p:pic>
      <p:pic>
        <p:nvPicPr>
          <p:cNvPr id="19" name="Graphic 18" descr="Owl with solid fill">
            <a:extLst>
              <a:ext uri="{FF2B5EF4-FFF2-40B4-BE49-F238E27FC236}">
                <a16:creationId xmlns:a16="http://schemas.microsoft.com/office/drawing/2014/main" id="{AE3642B0-9E81-3F3A-1620-6B65CEF7081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26504" y="3385609"/>
            <a:ext cx="1371600" cy="1371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2EE367-7F18-8E9D-A399-A516A538D60E}"/>
              </a:ext>
            </a:extLst>
          </p:cNvPr>
          <p:cNvSpPr txBox="1"/>
          <p:nvPr/>
        </p:nvSpPr>
        <p:spPr>
          <a:xfrm>
            <a:off x="850532" y="345782"/>
            <a:ext cx="2774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PICK AN ANIMAL</a:t>
            </a:r>
          </a:p>
        </p:txBody>
      </p:sp>
    </p:spTree>
    <p:extLst>
      <p:ext uri="{BB962C8B-B14F-4D97-AF65-F5344CB8AC3E}">
        <p14:creationId xmlns:p14="http://schemas.microsoft.com/office/powerpoint/2010/main" val="2961990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E68CA-7D37-665E-15A6-B34792175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Penguin with solid fill">
            <a:extLst>
              <a:ext uri="{FF2B5EF4-FFF2-40B4-BE49-F238E27FC236}">
                <a16:creationId xmlns:a16="http://schemas.microsoft.com/office/drawing/2014/main" id="{FA1C6BFD-5C17-6929-35EB-63E6BA8F83E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47055" y="1133462"/>
            <a:ext cx="1371600" cy="1371600"/>
          </a:xfrm>
          <a:prstGeom prst="rect">
            <a:avLst/>
          </a:prstGeom>
        </p:spPr>
      </p:pic>
      <p:pic>
        <p:nvPicPr>
          <p:cNvPr id="8" name="Graphic 7" descr="Sheep with solid fill">
            <a:extLst>
              <a:ext uri="{FF2B5EF4-FFF2-40B4-BE49-F238E27FC236}">
                <a16:creationId xmlns:a16="http://schemas.microsoft.com/office/drawing/2014/main" id="{6421E761-94B0-E1AE-F49A-16B730B7BBD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5561" y="3006245"/>
            <a:ext cx="1371600" cy="1371600"/>
          </a:xfrm>
          <a:prstGeom prst="rect">
            <a:avLst/>
          </a:prstGeom>
        </p:spPr>
      </p:pic>
      <p:pic>
        <p:nvPicPr>
          <p:cNvPr id="10" name="Graphic 9" descr="Camel with solid fill">
            <a:extLst>
              <a:ext uri="{FF2B5EF4-FFF2-40B4-BE49-F238E27FC236}">
                <a16:creationId xmlns:a16="http://schemas.microsoft.com/office/drawing/2014/main" id="{C7A32F15-D3A2-11C2-751B-F41028EC1DD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8994" y="3264923"/>
            <a:ext cx="1371600" cy="1371600"/>
          </a:xfrm>
          <a:prstGeom prst="rect">
            <a:avLst/>
          </a:prstGeom>
        </p:spPr>
      </p:pic>
      <p:pic>
        <p:nvPicPr>
          <p:cNvPr id="12" name="Graphic 11" descr="Turtle with solid fill">
            <a:extLst>
              <a:ext uri="{FF2B5EF4-FFF2-40B4-BE49-F238E27FC236}">
                <a16:creationId xmlns:a16="http://schemas.microsoft.com/office/drawing/2014/main" id="{63FAA2F5-7294-9F7A-630A-9D5304FE8FA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90642" y="1108556"/>
            <a:ext cx="1371600" cy="1371600"/>
          </a:xfrm>
          <a:prstGeom prst="rect">
            <a:avLst/>
          </a:prstGeom>
        </p:spPr>
      </p:pic>
      <p:pic>
        <p:nvPicPr>
          <p:cNvPr id="14" name="Graphic 13" descr="Gecko with solid fill">
            <a:extLst>
              <a:ext uri="{FF2B5EF4-FFF2-40B4-BE49-F238E27FC236}">
                <a16:creationId xmlns:a16="http://schemas.microsoft.com/office/drawing/2014/main" id="{943FFA30-2BA5-BAE1-E265-381AE663FC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78083" y="1133462"/>
            <a:ext cx="1371600" cy="1371600"/>
          </a:xfrm>
          <a:prstGeom prst="rect">
            <a:avLst/>
          </a:prstGeom>
        </p:spPr>
      </p:pic>
      <p:pic>
        <p:nvPicPr>
          <p:cNvPr id="16" name="Graphic 15" descr="Sloth with solid fill">
            <a:extLst>
              <a:ext uri="{FF2B5EF4-FFF2-40B4-BE49-F238E27FC236}">
                <a16:creationId xmlns:a16="http://schemas.microsoft.com/office/drawing/2014/main" id="{A2C76183-7D2C-D5BB-F0FF-264CA4A444B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56829" y="5100600"/>
            <a:ext cx="1371600" cy="1371600"/>
          </a:xfrm>
          <a:prstGeom prst="rect">
            <a:avLst/>
          </a:prstGeom>
        </p:spPr>
      </p:pic>
      <p:pic>
        <p:nvPicPr>
          <p:cNvPr id="17" name="Graphic 16" descr="Koala with solid fill">
            <a:extLst>
              <a:ext uri="{FF2B5EF4-FFF2-40B4-BE49-F238E27FC236}">
                <a16:creationId xmlns:a16="http://schemas.microsoft.com/office/drawing/2014/main" id="{114B4A47-DFFE-388A-6736-7CF108C2810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64123" y="3385609"/>
            <a:ext cx="1371600" cy="1371600"/>
          </a:xfrm>
          <a:prstGeom prst="rect">
            <a:avLst/>
          </a:prstGeom>
        </p:spPr>
      </p:pic>
      <p:pic>
        <p:nvPicPr>
          <p:cNvPr id="19" name="Graphic 18" descr="Owl with solid fill">
            <a:extLst>
              <a:ext uri="{FF2B5EF4-FFF2-40B4-BE49-F238E27FC236}">
                <a16:creationId xmlns:a16="http://schemas.microsoft.com/office/drawing/2014/main" id="{3883F819-0AB7-E8BD-49F3-5CECF800EA5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62081" y="5100600"/>
            <a:ext cx="1371600" cy="1371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729E50-A9DF-F0F0-BAA6-9A4501248F3B}"/>
              </a:ext>
            </a:extLst>
          </p:cNvPr>
          <p:cNvSpPr txBox="1"/>
          <p:nvPr/>
        </p:nvSpPr>
        <p:spPr>
          <a:xfrm>
            <a:off x="850532" y="345782"/>
            <a:ext cx="2774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PICK AN ANIMAL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8CCD56-EFF4-F261-1A30-EBD00B5215DE}"/>
              </a:ext>
            </a:extLst>
          </p:cNvPr>
          <p:cNvSpPr txBox="1"/>
          <p:nvPr/>
        </p:nvSpPr>
        <p:spPr>
          <a:xfrm>
            <a:off x="3050074" y="1409635"/>
            <a:ext cx="4732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7BA3C2-D61D-AA8D-DE4C-93B526673F9A}"/>
              </a:ext>
            </a:extLst>
          </p:cNvPr>
          <p:cNvSpPr txBox="1"/>
          <p:nvPr/>
        </p:nvSpPr>
        <p:spPr>
          <a:xfrm>
            <a:off x="9637839" y="1355457"/>
            <a:ext cx="455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DF116A-BCD5-204A-97D4-B820104BA611}"/>
              </a:ext>
            </a:extLst>
          </p:cNvPr>
          <p:cNvSpPr txBox="1"/>
          <p:nvPr/>
        </p:nvSpPr>
        <p:spPr>
          <a:xfrm>
            <a:off x="6520226" y="1372679"/>
            <a:ext cx="481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22489A-BBFA-581D-055B-5BA61A144F77}"/>
              </a:ext>
            </a:extLst>
          </p:cNvPr>
          <p:cNvSpPr txBox="1"/>
          <p:nvPr/>
        </p:nvSpPr>
        <p:spPr>
          <a:xfrm>
            <a:off x="3088875" y="3604684"/>
            <a:ext cx="4764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5BBB74-ADE8-571A-267B-76DE9C062E17}"/>
              </a:ext>
            </a:extLst>
          </p:cNvPr>
          <p:cNvSpPr txBox="1"/>
          <p:nvPr/>
        </p:nvSpPr>
        <p:spPr>
          <a:xfrm>
            <a:off x="4801973" y="5339817"/>
            <a:ext cx="4748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2A9340-9F3A-E006-6B24-FEEFEF5F2088}"/>
              </a:ext>
            </a:extLst>
          </p:cNvPr>
          <p:cNvSpPr txBox="1"/>
          <p:nvPr/>
        </p:nvSpPr>
        <p:spPr>
          <a:xfrm>
            <a:off x="8414758" y="5237564"/>
            <a:ext cx="4379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30FA05-657B-9E7B-93C6-5AF4CE6BC628}"/>
              </a:ext>
            </a:extLst>
          </p:cNvPr>
          <p:cNvSpPr txBox="1"/>
          <p:nvPr/>
        </p:nvSpPr>
        <p:spPr>
          <a:xfrm>
            <a:off x="9637839" y="3429000"/>
            <a:ext cx="4267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A0D2EE-1554-0B21-F240-4FDDEEE12AC1}"/>
              </a:ext>
            </a:extLst>
          </p:cNvPr>
          <p:cNvSpPr txBox="1"/>
          <p:nvPr/>
        </p:nvSpPr>
        <p:spPr>
          <a:xfrm>
            <a:off x="6582168" y="3447953"/>
            <a:ext cx="4411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D724BA-27A3-B217-C3C8-F32D7FF3F333}"/>
              </a:ext>
            </a:extLst>
          </p:cNvPr>
          <p:cNvSpPr txBox="1"/>
          <p:nvPr/>
        </p:nvSpPr>
        <p:spPr>
          <a:xfrm>
            <a:off x="4941078" y="161635"/>
            <a:ext cx="21309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READY?</a:t>
            </a:r>
          </a:p>
        </p:txBody>
      </p:sp>
    </p:spTree>
    <p:extLst>
      <p:ext uri="{BB962C8B-B14F-4D97-AF65-F5344CB8AC3E}">
        <p14:creationId xmlns:p14="http://schemas.microsoft.com/office/powerpoint/2010/main" val="3581063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  <p:bldP spid="13" grpId="0"/>
      <p:bldP spid="15" grpId="0"/>
      <p:bldP spid="18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96F4BD8-D68A-9882-197F-18AA38767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09B28AE-9C44-5FDE-A86C-98313B68D01A}"/>
              </a:ext>
            </a:extLst>
          </p:cNvPr>
          <p:cNvSpPr txBox="1"/>
          <p:nvPr/>
        </p:nvSpPr>
        <p:spPr>
          <a:xfrm>
            <a:off x="865067" y="581306"/>
            <a:ext cx="4636975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NSC  DEPUTIES SIMULATION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2DE5DA-83D6-9E52-D9AA-EA1EA8F8F592}"/>
              </a:ext>
            </a:extLst>
          </p:cNvPr>
          <p:cNvSpPr txBox="1"/>
          <p:nvPr/>
        </p:nvSpPr>
        <p:spPr>
          <a:xfrm>
            <a:off x="865067" y="1760757"/>
            <a:ext cx="72620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“The Deputies” </a:t>
            </a:r>
            <a:r>
              <a:rPr lang="en-US" sz="2800" dirty="0"/>
              <a:t>receiving the briefing, asking the questions, and making the decisions.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E0E361-E96B-3D25-C03F-979613DDB264}"/>
              </a:ext>
            </a:extLst>
          </p:cNvPr>
          <p:cNvSpPr txBox="1"/>
          <p:nvPr/>
        </p:nvSpPr>
        <p:spPr>
          <a:xfrm>
            <a:off x="3183554" y="4060372"/>
            <a:ext cx="7262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Who are your decisionmakers?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229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3BD1BA9-3CF7-4617-969F-2905591D5E4C}"/>
              </a:ext>
            </a:extLst>
          </p:cNvPr>
          <p:cNvSpPr txBox="1"/>
          <p:nvPr/>
        </p:nvSpPr>
        <p:spPr>
          <a:xfrm>
            <a:off x="4864287" y="275806"/>
            <a:ext cx="594714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Who attends?</a:t>
            </a:r>
          </a:p>
          <a:p>
            <a:endParaRPr lang="en-US" sz="2400" dirty="0"/>
          </a:p>
          <a:p>
            <a:r>
              <a:rPr lang="en-US" sz="2400" dirty="0"/>
              <a:t>National Security Advisor or Deputy</a:t>
            </a:r>
          </a:p>
          <a:p>
            <a:r>
              <a:rPr lang="en-US" sz="2400" dirty="0"/>
              <a:t>Deputy Secretary of State +1</a:t>
            </a:r>
          </a:p>
          <a:p>
            <a:r>
              <a:rPr lang="en-US" sz="2400" dirty="0"/>
              <a:t>Deputy Secretary of Defense +1</a:t>
            </a:r>
          </a:p>
          <a:p>
            <a:r>
              <a:rPr lang="en-US" sz="2400" dirty="0"/>
              <a:t>Deputy Secretary of Homeland Security +1</a:t>
            </a:r>
          </a:p>
          <a:p>
            <a:r>
              <a:rPr lang="en-US" sz="2400" dirty="0"/>
              <a:t>Deputy Secretary of Treasury +1</a:t>
            </a:r>
          </a:p>
          <a:p>
            <a:r>
              <a:rPr lang="en-US" sz="2400" dirty="0"/>
              <a:t>OVP National Security Advisor +1</a:t>
            </a:r>
          </a:p>
          <a:p>
            <a:r>
              <a:rPr lang="en-US" sz="2400" dirty="0"/>
              <a:t>NSC staff</a:t>
            </a:r>
          </a:p>
          <a:p>
            <a:r>
              <a:rPr lang="en-US" sz="2400" dirty="0"/>
              <a:t>OMB leadership or staff</a:t>
            </a:r>
          </a:p>
          <a:p>
            <a:endParaRPr lang="en-US" sz="2400" dirty="0"/>
          </a:p>
          <a:p>
            <a:r>
              <a:rPr lang="en-US" sz="2400" i="1" dirty="0"/>
              <a:t>Advisors</a:t>
            </a:r>
          </a:p>
          <a:p>
            <a:r>
              <a:rPr lang="en-US" sz="2400" dirty="0"/>
              <a:t>Joint Chiefs of Staff (JCS)</a:t>
            </a:r>
          </a:p>
          <a:p>
            <a:r>
              <a:rPr lang="en-US" sz="2400" dirty="0"/>
              <a:t>DNI and/or CIA</a:t>
            </a:r>
          </a:p>
          <a:p>
            <a:endParaRPr lang="en-US" sz="2400" dirty="0"/>
          </a:p>
          <a:p>
            <a:r>
              <a:rPr lang="en-US" sz="2400" dirty="0"/>
              <a:t>And other affected Deputies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3E8182-502B-4B8F-85A1-F134CA53642A}"/>
              </a:ext>
            </a:extLst>
          </p:cNvPr>
          <p:cNvSpPr txBox="1"/>
          <p:nvPr/>
        </p:nvSpPr>
        <p:spPr>
          <a:xfrm>
            <a:off x="865067" y="581306"/>
            <a:ext cx="3526180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NSC  DEPUTIES</a:t>
            </a:r>
          </a:p>
        </p:txBody>
      </p:sp>
    </p:spTree>
    <p:extLst>
      <p:ext uri="{BB962C8B-B14F-4D97-AF65-F5344CB8AC3E}">
        <p14:creationId xmlns:p14="http://schemas.microsoft.com/office/powerpoint/2010/main" val="1363979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7FAA7B8-6D9C-217B-B34B-393C684EF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694576"/>
              </p:ext>
            </p:extLst>
          </p:nvPr>
        </p:nvGraphicFramePr>
        <p:xfrm>
          <a:off x="4007793" y="556085"/>
          <a:ext cx="3894012" cy="6191328"/>
        </p:xfrm>
        <a:graphic>
          <a:graphicData uri="http://schemas.openxmlformats.org/drawingml/2006/table">
            <a:tbl>
              <a:tblPr/>
              <a:tblGrid>
                <a:gridCol w="3894012">
                  <a:extLst>
                    <a:ext uri="{9D8B030D-6E8A-4147-A177-3AD203B41FA5}">
                      <a16:colId xmlns:a16="http://schemas.microsoft.com/office/drawing/2014/main" val="1988101017"/>
                    </a:ext>
                  </a:extLst>
                </a:gridCol>
              </a:tblGrid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effectLst/>
                          <a:latin typeface="Aptos" panose="020B0004020202020204" pitchFamily="34" charset="0"/>
                        </a:rPr>
                        <a:t>Week 1 (16 Jan)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3" marR="18092" marT="26825" marB="268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016273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effectLst/>
                          <a:latin typeface="Aptos" panose="020B0004020202020204" pitchFamily="34" charset="0"/>
                        </a:rPr>
                        <a:t>Week 2 (23 Jan)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3" marR="18092" marT="26825" marB="268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868127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effectLst/>
                          <a:latin typeface="Aptos" panose="020B0004020202020204" pitchFamily="34" charset="0"/>
                        </a:rPr>
                        <a:t>Week 3 (30 Jan)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3" marR="18092" marT="26825" marB="268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658432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effectLst/>
                          <a:latin typeface="Aptos" panose="020B0004020202020204" pitchFamily="34" charset="0"/>
                        </a:rPr>
                        <a:t>Week 4 (6 Feb)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3" marR="18092" marT="26825" marB="268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75257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effectLst/>
                          <a:latin typeface="Aptos" panose="020B0004020202020204" pitchFamily="34" charset="0"/>
                        </a:rPr>
                        <a:t>Week 5 (13 Feb)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3" marR="18092" marT="26825" marB="268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658261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effectLst/>
                          <a:latin typeface="Aptos" panose="020B0004020202020204" pitchFamily="34" charset="0"/>
                        </a:rPr>
                        <a:t>Week 6 (20 Feb)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3" marR="18092" marT="26825" marB="268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440956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effectLst/>
                          <a:latin typeface="Aptos" panose="020B0004020202020204" pitchFamily="34" charset="0"/>
                        </a:rPr>
                        <a:t>Week 7 (27 Feb)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3" marR="18092" marT="26825" marB="268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4840790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effectLst/>
                          <a:latin typeface="Aptos" panose="020B0004020202020204" pitchFamily="34" charset="0"/>
                        </a:rPr>
                        <a:t>Week 8 (6 Mar)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3" marR="18092" marT="26825" marB="268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293560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dirty="0"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Spring Break</a:t>
                      </a:r>
                    </a:p>
                  </a:txBody>
                  <a:tcPr marL="36183" marR="18092" marT="26825" marB="268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658643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effectLst/>
                          <a:latin typeface="Aptos" panose="020B0004020202020204" pitchFamily="34" charset="0"/>
                        </a:rPr>
                        <a:t>Week 9 (20 Mar)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3" marR="18092" marT="26825" marB="268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637458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effectLst/>
                          <a:latin typeface="Aptos" panose="020B0004020202020204" pitchFamily="34" charset="0"/>
                        </a:rPr>
                        <a:t>Week 10 (27 Mar)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3" marR="18092" marT="26825" marB="268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4451451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effectLst/>
                          <a:latin typeface="Aptos" panose="020B0004020202020204" pitchFamily="34" charset="0"/>
                        </a:rPr>
                        <a:t>Week 11 (3 Apr)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3" marR="18092" marT="26825" marB="268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829390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effectLst/>
                          <a:latin typeface="Aptos" panose="020B0004020202020204" pitchFamily="34" charset="0"/>
                        </a:rPr>
                        <a:t>Week 12 (10 Apr)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3" marR="18092" marT="26825" marB="268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957348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effectLst/>
                          <a:latin typeface="Aptos" panose="020B0004020202020204" pitchFamily="34" charset="0"/>
                        </a:rPr>
                        <a:t>Week 13 (17 Apri)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3" marR="18092" marT="26825" marB="268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809202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effectLst/>
                          <a:latin typeface="Aptos" panose="020B0004020202020204" pitchFamily="34" charset="0"/>
                        </a:rPr>
                        <a:t>Week 14 (24 Apr)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3" marR="18092" marT="26825" marB="268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089274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258756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242086-09BC-4765-B7D9-59B8029C8CC8}"/>
              </a:ext>
            </a:extLst>
          </p:cNvPr>
          <p:cNvSpPr/>
          <p:nvPr/>
        </p:nvSpPr>
        <p:spPr>
          <a:xfrm>
            <a:off x="4540208" y="556085"/>
            <a:ext cx="2916268" cy="4095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E16667-2D57-4B8C-96AC-37F36A16A53C}"/>
              </a:ext>
            </a:extLst>
          </p:cNvPr>
          <p:cNvSpPr txBox="1"/>
          <p:nvPr/>
        </p:nvSpPr>
        <p:spPr>
          <a:xfrm>
            <a:off x="1247775" y="1543050"/>
            <a:ext cx="1953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Spring 2026</a:t>
            </a:r>
          </a:p>
        </p:txBody>
      </p:sp>
    </p:spTree>
    <p:extLst>
      <p:ext uri="{BB962C8B-B14F-4D97-AF65-F5344CB8AC3E}">
        <p14:creationId xmlns:p14="http://schemas.microsoft.com/office/powerpoint/2010/main" val="105783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0.00807 0.7358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3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eiling, indoor, scene, restaurant&#10;&#10;Description automatically generated">
            <a:extLst>
              <a:ext uri="{FF2B5EF4-FFF2-40B4-BE49-F238E27FC236}">
                <a16:creationId xmlns:a16="http://schemas.microsoft.com/office/drawing/2014/main" id="{C30D1ED7-41AD-4108-9B18-53C86DDF2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537" y="441568"/>
            <a:ext cx="8649478" cy="5760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B78029-AD92-4646-9910-751060B55AB7}"/>
              </a:ext>
            </a:extLst>
          </p:cNvPr>
          <p:cNvSpPr txBox="1"/>
          <p:nvPr/>
        </p:nvSpPr>
        <p:spPr>
          <a:xfrm>
            <a:off x="7107314" y="6153848"/>
            <a:ext cx="3011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The Situation Room</a:t>
            </a:r>
          </a:p>
        </p:txBody>
      </p:sp>
    </p:spTree>
    <p:extLst>
      <p:ext uri="{BB962C8B-B14F-4D97-AF65-F5344CB8AC3E}">
        <p14:creationId xmlns:p14="http://schemas.microsoft.com/office/powerpoint/2010/main" val="855470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8E45CDC9-0D04-3A68-2832-5E03D827E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19" y="548640"/>
            <a:ext cx="8649731" cy="5760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0D8B47-EE1B-95D8-7C27-FB7DBE2F73AC}"/>
              </a:ext>
            </a:extLst>
          </p:cNvPr>
          <p:cNvSpPr txBox="1"/>
          <p:nvPr/>
        </p:nvSpPr>
        <p:spPr>
          <a:xfrm>
            <a:off x="6797146" y="2659497"/>
            <a:ext cx="889987" cy="400110"/>
          </a:xfrm>
          <a:prstGeom prst="rect">
            <a:avLst/>
          </a:prstGeom>
          <a:solidFill>
            <a:srgbClr val="754436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BIDEN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BD2142-0400-7E86-DEC5-CED98904818F}"/>
              </a:ext>
            </a:extLst>
          </p:cNvPr>
          <p:cNvSpPr txBox="1"/>
          <p:nvPr/>
        </p:nvSpPr>
        <p:spPr>
          <a:xfrm>
            <a:off x="5206013" y="2459442"/>
            <a:ext cx="1184940" cy="400110"/>
          </a:xfrm>
          <a:prstGeom prst="rect">
            <a:avLst/>
          </a:prstGeom>
          <a:solidFill>
            <a:srgbClr val="754436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BLINKEN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D94A22-5A6E-AA8E-B63E-3AD330D39620}"/>
              </a:ext>
            </a:extLst>
          </p:cNvPr>
          <p:cNvSpPr txBox="1"/>
          <p:nvPr/>
        </p:nvSpPr>
        <p:spPr>
          <a:xfrm>
            <a:off x="3455185" y="2320613"/>
            <a:ext cx="1042273" cy="400110"/>
          </a:xfrm>
          <a:prstGeom prst="rect">
            <a:avLst/>
          </a:prstGeom>
          <a:solidFill>
            <a:srgbClr val="754436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HAINES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9E982B-085F-CF41-2BCA-E95E559A9093}"/>
              </a:ext>
            </a:extLst>
          </p:cNvPr>
          <p:cNvSpPr txBox="1"/>
          <p:nvPr/>
        </p:nvSpPr>
        <p:spPr>
          <a:xfrm>
            <a:off x="2150925" y="2120558"/>
            <a:ext cx="979755" cy="400110"/>
          </a:xfrm>
          <a:prstGeom prst="rect">
            <a:avLst/>
          </a:prstGeom>
          <a:solidFill>
            <a:srgbClr val="754436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BURNS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7071CA-046C-917A-2A4A-CF6516845F30}"/>
              </a:ext>
            </a:extLst>
          </p:cNvPr>
          <p:cNvSpPr txBox="1"/>
          <p:nvPr/>
        </p:nvSpPr>
        <p:spPr>
          <a:xfrm>
            <a:off x="8807416" y="2520668"/>
            <a:ext cx="1309013" cy="400110"/>
          </a:xfrm>
          <a:prstGeom prst="rect">
            <a:avLst/>
          </a:prstGeom>
          <a:solidFill>
            <a:srgbClr val="754436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SULLIVAN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1B3A80-DE37-0469-C0C7-9A344DF2001A}"/>
              </a:ext>
            </a:extLst>
          </p:cNvPr>
          <p:cNvSpPr txBox="1"/>
          <p:nvPr/>
        </p:nvSpPr>
        <p:spPr>
          <a:xfrm>
            <a:off x="8562867" y="4014904"/>
            <a:ext cx="1043876" cy="400110"/>
          </a:xfrm>
          <a:prstGeom prst="rect">
            <a:avLst/>
          </a:prstGeom>
          <a:solidFill>
            <a:srgbClr val="754436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AUSTIN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BCC7B3-89F8-6CD3-D5EC-43E59214F9F5}"/>
              </a:ext>
            </a:extLst>
          </p:cNvPr>
          <p:cNvSpPr txBox="1"/>
          <p:nvPr/>
        </p:nvSpPr>
        <p:spPr>
          <a:xfrm>
            <a:off x="6720201" y="4284373"/>
            <a:ext cx="1080745" cy="400110"/>
          </a:xfrm>
          <a:prstGeom prst="rect">
            <a:avLst/>
          </a:prstGeom>
          <a:solidFill>
            <a:srgbClr val="754436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BROWN</a:t>
            </a:r>
          </a:p>
        </p:txBody>
      </p:sp>
    </p:spTree>
    <p:extLst>
      <p:ext uri="{BB962C8B-B14F-4D97-AF65-F5344CB8AC3E}">
        <p14:creationId xmlns:p14="http://schemas.microsoft.com/office/powerpoint/2010/main" val="194945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3BD1BA9-3CF7-4617-969F-2905591D5E4C}"/>
              </a:ext>
            </a:extLst>
          </p:cNvPr>
          <p:cNvSpPr txBox="1"/>
          <p:nvPr/>
        </p:nvSpPr>
        <p:spPr>
          <a:xfrm>
            <a:off x="1371600" y="640080"/>
            <a:ext cx="5391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will the briefers do?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A83397-47A2-4367-9835-8300CF2F1242}"/>
              </a:ext>
            </a:extLst>
          </p:cNvPr>
          <p:cNvSpPr txBox="1"/>
          <p:nvPr/>
        </p:nvSpPr>
        <p:spPr>
          <a:xfrm>
            <a:off x="1359000" y="1687221"/>
            <a:ext cx="72620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Serve as </a:t>
            </a:r>
            <a:r>
              <a:rPr lang="en-US" sz="2400" b="1" dirty="0"/>
              <a:t>NSC Senior Directors or Directors </a:t>
            </a:r>
            <a:r>
              <a:rPr lang="en-US" sz="2400" dirty="0"/>
              <a:t>briefing the issue and proposals.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BLUF on issue and proposal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Briefly …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Define the problem and status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Report key analysis (based on research, hearing/event, interviews, discussions)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Present recommendation and pro’s and con’s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Sum up with request for Deputies’ approval for main proposal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2A6B4D-53A0-D4EE-43D2-809F4BE70AEC}"/>
              </a:ext>
            </a:extLst>
          </p:cNvPr>
          <p:cNvSpPr txBox="1"/>
          <p:nvPr/>
        </p:nvSpPr>
        <p:spPr>
          <a:xfrm>
            <a:off x="9324753" y="3912781"/>
            <a:ext cx="2549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8-9 MINUTES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(but Deputies can interrupt)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A11C86-086A-3849-8A3E-634F137A750D}"/>
              </a:ext>
            </a:extLst>
          </p:cNvPr>
          <p:cNvSpPr txBox="1"/>
          <p:nvPr/>
        </p:nvSpPr>
        <p:spPr>
          <a:xfrm>
            <a:off x="9110315" y="2092464"/>
            <a:ext cx="2266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 PowerPoint Slides</a:t>
            </a:r>
          </a:p>
        </p:txBody>
      </p:sp>
    </p:spTree>
    <p:extLst>
      <p:ext uri="{BB962C8B-B14F-4D97-AF65-F5344CB8AC3E}">
        <p14:creationId xmlns:p14="http://schemas.microsoft.com/office/powerpoint/2010/main" val="127912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962660-1916-55B3-911B-B3259EE6797D}"/>
              </a:ext>
            </a:extLst>
          </p:cNvPr>
          <p:cNvSpPr txBox="1"/>
          <p:nvPr/>
        </p:nvSpPr>
        <p:spPr>
          <a:xfrm>
            <a:off x="513791" y="568618"/>
            <a:ext cx="2531462" cy="40011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lIns="548640" rIns="548640" rtlCol="0">
            <a:spAutoFit/>
          </a:bodyPr>
          <a:lstStyle/>
          <a:p>
            <a:r>
              <a:rPr lang="en-US" sz="2000" dirty="0"/>
              <a:t>DC BRIEFING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AD0AC2-9AE8-03F1-9456-7895DC9D3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181" y="2735108"/>
            <a:ext cx="8844784" cy="1817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8EE1A9-EE3B-4989-E84A-09EA7E142945}"/>
              </a:ext>
            </a:extLst>
          </p:cNvPr>
          <p:cNvSpPr txBox="1"/>
          <p:nvPr/>
        </p:nvSpPr>
        <p:spPr>
          <a:xfrm>
            <a:off x="2286470" y="1771966"/>
            <a:ext cx="3562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four PowerPoint slides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6D430D-A037-2B20-6912-80E747E8485B}"/>
              </a:ext>
            </a:extLst>
          </p:cNvPr>
          <p:cNvSpPr txBox="1"/>
          <p:nvPr/>
        </p:nvSpPr>
        <p:spPr>
          <a:xfrm>
            <a:off x="1917901" y="5326119"/>
            <a:ext cx="8614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DEADLINE</a:t>
            </a:r>
            <a:r>
              <a:rPr lang="en-US" sz="2400" dirty="0"/>
              <a:t> to submit in Blackboard:  Wednesday (22 April) at 9pm.</a:t>
            </a:r>
          </a:p>
        </p:txBody>
      </p:sp>
    </p:spTree>
    <p:extLst>
      <p:ext uri="{BB962C8B-B14F-4D97-AF65-F5344CB8AC3E}">
        <p14:creationId xmlns:p14="http://schemas.microsoft.com/office/powerpoint/2010/main" val="141371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image illustrates a framework for government policy analysis, including problem identification, analysis, evidence, drivers, options, and recommendations.&#10;&#10;AI-generated content may be incorrect.">
            <a:extLst>
              <a:ext uri="{FF2B5EF4-FFF2-40B4-BE49-F238E27FC236}">
                <a16:creationId xmlns:a16="http://schemas.microsoft.com/office/drawing/2014/main" id="{0E729F9D-995D-A4C4-B2A2-6ECFFE8B6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680" y="1143717"/>
            <a:ext cx="9598639" cy="53992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5E35E3-6D89-8EC7-8E0A-A6136811DBC4}"/>
              </a:ext>
            </a:extLst>
          </p:cNvPr>
          <p:cNvSpPr txBox="1"/>
          <p:nvPr/>
        </p:nvSpPr>
        <p:spPr>
          <a:xfrm>
            <a:off x="513791" y="568618"/>
            <a:ext cx="2531462" cy="40011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lIns="548640" rIns="548640" rtlCol="0">
            <a:spAutoFit/>
          </a:bodyPr>
          <a:lstStyle/>
          <a:p>
            <a:r>
              <a:rPr lang="en-US" sz="2000" dirty="0"/>
              <a:t>DC BRIEFING</a:t>
            </a:r>
          </a:p>
        </p:txBody>
      </p:sp>
    </p:spTree>
    <p:extLst>
      <p:ext uri="{BB962C8B-B14F-4D97-AF65-F5344CB8AC3E}">
        <p14:creationId xmlns:p14="http://schemas.microsoft.com/office/powerpoint/2010/main" val="723784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962660-1916-55B3-911B-B3259EE6797D}"/>
              </a:ext>
            </a:extLst>
          </p:cNvPr>
          <p:cNvSpPr txBox="1"/>
          <p:nvPr/>
        </p:nvSpPr>
        <p:spPr>
          <a:xfrm>
            <a:off x="513791" y="568618"/>
            <a:ext cx="2531462" cy="40011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lIns="548640" rIns="548640" rtlCol="0">
            <a:spAutoFit/>
          </a:bodyPr>
          <a:lstStyle/>
          <a:p>
            <a:r>
              <a:rPr lang="en-US" sz="2000" dirty="0"/>
              <a:t>DC BRIEFING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34F17F-8018-B4B4-18C9-0595EFFCDAA2}"/>
              </a:ext>
            </a:extLst>
          </p:cNvPr>
          <p:cNvSpPr txBox="1"/>
          <p:nvPr/>
        </p:nvSpPr>
        <p:spPr>
          <a:xfrm>
            <a:off x="1081669" y="1572322"/>
            <a:ext cx="2681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Scott Morgan’s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E88BCE-13BD-6F94-50AC-92B23573E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673" y="2497019"/>
            <a:ext cx="2806486" cy="31610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6E411C-A92D-5DFE-0662-19D05A5CFD9F}"/>
              </a:ext>
            </a:extLst>
          </p:cNvPr>
          <p:cNvSpPr txBox="1"/>
          <p:nvPr/>
        </p:nvSpPr>
        <p:spPr>
          <a:xfrm>
            <a:off x="3045253" y="2754351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Problem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E4AF33-E58C-7B7F-2B31-9F0AB0A58F6C}"/>
              </a:ext>
            </a:extLst>
          </p:cNvPr>
          <p:cNvSpPr txBox="1"/>
          <p:nvPr/>
        </p:nvSpPr>
        <p:spPr>
          <a:xfrm>
            <a:off x="2810840" y="3681235"/>
            <a:ext cx="1790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Vivid Examples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Evidence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DFEF68-9188-1145-9FDE-4D1801E72217}"/>
              </a:ext>
            </a:extLst>
          </p:cNvPr>
          <p:cNvSpPr txBox="1"/>
          <p:nvPr/>
        </p:nvSpPr>
        <p:spPr>
          <a:xfrm>
            <a:off x="3084951" y="4975227"/>
            <a:ext cx="1074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Solution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2D58F3-4DCB-C713-AAF3-C1821FB5A3CA}"/>
              </a:ext>
            </a:extLst>
          </p:cNvPr>
          <p:cNvSpPr txBox="1"/>
          <p:nvPr/>
        </p:nvSpPr>
        <p:spPr>
          <a:xfrm>
            <a:off x="1438507" y="5954015"/>
            <a:ext cx="1224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3A962A-AD5F-0637-D881-53FF86CF9C0F}"/>
              </a:ext>
            </a:extLst>
          </p:cNvPr>
          <p:cNvSpPr txBox="1"/>
          <p:nvPr/>
        </p:nvSpPr>
        <p:spPr>
          <a:xfrm>
            <a:off x="5818430" y="1573081"/>
            <a:ext cx="2533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MODEL for our memo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76B43E-E12B-F375-E60A-E7A1D92A4025}"/>
              </a:ext>
            </a:extLst>
          </p:cNvPr>
          <p:cNvSpPr txBox="1"/>
          <p:nvPr/>
        </p:nvSpPr>
        <p:spPr>
          <a:xfrm>
            <a:off x="5926728" y="2754351"/>
            <a:ext cx="208082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Problem</a:t>
            </a:r>
          </a:p>
          <a:p>
            <a:endParaRPr lang="en-US" sz="2000" dirty="0"/>
          </a:p>
          <a:p>
            <a:r>
              <a:rPr lang="en-US" sz="2000" dirty="0"/>
              <a:t>Analysis</a:t>
            </a:r>
          </a:p>
          <a:p>
            <a:endParaRPr lang="en-US" sz="2000" dirty="0"/>
          </a:p>
          <a:p>
            <a:r>
              <a:rPr lang="en-US" sz="2000" dirty="0"/>
              <a:t>Options</a:t>
            </a:r>
          </a:p>
          <a:p>
            <a:endParaRPr lang="en-US" sz="2000" dirty="0"/>
          </a:p>
          <a:p>
            <a:r>
              <a:rPr lang="en-US" sz="2000" dirty="0"/>
              <a:t>Recommendation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FF9BB9-E456-5DD9-5599-45ACA062F7FB}"/>
              </a:ext>
            </a:extLst>
          </p:cNvPr>
          <p:cNvSpPr txBox="1"/>
          <p:nvPr/>
        </p:nvSpPr>
        <p:spPr>
          <a:xfrm>
            <a:off x="8892123" y="2260556"/>
            <a:ext cx="208082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Structure:</a:t>
            </a:r>
          </a:p>
          <a:p>
            <a:endParaRPr lang="en-US" sz="2000" dirty="0"/>
          </a:p>
          <a:p>
            <a:r>
              <a:rPr lang="en-US" sz="2000" dirty="0"/>
              <a:t>BLUF</a:t>
            </a:r>
          </a:p>
          <a:p>
            <a:endParaRPr lang="en-US" sz="2000" dirty="0"/>
          </a:p>
          <a:p>
            <a:r>
              <a:rPr lang="en-US" sz="2000" dirty="0"/>
              <a:t>“Framing”</a:t>
            </a:r>
          </a:p>
          <a:p>
            <a:endParaRPr lang="en-US" sz="2000" dirty="0"/>
          </a:p>
          <a:p>
            <a:r>
              <a:rPr lang="en-US" sz="2000" dirty="0"/>
              <a:t>Drivers/Trends</a:t>
            </a:r>
          </a:p>
          <a:p>
            <a:endParaRPr lang="en-US" sz="2000" dirty="0"/>
          </a:p>
          <a:p>
            <a:r>
              <a:rPr lang="en-US" sz="2000" dirty="0"/>
              <a:t>Options</a:t>
            </a:r>
          </a:p>
          <a:p>
            <a:endParaRPr lang="en-US" sz="2000" dirty="0"/>
          </a:p>
          <a:p>
            <a:r>
              <a:rPr lang="en-US" sz="2000" dirty="0"/>
              <a:t>Recommendation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403FFF-1A8D-F682-010A-1580E0B04C42}"/>
              </a:ext>
            </a:extLst>
          </p:cNvPr>
          <p:cNvSpPr txBox="1"/>
          <p:nvPr/>
        </p:nvSpPr>
        <p:spPr>
          <a:xfrm>
            <a:off x="6096000" y="6010507"/>
            <a:ext cx="5434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“If I buy your analysis, I’m much more likely to buy your recommendation.”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FCE096-5D54-EEE2-469F-6899C90ADA65}"/>
              </a:ext>
            </a:extLst>
          </p:cNvPr>
          <p:cNvCxnSpPr>
            <a:cxnSpLocks/>
          </p:cNvCxnSpPr>
          <p:nvPr/>
        </p:nvCxnSpPr>
        <p:spPr>
          <a:xfrm flipV="1">
            <a:off x="2422196" y="5738431"/>
            <a:ext cx="254097" cy="2155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8C2C273-F5FB-9363-E4F6-E24A631D1FED}"/>
              </a:ext>
            </a:extLst>
          </p:cNvPr>
          <p:cNvSpPr txBox="1"/>
          <p:nvPr/>
        </p:nvSpPr>
        <p:spPr>
          <a:xfrm>
            <a:off x="5042159" y="6010507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Morgan:</a:t>
            </a:r>
          </a:p>
        </p:txBody>
      </p:sp>
    </p:spTree>
    <p:extLst>
      <p:ext uri="{BB962C8B-B14F-4D97-AF65-F5344CB8AC3E}">
        <p14:creationId xmlns:p14="http://schemas.microsoft.com/office/powerpoint/2010/main" val="85681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3BD1BA9-3CF7-4617-969F-2905591D5E4C}"/>
              </a:ext>
            </a:extLst>
          </p:cNvPr>
          <p:cNvSpPr txBox="1"/>
          <p:nvPr/>
        </p:nvSpPr>
        <p:spPr>
          <a:xfrm>
            <a:off x="1371600" y="640080"/>
            <a:ext cx="5391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will the deputies do?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A83397-47A2-4367-9835-8300CF2F1242}"/>
              </a:ext>
            </a:extLst>
          </p:cNvPr>
          <p:cNvSpPr txBox="1"/>
          <p:nvPr/>
        </p:nvSpPr>
        <p:spPr>
          <a:xfrm>
            <a:off x="1362456" y="1691640"/>
            <a:ext cx="726207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Serve as decisionmakers.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READ and ABSORB materials provided in advance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LISTEN to the briefing but INTERRUPT if briefing is unclear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ASK questions about analysis and proposal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EXPRESS position on issue and proposal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After pause for all to “vote” …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Approve as is.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Approve with SPECIFIC, DIRECTED conditions.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Remand to Interagency Working Group for re-work.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Disapprove with prejudice.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18B2AA-2C28-4992-BAD3-D9BE93E05E28}"/>
              </a:ext>
            </a:extLst>
          </p:cNvPr>
          <p:cNvSpPr txBox="1"/>
          <p:nvPr/>
        </p:nvSpPr>
        <p:spPr>
          <a:xfrm>
            <a:off x="8624526" y="4892516"/>
            <a:ext cx="2840643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All of you are deputies and will vote, but LEAD deputies will “sit at the table” and discuss their votes.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E091FB-E88A-3A22-DEAF-3C7F28E1AA0F}"/>
              </a:ext>
            </a:extLst>
          </p:cNvPr>
          <p:cNvSpPr txBox="1"/>
          <p:nvPr/>
        </p:nvSpPr>
        <p:spPr>
          <a:xfrm>
            <a:off x="8569842" y="3531140"/>
            <a:ext cx="2977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Q&amp;A and discussion: 8-9 MINUTES</a:t>
            </a:r>
          </a:p>
        </p:txBody>
      </p:sp>
    </p:spTree>
    <p:extLst>
      <p:ext uri="{BB962C8B-B14F-4D97-AF65-F5344CB8AC3E}">
        <p14:creationId xmlns:p14="http://schemas.microsoft.com/office/powerpoint/2010/main" val="334764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B88ABE-DBD1-1B24-A194-8FEB433DAE99}"/>
              </a:ext>
            </a:extLst>
          </p:cNvPr>
          <p:cNvSpPr txBox="1"/>
          <p:nvPr/>
        </p:nvSpPr>
        <p:spPr>
          <a:xfrm>
            <a:off x="3737987" y="2905780"/>
            <a:ext cx="88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6D539-5CFA-D212-D67A-1C530EC3A5FD}"/>
              </a:ext>
            </a:extLst>
          </p:cNvPr>
          <p:cNvSpPr txBox="1"/>
          <p:nvPr/>
        </p:nvSpPr>
        <p:spPr>
          <a:xfrm>
            <a:off x="4493288" y="2905780"/>
            <a:ext cx="5080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do you want to be your deputies?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8C7B3B-757A-EF18-5477-7FA1CA96B256}"/>
              </a:ext>
            </a:extLst>
          </p:cNvPr>
          <p:cNvSpPr txBox="1"/>
          <p:nvPr/>
        </p:nvSpPr>
        <p:spPr>
          <a:xfrm>
            <a:off x="4493288" y="2905780"/>
            <a:ext cx="337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will be your deputies?</a:t>
            </a:r>
          </a:p>
        </p:txBody>
      </p:sp>
    </p:spTree>
    <p:extLst>
      <p:ext uri="{BB962C8B-B14F-4D97-AF65-F5344CB8AC3E}">
        <p14:creationId xmlns:p14="http://schemas.microsoft.com/office/powerpoint/2010/main" val="5617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2529765-DCCF-69F0-274C-1A489ADBE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1765FF6-7294-A0AA-A4D3-9B5520134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626687"/>
              </p:ext>
            </p:extLst>
          </p:nvPr>
        </p:nvGraphicFramePr>
        <p:xfrm>
          <a:off x="863259" y="757377"/>
          <a:ext cx="10764996" cy="627278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01916">
                  <a:extLst>
                    <a:ext uri="{9D8B030D-6E8A-4147-A177-3AD203B41FA5}">
                      <a16:colId xmlns:a16="http://schemas.microsoft.com/office/drawing/2014/main" val="1258849628"/>
                    </a:ext>
                  </a:extLst>
                </a:gridCol>
                <a:gridCol w="5324560">
                  <a:extLst>
                    <a:ext uri="{9D8B030D-6E8A-4147-A177-3AD203B41FA5}">
                      <a16:colId xmlns:a16="http://schemas.microsoft.com/office/drawing/2014/main" val="4027853243"/>
                    </a:ext>
                  </a:extLst>
                </a:gridCol>
                <a:gridCol w="3738520">
                  <a:extLst>
                    <a:ext uri="{9D8B030D-6E8A-4147-A177-3AD203B41FA5}">
                      <a16:colId xmlns:a16="http://schemas.microsoft.com/office/drawing/2014/main" val="3937798798"/>
                    </a:ext>
                  </a:extLst>
                </a:gridCol>
              </a:tblGrid>
              <a:tr h="301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STAFF</a:t>
                      </a:r>
                    </a:p>
                  </a:txBody>
                  <a:tcPr marL="68580" marR="68580" marT="91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TOPIC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DEPUTIES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787140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Emmett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Danger of one-dimensional energy sector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78353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John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414812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Miles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Climate change and refugees/sovereignty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92597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Kennedy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76474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Eli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Iran-US relations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77963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Michael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546084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Diego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Globalization and environmental impact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15040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Molisa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29616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Kaiwen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China’s Influence in Africa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25974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Yvette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3121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Bijan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Humanitarian Crisis in Gaza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06306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Megha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44378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Filippo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North Korea illegal ops to support goals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8158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David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118428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853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6011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F68DBE3-CC8C-6D47-BB1D-7C71042D1FD1}"/>
              </a:ext>
            </a:extLst>
          </p:cNvPr>
          <p:cNvSpPr txBox="1"/>
          <p:nvPr/>
        </p:nvSpPr>
        <p:spPr>
          <a:xfrm>
            <a:off x="4099146" y="145951"/>
            <a:ext cx="3753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DEPUTIES COMMITTEE</a:t>
            </a:r>
          </a:p>
        </p:txBody>
      </p:sp>
    </p:spTree>
    <p:extLst>
      <p:ext uri="{BB962C8B-B14F-4D97-AF65-F5344CB8AC3E}">
        <p14:creationId xmlns:p14="http://schemas.microsoft.com/office/powerpoint/2010/main" val="2126533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566440D-2AB7-A099-947F-1DA8CF6CF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88">
            <a:off x="4991660" y="1610068"/>
            <a:ext cx="4754880" cy="5941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FCAFBB-B012-7073-AC05-2EA4BC971D58}"/>
              </a:ext>
            </a:extLst>
          </p:cNvPr>
          <p:cNvSpPr txBox="1"/>
          <p:nvPr/>
        </p:nvSpPr>
        <p:spPr>
          <a:xfrm>
            <a:off x="513791" y="568618"/>
            <a:ext cx="4986878" cy="40011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lIns="548640" rIns="548640" rtlCol="0">
            <a:spAutoFit/>
          </a:bodyPr>
          <a:lstStyle/>
          <a:p>
            <a:r>
              <a:rPr lang="en-US" sz="2000" dirty="0"/>
              <a:t>“DEPUTIES COMMITTEE” EXERCISE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28A68E-1894-66EE-21BC-BFB29578CADD}"/>
              </a:ext>
            </a:extLst>
          </p:cNvPr>
          <p:cNvSpPr txBox="1"/>
          <p:nvPr/>
        </p:nvSpPr>
        <p:spPr>
          <a:xfrm>
            <a:off x="4979912" y="1721302"/>
            <a:ext cx="1799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GUIDANCE ON BRIEFING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43A0A8-0A84-DC1E-70B2-E6F4979D75BA}"/>
              </a:ext>
            </a:extLst>
          </p:cNvPr>
          <p:cNvSpPr/>
          <p:nvPr/>
        </p:nvSpPr>
        <p:spPr>
          <a:xfrm rot="239912">
            <a:off x="8784459" y="1906129"/>
            <a:ext cx="903249" cy="2766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0E5E7-6FA3-3BBC-29E9-13D0D70D422C}"/>
              </a:ext>
            </a:extLst>
          </p:cNvPr>
          <p:cNvSpPr txBox="1"/>
          <p:nvPr/>
        </p:nvSpPr>
        <p:spPr>
          <a:xfrm>
            <a:off x="2275114" y="2667000"/>
            <a:ext cx="1252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All set?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5CB88A-E1B4-DD8C-DACF-50FC37604382}"/>
              </a:ext>
            </a:extLst>
          </p:cNvPr>
          <p:cNvSpPr txBox="1"/>
          <p:nvPr/>
        </p:nvSpPr>
        <p:spPr>
          <a:xfrm>
            <a:off x="1287240" y="3834951"/>
            <a:ext cx="2920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All good on slides?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26B310-0CD9-0799-2CFE-7D32F5BD4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123" y="4580808"/>
            <a:ext cx="7600950" cy="1562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BFA8DA-4D2B-DA56-B2D3-B2FD4E80ED67}"/>
              </a:ext>
            </a:extLst>
          </p:cNvPr>
          <p:cNvSpPr/>
          <p:nvPr/>
        </p:nvSpPr>
        <p:spPr>
          <a:xfrm>
            <a:off x="7015795" y="1933996"/>
            <a:ext cx="752559" cy="2023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5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C5A24-49C0-B101-E431-BB3B8C8AF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9323FE-C2B7-D630-E497-3411177DC855}"/>
              </a:ext>
            </a:extLst>
          </p:cNvPr>
          <p:cNvSpPr txBox="1"/>
          <p:nvPr/>
        </p:nvSpPr>
        <p:spPr>
          <a:xfrm>
            <a:off x="1304926" y="702731"/>
            <a:ext cx="3011337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TODAY’S AGENDA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FF2900E-89C6-9906-F9C1-CC26EE055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089588"/>
              </p:ext>
            </p:extLst>
          </p:nvPr>
        </p:nvGraphicFramePr>
        <p:xfrm>
          <a:off x="1304926" y="1519079"/>
          <a:ext cx="9433412" cy="48691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30459">
                  <a:extLst>
                    <a:ext uri="{9D8B030D-6E8A-4147-A177-3AD203B41FA5}">
                      <a16:colId xmlns:a16="http://schemas.microsoft.com/office/drawing/2014/main" val="938442522"/>
                    </a:ext>
                  </a:extLst>
                </a:gridCol>
                <a:gridCol w="8002953">
                  <a:extLst>
                    <a:ext uri="{9D8B030D-6E8A-4147-A177-3AD203B41FA5}">
                      <a16:colId xmlns:a16="http://schemas.microsoft.com/office/drawing/2014/main" val="31613978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000">
                          <a:effectLst/>
                          <a:latin typeface="Aptos" panose="020B0004020202020204" pitchFamily="34" charset="0"/>
                        </a:rPr>
                        <a:t>9:00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ptos" panose="020B0004020202020204" pitchFamily="34" charset="0"/>
                      </a:endParaRPr>
                    </a:p>
                  </a:txBody>
                  <a:tcPr marL="73025" marR="73025" marT="0" marB="10033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000" dirty="0">
                          <a:effectLst/>
                          <a:latin typeface="Aptos" panose="020B0004020202020204" pitchFamily="34" charset="0"/>
                        </a:rPr>
                        <a:t>Skills Discussion: Negotiating Salary for Internships and Jobs</a:t>
                      </a:r>
                    </a:p>
                    <a:p>
                      <a:pPr marL="685800" marR="0" lvl="1" indent="-342900"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  <a:latin typeface="Aptos" panose="020B0004020202020204" pitchFamily="34" charset="0"/>
                        </a:rPr>
                        <a:t>Samantha Clemence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ptos" panose="020B0004020202020204" pitchFamily="34" charset="0"/>
                      </a:endParaRPr>
                    </a:p>
                  </a:txBody>
                  <a:tcPr marL="73025" marR="73025" marT="0" marB="100330"/>
                </a:tc>
                <a:extLst>
                  <a:ext uri="{0D108BD9-81ED-4DB2-BD59-A6C34878D82A}">
                    <a16:rowId xmlns:a16="http://schemas.microsoft.com/office/drawing/2014/main" val="991277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000">
                          <a:effectLst/>
                          <a:latin typeface="Aptos" panose="020B0004020202020204" pitchFamily="34" charset="0"/>
                        </a:rPr>
                        <a:t>10:15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ptos" panose="020B0004020202020204" pitchFamily="34" charset="0"/>
                      </a:endParaRPr>
                    </a:p>
                  </a:txBody>
                  <a:tcPr marL="73025" marR="73025" marT="0" marB="10033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000" dirty="0">
                          <a:effectLst/>
                          <a:latin typeface="Aptos" panose="020B0004020202020204" pitchFamily="34" charset="0"/>
                        </a:rPr>
                        <a:t>Canva Workshop</a:t>
                      </a:r>
                    </a:p>
                    <a:p>
                      <a:pPr marL="685800" marR="0" lvl="1" indent="-342900"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  <a:latin typeface="Aptos" panose="020B0004020202020204" pitchFamily="34" charset="0"/>
                        </a:rPr>
                        <a:t>Emma Carroll Hudson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ptos" panose="020B0004020202020204" pitchFamily="34" charset="0"/>
                      </a:endParaRPr>
                    </a:p>
                  </a:txBody>
                  <a:tcPr marL="73025" marR="73025" marT="0" marB="100330"/>
                </a:tc>
                <a:extLst>
                  <a:ext uri="{0D108BD9-81ED-4DB2-BD59-A6C34878D82A}">
                    <a16:rowId xmlns:a16="http://schemas.microsoft.com/office/drawing/2014/main" val="21965792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000">
                          <a:effectLst/>
                          <a:latin typeface="Aptos" panose="020B0004020202020204" pitchFamily="34" charset="0"/>
                        </a:rPr>
                        <a:t>11:15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ptos" panose="020B0004020202020204" pitchFamily="34" charset="0"/>
                      </a:endParaRPr>
                    </a:p>
                  </a:txBody>
                  <a:tcPr marL="73025" marR="73025" marT="0" marB="10033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000" dirty="0">
                          <a:effectLst/>
                          <a:latin typeface="Aptos" panose="020B0004020202020204" pitchFamily="34" charset="0"/>
                        </a:rPr>
                        <a:t>Internship Conversations</a:t>
                      </a:r>
                    </a:p>
                    <a:p>
                      <a:pPr marL="685800" marR="0" lvl="1" indent="-342900"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  <a:latin typeface="Aptos" panose="020B0004020202020204" pitchFamily="34" charset="0"/>
                        </a:rPr>
                        <a:t>Eli, Kennedy, Yvette, Kaiwen, Megha, Molisa, Emmett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ptos" panose="020B0004020202020204" pitchFamily="34" charset="0"/>
                      </a:endParaRPr>
                    </a:p>
                  </a:txBody>
                  <a:tcPr marL="73025" marR="73025" marT="0" marB="100330"/>
                </a:tc>
                <a:extLst>
                  <a:ext uri="{0D108BD9-81ED-4DB2-BD59-A6C34878D82A}">
                    <a16:rowId xmlns:a16="http://schemas.microsoft.com/office/drawing/2014/main" val="188004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000" dirty="0">
                          <a:effectLst/>
                          <a:latin typeface="Aptos" panose="020B0004020202020204" pitchFamily="34" charset="0"/>
                        </a:rPr>
                        <a:t>~12:15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ptos" panose="020B0004020202020204" pitchFamily="34" charset="0"/>
                      </a:endParaRPr>
                    </a:p>
                  </a:txBody>
                  <a:tcPr marL="73025" marR="73025" marT="0" marB="10033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000" dirty="0">
                          <a:effectLst/>
                          <a:latin typeface="Aptos" panose="020B0004020202020204" pitchFamily="34" charset="0"/>
                        </a:rPr>
                        <a:t>Lunch Discussion: “The Evolving Business Model of the News Media”</a:t>
                      </a:r>
                    </a:p>
                    <a:p>
                      <a:pPr marL="685800" marR="0" lvl="1" indent="-342900" algn="l" defTabSz="685800" rtl="0" eaLnBrk="1" latinLnBrk="0" hangingPunct="1"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Merrill Brown, Visiting Professional Fellow, the Institute for Democracy, Journalism and Citizenship (IDJC)</a:t>
                      </a:r>
                    </a:p>
                    <a:p>
                      <a:pPr marL="685800" marR="0" lvl="1" indent="-342900" algn="l" defTabSz="685800" rtl="0" eaLnBrk="1" latinLnBrk="0" hangingPunct="1"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Nayyera Haq, Assistant Dean, Maxwell in DC</a:t>
                      </a:r>
                    </a:p>
                  </a:txBody>
                  <a:tcPr marL="73025" marR="73025" marT="0" marB="100330"/>
                </a:tc>
                <a:extLst>
                  <a:ext uri="{0D108BD9-81ED-4DB2-BD59-A6C34878D82A}">
                    <a16:rowId xmlns:a16="http://schemas.microsoft.com/office/drawing/2014/main" val="1428522918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000">
                          <a:effectLst/>
                          <a:latin typeface="Aptos" panose="020B0004020202020204" pitchFamily="34" charset="0"/>
                        </a:rPr>
                        <a:t>~1:30pm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ptos" panose="020B0004020202020204" pitchFamily="34" charset="0"/>
                      </a:endParaRPr>
                    </a:p>
                  </a:txBody>
                  <a:tcPr marL="73025" marR="73025" marT="0" marB="10033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000" dirty="0">
                          <a:effectLst/>
                          <a:latin typeface="Aptos" panose="020B0004020202020204" pitchFamily="34" charset="0"/>
                        </a:rPr>
                        <a:t>Preps for Deputies Exercise</a:t>
                      </a:r>
                    </a:p>
                    <a:p>
                      <a:pPr marL="685800" marR="0" lvl="1" indent="-342900"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  <a:latin typeface="Aptos" panose="020B0004020202020204" pitchFamily="34" charset="0"/>
                        </a:rPr>
                        <a:t>Final </a:t>
                      </a:r>
                      <a:r>
                        <a:rPr lang="en-US" sz="2000" dirty="0" err="1">
                          <a:effectLst/>
                          <a:latin typeface="Aptos" panose="020B0004020202020204" pitchFamily="34" charset="0"/>
                        </a:rPr>
                        <a:t>guidances</a:t>
                      </a:r>
                      <a:endParaRPr lang="en-US" sz="200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marL="685800" marR="0" lvl="1" indent="-342900"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  <a:latin typeface="Aptos" panose="020B0004020202020204" pitchFamily="34" charset="0"/>
                        </a:rPr>
                        <a:t>Team coordination time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ptos" panose="020B0004020202020204" pitchFamily="34" charset="0"/>
                      </a:endParaRPr>
                    </a:p>
                  </a:txBody>
                  <a:tcPr marL="73025" marR="73025" marT="0" marB="100330"/>
                </a:tc>
                <a:extLst>
                  <a:ext uri="{0D108BD9-81ED-4DB2-BD59-A6C34878D82A}">
                    <a16:rowId xmlns:a16="http://schemas.microsoft.com/office/drawing/2014/main" val="17742055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000">
                          <a:effectLst/>
                          <a:latin typeface="Aptos" panose="020B0004020202020204" pitchFamily="34" charset="0"/>
                        </a:rPr>
                        <a:t>~2:45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ptos" panose="020B0004020202020204" pitchFamily="34" charset="0"/>
                      </a:endParaRPr>
                    </a:p>
                  </a:txBody>
                  <a:tcPr marL="73025" marR="73025" marT="0" marB="10033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000" dirty="0" err="1">
                          <a:effectLst/>
                          <a:latin typeface="Aptos" panose="020B0004020202020204" pitchFamily="34" charset="0"/>
                        </a:rPr>
                        <a:t>Wrapup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ptos" panose="020B0004020202020204" pitchFamily="34" charset="0"/>
                      </a:endParaRPr>
                    </a:p>
                  </a:txBody>
                  <a:tcPr marL="73025" marR="73025" marT="0" marB="100330"/>
                </a:tc>
                <a:extLst>
                  <a:ext uri="{0D108BD9-81ED-4DB2-BD59-A6C34878D82A}">
                    <a16:rowId xmlns:a16="http://schemas.microsoft.com/office/drawing/2014/main" val="2228389689"/>
                  </a:ext>
                </a:extLst>
              </a:tr>
            </a:tbl>
          </a:graphicData>
        </a:graphic>
      </p:graphicFrame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393AA434-2EB0-9515-E24E-3DE1D814C6C1}"/>
              </a:ext>
            </a:extLst>
          </p:cNvPr>
          <p:cNvSpPr/>
          <p:nvPr/>
        </p:nvSpPr>
        <p:spPr>
          <a:xfrm>
            <a:off x="1230558" y="1375508"/>
            <a:ext cx="9582148" cy="7737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12565021-96BF-E862-A499-2D34F3A5A011}"/>
              </a:ext>
            </a:extLst>
          </p:cNvPr>
          <p:cNvSpPr/>
          <p:nvPr/>
        </p:nvSpPr>
        <p:spPr>
          <a:xfrm>
            <a:off x="1069449" y="2149231"/>
            <a:ext cx="9582148" cy="7737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FDEE0F-143E-B6C8-8D80-DA3AAECB8161}"/>
              </a:ext>
            </a:extLst>
          </p:cNvPr>
          <p:cNvSpPr/>
          <p:nvPr/>
        </p:nvSpPr>
        <p:spPr>
          <a:xfrm>
            <a:off x="1304926" y="2922954"/>
            <a:ext cx="9582148" cy="7737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13AB47-D0C8-4B0D-0CB4-007017734AFA}"/>
              </a:ext>
            </a:extLst>
          </p:cNvPr>
          <p:cNvSpPr/>
          <p:nvPr/>
        </p:nvSpPr>
        <p:spPr>
          <a:xfrm>
            <a:off x="1156190" y="3566807"/>
            <a:ext cx="9582148" cy="13709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7ACBE22-A707-DE2B-DCD9-119105B7214E}"/>
              </a:ext>
            </a:extLst>
          </p:cNvPr>
          <p:cNvSpPr/>
          <p:nvPr/>
        </p:nvSpPr>
        <p:spPr>
          <a:xfrm>
            <a:off x="1304926" y="4952059"/>
            <a:ext cx="9582148" cy="1074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3952F79-20CF-D142-40FA-B4926D62F323}"/>
              </a:ext>
            </a:extLst>
          </p:cNvPr>
          <p:cNvSpPr/>
          <p:nvPr/>
        </p:nvSpPr>
        <p:spPr>
          <a:xfrm>
            <a:off x="1069449" y="5855365"/>
            <a:ext cx="9582148" cy="7737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0F3E6C-DD13-D00A-AF3B-C7D65194BECA}"/>
              </a:ext>
            </a:extLst>
          </p:cNvPr>
          <p:cNvSpPr txBox="1"/>
          <p:nvPr/>
        </p:nvSpPr>
        <p:spPr>
          <a:xfrm>
            <a:off x="4881565" y="2572377"/>
            <a:ext cx="2428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699157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cument with text on it&#10;&#10;Description automatically generated">
            <a:extLst>
              <a:ext uri="{FF2B5EF4-FFF2-40B4-BE49-F238E27FC236}">
                <a16:creationId xmlns:a16="http://schemas.microsoft.com/office/drawing/2014/main" id="{BBA4C29E-B09A-4EA0-A750-8AEAF92FA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266" y="1095070"/>
            <a:ext cx="4320734" cy="5486400"/>
          </a:xfrm>
          <a:prstGeom prst="rect">
            <a:avLst/>
          </a:prstGeom>
        </p:spPr>
      </p:pic>
      <p:pic>
        <p:nvPicPr>
          <p:cNvPr id="8" name="Picture 7" descr="A document with black text&#10;&#10;Description automatically generated">
            <a:extLst>
              <a:ext uri="{FF2B5EF4-FFF2-40B4-BE49-F238E27FC236}">
                <a16:creationId xmlns:a16="http://schemas.microsoft.com/office/drawing/2014/main" id="{E6005364-6E34-A819-3CB0-4B680CC6D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43" y="1095070"/>
            <a:ext cx="4242917" cy="5486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7FCF82-2FCB-D22E-B39F-1822A76B0173}"/>
              </a:ext>
            </a:extLst>
          </p:cNvPr>
          <p:cNvSpPr txBox="1"/>
          <p:nvPr/>
        </p:nvSpPr>
        <p:spPr>
          <a:xfrm>
            <a:off x="884255" y="422031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“The DEPUTIES Memo”</a:t>
            </a:r>
          </a:p>
        </p:txBody>
      </p:sp>
    </p:spTree>
    <p:extLst>
      <p:ext uri="{BB962C8B-B14F-4D97-AF65-F5344CB8AC3E}">
        <p14:creationId xmlns:p14="http://schemas.microsoft.com/office/powerpoint/2010/main" val="18328452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DD14D47-774D-C8CD-6002-1CBC6D9C9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19" y="1758462"/>
            <a:ext cx="8894786" cy="29002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A53B0C-C8EC-4E9C-AC57-2353547FF337}"/>
              </a:ext>
            </a:extLst>
          </p:cNvPr>
          <p:cNvSpPr txBox="1"/>
          <p:nvPr/>
        </p:nvSpPr>
        <p:spPr>
          <a:xfrm>
            <a:off x="1467059" y="934496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Guidance on Format</a:t>
            </a:r>
          </a:p>
        </p:txBody>
      </p:sp>
    </p:spTree>
    <p:extLst>
      <p:ext uri="{BB962C8B-B14F-4D97-AF65-F5344CB8AC3E}">
        <p14:creationId xmlns:p14="http://schemas.microsoft.com/office/powerpoint/2010/main" val="19085881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49A5C371-5996-8774-E1F5-E95C500CF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54" y="287540"/>
            <a:ext cx="5153891" cy="62829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7ABF1F-2CEE-1D70-B955-1F9815FB29CB}"/>
              </a:ext>
            </a:extLst>
          </p:cNvPr>
          <p:cNvSpPr txBox="1"/>
          <p:nvPr/>
        </p:nvSpPr>
        <p:spPr>
          <a:xfrm>
            <a:off x="9019309" y="862445"/>
            <a:ext cx="183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Single space (1.0)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62D60F-4B03-F5DF-805B-0A7696FFE1DC}"/>
              </a:ext>
            </a:extLst>
          </p:cNvPr>
          <p:cNvSpPr txBox="1"/>
          <p:nvPr/>
        </p:nvSpPr>
        <p:spPr>
          <a:xfrm>
            <a:off x="9019308" y="2103065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Multiple (1.08)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5E12E-A48B-45D7-75D1-4912C089AD5A}"/>
              </a:ext>
            </a:extLst>
          </p:cNvPr>
          <p:cNvSpPr txBox="1"/>
          <p:nvPr/>
        </p:nvSpPr>
        <p:spPr>
          <a:xfrm>
            <a:off x="9019308" y="3713018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Multiple (1.16)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75955E-C35C-8A60-17B0-B79F7AAC70A8}"/>
              </a:ext>
            </a:extLst>
          </p:cNvPr>
          <p:cNvSpPr txBox="1"/>
          <p:nvPr/>
        </p:nvSpPr>
        <p:spPr>
          <a:xfrm>
            <a:off x="9173196" y="5248687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1.5 lines (1.5)</a:t>
            </a:r>
          </a:p>
        </p:txBody>
      </p:sp>
    </p:spTree>
    <p:extLst>
      <p:ext uri="{BB962C8B-B14F-4D97-AF65-F5344CB8AC3E}">
        <p14:creationId xmlns:p14="http://schemas.microsoft.com/office/powerpoint/2010/main" val="1603577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E69379-21EA-44B8-BE48-A4E58D81B4B3}"/>
              </a:ext>
            </a:extLst>
          </p:cNvPr>
          <p:cNvSpPr txBox="1"/>
          <p:nvPr/>
        </p:nvSpPr>
        <p:spPr>
          <a:xfrm>
            <a:off x="2819399" y="993745"/>
            <a:ext cx="55924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What do good memos have in common?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59A3890-E171-49ED-AFE9-60824FF5F1E8}"/>
              </a:ext>
            </a:extLst>
          </p:cNvPr>
          <p:cNvGraphicFramePr>
            <a:graphicFrameLocks noGrp="1"/>
          </p:cNvGraphicFramePr>
          <p:nvPr/>
        </p:nvGraphicFramePr>
        <p:xfrm>
          <a:off x="2468880" y="2154015"/>
          <a:ext cx="7371838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4640">
                  <a:extLst>
                    <a:ext uri="{9D8B030D-6E8A-4147-A177-3AD203B41FA5}">
                      <a16:colId xmlns:a16="http://schemas.microsoft.com/office/drawing/2014/main" val="2863117970"/>
                    </a:ext>
                  </a:extLst>
                </a:gridCol>
                <a:gridCol w="4537198">
                  <a:extLst>
                    <a:ext uri="{9D8B030D-6E8A-4147-A177-3AD203B41FA5}">
                      <a16:colId xmlns:a16="http://schemas.microsoft.com/office/drawing/2014/main" val="412856917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2400" dirty="0"/>
                        <a:t>Brevity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 don’t waste readers’ time.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2576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D08D49F-1E99-415F-A905-F95B45F11D17}"/>
              </a:ext>
            </a:extLst>
          </p:cNvPr>
          <p:cNvGraphicFramePr>
            <a:graphicFrameLocks noGrp="1"/>
          </p:cNvGraphicFramePr>
          <p:nvPr/>
        </p:nvGraphicFramePr>
        <p:xfrm>
          <a:off x="2468880" y="2815204"/>
          <a:ext cx="7321537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4640">
                  <a:extLst>
                    <a:ext uri="{9D8B030D-6E8A-4147-A177-3AD203B41FA5}">
                      <a16:colId xmlns:a16="http://schemas.microsoft.com/office/drawing/2014/main" val="2863117970"/>
                    </a:ext>
                  </a:extLst>
                </a:gridCol>
                <a:gridCol w="4486897">
                  <a:extLst>
                    <a:ext uri="{9D8B030D-6E8A-4147-A177-3AD203B41FA5}">
                      <a16:colId xmlns:a16="http://schemas.microsoft.com/office/drawing/2014/main" val="4128569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Conciseness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They’re not sloppy, long-winded.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25761"/>
                  </a:ext>
                </a:extLst>
              </a:tr>
            </a:tbl>
          </a:graphicData>
        </a:graphic>
      </p:graphicFrame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2B53CFC3-FB9E-419D-9421-013660F9C9B4}"/>
              </a:ext>
            </a:extLst>
          </p:cNvPr>
          <p:cNvGraphicFramePr>
            <a:graphicFrameLocks noGrp="1"/>
          </p:cNvGraphicFramePr>
          <p:nvPr/>
        </p:nvGraphicFramePr>
        <p:xfrm>
          <a:off x="2468880" y="4297680"/>
          <a:ext cx="858012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8920">
                  <a:extLst>
                    <a:ext uri="{9D8B030D-6E8A-4147-A177-3AD203B41FA5}">
                      <a16:colId xmlns:a16="http://schemas.microsoft.com/office/drawing/2014/main" val="2863117970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4128569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Relevance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 don’t burden reader with clutter.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25761"/>
                  </a:ext>
                </a:extLst>
              </a:tr>
            </a:tbl>
          </a:graphicData>
        </a:graphic>
      </p:graphicFrame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C5FD768A-AF4B-4EDA-87F6-23B92B0C3DBB}"/>
              </a:ext>
            </a:extLst>
          </p:cNvPr>
          <p:cNvGraphicFramePr>
            <a:graphicFrameLocks noGrp="1"/>
          </p:cNvGraphicFramePr>
          <p:nvPr/>
        </p:nvGraphicFramePr>
        <p:xfrm>
          <a:off x="2468880" y="4993721"/>
          <a:ext cx="911352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8920">
                  <a:extLst>
                    <a:ext uri="{9D8B030D-6E8A-4147-A177-3AD203B41FA5}">
                      <a16:colId xmlns:a16="http://schemas.microsoft.com/office/drawing/2014/main" val="2863117970"/>
                    </a:ext>
                  </a:extLst>
                </a:gridCol>
                <a:gridCol w="6324600">
                  <a:extLst>
                    <a:ext uri="{9D8B030D-6E8A-4147-A177-3AD203B41FA5}">
                      <a16:colId xmlns:a16="http://schemas.microsoft.com/office/drawing/2014/main" val="4128569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Objectivity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 don’t get bogged down in values, norms.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25761"/>
                  </a:ext>
                </a:extLst>
              </a:tr>
            </a:tbl>
          </a:graphicData>
        </a:graphic>
      </p:graphicFrame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FF454936-0AB6-4CF4-9910-BDCB5BA584B4}"/>
              </a:ext>
            </a:extLst>
          </p:cNvPr>
          <p:cNvGraphicFramePr>
            <a:graphicFrameLocks noGrp="1"/>
          </p:cNvGraphicFramePr>
          <p:nvPr/>
        </p:nvGraphicFramePr>
        <p:xfrm>
          <a:off x="2468880" y="5732861"/>
          <a:ext cx="7961461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4640">
                  <a:extLst>
                    <a:ext uri="{9D8B030D-6E8A-4147-A177-3AD203B41FA5}">
                      <a16:colId xmlns:a16="http://schemas.microsoft.com/office/drawing/2014/main" val="2863117970"/>
                    </a:ext>
                  </a:extLst>
                </a:gridCol>
                <a:gridCol w="5126821">
                  <a:extLst>
                    <a:ext uri="{9D8B030D-6E8A-4147-A177-3AD203B41FA5}">
                      <a16:colId xmlns:a16="http://schemas.microsoft.com/office/drawing/2014/main" val="4128569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Readability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They’re not obtuse, ornate, distracting.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25761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66D50BB3-3C60-4A93-B9B6-361E45117588}"/>
              </a:ext>
            </a:extLst>
          </p:cNvPr>
          <p:cNvGraphicFramePr>
            <a:graphicFrameLocks noGrp="1"/>
          </p:cNvGraphicFramePr>
          <p:nvPr/>
        </p:nvGraphicFramePr>
        <p:xfrm>
          <a:off x="2468880" y="3576126"/>
          <a:ext cx="934212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8920">
                  <a:extLst>
                    <a:ext uri="{9D8B030D-6E8A-4147-A177-3AD203B41FA5}">
                      <a16:colId xmlns:a16="http://schemas.microsoft.com/office/drawing/2014/main" val="2863117970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4128569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Clarity, 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 don’t make reader sort through ambiguity.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25761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215474FA-2E19-438B-8617-565B08FF47DB}"/>
              </a:ext>
            </a:extLst>
          </p:cNvPr>
          <p:cNvGrpSpPr/>
          <p:nvPr/>
        </p:nvGrpSpPr>
        <p:grpSpPr>
          <a:xfrm rot="287323">
            <a:off x="3249289" y="1692515"/>
            <a:ext cx="5760720" cy="1920240"/>
            <a:chOff x="2294188" y="2688544"/>
            <a:chExt cx="5760720" cy="1920240"/>
          </a:xfrm>
        </p:grpSpPr>
        <p:sp useBgFill="1">
          <p:nvSpPr>
            <p:cNvPr id="4" name="Rectangle 3">
              <a:extLst>
                <a:ext uri="{FF2B5EF4-FFF2-40B4-BE49-F238E27FC236}">
                  <a16:creationId xmlns:a16="http://schemas.microsoft.com/office/drawing/2014/main" id="{57080439-1E99-4A5F-AC04-0F0FCBF6C8B9}"/>
                </a:ext>
              </a:extLst>
            </p:cNvPr>
            <p:cNvSpPr/>
            <p:nvPr/>
          </p:nvSpPr>
          <p:spPr>
            <a:xfrm>
              <a:off x="2294188" y="2688544"/>
              <a:ext cx="5760720" cy="192024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46513FF-DD1D-4F77-B9A7-D08CA72392A6}"/>
                </a:ext>
              </a:extLst>
            </p:cNvPr>
            <p:cNvSpPr txBox="1"/>
            <p:nvPr/>
          </p:nvSpPr>
          <p:spPr>
            <a:xfrm>
              <a:off x="2743200" y="3061007"/>
              <a:ext cx="15079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JOB ONE: 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32C7E5A-C13A-47A9-A1B4-5DB16560C8CA}"/>
                </a:ext>
              </a:extLst>
            </p:cNvPr>
            <p:cNvSpPr txBox="1"/>
            <p:nvPr/>
          </p:nvSpPr>
          <p:spPr>
            <a:xfrm>
              <a:off x="4216539" y="3061007"/>
              <a:ext cx="35675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MAKE IT EASY FOR YOUR READER TO GET WHAT THEY NEED TO KNOW.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E375974-57C7-B991-AC1E-D6F09EFE77D7}"/>
              </a:ext>
            </a:extLst>
          </p:cNvPr>
          <p:cNvSpPr/>
          <p:nvPr/>
        </p:nvSpPr>
        <p:spPr>
          <a:xfrm rot="20020106">
            <a:off x="-680661" y="266771"/>
            <a:ext cx="3069770" cy="4002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37030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09BFC8B-C4B9-4837-B95B-B38F58512774}"/>
              </a:ext>
            </a:extLst>
          </p:cNvPr>
          <p:cNvSpPr txBox="1"/>
          <p:nvPr/>
        </p:nvSpPr>
        <p:spPr>
          <a:xfrm>
            <a:off x="1828800" y="4130037"/>
            <a:ext cx="36740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Digestible declarative sentences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Good, practical grammar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Unambiguous but “normal” vocabulary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1308C2-A8AC-42AA-A7B1-13830457F602}"/>
              </a:ext>
            </a:extLst>
          </p:cNvPr>
          <p:cNvSpPr txBox="1"/>
          <p:nvPr/>
        </p:nvSpPr>
        <p:spPr>
          <a:xfrm>
            <a:off x="7239000" y="4130037"/>
            <a:ext cx="3787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Clear logic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Transparent drafter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Zero, minimal, or clearly labeled editorializing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4C8705-26AB-54DB-5B48-A32530A6E1FF}"/>
              </a:ext>
            </a:extLst>
          </p:cNvPr>
          <p:cNvGrpSpPr/>
          <p:nvPr/>
        </p:nvGrpSpPr>
        <p:grpSpPr>
          <a:xfrm rot="287323">
            <a:off x="3249289" y="1692515"/>
            <a:ext cx="5760720" cy="1920240"/>
            <a:chOff x="2294188" y="2688544"/>
            <a:chExt cx="5760720" cy="192024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D17CF43C-7D22-2092-71E2-B6D9FD841649}"/>
                </a:ext>
              </a:extLst>
            </p:cNvPr>
            <p:cNvSpPr/>
            <p:nvPr/>
          </p:nvSpPr>
          <p:spPr>
            <a:xfrm>
              <a:off x="2294188" y="2688544"/>
              <a:ext cx="5760720" cy="192024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F2774B-C2B6-7041-C3D1-51735F2D57B5}"/>
                </a:ext>
              </a:extLst>
            </p:cNvPr>
            <p:cNvSpPr txBox="1"/>
            <p:nvPr/>
          </p:nvSpPr>
          <p:spPr>
            <a:xfrm>
              <a:off x="2743200" y="3061007"/>
              <a:ext cx="15079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JOB ONE: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CABE81-0A7E-DC68-10C5-08F37C365C86}"/>
                </a:ext>
              </a:extLst>
            </p:cNvPr>
            <p:cNvSpPr txBox="1"/>
            <p:nvPr/>
          </p:nvSpPr>
          <p:spPr>
            <a:xfrm>
              <a:off x="4216539" y="3061007"/>
              <a:ext cx="35675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MAKE IT EASY FOR YOUR READER TO GET WHAT THEY NEED TO KNOW.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3762C33-5DEB-4F2A-DFF1-627B5AC3C57E}"/>
              </a:ext>
            </a:extLst>
          </p:cNvPr>
          <p:cNvSpPr/>
          <p:nvPr/>
        </p:nvSpPr>
        <p:spPr>
          <a:xfrm rot="20020106">
            <a:off x="-680661" y="266771"/>
            <a:ext cx="3069770" cy="4002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355493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9E9A88-3D76-486E-8441-FF3BB3200BBA}"/>
              </a:ext>
            </a:extLst>
          </p:cNvPr>
          <p:cNvSpPr txBox="1"/>
          <p:nvPr/>
        </p:nvSpPr>
        <p:spPr>
          <a:xfrm>
            <a:off x="990600" y="777573"/>
            <a:ext cx="10790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What are the differences between academic writing and memo-writing?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D00E56-E114-45FC-B530-6787EAFA675D}"/>
              </a:ext>
            </a:extLst>
          </p:cNvPr>
          <p:cNvSpPr txBox="1"/>
          <p:nvPr/>
        </p:nvSpPr>
        <p:spPr>
          <a:xfrm>
            <a:off x="2593759" y="2367265"/>
            <a:ext cx="153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Purpose(s)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A3F341-9150-4F31-A0C7-B5361366CAD3}"/>
              </a:ext>
            </a:extLst>
          </p:cNvPr>
          <p:cNvSpPr txBox="1"/>
          <p:nvPr/>
        </p:nvSpPr>
        <p:spPr>
          <a:xfrm>
            <a:off x="2590800" y="4217402"/>
            <a:ext cx="17363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Style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Voice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5E850-2E2B-40CA-ABF4-EA4670872E00}"/>
              </a:ext>
            </a:extLst>
          </p:cNvPr>
          <p:cNvSpPr txBox="1"/>
          <p:nvPr/>
        </p:nvSpPr>
        <p:spPr>
          <a:xfrm>
            <a:off x="4428323" y="1582717"/>
            <a:ext cx="285526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“Washington Memo”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E7544A-7036-4FC1-BC9C-AB6CF301DF0E}"/>
              </a:ext>
            </a:extLst>
          </p:cNvPr>
          <p:cNvSpPr txBox="1"/>
          <p:nvPr/>
        </p:nvSpPr>
        <p:spPr>
          <a:xfrm>
            <a:off x="2584882" y="2901674"/>
            <a:ext cx="1999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Relevance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AB69C0-BA5B-44C1-90F7-BD5C583FEDF2}"/>
              </a:ext>
            </a:extLst>
          </p:cNvPr>
          <p:cNvSpPr txBox="1"/>
          <p:nvPr/>
        </p:nvSpPr>
        <p:spPr>
          <a:xfrm>
            <a:off x="2593759" y="5812435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Structure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EF2E9D-035C-4915-99B6-77ACE50C55CF}"/>
              </a:ext>
            </a:extLst>
          </p:cNvPr>
          <p:cNvSpPr txBox="1"/>
          <p:nvPr/>
        </p:nvSpPr>
        <p:spPr>
          <a:xfrm>
            <a:off x="5032158" y="2343931"/>
            <a:ext cx="5272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“Action”; empower reader by educating.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DA7319-BEB4-46DA-ADC6-40D95CB65555}"/>
              </a:ext>
            </a:extLst>
          </p:cNvPr>
          <p:cNvSpPr txBox="1"/>
          <p:nvPr/>
        </p:nvSpPr>
        <p:spPr>
          <a:xfrm>
            <a:off x="5023283" y="2973190"/>
            <a:ext cx="56092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Only what reader needs to know to decide.</a:t>
            </a:r>
          </a:p>
          <a:p>
            <a:r>
              <a:rPr lang="en-US" sz="2400" dirty="0"/>
              <a:t>Only what’s relevant.</a:t>
            </a:r>
          </a:p>
          <a:p>
            <a:r>
              <a:rPr lang="en-US" sz="2400" dirty="0"/>
              <a:t>Examples to show point, not encyclopedia.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72EC8E-D495-46D8-A9AD-65F2347F3C29}"/>
              </a:ext>
            </a:extLst>
          </p:cNvPr>
          <p:cNvSpPr txBox="1"/>
          <p:nvPr/>
        </p:nvSpPr>
        <p:spPr>
          <a:xfrm>
            <a:off x="5029199" y="4517100"/>
            <a:ext cx="54021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Concise, direct, active.</a:t>
            </a:r>
          </a:p>
          <a:p>
            <a:r>
              <a:rPr lang="en-US" sz="2400" dirty="0"/>
              <a:t>“As brief as possible” (usually two pages).</a:t>
            </a:r>
          </a:p>
          <a:p>
            <a:r>
              <a:rPr lang="en-US" sz="2400" dirty="0"/>
              <a:t>Objective, not ornate.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420B51-51E4-480E-B479-C265329D2A21}"/>
              </a:ext>
            </a:extLst>
          </p:cNvPr>
          <p:cNvCxnSpPr/>
          <p:nvPr/>
        </p:nvCxnSpPr>
        <p:spPr>
          <a:xfrm>
            <a:off x="5146172" y="6019800"/>
            <a:ext cx="3200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EDF392C-AA24-E7A4-0EAD-D679C69575EF}"/>
              </a:ext>
            </a:extLst>
          </p:cNvPr>
          <p:cNvSpPr/>
          <p:nvPr/>
        </p:nvSpPr>
        <p:spPr>
          <a:xfrm rot="20020106">
            <a:off x="-680661" y="266771"/>
            <a:ext cx="3069770" cy="4002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229324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7146903-8F90-4477-956A-6F3BBD27FC20}"/>
              </a:ext>
            </a:extLst>
          </p:cNvPr>
          <p:cNvSpPr txBox="1"/>
          <p:nvPr/>
        </p:nvSpPr>
        <p:spPr>
          <a:xfrm>
            <a:off x="2855638" y="718745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Standard </a:t>
            </a:r>
            <a:r>
              <a:rPr lang="en-US" b="1" dirty="0"/>
              <a:t>Info</a:t>
            </a:r>
            <a:r>
              <a:rPr lang="en-US" dirty="0"/>
              <a:t> Memo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C97F48-C17D-4456-A309-E103F5B2478E}"/>
              </a:ext>
            </a:extLst>
          </p:cNvPr>
          <p:cNvSpPr txBox="1"/>
          <p:nvPr/>
        </p:nvSpPr>
        <p:spPr>
          <a:xfrm>
            <a:off x="6743985" y="718745"/>
            <a:ext cx="2624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Standard </a:t>
            </a:r>
            <a:r>
              <a:rPr lang="en-US" b="1" dirty="0"/>
              <a:t>Decision</a:t>
            </a:r>
            <a:r>
              <a:rPr lang="en-US" dirty="0"/>
              <a:t> Memo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3E42C8-60B3-4991-AE0A-3F16F187B5C8}"/>
              </a:ext>
            </a:extLst>
          </p:cNvPr>
          <p:cNvSpPr>
            <a:spLocks noChangeAspect="1"/>
          </p:cNvSpPr>
          <p:nvPr/>
        </p:nvSpPr>
        <p:spPr>
          <a:xfrm>
            <a:off x="2209808" y="1396568"/>
            <a:ext cx="3886193" cy="50292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9C4AB9-642C-4F12-92FA-92CE24A4261E}"/>
              </a:ext>
            </a:extLst>
          </p:cNvPr>
          <p:cNvSpPr>
            <a:spLocks noChangeAspect="1"/>
          </p:cNvSpPr>
          <p:nvPr/>
        </p:nvSpPr>
        <p:spPr>
          <a:xfrm>
            <a:off x="6563456" y="1396568"/>
            <a:ext cx="3886193" cy="50292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D7ADD9-DBCD-4423-A88C-451BF06C96C3}"/>
              </a:ext>
            </a:extLst>
          </p:cNvPr>
          <p:cNvSpPr txBox="1"/>
          <p:nvPr/>
        </p:nvSpPr>
        <p:spPr>
          <a:xfrm>
            <a:off x="2641828" y="2766924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		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70894C44-C0C3-444B-9FA4-6636E643E655}"/>
              </a:ext>
            </a:extLst>
          </p:cNvPr>
          <p:cNvGraphicFramePr>
            <a:graphicFrameLocks noGrp="1"/>
          </p:cNvGraphicFramePr>
          <p:nvPr/>
        </p:nvGraphicFramePr>
        <p:xfrm>
          <a:off x="2649654" y="1988287"/>
          <a:ext cx="299867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896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628774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Subject: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Clear, crisp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297C96BC-F4BB-467C-ABDC-19C15A513762}"/>
              </a:ext>
            </a:extLst>
          </p:cNvPr>
          <p:cNvGraphicFramePr>
            <a:graphicFrameLocks noGrp="1"/>
          </p:cNvGraphicFramePr>
          <p:nvPr/>
        </p:nvGraphicFramePr>
        <p:xfrm>
          <a:off x="2641827" y="2554676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1523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Thesis: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BLUF, analytical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7E4E2EE4-1940-4E85-B18A-5221C7E822A9}"/>
              </a:ext>
            </a:extLst>
          </p:cNvPr>
          <p:cNvGraphicFramePr>
            <a:graphicFrameLocks noGrp="1"/>
          </p:cNvGraphicFramePr>
          <p:nvPr/>
        </p:nvGraphicFramePr>
        <p:xfrm>
          <a:off x="2649654" y="3848034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9148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Dynamics: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Why, how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DDD5D4EB-8754-42B9-A652-E653BA7CDAA4}"/>
              </a:ext>
            </a:extLst>
          </p:cNvPr>
          <p:cNvGraphicFramePr>
            <a:graphicFrameLocks noGrp="1"/>
          </p:cNvGraphicFramePr>
          <p:nvPr/>
        </p:nvGraphicFramePr>
        <p:xfrm>
          <a:off x="2627728" y="3121895"/>
          <a:ext cx="3301773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4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2038349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Framing: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What, when, who, where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9EBB3D25-542A-491D-BF6F-455B3712F5C9}"/>
              </a:ext>
            </a:extLst>
          </p:cNvPr>
          <p:cNvGraphicFramePr>
            <a:graphicFrameLocks noGrp="1"/>
          </p:cNvGraphicFramePr>
          <p:nvPr/>
        </p:nvGraphicFramePr>
        <p:xfrm>
          <a:off x="2641826" y="4418472"/>
          <a:ext cx="3168424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96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Outcomes: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Likely, less likely (and why)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A582855A-F433-44E1-94F1-93CA554BD407}"/>
              </a:ext>
            </a:extLst>
          </p:cNvPr>
          <p:cNvGraphicFramePr>
            <a:graphicFrameLocks noGrp="1"/>
          </p:cNvGraphicFramePr>
          <p:nvPr/>
        </p:nvGraphicFramePr>
        <p:xfrm>
          <a:off x="2632301" y="5145324"/>
          <a:ext cx="3006498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58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590674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0044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Implications: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 matter?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9" name="Table 23">
            <a:extLst>
              <a:ext uri="{FF2B5EF4-FFF2-40B4-BE49-F238E27FC236}">
                <a16:creationId xmlns:a16="http://schemas.microsoft.com/office/drawing/2014/main" id="{0243AC6C-9A41-4D78-B76C-3FE7455480CC}"/>
              </a:ext>
            </a:extLst>
          </p:cNvPr>
          <p:cNvGraphicFramePr>
            <a:graphicFrameLocks noGrp="1"/>
          </p:cNvGraphicFramePr>
          <p:nvPr/>
        </p:nvGraphicFramePr>
        <p:xfrm>
          <a:off x="6880451" y="1584167"/>
          <a:ext cx="257916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0299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428869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Subject: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Clear, crisp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6E768AD8-8A5D-4052-AF44-9343BFAEF969}"/>
              </a:ext>
            </a:extLst>
          </p:cNvPr>
          <p:cNvGraphicFramePr>
            <a:graphicFrameLocks noGrp="1"/>
          </p:cNvGraphicFramePr>
          <p:nvPr/>
        </p:nvGraphicFramePr>
        <p:xfrm>
          <a:off x="6872624" y="2150556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8173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Thesis: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BLUF, analytical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636793E3-F40D-4796-B56C-5819EBF185A4}"/>
              </a:ext>
            </a:extLst>
          </p:cNvPr>
          <p:cNvGraphicFramePr>
            <a:graphicFrameLocks noGrp="1"/>
          </p:cNvGraphicFramePr>
          <p:nvPr/>
        </p:nvGraphicFramePr>
        <p:xfrm>
          <a:off x="6880451" y="3443914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9148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Dynamics: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Why, how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59A6F08D-E30E-40B6-AB64-2C25DE1371D6}"/>
              </a:ext>
            </a:extLst>
          </p:cNvPr>
          <p:cNvGraphicFramePr>
            <a:graphicFrameLocks noGrp="1"/>
          </p:cNvGraphicFramePr>
          <p:nvPr/>
        </p:nvGraphicFramePr>
        <p:xfrm>
          <a:off x="6872624" y="2761095"/>
          <a:ext cx="3301773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4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2038349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Framing: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What, when, who, where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BA1C05FA-496C-4F5C-8CF1-FE83CE58EA48}"/>
              </a:ext>
            </a:extLst>
          </p:cNvPr>
          <p:cNvGraphicFramePr>
            <a:graphicFrameLocks noGrp="1"/>
          </p:cNvGraphicFramePr>
          <p:nvPr/>
        </p:nvGraphicFramePr>
        <p:xfrm>
          <a:off x="6855664" y="4588248"/>
          <a:ext cx="3298707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6787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98192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Outcomes: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Likely, less likely (and why)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8D53BDFD-6B35-46CD-916F-04C7841731AC}"/>
              </a:ext>
            </a:extLst>
          </p:cNvPr>
          <p:cNvGraphicFramePr>
            <a:graphicFrameLocks noGrp="1"/>
          </p:cNvGraphicFramePr>
          <p:nvPr/>
        </p:nvGraphicFramePr>
        <p:xfrm>
          <a:off x="6855664" y="5315100"/>
          <a:ext cx="3006498" cy="4286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9186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537312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42861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Implications: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 matter?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6800D620-D0FD-4AC4-B396-30E3226346DF}"/>
              </a:ext>
            </a:extLst>
          </p:cNvPr>
          <p:cNvGraphicFramePr>
            <a:graphicFrameLocks noGrp="1"/>
          </p:cNvGraphicFramePr>
          <p:nvPr/>
        </p:nvGraphicFramePr>
        <p:xfrm>
          <a:off x="6855665" y="3885923"/>
          <a:ext cx="3301773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4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2038349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OPTIONS: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Stated, assessed; interagency views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36D4329F-1DF5-4EDE-893A-D56EA5AF222E}"/>
              </a:ext>
            </a:extLst>
          </p:cNvPr>
          <p:cNvGraphicFramePr>
            <a:graphicFrameLocks noGrp="1"/>
          </p:cNvGraphicFramePr>
          <p:nvPr/>
        </p:nvGraphicFramePr>
        <p:xfrm>
          <a:off x="6852599" y="5828659"/>
          <a:ext cx="3301773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1773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RECOMMENDATION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C378C26-A290-39F6-7587-3ED130FBAC89}"/>
              </a:ext>
            </a:extLst>
          </p:cNvPr>
          <p:cNvSpPr/>
          <p:nvPr/>
        </p:nvSpPr>
        <p:spPr>
          <a:xfrm rot="20020106">
            <a:off x="-680661" y="266771"/>
            <a:ext cx="3069770" cy="4002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74599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7146903-8F90-4477-956A-6F3BBD27FC20}"/>
              </a:ext>
            </a:extLst>
          </p:cNvPr>
          <p:cNvSpPr txBox="1"/>
          <p:nvPr/>
        </p:nvSpPr>
        <p:spPr>
          <a:xfrm>
            <a:off x="2855638" y="718745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Standard </a:t>
            </a:r>
            <a:r>
              <a:rPr lang="en-US" b="1" dirty="0"/>
              <a:t>Info</a:t>
            </a:r>
            <a:r>
              <a:rPr lang="en-US" dirty="0"/>
              <a:t> Memo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C97F48-C17D-4456-A309-E103F5B2478E}"/>
              </a:ext>
            </a:extLst>
          </p:cNvPr>
          <p:cNvSpPr txBox="1"/>
          <p:nvPr/>
        </p:nvSpPr>
        <p:spPr>
          <a:xfrm>
            <a:off x="6743985" y="718745"/>
            <a:ext cx="2624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Standard </a:t>
            </a:r>
            <a:r>
              <a:rPr lang="en-US" b="1" dirty="0"/>
              <a:t>Decision</a:t>
            </a:r>
            <a:r>
              <a:rPr lang="en-US" dirty="0"/>
              <a:t> Memo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3E42C8-60B3-4991-AE0A-3F16F187B5C8}"/>
              </a:ext>
            </a:extLst>
          </p:cNvPr>
          <p:cNvSpPr>
            <a:spLocks noChangeAspect="1"/>
          </p:cNvSpPr>
          <p:nvPr/>
        </p:nvSpPr>
        <p:spPr>
          <a:xfrm>
            <a:off x="2209808" y="1396568"/>
            <a:ext cx="3886193" cy="50292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9C4AB9-642C-4F12-92FA-92CE24A4261E}"/>
              </a:ext>
            </a:extLst>
          </p:cNvPr>
          <p:cNvSpPr>
            <a:spLocks noChangeAspect="1"/>
          </p:cNvSpPr>
          <p:nvPr/>
        </p:nvSpPr>
        <p:spPr>
          <a:xfrm>
            <a:off x="6563456" y="1396568"/>
            <a:ext cx="3886193" cy="50292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D7ADD9-DBCD-4423-A88C-451BF06C96C3}"/>
              </a:ext>
            </a:extLst>
          </p:cNvPr>
          <p:cNvSpPr txBox="1"/>
          <p:nvPr/>
        </p:nvSpPr>
        <p:spPr>
          <a:xfrm>
            <a:off x="2641828" y="2766924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		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70894C44-C0C3-444B-9FA4-6636E643E655}"/>
              </a:ext>
            </a:extLst>
          </p:cNvPr>
          <p:cNvGraphicFramePr>
            <a:graphicFrameLocks noGrp="1"/>
          </p:cNvGraphicFramePr>
          <p:nvPr/>
        </p:nvGraphicFramePr>
        <p:xfrm>
          <a:off x="2649654" y="1988287"/>
          <a:ext cx="299867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896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628774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Subject: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Clear, crisp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297C96BC-F4BB-467C-ABDC-19C15A513762}"/>
              </a:ext>
            </a:extLst>
          </p:cNvPr>
          <p:cNvGraphicFramePr>
            <a:graphicFrameLocks noGrp="1"/>
          </p:cNvGraphicFramePr>
          <p:nvPr/>
        </p:nvGraphicFramePr>
        <p:xfrm>
          <a:off x="2641827" y="2554676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1523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Thesis: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BLUF, analytical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7E4E2EE4-1940-4E85-B18A-5221C7E822A9}"/>
              </a:ext>
            </a:extLst>
          </p:cNvPr>
          <p:cNvGraphicFramePr>
            <a:graphicFrameLocks noGrp="1"/>
          </p:cNvGraphicFramePr>
          <p:nvPr/>
        </p:nvGraphicFramePr>
        <p:xfrm>
          <a:off x="2649654" y="3848034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9148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Dynamics: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Why, how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DDD5D4EB-8754-42B9-A652-E653BA7CDAA4}"/>
              </a:ext>
            </a:extLst>
          </p:cNvPr>
          <p:cNvGraphicFramePr>
            <a:graphicFrameLocks noGrp="1"/>
          </p:cNvGraphicFramePr>
          <p:nvPr/>
        </p:nvGraphicFramePr>
        <p:xfrm>
          <a:off x="2627728" y="3121895"/>
          <a:ext cx="3301773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4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2038349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Framing: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What, when, who, where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9EBB3D25-542A-491D-BF6F-455B3712F5C9}"/>
              </a:ext>
            </a:extLst>
          </p:cNvPr>
          <p:cNvGraphicFramePr>
            <a:graphicFrameLocks noGrp="1"/>
          </p:cNvGraphicFramePr>
          <p:nvPr/>
        </p:nvGraphicFramePr>
        <p:xfrm>
          <a:off x="2641826" y="4418472"/>
          <a:ext cx="3168424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96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Outcomes: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Likely, less likely (and why)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A582855A-F433-44E1-94F1-93CA554BD407}"/>
              </a:ext>
            </a:extLst>
          </p:cNvPr>
          <p:cNvGraphicFramePr>
            <a:graphicFrameLocks noGrp="1"/>
          </p:cNvGraphicFramePr>
          <p:nvPr/>
        </p:nvGraphicFramePr>
        <p:xfrm>
          <a:off x="2632301" y="5145324"/>
          <a:ext cx="3006498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58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590674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0044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Implications: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 matter?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9" name="Table 23">
            <a:extLst>
              <a:ext uri="{FF2B5EF4-FFF2-40B4-BE49-F238E27FC236}">
                <a16:creationId xmlns:a16="http://schemas.microsoft.com/office/drawing/2014/main" id="{0243AC6C-9A41-4D78-B76C-3FE7455480CC}"/>
              </a:ext>
            </a:extLst>
          </p:cNvPr>
          <p:cNvGraphicFramePr>
            <a:graphicFrameLocks noGrp="1"/>
          </p:cNvGraphicFramePr>
          <p:nvPr/>
        </p:nvGraphicFramePr>
        <p:xfrm>
          <a:off x="6880451" y="1584167"/>
          <a:ext cx="257916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0299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428869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Subject: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Clear, crisp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6E768AD8-8A5D-4052-AF44-9343BFAEF969}"/>
              </a:ext>
            </a:extLst>
          </p:cNvPr>
          <p:cNvGraphicFramePr>
            <a:graphicFrameLocks noGrp="1"/>
          </p:cNvGraphicFramePr>
          <p:nvPr/>
        </p:nvGraphicFramePr>
        <p:xfrm>
          <a:off x="6872624" y="2150556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8173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Thesis: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BLUF, analytical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636793E3-F40D-4796-B56C-5819EBF185A4}"/>
              </a:ext>
            </a:extLst>
          </p:cNvPr>
          <p:cNvGraphicFramePr>
            <a:graphicFrameLocks noGrp="1"/>
          </p:cNvGraphicFramePr>
          <p:nvPr/>
        </p:nvGraphicFramePr>
        <p:xfrm>
          <a:off x="6880451" y="3443914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9148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Dynamics: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Why, how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59A6F08D-E30E-40B6-AB64-2C25DE1371D6}"/>
              </a:ext>
            </a:extLst>
          </p:cNvPr>
          <p:cNvGraphicFramePr>
            <a:graphicFrameLocks noGrp="1"/>
          </p:cNvGraphicFramePr>
          <p:nvPr/>
        </p:nvGraphicFramePr>
        <p:xfrm>
          <a:off x="6872624" y="2761095"/>
          <a:ext cx="3301773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4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2038349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Framing: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What, when, who, where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BA1C05FA-496C-4F5C-8CF1-FE83CE58EA48}"/>
              </a:ext>
            </a:extLst>
          </p:cNvPr>
          <p:cNvGraphicFramePr>
            <a:graphicFrameLocks noGrp="1"/>
          </p:cNvGraphicFramePr>
          <p:nvPr/>
        </p:nvGraphicFramePr>
        <p:xfrm>
          <a:off x="6855664" y="4588248"/>
          <a:ext cx="3298707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6787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98192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Outcomes: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Likely, less likely (and why)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8D53BDFD-6B35-46CD-916F-04C7841731AC}"/>
              </a:ext>
            </a:extLst>
          </p:cNvPr>
          <p:cNvGraphicFramePr>
            <a:graphicFrameLocks noGrp="1"/>
          </p:cNvGraphicFramePr>
          <p:nvPr/>
        </p:nvGraphicFramePr>
        <p:xfrm>
          <a:off x="6855664" y="5315100"/>
          <a:ext cx="3006498" cy="4286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9186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537312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42861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Implications: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 matter?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6800D620-D0FD-4AC4-B396-30E3226346DF}"/>
              </a:ext>
            </a:extLst>
          </p:cNvPr>
          <p:cNvGraphicFramePr>
            <a:graphicFrameLocks noGrp="1"/>
          </p:cNvGraphicFramePr>
          <p:nvPr/>
        </p:nvGraphicFramePr>
        <p:xfrm>
          <a:off x="6855665" y="3885923"/>
          <a:ext cx="3301773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4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2038349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OPTIONS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Stated, assessed; interagency views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36D4329F-1DF5-4EDE-893A-D56EA5AF222E}"/>
              </a:ext>
            </a:extLst>
          </p:cNvPr>
          <p:cNvGraphicFramePr>
            <a:graphicFrameLocks noGrp="1"/>
          </p:cNvGraphicFramePr>
          <p:nvPr/>
        </p:nvGraphicFramePr>
        <p:xfrm>
          <a:off x="6852599" y="5828659"/>
          <a:ext cx="3301773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1773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RECOMMENDATION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0682427-E429-4DC5-B874-83BB50A2EF64}"/>
              </a:ext>
            </a:extLst>
          </p:cNvPr>
          <p:cNvSpPr txBox="1"/>
          <p:nvPr/>
        </p:nvSpPr>
        <p:spPr>
          <a:xfrm rot="21228833">
            <a:off x="2081794" y="3069155"/>
            <a:ext cx="4876289" cy="1107996"/>
          </a:xfrm>
          <a:prstGeom prst="rect">
            <a:avLst/>
          </a:prstGeom>
          <a:solidFill>
            <a:srgbClr val="D9D9D9"/>
          </a:solidFill>
          <a:ln>
            <a:solidFill>
              <a:schemeClr val="bg1"/>
            </a:solidFill>
          </a:ln>
        </p:spPr>
        <p:txBody>
          <a:bodyPr wrap="square" lIns="365760" tIns="365760" rIns="365760" bIns="365760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STANDARD BRIEFING, TOO!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935D2F-41DD-A184-A6DC-03727DA2DC87}"/>
              </a:ext>
            </a:extLst>
          </p:cNvPr>
          <p:cNvSpPr/>
          <p:nvPr/>
        </p:nvSpPr>
        <p:spPr>
          <a:xfrm rot="20020106">
            <a:off x="-680661" y="266771"/>
            <a:ext cx="3069770" cy="4002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59256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3B2675-17A8-4E06-9049-8C0353577E01}"/>
              </a:ext>
            </a:extLst>
          </p:cNvPr>
          <p:cNvSpPr txBox="1"/>
          <p:nvPr/>
        </p:nvSpPr>
        <p:spPr>
          <a:xfrm>
            <a:off x="1371600" y="822960"/>
            <a:ext cx="9209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ways Washington memos are prepared, researched, drafted, and edited are different from academic, too.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BE769-6F2F-443D-BA3B-4E4E6699DEAF}"/>
              </a:ext>
            </a:extLst>
          </p:cNvPr>
          <p:cNvSpPr txBox="1"/>
          <p:nvPr/>
        </p:nvSpPr>
        <p:spPr>
          <a:xfrm>
            <a:off x="2103120" y="2194560"/>
            <a:ext cx="784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Obsessively ask ourselves ...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does the reader need to know (based on my understanding of </a:t>
            </a:r>
            <a:r>
              <a:rPr lang="en-US" sz="2400" i="1" dirty="0"/>
              <a:t>my</a:t>
            </a:r>
            <a:r>
              <a:rPr lang="en-US" sz="2400" dirty="0"/>
              <a:t> issue and </a:t>
            </a:r>
            <a:r>
              <a:rPr lang="en-US" sz="2400" i="1" dirty="0"/>
              <a:t>their</a:t>
            </a:r>
            <a:r>
              <a:rPr lang="en-US" sz="2400" dirty="0"/>
              <a:t> world)?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Does every word, phrase, sentence, and paragraph make it easy for my reader to grab and run?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If necessary, can I summarize my conclusions/ recommendations in 30 seconds or less?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AB6456-47DF-EA2E-B217-05350BB8339F}"/>
              </a:ext>
            </a:extLst>
          </p:cNvPr>
          <p:cNvSpPr/>
          <p:nvPr/>
        </p:nvSpPr>
        <p:spPr>
          <a:xfrm rot="20020106">
            <a:off x="-680661" y="266771"/>
            <a:ext cx="3069770" cy="4002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0968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10B5A1D-9E32-D804-2F9F-967496E81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43A6BC-C2AF-F827-9DDC-2CCBDE37D74C}"/>
              </a:ext>
            </a:extLst>
          </p:cNvPr>
          <p:cNvSpPr txBox="1"/>
          <p:nvPr/>
        </p:nvSpPr>
        <p:spPr>
          <a:xfrm>
            <a:off x="1304926" y="702731"/>
            <a:ext cx="3011337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TODAY’S AGENDA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C5B5EC6-FAFF-C636-B4CA-E2526415022B}"/>
              </a:ext>
            </a:extLst>
          </p:cNvPr>
          <p:cNvGraphicFramePr>
            <a:graphicFrameLocks noGrp="1"/>
          </p:cNvGraphicFramePr>
          <p:nvPr/>
        </p:nvGraphicFramePr>
        <p:xfrm>
          <a:off x="1304926" y="1519079"/>
          <a:ext cx="9433412" cy="48691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30459">
                  <a:extLst>
                    <a:ext uri="{9D8B030D-6E8A-4147-A177-3AD203B41FA5}">
                      <a16:colId xmlns:a16="http://schemas.microsoft.com/office/drawing/2014/main" val="938442522"/>
                    </a:ext>
                  </a:extLst>
                </a:gridCol>
                <a:gridCol w="8002953">
                  <a:extLst>
                    <a:ext uri="{9D8B030D-6E8A-4147-A177-3AD203B41FA5}">
                      <a16:colId xmlns:a16="http://schemas.microsoft.com/office/drawing/2014/main" val="31613978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000">
                          <a:effectLst/>
                          <a:latin typeface="Aptos" panose="020B0004020202020204" pitchFamily="34" charset="0"/>
                        </a:rPr>
                        <a:t>9:00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ptos" panose="020B0004020202020204" pitchFamily="34" charset="0"/>
                      </a:endParaRPr>
                    </a:p>
                  </a:txBody>
                  <a:tcPr marL="73025" marR="73025" marT="0" marB="10033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000" dirty="0">
                          <a:effectLst/>
                          <a:latin typeface="Aptos" panose="020B0004020202020204" pitchFamily="34" charset="0"/>
                        </a:rPr>
                        <a:t>Skills Discussion: Negotiating Salary for Internships and Jobs</a:t>
                      </a:r>
                    </a:p>
                    <a:p>
                      <a:pPr marL="685800" marR="0" lvl="1" indent="-342900"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  <a:latin typeface="Aptos" panose="020B0004020202020204" pitchFamily="34" charset="0"/>
                        </a:rPr>
                        <a:t>Samantha Clemence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ptos" panose="020B0004020202020204" pitchFamily="34" charset="0"/>
                      </a:endParaRPr>
                    </a:p>
                  </a:txBody>
                  <a:tcPr marL="73025" marR="73025" marT="0" marB="100330"/>
                </a:tc>
                <a:extLst>
                  <a:ext uri="{0D108BD9-81ED-4DB2-BD59-A6C34878D82A}">
                    <a16:rowId xmlns:a16="http://schemas.microsoft.com/office/drawing/2014/main" val="991277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000">
                          <a:effectLst/>
                          <a:latin typeface="Aptos" panose="020B0004020202020204" pitchFamily="34" charset="0"/>
                        </a:rPr>
                        <a:t>10:15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ptos" panose="020B0004020202020204" pitchFamily="34" charset="0"/>
                      </a:endParaRPr>
                    </a:p>
                  </a:txBody>
                  <a:tcPr marL="73025" marR="73025" marT="0" marB="10033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000" dirty="0">
                          <a:effectLst/>
                          <a:latin typeface="Aptos" panose="020B0004020202020204" pitchFamily="34" charset="0"/>
                        </a:rPr>
                        <a:t>Canva Workshop</a:t>
                      </a:r>
                    </a:p>
                    <a:p>
                      <a:pPr marL="685800" marR="0" lvl="1" indent="-342900"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  <a:latin typeface="Aptos" panose="020B0004020202020204" pitchFamily="34" charset="0"/>
                        </a:rPr>
                        <a:t>Emma Carroll Hudson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ptos" panose="020B0004020202020204" pitchFamily="34" charset="0"/>
                      </a:endParaRPr>
                    </a:p>
                  </a:txBody>
                  <a:tcPr marL="73025" marR="73025" marT="0" marB="100330"/>
                </a:tc>
                <a:extLst>
                  <a:ext uri="{0D108BD9-81ED-4DB2-BD59-A6C34878D82A}">
                    <a16:rowId xmlns:a16="http://schemas.microsoft.com/office/drawing/2014/main" val="21965792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000">
                          <a:effectLst/>
                          <a:latin typeface="Aptos" panose="020B0004020202020204" pitchFamily="34" charset="0"/>
                        </a:rPr>
                        <a:t>11:15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ptos" panose="020B0004020202020204" pitchFamily="34" charset="0"/>
                      </a:endParaRPr>
                    </a:p>
                  </a:txBody>
                  <a:tcPr marL="73025" marR="73025" marT="0" marB="10033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000" dirty="0">
                          <a:effectLst/>
                          <a:latin typeface="Aptos" panose="020B0004020202020204" pitchFamily="34" charset="0"/>
                        </a:rPr>
                        <a:t>Internship Conversations</a:t>
                      </a:r>
                    </a:p>
                    <a:p>
                      <a:pPr marL="685800" marR="0" lvl="1" indent="-342900"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  <a:latin typeface="Aptos" panose="020B0004020202020204" pitchFamily="34" charset="0"/>
                        </a:rPr>
                        <a:t>Eli, Kennedy, Yvette, Kaiwen, Megha, Molisa, Emmett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ptos" panose="020B0004020202020204" pitchFamily="34" charset="0"/>
                      </a:endParaRPr>
                    </a:p>
                  </a:txBody>
                  <a:tcPr marL="73025" marR="73025" marT="0" marB="100330"/>
                </a:tc>
                <a:extLst>
                  <a:ext uri="{0D108BD9-81ED-4DB2-BD59-A6C34878D82A}">
                    <a16:rowId xmlns:a16="http://schemas.microsoft.com/office/drawing/2014/main" val="188004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000" dirty="0">
                          <a:effectLst/>
                          <a:latin typeface="Aptos" panose="020B0004020202020204" pitchFamily="34" charset="0"/>
                        </a:rPr>
                        <a:t>~12:15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ptos" panose="020B0004020202020204" pitchFamily="34" charset="0"/>
                      </a:endParaRPr>
                    </a:p>
                  </a:txBody>
                  <a:tcPr marL="73025" marR="73025" marT="0" marB="10033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000" dirty="0">
                          <a:effectLst/>
                          <a:latin typeface="Aptos" panose="020B0004020202020204" pitchFamily="34" charset="0"/>
                        </a:rPr>
                        <a:t>Lunch Discussion: “The Evolving Business Model of the News Media”</a:t>
                      </a:r>
                    </a:p>
                    <a:p>
                      <a:pPr marL="685800" marR="0" lvl="1" indent="-342900" algn="l" defTabSz="685800" rtl="0" eaLnBrk="1" latinLnBrk="0" hangingPunct="1"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Merrill Brown, Visiting Professional Fellow, the Institute for Democracy, Journalism and Citizenship (IDJC)</a:t>
                      </a:r>
                    </a:p>
                    <a:p>
                      <a:pPr marL="685800" marR="0" lvl="1" indent="-342900" algn="l" defTabSz="685800" rtl="0" eaLnBrk="1" latinLnBrk="0" hangingPunct="1"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Nayyera Haq, Assistant Dean, Maxwell in DC</a:t>
                      </a:r>
                    </a:p>
                  </a:txBody>
                  <a:tcPr marL="73025" marR="73025" marT="0" marB="100330"/>
                </a:tc>
                <a:extLst>
                  <a:ext uri="{0D108BD9-81ED-4DB2-BD59-A6C34878D82A}">
                    <a16:rowId xmlns:a16="http://schemas.microsoft.com/office/drawing/2014/main" val="1428522918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000">
                          <a:effectLst/>
                          <a:latin typeface="Aptos" panose="020B0004020202020204" pitchFamily="34" charset="0"/>
                        </a:rPr>
                        <a:t>~1:30pm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ptos" panose="020B0004020202020204" pitchFamily="34" charset="0"/>
                      </a:endParaRPr>
                    </a:p>
                  </a:txBody>
                  <a:tcPr marL="73025" marR="73025" marT="0" marB="10033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000" dirty="0">
                          <a:effectLst/>
                          <a:latin typeface="Aptos" panose="020B0004020202020204" pitchFamily="34" charset="0"/>
                        </a:rPr>
                        <a:t>Preps for Deputies Exercise</a:t>
                      </a:r>
                    </a:p>
                    <a:p>
                      <a:pPr marL="685800" marR="0" lvl="1" indent="-342900"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  <a:latin typeface="Aptos" panose="020B0004020202020204" pitchFamily="34" charset="0"/>
                        </a:rPr>
                        <a:t>Final </a:t>
                      </a:r>
                      <a:r>
                        <a:rPr lang="en-US" sz="2000" dirty="0" err="1">
                          <a:effectLst/>
                          <a:latin typeface="Aptos" panose="020B0004020202020204" pitchFamily="34" charset="0"/>
                        </a:rPr>
                        <a:t>guidances</a:t>
                      </a:r>
                      <a:endParaRPr lang="en-US" sz="200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marL="685800" marR="0" lvl="1" indent="-342900"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  <a:latin typeface="Aptos" panose="020B0004020202020204" pitchFamily="34" charset="0"/>
                        </a:rPr>
                        <a:t>Team coordination time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ptos" panose="020B0004020202020204" pitchFamily="34" charset="0"/>
                      </a:endParaRPr>
                    </a:p>
                  </a:txBody>
                  <a:tcPr marL="73025" marR="73025" marT="0" marB="100330"/>
                </a:tc>
                <a:extLst>
                  <a:ext uri="{0D108BD9-81ED-4DB2-BD59-A6C34878D82A}">
                    <a16:rowId xmlns:a16="http://schemas.microsoft.com/office/drawing/2014/main" val="17742055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000">
                          <a:effectLst/>
                          <a:latin typeface="Aptos" panose="020B0004020202020204" pitchFamily="34" charset="0"/>
                        </a:rPr>
                        <a:t>~2:45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ptos" panose="020B0004020202020204" pitchFamily="34" charset="0"/>
                      </a:endParaRPr>
                    </a:p>
                  </a:txBody>
                  <a:tcPr marL="73025" marR="73025" marT="0" marB="10033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000" dirty="0" err="1">
                          <a:effectLst/>
                          <a:latin typeface="Aptos" panose="020B0004020202020204" pitchFamily="34" charset="0"/>
                        </a:rPr>
                        <a:t>Wrapup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ptos" panose="020B0004020202020204" pitchFamily="34" charset="0"/>
                      </a:endParaRPr>
                    </a:p>
                  </a:txBody>
                  <a:tcPr marL="73025" marR="73025" marT="0" marB="100330"/>
                </a:tc>
                <a:extLst>
                  <a:ext uri="{0D108BD9-81ED-4DB2-BD59-A6C34878D82A}">
                    <a16:rowId xmlns:a16="http://schemas.microsoft.com/office/drawing/2014/main" val="2228389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6863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15A7CF-3F28-4439-970A-21A41B65D624}"/>
              </a:ext>
            </a:extLst>
          </p:cNvPr>
          <p:cNvSpPr txBox="1"/>
          <p:nvPr/>
        </p:nvSpPr>
        <p:spPr>
          <a:xfrm>
            <a:off x="1371600" y="822960"/>
            <a:ext cx="876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Why is it important to be able to write a good “Washington Memo”?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9077B9-8D22-4AED-8A7F-894E3C598A30}"/>
              </a:ext>
            </a:extLst>
          </p:cNvPr>
          <p:cNvSpPr txBox="1"/>
          <p:nvPr/>
        </p:nvSpPr>
        <p:spPr>
          <a:xfrm>
            <a:off x="2103120" y="2194560"/>
            <a:ext cx="8488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Good writing is the single most important skill in this business </a:t>
            </a:r>
            <a:br>
              <a:rPr lang="en-US" sz="2400" dirty="0"/>
            </a:br>
            <a:r>
              <a:rPr lang="en-US" sz="2400" dirty="0"/>
              <a:t>because it shows …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A21B3B-C9A7-43C7-B9C1-FCDBF767F0CB}"/>
              </a:ext>
            </a:extLst>
          </p:cNvPr>
          <p:cNvSpPr txBox="1"/>
          <p:nvPr/>
        </p:nvSpPr>
        <p:spPr>
          <a:xfrm>
            <a:off x="3962400" y="3297204"/>
            <a:ext cx="33993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you can think</a:t>
            </a:r>
          </a:p>
          <a:p>
            <a:r>
              <a:rPr lang="en-US" sz="2400" dirty="0"/>
              <a:t>you can communicate</a:t>
            </a:r>
          </a:p>
          <a:p>
            <a:r>
              <a:rPr lang="en-US" sz="2400" dirty="0"/>
              <a:t>you know what’s relevant</a:t>
            </a:r>
          </a:p>
          <a:p>
            <a:r>
              <a:rPr lang="en-US" sz="2400" dirty="0"/>
              <a:t>you are ready to operate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47617A-4E13-4534-94E6-9C99C99ADE38}"/>
              </a:ext>
            </a:extLst>
          </p:cNvPr>
          <p:cNvSpPr txBox="1"/>
          <p:nvPr/>
        </p:nvSpPr>
        <p:spPr>
          <a:xfrm>
            <a:off x="2285907" y="5391438"/>
            <a:ext cx="892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Other skills are important, but writing is central to almost all of them.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02E45A-1A34-43B6-9F99-527388483B64}"/>
              </a:ext>
            </a:extLst>
          </p:cNvPr>
          <p:cNvSpPr/>
          <p:nvPr/>
        </p:nvSpPr>
        <p:spPr>
          <a:xfrm>
            <a:off x="6096000" y="4419600"/>
            <a:ext cx="1143000" cy="4154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45CC35-10A2-D0B9-0850-4E354E0B1BD7}"/>
              </a:ext>
            </a:extLst>
          </p:cNvPr>
          <p:cNvSpPr/>
          <p:nvPr/>
        </p:nvSpPr>
        <p:spPr>
          <a:xfrm rot="20020106">
            <a:off x="-680661" y="266771"/>
            <a:ext cx="3069770" cy="4002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252531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3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6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cument with text on it&#10;&#10;Description automatically generated">
            <a:extLst>
              <a:ext uri="{FF2B5EF4-FFF2-40B4-BE49-F238E27FC236}">
                <a16:creationId xmlns:a16="http://schemas.microsoft.com/office/drawing/2014/main" id="{BBA4C29E-B09A-4EA0-A750-8AEAF92FA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266" y="1095070"/>
            <a:ext cx="4320734" cy="5486400"/>
          </a:xfrm>
          <a:prstGeom prst="rect">
            <a:avLst/>
          </a:prstGeom>
        </p:spPr>
      </p:pic>
      <p:pic>
        <p:nvPicPr>
          <p:cNvPr id="8" name="Picture 7" descr="A document with black text&#10;&#10;Description automatically generated">
            <a:extLst>
              <a:ext uri="{FF2B5EF4-FFF2-40B4-BE49-F238E27FC236}">
                <a16:creationId xmlns:a16="http://schemas.microsoft.com/office/drawing/2014/main" id="{E6005364-6E34-A819-3CB0-4B680CC6D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43" y="1095070"/>
            <a:ext cx="4242917" cy="5486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7FCF82-2FCB-D22E-B39F-1822A76B0173}"/>
              </a:ext>
            </a:extLst>
          </p:cNvPr>
          <p:cNvSpPr txBox="1"/>
          <p:nvPr/>
        </p:nvSpPr>
        <p:spPr>
          <a:xfrm>
            <a:off x="884255" y="422031"/>
            <a:ext cx="5812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“The DEPUTIES Memo”     --    STEP BY STEP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DAA88792-AB02-E6F3-A09B-AEC90BB8761E}"/>
              </a:ext>
            </a:extLst>
          </p:cNvPr>
          <p:cNvSpPr/>
          <p:nvPr/>
        </p:nvSpPr>
        <p:spPr>
          <a:xfrm>
            <a:off x="8046719" y="4883971"/>
            <a:ext cx="3528509" cy="75303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STEP BY STEP</a:t>
            </a:r>
          </a:p>
        </p:txBody>
      </p:sp>
    </p:spTree>
    <p:extLst>
      <p:ext uri="{BB962C8B-B14F-4D97-AF65-F5344CB8AC3E}">
        <p14:creationId xmlns:p14="http://schemas.microsoft.com/office/powerpoint/2010/main" val="343010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61343E5-DEE9-472A-E4BF-22EFCAF8A709}"/>
              </a:ext>
            </a:extLst>
          </p:cNvPr>
          <p:cNvGraphicFramePr>
            <a:graphicFrameLocks noGrp="1"/>
          </p:cNvGraphicFramePr>
          <p:nvPr/>
        </p:nvGraphicFramePr>
        <p:xfrm>
          <a:off x="2378401" y="2145599"/>
          <a:ext cx="7435197" cy="21945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55830">
                  <a:extLst>
                    <a:ext uri="{9D8B030D-6E8A-4147-A177-3AD203B41FA5}">
                      <a16:colId xmlns:a16="http://schemas.microsoft.com/office/drawing/2014/main" val="2243609481"/>
                    </a:ext>
                  </a:extLst>
                </a:gridCol>
                <a:gridCol w="6079367">
                  <a:extLst>
                    <a:ext uri="{9D8B030D-6E8A-4147-A177-3AD203B41FA5}">
                      <a16:colId xmlns:a16="http://schemas.microsoft.com/office/drawing/2014/main" val="21573581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400">
                          <a:effectLst/>
                        </a:rPr>
                        <a:t>For: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400">
                          <a:effectLst/>
                        </a:rPr>
                        <a:t>The National Security Advisor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4115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400">
                          <a:effectLst/>
                        </a:rPr>
                        <a:t>From: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400">
                          <a:effectLst/>
                        </a:rPr>
                        <a:t>Your Names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9705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400" dirty="0">
                          <a:effectLst/>
                        </a:rPr>
                        <a:t>Date:</a:t>
                      </a:r>
                      <a:endParaRPr lang="en-US" sz="24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400">
                          <a:effectLst/>
                        </a:rPr>
                        <a:t>Month day, year (or day Month year)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0475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400">
                          <a:effectLst/>
                        </a:rPr>
                        <a:t>Subject: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400" dirty="0">
                          <a:effectLst/>
                        </a:rPr>
                        <a:t>Write a strong title including mention of your issue/problem and, if appropriate, your proposed solution</a:t>
                      </a:r>
                      <a:endParaRPr lang="en-US" sz="24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0595048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3C80803-118A-CC93-0E32-8EFA635B8380}"/>
              </a:ext>
            </a:extLst>
          </p:cNvPr>
          <p:cNvCxnSpPr/>
          <p:nvPr/>
        </p:nvCxnSpPr>
        <p:spPr>
          <a:xfrm flipV="1">
            <a:off x="7498080" y="1645920"/>
            <a:ext cx="580913" cy="3765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3C65033-22DE-2779-48A6-A75F88B96C4E}"/>
              </a:ext>
            </a:extLst>
          </p:cNvPr>
          <p:cNvSpPr txBox="1"/>
          <p:nvPr/>
        </p:nvSpPr>
        <p:spPr>
          <a:xfrm>
            <a:off x="8270165" y="822109"/>
            <a:ext cx="3731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IMPORTANT to note if you’re writing for anyone else.</a:t>
            </a:r>
          </a:p>
        </p:txBody>
      </p:sp>
    </p:spTree>
    <p:extLst>
      <p:ext uri="{BB962C8B-B14F-4D97-AF65-F5344CB8AC3E}">
        <p14:creationId xmlns:p14="http://schemas.microsoft.com/office/powerpoint/2010/main" val="40559994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5DC4C64-52AF-DECB-6C0F-F6E14EAAB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9" y="1965959"/>
            <a:ext cx="10105188" cy="29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946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A42EA90-A713-96DB-0555-B6B541F6E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text&#10;&#10;AI-generated content may be incorrect.">
            <a:extLst>
              <a:ext uri="{FF2B5EF4-FFF2-40B4-BE49-F238E27FC236}">
                <a16:creationId xmlns:a16="http://schemas.microsoft.com/office/drawing/2014/main" id="{DE88CB69-1EA5-F242-F532-0472BD93D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9" y="1965959"/>
            <a:ext cx="10218059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683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BFCB8BD-81D4-E1FA-B685-13AB36C31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text on a white background&#10;&#10;AI-generated content may be incorrect.">
            <a:extLst>
              <a:ext uri="{FF2B5EF4-FFF2-40B4-BE49-F238E27FC236}">
                <a16:creationId xmlns:a16="http://schemas.microsoft.com/office/drawing/2014/main" id="{AD02D802-8A2E-6373-6EAA-C81A5AE7B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9" y="1965959"/>
            <a:ext cx="10339156" cy="398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225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BE28BCF-F8FE-B0B7-0DF7-47BEFB2BB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text&#10;&#10;AI-generated content may be incorrect.">
            <a:extLst>
              <a:ext uri="{FF2B5EF4-FFF2-40B4-BE49-F238E27FC236}">
                <a16:creationId xmlns:a16="http://schemas.microsoft.com/office/drawing/2014/main" id="{F75A2DFA-0CCD-09D7-DEF6-2E89D369A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9" y="1965959"/>
            <a:ext cx="10329606" cy="269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728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55FC13E-F30E-DDAA-1D35-A67BC3053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113630"/>
              </p:ext>
            </p:extLst>
          </p:nvPr>
        </p:nvGraphicFramePr>
        <p:xfrm>
          <a:off x="629467" y="2260580"/>
          <a:ext cx="10475388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18266">
                  <a:extLst>
                    <a:ext uri="{9D8B030D-6E8A-4147-A177-3AD203B41FA5}">
                      <a16:colId xmlns:a16="http://schemas.microsoft.com/office/drawing/2014/main" val="323961559"/>
                    </a:ext>
                  </a:extLst>
                </a:gridCol>
                <a:gridCol w="5957122">
                  <a:extLst>
                    <a:ext uri="{9D8B030D-6E8A-4147-A177-3AD203B41FA5}">
                      <a16:colId xmlns:a16="http://schemas.microsoft.com/office/drawing/2014/main" val="41799863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tos"/>
                        </a:rPr>
                        <a:t>TONIGHT </a:t>
                      </a:r>
                      <a:r>
                        <a:rPr lang="en-US" sz="2400" dirty="0">
                          <a:latin typeface="Aptos"/>
                          <a:sym typeface="Wingdings" panose="05000000000000000000" pitchFamily="2" charset="2"/>
                        </a:rPr>
                        <a:t></a:t>
                      </a:r>
                      <a:endParaRPr lang="en-US" sz="2400" dirty="0">
                        <a:latin typeface="Aptos"/>
                      </a:endParaRPr>
                    </a:p>
                  </a:txBody>
                  <a:tcPr marB="27432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/>
                        </a:rPr>
                        <a:t>Memo post as assignment in BB.</a:t>
                      </a:r>
                    </a:p>
                  </a:txBody>
                  <a:tcPr marB="274320"/>
                </a:tc>
                <a:extLst>
                  <a:ext uri="{0D108BD9-81ED-4DB2-BD59-A6C34878D82A}">
                    <a16:rowId xmlns:a16="http://schemas.microsoft.com/office/drawing/2014/main" val="2211569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tos"/>
                        </a:rPr>
                        <a:t>Saturday/Sunday, 18-19 Apr </a:t>
                      </a:r>
                      <a:r>
                        <a:rPr lang="en-US" sz="2400" dirty="0">
                          <a:latin typeface="Aptos"/>
                          <a:sym typeface="Wingdings" panose="05000000000000000000" pitchFamily="2" charset="2"/>
                        </a:rPr>
                        <a:t></a:t>
                      </a:r>
                      <a:endParaRPr lang="en-US" sz="2400" dirty="0">
                        <a:latin typeface="Aptos"/>
                      </a:endParaRPr>
                    </a:p>
                    <a:p>
                      <a:endParaRPr lang="en-US" sz="2400" dirty="0">
                        <a:latin typeface="Aptos"/>
                      </a:endParaRPr>
                    </a:p>
                  </a:txBody>
                  <a:tcPr marB="27432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/>
                        </a:rPr>
                        <a:t>I will send memo to Deputies – for them to review, digest, and prepare questions.</a:t>
                      </a:r>
                    </a:p>
                  </a:txBody>
                  <a:tcPr marB="274320"/>
                </a:tc>
                <a:extLst>
                  <a:ext uri="{0D108BD9-81ED-4DB2-BD59-A6C34878D82A}">
                    <a16:rowId xmlns:a16="http://schemas.microsoft.com/office/drawing/2014/main" val="2689284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tos"/>
                        </a:rPr>
                        <a:t>Wednesday evening, 22 Apr </a:t>
                      </a:r>
                      <a:r>
                        <a:rPr lang="en-US" sz="2400" dirty="0">
                          <a:latin typeface="Aptos"/>
                          <a:sym typeface="Wingdings" panose="05000000000000000000" pitchFamily="2" charset="2"/>
                        </a:rPr>
                        <a:t></a:t>
                      </a:r>
                      <a:endParaRPr lang="en-US" sz="2400" dirty="0">
                        <a:latin typeface="Aptos"/>
                      </a:endParaRPr>
                    </a:p>
                  </a:txBody>
                  <a:tcPr marB="27432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/>
                        </a:rPr>
                        <a:t>Slides posted as assignment in BB.</a:t>
                      </a:r>
                    </a:p>
                  </a:txBody>
                  <a:tcPr marB="274320"/>
                </a:tc>
                <a:extLst>
                  <a:ext uri="{0D108BD9-81ED-4DB2-BD59-A6C34878D82A}">
                    <a16:rowId xmlns:a16="http://schemas.microsoft.com/office/drawing/2014/main" val="1891616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tos"/>
                        </a:rPr>
                        <a:t>Friday, 24 Apr</a:t>
                      </a:r>
                      <a:r>
                        <a:rPr lang="en-US" sz="2400" dirty="0">
                          <a:sym typeface="Wingdings" panose="05000000000000000000" pitchFamily="2" charset="2"/>
                        </a:rPr>
                        <a:t></a:t>
                      </a:r>
                      <a:endParaRPr lang="en-US" sz="2400" dirty="0"/>
                    </a:p>
                  </a:txBody>
                  <a:tcPr marB="27432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/>
                        </a:rPr>
                        <a:t>Deputies exercise.</a:t>
                      </a:r>
                    </a:p>
                  </a:txBody>
                  <a:tcPr marB="274320"/>
                </a:tc>
                <a:extLst>
                  <a:ext uri="{0D108BD9-81ED-4DB2-BD59-A6C34878D82A}">
                    <a16:rowId xmlns:a16="http://schemas.microsoft.com/office/drawing/2014/main" val="185929645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61589B7-5DBD-7F97-8FEC-2C548B5A0B69}"/>
              </a:ext>
            </a:extLst>
          </p:cNvPr>
          <p:cNvSpPr txBox="1"/>
          <p:nvPr/>
        </p:nvSpPr>
        <p:spPr>
          <a:xfrm>
            <a:off x="3599553" y="1069490"/>
            <a:ext cx="4535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 memo must be good.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3ACB2C-4F9F-9E88-4DF1-B1B85FB509D8}"/>
              </a:ext>
            </a:extLst>
          </p:cNvPr>
          <p:cNvSpPr txBox="1"/>
          <p:nvPr/>
        </p:nvSpPr>
        <p:spPr>
          <a:xfrm>
            <a:off x="9085608" y="5532120"/>
            <a:ext cx="184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Questions?</a:t>
            </a:r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3B529040-75C4-2F0E-8C5B-739AC7100D27}"/>
              </a:ext>
            </a:extLst>
          </p:cNvPr>
          <p:cNvSpPr/>
          <p:nvPr/>
        </p:nvSpPr>
        <p:spPr>
          <a:xfrm>
            <a:off x="540689" y="2130950"/>
            <a:ext cx="10670650" cy="667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14718FA-9589-287D-89FC-2DE804C9D77D}"/>
              </a:ext>
            </a:extLst>
          </p:cNvPr>
          <p:cNvSpPr/>
          <p:nvPr/>
        </p:nvSpPr>
        <p:spPr>
          <a:xfrm>
            <a:off x="531836" y="2798859"/>
            <a:ext cx="10670650" cy="10448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A71C4D-98AD-42AE-30F0-E63301C8C767}"/>
              </a:ext>
            </a:extLst>
          </p:cNvPr>
          <p:cNvSpPr/>
          <p:nvPr/>
        </p:nvSpPr>
        <p:spPr>
          <a:xfrm>
            <a:off x="434205" y="3843717"/>
            <a:ext cx="10670650" cy="667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16A4D80-ACC4-5831-3F26-E90AFA5561C2}"/>
              </a:ext>
            </a:extLst>
          </p:cNvPr>
          <p:cNvSpPr/>
          <p:nvPr/>
        </p:nvSpPr>
        <p:spPr>
          <a:xfrm>
            <a:off x="540689" y="4606628"/>
            <a:ext cx="10670650" cy="667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9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1" grpId="0" animBg="1"/>
      <p:bldP spid="12" grpId="0" animBg="1"/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EFFF4E-CF17-E133-1BB6-97A73E332BD7}"/>
              </a:ext>
            </a:extLst>
          </p:cNvPr>
          <p:cNvSpPr txBox="1"/>
          <p:nvPr/>
        </p:nvSpPr>
        <p:spPr>
          <a:xfrm>
            <a:off x="3534401" y="2252547"/>
            <a:ext cx="5123197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/>
              <a:t>The exercise is your final exam.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Prepare and perform accordingly.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0E814B82-9830-4921-24D3-897B1254DFAD}"/>
              </a:ext>
            </a:extLst>
          </p:cNvPr>
          <p:cNvSpPr/>
          <p:nvPr/>
        </p:nvSpPr>
        <p:spPr>
          <a:xfrm rot="5400000">
            <a:off x="4952471" y="2453279"/>
            <a:ext cx="424282" cy="303844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D4D7F3-3D0B-E9CE-5D97-4568F4F1AADF}"/>
              </a:ext>
            </a:extLst>
          </p:cNvPr>
          <p:cNvSpPr txBox="1"/>
          <p:nvPr/>
        </p:nvSpPr>
        <p:spPr>
          <a:xfrm>
            <a:off x="2950821" y="4507511"/>
            <a:ext cx="505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/>
              <a:t>As briefers/staff and as Deputies</a:t>
            </a:r>
          </a:p>
        </p:txBody>
      </p:sp>
    </p:spTree>
    <p:extLst>
      <p:ext uri="{BB962C8B-B14F-4D97-AF65-F5344CB8AC3E}">
        <p14:creationId xmlns:p14="http://schemas.microsoft.com/office/powerpoint/2010/main" val="111051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A0E5511-2223-F359-331D-C465DDC0F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F1F61C7-64A7-53C8-5362-C40636836275}"/>
              </a:ext>
            </a:extLst>
          </p:cNvPr>
          <p:cNvGraphicFramePr>
            <a:graphicFrameLocks noGrp="1"/>
          </p:cNvGraphicFramePr>
          <p:nvPr/>
        </p:nvGraphicFramePr>
        <p:xfrm>
          <a:off x="629467" y="2260580"/>
          <a:ext cx="10475388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18266">
                  <a:extLst>
                    <a:ext uri="{9D8B030D-6E8A-4147-A177-3AD203B41FA5}">
                      <a16:colId xmlns:a16="http://schemas.microsoft.com/office/drawing/2014/main" val="323961559"/>
                    </a:ext>
                  </a:extLst>
                </a:gridCol>
                <a:gridCol w="5957122">
                  <a:extLst>
                    <a:ext uri="{9D8B030D-6E8A-4147-A177-3AD203B41FA5}">
                      <a16:colId xmlns:a16="http://schemas.microsoft.com/office/drawing/2014/main" val="41799863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tos"/>
                        </a:rPr>
                        <a:t>TONIGHT </a:t>
                      </a:r>
                      <a:r>
                        <a:rPr lang="en-US" sz="2400" dirty="0">
                          <a:latin typeface="Aptos"/>
                          <a:sym typeface="Wingdings" panose="05000000000000000000" pitchFamily="2" charset="2"/>
                        </a:rPr>
                        <a:t></a:t>
                      </a:r>
                      <a:endParaRPr lang="en-US" sz="2400" dirty="0">
                        <a:latin typeface="Aptos"/>
                      </a:endParaRPr>
                    </a:p>
                  </a:txBody>
                  <a:tcPr marB="27432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/>
                        </a:rPr>
                        <a:t>Memo post as assignment in BB.</a:t>
                      </a:r>
                    </a:p>
                  </a:txBody>
                  <a:tcPr marB="274320"/>
                </a:tc>
                <a:extLst>
                  <a:ext uri="{0D108BD9-81ED-4DB2-BD59-A6C34878D82A}">
                    <a16:rowId xmlns:a16="http://schemas.microsoft.com/office/drawing/2014/main" val="2211569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tos"/>
                        </a:rPr>
                        <a:t>Saturday/Sunday, 18-19 Apr </a:t>
                      </a:r>
                      <a:r>
                        <a:rPr lang="en-US" sz="2400" dirty="0">
                          <a:latin typeface="Aptos"/>
                          <a:sym typeface="Wingdings" panose="05000000000000000000" pitchFamily="2" charset="2"/>
                        </a:rPr>
                        <a:t></a:t>
                      </a:r>
                      <a:endParaRPr lang="en-US" sz="2400" dirty="0">
                        <a:latin typeface="Aptos"/>
                      </a:endParaRPr>
                    </a:p>
                    <a:p>
                      <a:endParaRPr lang="en-US" sz="2400" dirty="0">
                        <a:latin typeface="Aptos"/>
                      </a:endParaRPr>
                    </a:p>
                  </a:txBody>
                  <a:tcPr marB="27432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/>
                        </a:rPr>
                        <a:t>I will send memo to Deputies – for them to review, digest, and prepare questions.</a:t>
                      </a:r>
                    </a:p>
                  </a:txBody>
                  <a:tcPr marB="274320"/>
                </a:tc>
                <a:extLst>
                  <a:ext uri="{0D108BD9-81ED-4DB2-BD59-A6C34878D82A}">
                    <a16:rowId xmlns:a16="http://schemas.microsoft.com/office/drawing/2014/main" val="2689284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tos"/>
                        </a:rPr>
                        <a:t>Wednesday evening, 22 Apr </a:t>
                      </a:r>
                      <a:r>
                        <a:rPr lang="en-US" sz="2400" dirty="0">
                          <a:latin typeface="Aptos"/>
                          <a:sym typeface="Wingdings" panose="05000000000000000000" pitchFamily="2" charset="2"/>
                        </a:rPr>
                        <a:t></a:t>
                      </a:r>
                      <a:endParaRPr lang="en-US" sz="2400" dirty="0">
                        <a:latin typeface="Aptos"/>
                      </a:endParaRPr>
                    </a:p>
                  </a:txBody>
                  <a:tcPr marB="27432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/>
                        </a:rPr>
                        <a:t>Slides posted as assignment in BB.</a:t>
                      </a:r>
                    </a:p>
                  </a:txBody>
                  <a:tcPr marB="274320"/>
                </a:tc>
                <a:extLst>
                  <a:ext uri="{0D108BD9-81ED-4DB2-BD59-A6C34878D82A}">
                    <a16:rowId xmlns:a16="http://schemas.microsoft.com/office/drawing/2014/main" val="1891616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tos"/>
                        </a:rPr>
                        <a:t>Friday, 24 Apr</a:t>
                      </a:r>
                      <a:r>
                        <a:rPr lang="en-US" sz="2400" dirty="0">
                          <a:sym typeface="Wingdings" panose="05000000000000000000" pitchFamily="2" charset="2"/>
                        </a:rPr>
                        <a:t></a:t>
                      </a:r>
                      <a:endParaRPr lang="en-US" sz="2400" dirty="0"/>
                    </a:p>
                  </a:txBody>
                  <a:tcPr marB="27432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/>
                        </a:rPr>
                        <a:t>Deputies exercise.</a:t>
                      </a:r>
                    </a:p>
                  </a:txBody>
                  <a:tcPr marB="274320"/>
                </a:tc>
                <a:extLst>
                  <a:ext uri="{0D108BD9-81ED-4DB2-BD59-A6C34878D82A}">
                    <a16:rowId xmlns:a16="http://schemas.microsoft.com/office/drawing/2014/main" val="185929645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E044F2A-D18A-E7B4-A127-CDBAE7434614}"/>
              </a:ext>
            </a:extLst>
          </p:cNvPr>
          <p:cNvSpPr txBox="1"/>
          <p:nvPr/>
        </p:nvSpPr>
        <p:spPr>
          <a:xfrm>
            <a:off x="3599553" y="1069490"/>
            <a:ext cx="4535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 memo must be good.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F762F2-3114-3105-9F83-A44A220B3ECF}"/>
              </a:ext>
            </a:extLst>
          </p:cNvPr>
          <p:cNvSpPr txBox="1"/>
          <p:nvPr/>
        </p:nvSpPr>
        <p:spPr>
          <a:xfrm>
            <a:off x="9085608" y="5532120"/>
            <a:ext cx="184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0589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image features the iconic United States Capitol building with a prominent Washington Monument in the background, under a clear blue sky.&#10;&#10;AI-generated content may be incorrect.">
            <a:extLst>
              <a:ext uri="{FF2B5EF4-FFF2-40B4-BE49-F238E27FC236}">
                <a16:creationId xmlns:a16="http://schemas.microsoft.com/office/drawing/2014/main" id="{9620C933-A493-1D86-725B-CDD9A532A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8" y="979714"/>
            <a:ext cx="9589674" cy="53941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98830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425C14-645B-5008-126A-0517E37DDACC}"/>
              </a:ext>
            </a:extLst>
          </p:cNvPr>
          <p:cNvSpPr txBox="1"/>
          <p:nvPr/>
        </p:nvSpPr>
        <p:spPr>
          <a:xfrm>
            <a:off x="2015342" y="1442760"/>
            <a:ext cx="8361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Any Questions or Comments about </a:t>
            </a:r>
            <a:r>
              <a:rPr lang="en-US" sz="3200"/>
              <a:t>the </a:t>
            </a:r>
            <a:br>
              <a:rPr lang="en-US" sz="3200"/>
            </a:br>
            <a:r>
              <a:rPr lang="en-US" sz="3200"/>
              <a:t>Deputies </a:t>
            </a:r>
            <a:r>
              <a:rPr lang="en-US" sz="3200" dirty="0"/>
              <a:t>Memo, Briefings, or Slides?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8D9173-D611-41DB-4F64-2B0D73E67929}"/>
              </a:ext>
            </a:extLst>
          </p:cNvPr>
          <p:cNvSpPr txBox="1"/>
          <p:nvPr/>
        </p:nvSpPr>
        <p:spPr>
          <a:xfrm>
            <a:off x="1806896" y="4112030"/>
            <a:ext cx="8361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CLASS TIME for Team Coordination</a:t>
            </a:r>
          </a:p>
        </p:txBody>
      </p:sp>
    </p:spTree>
    <p:extLst>
      <p:ext uri="{BB962C8B-B14F-4D97-AF65-F5344CB8AC3E}">
        <p14:creationId xmlns:p14="http://schemas.microsoft.com/office/powerpoint/2010/main" val="413660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9A956-03E5-48AC-9439-245729A03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4416A3-075A-C250-8B73-12955F82F2E3}"/>
              </a:ext>
            </a:extLst>
          </p:cNvPr>
          <p:cNvSpPr txBox="1"/>
          <p:nvPr/>
        </p:nvSpPr>
        <p:spPr>
          <a:xfrm>
            <a:off x="499157" y="465836"/>
            <a:ext cx="7519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Any Questions or Comments about the Deputies Memo, Briefings, or Slides?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055A63-2A9F-6395-C850-2C80CAB45343}"/>
              </a:ext>
            </a:extLst>
          </p:cNvPr>
          <p:cNvSpPr txBox="1"/>
          <p:nvPr/>
        </p:nvSpPr>
        <p:spPr>
          <a:xfrm>
            <a:off x="1915027" y="2994430"/>
            <a:ext cx="8361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CLASS TIME for Team Coordination</a:t>
            </a:r>
          </a:p>
        </p:txBody>
      </p:sp>
    </p:spTree>
    <p:extLst>
      <p:ext uri="{BB962C8B-B14F-4D97-AF65-F5344CB8AC3E}">
        <p14:creationId xmlns:p14="http://schemas.microsoft.com/office/powerpoint/2010/main" val="3893260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D0331-D02D-963E-5601-40F788884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59A84D-520E-92A6-5772-224B68F1564D}"/>
              </a:ext>
            </a:extLst>
          </p:cNvPr>
          <p:cNvSpPr txBox="1"/>
          <p:nvPr/>
        </p:nvSpPr>
        <p:spPr>
          <a:xfrm>
            <a:off x="499157" y="465836"/>
            <a:ext cx="7519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Any Questions or Comments about the Deputies Memo, Briefings, or Slides?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475F1E-361E-C8EA-5C53-10B1F6A24D46}"/>
              </a:ext>
            </a:extLst>
          </p:cNvPr>
          <p:cNvSpPr txBox="1"/>
          <p:nvPr/>
        </p:nvSpPr>
        <p:spPr>
          <a:xfrm>
            <a:off x="1915027" y="2994430"/>
            <a:ext cx="8361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Ready to excel next Friday?</a:t>
            </a:r>
          </a:p>
        </p:txBody>
      </p:sp>
    </p:spTree>
    <p:extLst>
      <p:ext uri="{BB962C8B-B14F-4D97-AF65-F5344CB8AC3E}">
        <p14:creationId xmlns:p14="http://schemas.microsoft.com/office/powerpoint/2010/main" val="29146823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85B596B-022B-1E91-3657-65DCFF2FF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FFA1A1-1AA5-930E-C406-35187437328A}"/>
              </a:ext>
            </a:extLst>
          </p:cNvPr>
          <p:cNvSpPr txBox="1"/>
          <p:nvPr/>
        </p:nvSpPr>
        <p:spPr>
          <a:xfrm>
            <a:off x="5117965" y="622020"/>
            <a:ext cx="255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LUNCH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CE2F3-0E24-A5D8-320A-0551116D8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70" b="93658" l="1500" r="96500">
                        <a14:foregroundMark x1="10333" y1="25516" x2="3000" y2="44248"/>
                        <a14:foregroundMark x1="3000" y1="44248" x2="5167" y2="67109"/>
                        <a14:foregroundMark x1="5167" y1="67109" x2="16500" y2="78171"/>
                        <a14:foregroundMark x1="16500" y1="78171" x2="18167" y2="75959"/>
                        <a14:foregroundMark x1="18917" y1="78171" x2="29333" y2="93363"/>
                        <a14:foregroundMark x1="29333" y1="93363" x2="42000" y2="93805"/>
                        <a14:foregroundMark x1="42000" y1="93805" x2="54333" y2="85988"/>
                        <a14:foregroundMark x1="54333" y1="85988" x2="58833" y2="86283"/>
                        <a14:foregroundMark x1="86083" y1="74189" x2="96750" y2="60324"/>
                        <a14:foregroundMark x1="96750" y1="60324" x2="92250" y2="39086"/>
                        <a14:foregroundMark x1="92250" y1="39086" x2="87333" y2="33923"/>
                        <a14:foregroundMark x1="95667" y1="47345" x2="96500" y2="64307"/>
                        <a14:foregroundMark x1="69167" y1="10767" x2="56250" y2="7670"/>
                        <a14:foregroundMark x1="56250" y1="7670" x2="50750" y2="9440"/>
                        <a14:foregroundMark x1="2250" y1="58555" x2="3250" y2="55900"/>
                        <a14:foregroundMark x1="2000" y1="61209" x2="2000" y2="61209"/>
                        <a14:foregroundMark x1="1500" y1="60324" x2="1500" y2="60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25203" y="3633396"/>
            <a:ext cx="3771900" cy="2131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EBF1DE-4081-49BA-0AFE-03FF91BBE8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823" y="225911"/>
            <a:ext cx="4968456" cy="4968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BFC0AE-1580-4935-1905-5BA178E2AB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59" y="1214821"/>
            <a:ext cx="4023960" cy="316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448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0640EC-4259-6AE3-AEDA-18BF1A6347E6}"/>
              </a:ext>
            </a:extLst>
          </p:cNvPr>
          <p:cNvSpPr txBox="1"/>
          <p:nvPr/>
        </p:nvSpPr>
        <p:spPr>
          <a:xfrm>
            <a:off x="4673600" y="2489200"/>
            <a:ext cx="3574761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PROJECT UPDATES</a:t>
            </a:r>
          </a:p>
        </p:txBody>
      </p:sp>
    </p:spTree>
    <p:extLst>
      <p:ext uri="{BB962C8B-B14F-4D97-AF65-F5344CB8AC3E}">
        <p14:creationId xmlns:p14="http://schemas.microsoft.com/office/powerpoint/2010/main" val="19884433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96B5B1F-5FD6-1BF2-AF63-E7DE8AAE1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E0D9293-F201-DAC6-3D8F-E17DD6C05BBD}"/>
              </a:ext>
            </a:extLst>
          </p:cNvPr>
          <p:cNvGrpSpPr/>
          <p:nvPr/>
        </p:nvGrpSpPr>
        <p:grpSpPr>
          <a:xfrm>
            <a:off x="7836232" y="2793147"/>
            <a:ext cx="516666" cy="3767207"/>
            <a:chOff x="9472320" y="2783376"/>
            <a:chExt cx="516666" cy="376720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C6F4B94-C9F0-8C06-9051-425C7E52C380}"/>
                </a:ext>
              </a:extLst>
            </p:cNvPr>
            <p:cNvSpPr txBox="1"/>
            <p:nvPr/>
          </p:nvSpPr>
          <p:spPr>
            <a:xfrm>
              <a:off x="9482116" y="4568082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E01100F-C3B2-00AC-B7F8-BD2DE93593DD}"/>
                </a:ext>
              </a:extLst>
            </p:cNvPr>
            <p:cNvSpPr txBox="1"/>
            <p:nvPr/>
          </p:nvSpPr>
          <p:spPr>
            <a:xfrm>
              <a:off x="9472320" y="2783376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620621-160F-D4E7-DCAB-AE380B41E42F}"/>
                </a:ext>
              </a:extLst>
            </p:cNvPr>
            <p:cNvSpPr txBox="1"/>
            <p:nvPr/>
          </p:nvSpPr>
          <p:spPr>
            <a:xfrm>
              <a:off x="9472320" y="4744673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4FD13B-804D-123A-6498-079F10B554A1}"/>
                </a:ext>
              </a:extLst>
            </p:cNvPr>
            <p:cNvSpPr txBox="1"/>
            <p:nvPr/>
          </p:nvSpPr>
          <p:spPr>
            <a:xfrm>
              <a:off x="9482116" y="5965808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32C3CF-737C-0353-5266-B19E8E0CC2FF}"/>
              </a:ext>
            </a:extLst>
          </p:cNvPr>
          <p:cNvGrpSpPr/>
          <p:nvPr/>
        </p:nvGrpSpPr>
        <p:grpSpPr>
          <a:xfrm>
            <a:off x="7776871" y="3143947"/>
            <a:ext cx="576027" cy="3738410"/>
            <a:chOff x="9105462" y="2376124"/>
            <a:chExt cx="576027" cy="37384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C82F5D-C5D2-B1E1-058A-DE3A5655356B}"/>
                </a:ext>
              </a:extLst>
            </p:cNvPr>
            <p:cNvSpPr txBox="1"/>
            <p:nvPr/>
          </p:nvSpPr>
          <p:spPr>
            <a:xfrm>
              <a:off x="9149248" y="2376124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F57001-724B-9124-C44C-7DDFFC47BA65}"/>
                </a:ext>
              </a:extLst>
            </p:cNvPr>
            <p:cNvSpPr txBox="1"/>
            <p:nvPr/>
          </p:nvSpPr>
          <p:spPr>
            <a:xfrm>
              <a:off x="9105462" y="3235825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B93F520-83AE-9CE9-C329-7F51A816206E}"/>
                </a:ext>
              </a:extLst>
            </p:cNvPr>
            <p:cNvSpPr txBox="1"/>
            <p:nvPr/>
          </p:nvSpPr>
          <p:spPr>
            <a:xfrm>
              <a:off x="9174619" y="5529759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E5DFC40-EB46-6E75-B035-A167FD681EBA}"/>
              </a:ext>
            </a:extLst>
          </p:cNvPr>
          <p:cNvSpPr txBox="1"/>
          <p:nvPr/>
        </p:nvSpPr>
        <p:spPr>
          <a:xfrm>
            <a:off x="7813990" y="507644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70966B-8276-3E98-0677-DD30E948F739}"/>
              </a:ext>
            </a:extLst>
          </p:cNvPr>
          <p:cNvSpPr txBox="1"/>
          <p:nvPr/>
        </p:nvSpPr>
        <p:spPr>
          <a:xfrm>
            <a:off x="7893631" y="247879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0BE8AA-89FC-BCE5-5E1A-BCCD210A7F6B}"/>
              </a:ext>
            </a:extLst>
          </p:cNvPr>
          <p:cNvGrpSpPr/>
          <p:nvPr/>
        </p:nvGrpSpPr>
        <p:grpSpPr>
          <a:xfrm>
            <a:off x="2104631" y="112458"/>
            <a:ext cx="6156477" cy="6675120"/>
            <a:chOff x="2109711" y="105124"/>
            <a:chExt cx="6156477" cy="6675120"/>
          </a:xfrm>
        </p:grpSpPr>
        <p:pic>
          <p:nvPicPr>
            <p:cNvPr id="17" name="Picture 16" descr="A white sheet with black text&#10;&#10;AI-generated content may be incorrect.">
              <a:extLst>
                <a:ext uri="{FF2B5EF4-FFF2-40B4-BE49-F238E27FC236}">
                  <a16:creationId xmlns:a16="http://schemas.microsoft.com/office/drawing/2014/main" id="{09EB369A-C00A-EF89-9D05-B89B3E012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711" y="105124"/>
              <a:ext cx="6156477" cy="667512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D27D4B5-2EF4-7C83-AB10-BEEE99FB620D}"/>
                </a:ext>
              </a:extLst>
            </p:cNvPr>
            <p:cNvSpPr/>
            <p:nvPr/>
          </p:nvSpPr>
          <p:spPr>
            <a:xfrm>
              <a:off x="6293224" y="1828800"/>
              <a:ext cx="1928692" cy="2098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82D0EA8-354B-4AFE-2F20-BB4B6165B466}"/>
              </a:ext>
            </a:extLst>
          </p:cNvPr>
          <p:cNvGrpSpPr/>
          <p:nvPr/>
        </p:nvGrpSpPr>
        <p:grpSpPr>
          <a:xfrm>
            <a:off x="7813599" y="2793146"/>
            <a:ext cx="557467" cy="3767207"/>
            <a:chOff x="9449687" y="2783375"/>
            <a:chExt cx="557467" cy="376720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CF82BCB-4285-9C5F-BDA1-6B857FB6E64D}"/>
                </a:ext>
              </a:extLst>
            </p:cNvPr>
            <p:cNvSpPr txBox="1"/>
            <p:nvPr/>
          </p:nvSpPr>
          <p:spPr>
            <a:xfrm>
              <a:off x="9449687" y="4618668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7A1182B-1905-5A9E-A212-EF3098D5E449}"/>
                </a:ext>
              </a:extLst>
            </p:cNvPr>
            <p:cNvSpPr txBox="1"/>
            <p:nvPr/>
          </p:nvSpPr>
          <p:spPr>
            <a:xfrm>
              <a:off x="9495312" y="2783375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32AAFA2-01E3-D934-EF0E-7AEB2C98114C}"/>
                </a:ext>
              </a:extLst>
            </p:cNvPr>
            <p:cNvSpPr txBox="1"/>
            <p:nvPr/>
          </p:nvSpPr>
          <p:spPr>
            <a:xfrm>
              <a:off x="9500284" y="4769966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4023EE7-24A1-24CF-4265-2E64610A3407}"/>
                </a:ext>
              </a:extLst>
            </p:cNvPr>
            <p:cNvSpPr txBox="1"/>
            <p:nvPr/>
          </p:nvSpPr>
          <p:spPr>
            <a:xfrm>
              <a:off x="9450078" y="5965807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788C560-21EB-2F5E-83C6-C4D5B6B4ACEA}"/>
              </a:ext>
            </a:extLst>
          </p:cNvPr>
          <p:cNvGrpSpPr/>
          <p:nvPr/>
        </p:nvGrpSpPr>
        <p:grpSpPr>
          <a:xfrm>
            <a:off x="7754238" y="3157631"/>
            <a:ext cx="566231" cy="3740309"/>
            <a:chOff x="9082829" y="2389808"/>
            <a:chExt cx="566231" cy="374030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410DD9E-6D74-8784-C59B-3E729EF1B78E}"/>
                </a:ext>
              </a:extLst>
            </p:cNvPr>
            <p:cNvSpPr txBox="1"/>
            <p:nvPr/>
          </p:nvSpPr>
          <p:spPr>
            <a:xfrm>
              <a:off x="9142190" y="2389808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5AEC15B-3588-1ADA-5785-2AA558BDC125}"/>
                </a:ext>
              </a:extLst>
            </p:cNvPr>
            <p:cNvSpPr txBox="1"/>
            <p:nvPr/>
          </p:nvSpPr>
          <p:spPr>
            <a:xfrm>
              <a:off x="9082829" y="3263194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E28C829-E4BE-6309-AB14-EFBEEC41514A}"/>
                </a:ext>
              </a:extLst>
            </p:cNvPr>
            <p:cNvSpPr txBox="1"/>
            <p:nvPr/>
          </p:nvSpPr>
          <p:spPr>
            <a:xfrm>
              <a:off x="9124022" y="5545342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5870A31-22CF-26F5-E250-680293F7ED7D}"/>
              </a:ext>
            </a:extLst>
          </p:cNvPr>
          <p:cNvSpPr txBox="1"/>
          <p:nvPr/>
        </p:nvSpPr>
        <p:spPr>
          <a:xfrm>
            <a:off x="7795431" y="512703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081365-5BC7-2594-161A-994618C49E6F}"/>
              </a:ext>
            </a:extLst>
          </p:cNvPr>
          <p:cNvSpPr txBox="1"/>
          <p:nvPr/>
        </p:nvSpPr>
        <p:spPr>
          <a:xfrm>
            <a:off x="7853436" y="247878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A53D9E-27F2-3BF0-2BFA-B63744611A69}"/>
              </a:ext>
            </a:extLst>
          </p:cNvPr>
          <p:cNvSpPr txBox="1"/>
          <p:nvPr/>
        </p:nvSpPr>
        <p:spPr>
          <a:xfrm>
            <a:off x="7893631" y="463242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95D14B-A12D-9658-A6A6-467D6CCA2D63}"/>
              </a:ext>
            </a:extLst>
          </p:cNvPr>
          <p:cNvSpPr txBox="1"/>
          <p:nvPr/>
        </p:nvSpPr>
        <p:spPr>
          <a:xfrm>
            <a:off x="7883835" y="284772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B30559-EF57-3E7F-3152-3EA9DC7E923B}"/>
              </a:ext>
            </a:extLst>
          </p:cNvPr>
          <p:cNvSpPr txBox="1"/>
          <p:nvPr/>
        </p:nvSpPr>
        <p:spPr>
          <a:xfrm>
            <a:off x="7883835" y="480901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13F0F6-5CD5-D97A-D6BE-83738B0F154B}"/>
              </a:ext>
            </a:extLst>
          </p:cNvPr>
          <p:cNvSpPr txBox="1"/>
          <p:nvPr/>
        </p:nvSpPr>
        <p:spPr>
          <a:xfrm>
            <a:off x="7893631" y="603015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2C5D04-95B6-38C0-E703-D785E4727A74}"/>
              </a:ext>
            </a:extLst>
          </p:cNvPr>
          <p:cNvSpPr txBox="1"/>
          <p:nvPr/>
        </p:nvSpPr>
        <p:spPr>
          <a:xfrm>
            <a:off x="9246202" y="2594917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401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4BB924-1A3A-2908-CAD1-8D07B17002AE}"/>
              </a:ext>
            </a:extLst>
          </p:cNvPr>
          <p:cNvSpPr txBox="1"/>
          <p:nvPr/>
        </p:nvSpPr>
        <p:spPr>
          <a:xfrm>
            <a:off x="9267346" y="3796979"/>
            <a:ext cx="887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402</a:t>
            </a:r>
            <a:endParaRPr lang="en-US" sz="2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346231-91DC-8D7A-F3DA-5B274769374F}"/>
              </a:ext>
            </a:extLst>
          </p:cNvPr>
          <p:cNvSpPr txBox="1"/>
          <p:nvPr/>
        </p:nvSpPr>
        <p:spPr>
          <a:xfrm>
            <a:off x="7868260" y="319852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FFB0F84-AF6F-7C08-C54F-5A1ECE89BCE7}"/>
              </a:ext>
            </a:extLst>
          </p:cNvPr>
          <p:cNvSpPr txBox="1"/>
          <p:nvPr/>
        </p:nvSpPr>
        <p:spPr>
          <a:xfrm>
            <a:off x="7824474" y="405822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EDCCCED-4235-71FC-224E-05F068A8CED0}"/>
              </a:ext>
            </a:extLst>
          </p:cNvPr>
          <p:cNvSpPr txBox="1"/>
          <p:nvPr/>
        </p:nvSpPr>
        <p:spPr>
          <a:xfrm>
            <a:off x="7893631" y="635215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74B7583-3929-4749-AD45-DBA8D0F5E3CF}"/>
              </a:ext>
            </a:extLst>
          </p:cNvPr>
          <p:cNvSpPr txBox="1"/>
          <p:nvPr/>
        </p:nvSpPr>
        <p:spPr>
          <a:xfrm>
            <a:off x="7861593" y="513102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C501E6-95CC-995C-8BBE-142A605478F5}"/>
              </a:ext>
            </a:extLst>
          </p:cNvPr>
          <p:cNvSpPr txBox="1"/>
          <p:nvPr/>
        </p:nvSpPr>
        <p:spPr>
          <a:xfrm>
            <a:off x="7941234" y="253336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D9C9FE8-FCB3-3D39-413B-00FEE06723B1}"/>
              </a:ext>
            </a:extLst>
          </p:cNvPr>
          <p:cNvGrpSpPr/>
          <p:nvPr/>
        </p:nvGrpSpPr>
        <p:grpSpPr>
          <a:xfrm>
            <a:off x="2152234" y="167031"/>
            <a:ext cx="6156477" cy="6675120"/>
            <a:chOff x="2109711" y="105124"/>
            <a:chExt cx="6156477" cy="6675120"/>
          </a:xfrm>
        </p:grpSpPr>
        <p:pic>
          <p:nvPicPr>
            <p:cNvPr id="44" name="Picture 43" descr="A white sheet with black text&#10;&#10;AI-generated content may be incorrect.">
              <a:extLst>
                <a:ext uri="{FF2B5EF4-FFF2-40B4-BE49-F238E27FC236}">
                  <a16:creationId xmlns:a16="http://schemas.microsoft.com/office/drawing/2014/main" id="{6D7F8B7C-F0D5-BDB7-CDF0-E9F8EADAA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711" y="105124"/>
              <a:ext cx="6156477" cy="6675120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1270FB0-B619-2B2D-8A06-05F6EEC7D715}"/>
                </a:ext>
              </a:extLst>
            </p:cNvPr>
            <p:cNvSpPr/>
            <p:nvPr/>
          </p:nvSpPr>
          <p:spPr>
            <a:xfrm>
              <a:off x="6293224" y="1828800"/>
              <a:ext cx="1928692" cy="2098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F1C59266-10E7-918B-3CD2-1B13F5D97EDD}"/>
              </a:ext>
            </a:extLst>
          </p:cNvPr>
          <p:cNvSpPr txBox="1"/>
          <p:nvPr/>
        </p:nvSpPr>
        <p:spPr>
          <a:xfrm>
            <a:off x="7861202" y="468301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B5E0FC0-946A-23A7-E4AE-3140022140B3}"/>
              </a:ext>
            </a:extLst>
          </p:cNvPr>
          <p:cNvSpPr txBox="1"/>
          <p:nvPr/>
        </p:nvSpPr>
        <p:spPr>
          <a:xfrm>
            <a:off x="7906827" y="284771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EF5562B-25BA-4ED8-AC0E-2CF0A7E96DC4}"/>
              </a:ext>
            </a:extLst>
          </p:cNvPr>
          <p:cNvSpPr txBox="1"/>
          <p:nvPr/>
        </p:nvSpPr>
        <p:spPr>
          <a:xfrm>
            <a:off x="7911799" y="483431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858CE49-7795-EB57-D951-659B8D600E86}"/>
              </a:ext>
            </a:extLst>
          </p:cNvPr>
          <p:cNvSpPr txBox="1"/>
          <p:nvPr/>
        </p:nvSpPr>
        <p:spPr>
          <a:xfrm>
            <a:off x="7861593" y="603015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FCF88BA-7EB5-987F-F0FE-42AA5358F42A}"/>
              </a:ext>
            </a:extLst>
          </p:cNvPr>
          <p:cNvSpPr txBox="1"/>
          <p:nvPr/>
        </p:nvSpPr>
        <p:spPr>
          <a:xfrm>
            <a:off x="7861202" y="321220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9285F30-DE11-72E8-F392-45A4069E68D3}"/>
              </a:ext>
            </a:extLst>
          </p:cNvPr>
          <p:cNvSpPr txBox="1"/>
          <p:nvPr/>
        </p:nvSpPr>
        <p:spPr>
          <a:xfrm>
            <a:off x="7801841" y="408559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D6C01EC-B79B-744F-AC9E-DD121EBFB460}"/>
              </a:ext>
            </a:extLst>
          </p:cNvPr>
          <p:cNvSpPr txBox="1"/>
          <p:nvPr/>
        </p:nvSpPr>
        <p:spPr>
          <a:xfrm>
            <a:off x="7843034" y="636773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C926516-0CF8-681B-59A5-13D314C02875}"/>
              </a:ext>
            </a:extLst>
          </p:cNvPr>
          <p:cNvSpPr txBox="1"/>
          <p:nvPr/>
        </p:nvSpPr>
        <p:spPr>
          <a:xfrm>
            <a:off x="7843034" y="518160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6E8B77F-F656-1BA4-95B3-757D9EF316A9}"/>
              </a:ext>
            </a:extLst>
          </p:cNvPr>
          <p:cNvSpPr txBox="1"/>
          <p:nvPr/>
        </p:nvSpPr>
        <p:spPr>
          <a:xfrm>
            <a:off x="7901039" y="253336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8340E8F-6DFF-DD49-9B08-1F8281851FD7}"/>
              </a:ext>
            </a:extLst>
          </p:cNvPr>
          <p:cNvSpPr/>
          <p:nvPr/>
        </p:nvSpPr>
        <p:spPr>
          <a:xfrm>
            <a:off x="6313057" y="1905557"/>
            <a:ext cx="1962033" cy="49093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68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6" grpId="0"/>
      <p:bldP spid="47" grpId="0"/>
      <p:bldP spid="48" grpId="0"/>
      <p:bldP spid="49" grpId="0"/>
      <p:bldP spid="50" grpId="0"/>
      <p:bldP spid="52" grpId="0"/>
      <p:bldP spid="52" grpId="1"/>
      <p:bldP spid="53" grpId="0"/>
      <p:bldP spid="53" grpId="1"/>
      <p:bldP spid="54" grpId="0"/>
      <p:bldP spid="54" grpId="1"/>
      <p:bldP spid="55" grpId="0"/>
      <p:bldP spid="56" grpId="0"/>
      <p:bldP spid="56" grpId="1"/>
      <p:bldP spid="5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A8604A9-327C-1A7E-0502-1BF697BBA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0815A53-CD99-EF4E-9502-CEC9D6F14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92450"/>
              </p:ext>
            </p:extLst>
          </p:nvPr>
        </p:nvGraphicFramePr>
        <p:xfrm>
          <a:off x="814707" y="773561"/>
          <a:ext cx="10721658" cy="590702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90718">
                  <a:extLst>
                    <a:ext uri="{9D8B030D-6E8A-4147-A177-3AD203B41FA5}">
                      <a16:colId xmlns:a16="http://schemas.microsoft.com/office/drawing/2014/main" val="1258849628"/>
                    </a:ext>
                  </a:extLst>
                </a:gridCol>
                <a:gridCol w="4970289">
                  <a:extLst>
                    <a:ext uri="{9D8B030D-6E8A-4147-A177-3AD203B41FA5}">
                      <a16:colId xmlns:a16="http://schemas.microsoft.com/office/drawing/2014/main" val="4164193412"/>
                    </a:ext>
                  </a:extLst>
                </a:gridCol>
                <a:gridCol w="4460651">
                  <a:extLst>
                    <a:ext uri="{9D8B030D-6E8A-4147-A177-3AD203B41FA5}">
                      <a16:colId xmlns:a16="http://schemas.microsoft.com/office/drawing/2014/main" val="4027853243"/>
                    </a:ext>
                  </a:extLst>
                </a:gridCol>
              </a:tblGrid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Emmett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Countering “CRINK” Alignment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Danger of one-dimensional energy sector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78353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John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Innovation and Environmental Capacity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9414812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Miles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Capitalism and Environment Protection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Climate change and refugees/sovereignty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92597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Kennedy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Taiwan Prosperity and U.S. Interests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076474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Eli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Prediction Markets 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Iran-US relations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77963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Michael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Foreign Manipulation of U.S. Elections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0546084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Diego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Russian Invasion of Ukraine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Globalization and environmental impact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15040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Molisa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U.S.-China Competition in Critical Technologies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429616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Kaiwen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U.S.-China Economic and Trade Competition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China’s Influence </a:t>
                      </a: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in Africa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25974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Yvette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Rwanda-DRC Conflict </a:t>
                      </a: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and Resolution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33121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Bijan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Housing Shortage and its Implications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Humanitarian Crisis in Gaza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06306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Megha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Restrictive U.S. Immigration and Visa Policies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944378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Filippo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Transatlantic Relations 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North Korea illegal ops to support goals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8158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David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????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??????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118428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853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6011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A3C7E9-4E15-8631-9593-195EF10B05F6}"/>
              </a:ext>
            </a:extLst>
          </p:cNvPr>
          <p:cNvSpPr txBox="1"/>
          <p:nvPr/>
        </p:nvSpPr>
        <p:spPr>
          <a:xfrm>
            <a:off x="3913030" y="105490"/>
            <a:ext cx="3369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PROJECT PLANNING</a:t>
            </a:r>
          </a:p>
        </p:txBody>
      </p:sp>
    </p:spTree>
    <p:extLst>
      <p:ext uri="{BB962C8B-B14F-4D97-AF65-F5344CB8AC3E}">
        <p14:creationId xmlns:p14="http://schemas.microsoft.com/office/powerpoint/2010/main" val="32397547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3CEB31-66B2-42AF-D82E-A245C351BD62}"/>
              </a:ext>
            </a:extLst>
          </p:cNvPr>
          <p:cNvSpPr txBox="1"/>
          <p:nvPr/>
        </p:nvSpPr>
        <p:spPr>
          <a:xfrm>
            <a:off x="2547815" y="1225955"/>
            <a:ext cx="609600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Comfortable?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Topics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How partnership will work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The purposes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Substance, process, skills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The elements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76B39E-25AA-B6C1-908E-B19739B5AE06}"/>
              </a:ext>
            </a:extLst>
          </p:cNvPr>
          <p:cNvSpPr txBox="1"/>
          <p:nvPr/>
        </p:nvSpPr>
        <p:spPr>
          <a:xfrm>
            <a:off x="5783385" y="4673053"/>
            <a:ext cx="325901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402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Proposal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Hearing/event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Public opinion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BD9E9B-4E12-4403-95E2-5CE9AF88231A}"/>
              </a:ext>
            </a:extLst>
          </p:cNvPr>
          <p:cNvSpPr txBox="1"/>
          <p:nvPr/>
        </p:nvSpPr>
        <p:spPr>
          <a:xfrm>
            <a:off x="2637692" y="4673053"/>
            <a:ext cx="325901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401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Analysis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“Memo #2”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0E598C-63E0-F95F-DAC1-A9AE64649FA1}"/>
              </a:ext>
            </a:extLst>
          </p:cNvPr>
          <p:cNvSpPr txBox="1"/>
          <p:nvPr/>
        </p:nvSpPr>
        <p:spPr>
          <a:xfrm>
            <a:off x="8710246" y="4673053"/>
            <a:ext cx="325901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Interviews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DC memo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Briefing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5FA80-77A1-9B68-E41B-A5BD7481011D}"/>
              </a:ext>
            </a:extLst>
          </p:cNvPr>
          <p:cNvSpPr txBox="1"/>
          <p:nvPr/>
        </p:nvSpPr>
        <p:spPr>
          <a:xfrm>
            <a:off x="987036" y="502680"/>
            <a:ext cx="3876431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3923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04E2F94-4335-36B0-82BB-487FDAAA1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F2A9BD-05F8-0A4F-C12C-2166D7C41C91}"/>
              </a:ext>
            </a:extLst>
          </p:cNvPr>
          <p:cNvSpPr txBox="1"/>
          <p:nvPr/>
        </p:nvSpPr>
        <p:spPr>
          <a:xfrm>
            <a:off x="987036" y="502680"/>
            <a:ext cx="3876431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BRIEFINGS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22420A-AD77-E08F-5A84-B03E2AA3C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905" y="118318"/>
            <a:ext cx="6039059" cy="66213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05A55F-D5B4-3938-6505-851834183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267" y="2227350"/>
            <a:ext cx="5120334" cy="10018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3CA24E-1A68-73A3-4B81-69DFC97F68AE}"/>
              </a:ext>
            </a:extLst>
          </p:cNvPr>
          <p:cNvSpPr txBox="1"/>
          <p:nvPr/>
        </p:nvSpPr>
        <p:spPr>
          <a:xfrm>
            <a:off x="703384" y="4140598"/>
            <a:ext cx="40815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One-Minute Briefing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Your 401 topic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intelligent non-specialist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Problem-drivers-options-</a:t>
            </a:r>
            <a:br>
              <a:rPr lang="en-US" sz="2400" dirty="0"/>
            </a:br>
            <a:r>
              <a:rPr lang="en-US" sz="2400" dirty="0"/>
              <a:t>recommendation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Interesting</a:t>
            </a:r>
          </a:p>
        </p:txBody>
      </p:sp>
    </p:spTree>
    <p:extLst>
      <p:ext uri="{BB962C8B-B14F-4D97-AF65-F5344CB8AC3E}">
        <p14:creationId xmlns:p14="http://schemas.microsoft.com/office/powerpoint/2010/main" val="174772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D6D3F85-4A5A-7AD6-09B9-974CC6087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FF7C5B-CAE4-306C-49B1-A34C78852637}"/>
              </a:ext>
            </a:extLst>
          </p:cNvPr>
          <p:cNvSpPr txBox="1"/>
          <p:nvPr/>
        </p:nvSpPr>
        <p:spPr>
          <a:xfrm>
            <a:off x="987036" y="502680"/>
            <a:ext cx="3876431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BRIEFINGS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96ED04-1483-537C-1636-2854F379D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764" y="1782896"/>
            <a:ext cx="8806269" cy="17229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50F2EE-ECBA-CC48-E1CC-C46647647299}"/>
              </a:ext>
            </a:extLst>
          </p:cNvPr>
          <p:cNvSpPr txBox="1"/>
          <p:nvPr/>
        </p:nvSpPr>
        <p:spPr>
          <a:xfrm>
            <a:off x="703384" y="4140598"/>
            <a:ext cx="40815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One-Minute Briefing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Your 401 topic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intelligent non-specialist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Problem-drivers-options-</a:t>
            </a:r>
            <a:br>
              <a:rPr lang="en-US" sz="2400" dirty="0"/>
            </a:br>
            <a:r>
              <a:rPr lang="en-US" sz="2400" dirty="0"/>
              <a:t>recommendation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Interesting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4C6501B-2EAC-0083-B50A-70941A22E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157432"/>
              </p:ext>
            </p:extLst>
          </p:nvPr>
        </p:nvGraphicFramePr>
        <p:xfrm>
          <a:off x="5434445" y="5086942"/>
          <a:ext cx="6443824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0956">
                  <a:extLst>
                    <a:ext uri="{9D8B030D-6E8A-4147-A177-3AD203B41FA5}">
                      <a16:colId xmlns:a16="http://schemas.microsoft.com/office/drawing/2014/main" val="3917060849"/>
                    </a:ext>
                  </a:extLst>
                </a:gridCol>
                <a:gridCol w="1610956">
                  <a:extLst>
                    <a:ext uri="{9D8B030D-6E8A-4147-A177-3AD203B41FA5}">
                      <a16:colId xmlns:a16="http://schemas.microsoft.com/office/drawing/2014/main" val="3166524007"/>
                    </a:ext>
                  </a:extLst>
                </a:gridCol>
                <a:gridCol w="1610956">
                  <a:extLst>
                    <a:ext uri="{9D8B030D-6E8A-4147-A177-3AD203B41FA5}">
                      <a16:colId xmlns:a16="http://schemas.microsoft.com/office/drawing/2014/main" val="2154403127"/>
                    </a:ext>
                  </a:extLst>
                </a:gridCol>
                <a:gridCol w="1610956">
                  <a:extLst>
                    <a:ext uri="{9D8B030D-6E8A-4147-A177-3AD203B41FA5}">
                      <a16:colId xmlns:a16="http://schemas.microsoft.com/office/drawing/2014/main" val="4526582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Diego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Filippo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Michael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376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Emmett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Meghavarshini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Kennedy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Kaiwen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264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Bijan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637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Yvette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43141"/>
                  </a:ext>
                </a:extLst>
              </a:tr>
            </a:tbl>
          </a:graphicData>
        </a:graphic>
      </p:graphicFrame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6FD009E-F094-2BD7-483F-779FF5BF198B}"/>
              </a:ext>
            </a:extLst>
          </p:cNvPr>
          <p:cNvSpPr/>
          <p:nvPr/>
        </p:nvSpPr>
        <p:spPr>
          <a:xfrm>
            <a:off x="10132087" y="5907823"/>
            <a:ext cx="1356529" cy="342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39E8B7-C7DE-2A5A-2B22-463BA32E70F4}"/>
              </a:ext>
            </a:extLst>
          </p:cNvPr>
          <p:cNvSpPr/>
          <p:nvPr/>
        </p:nvSpPr>
        <p:spPr>
          <a:xfrm>
            <a:off x="5479814" y="5486257"/>
            <a:ext cx="1356529" cy="342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1E5DED4-8F5D-31E6-98FF-09920A7176CB}"/>
              </a:ext>
            </a:extLst>
          </p:cNvPr>
          <p:cNvSpPr/>
          <p:nvPr/>
        </p:nvSpPr>
        <p:spPr>
          <a:xfrm>
            <a:off x="5342633" y="6227937"/>
            <a:ext cx="1356529" cy="342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ACF1477-F4C6-F604-92AE-9840CA3D4271}"/>
              </a:ext>
            </a:extLst>
          </p:cNvPr>
          <p:cNvSpPr/>
          <p:nvPr/>
        </p:nvSpPr>
        <p:spPr>
          <a:xfrm>
            <a:off x="10132087" y="5521212"/>
            <a:ext cx="1356529" cy="342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F8BEDCD-3B90-269A-E2C0-11FE54AB5D93}"/>
              </a:ext>
            </a:extLst>
          </p:cNvPr>
          <p:cNvSpPr/>
          <p:nvPr/>
        </p:nvSpPr>
        <p:spPr>
          <a:xfrm>
            <a:off x="7105002" y="5486256"/>
            <a:ext cx="1457107" cy="342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DA27C32-2403-8F8E-E881-C9D1C3CA75C4}"/>
              </a:ext>
            </a:extLst>
          </p:cNvPr>
          <p:cNvSpPr/>
          <p:nvPr/>
        </p:nvSpPr>
        <p:spPr>
          <a:xfrm>
            <a:off x="5342632" y="5840338"/>
            <a:ext cx="1356529" cy="342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D139A10-6CC7-9B74-7194-429FB38509B9}"/>
              </a:ext>
            </a:extLst>
          </p:cNvPr>
          <p:cNvSpPr/>
          <p:nvPr/>
        </p:nvSpPr>
        <p:spPr>
          <a:xfrm>
            <a:off x="5172160" y="5115417"/>
            <a:ext cx="1356529" cy="342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D5C85D-E966-1A6B-CEEE-651266284B66}"/>
              </a:ext>
            </a:extLst>
          </p:cNvPr>
          <p:cNvSpPr/>
          <p:nvPr/>
        </p:nvSpPr>
        <p:spPr>
          <a:xfrm>
            <a:off x="8506900" y="5486256"/>
            <a:ext cx="1356529" cy="342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93DEEDA-DA0F-DCC5-8C0F-21330570B54D}"/>
              </a:ext>
            </a:extLst>
          </p:cNvPr>
          <p:cNvSpPr/>
          <p:nvPr/>
        </p:nvSpPr>
        <p:spPr>
          <a:xfrm>
            <a:off x="8644415" y="5882014"/>
            <a:ext cx="1356529" cy="342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F75CA0A-EA98-B1BE-CA2D-CEF3305DE8C7}"/>
              </a:ext>
            </a:extLst>
          </p:cNvPr>
          <p:cNvSpPr/>
          <p:nvPr/>
        </p:nvSpPr>
        <p:spPr>
          <a:xfrm>
            <a:off x="10132087" y="5076776"/>
            <a:ext cx="1356529" cy="342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9CF4EA8-4E23-B5D1-8DB1-BE5881BB7A45}"/>
              </a:ext>
            </a:extLst>
          </p:cNvPr>
          <p:cNvSpPr/>
          <p:nvPr/>
        </p:nvSpPr>
        <p:spPr>
          <a:xfrm>
            <a:off x="8656357" y="5123577"/>
            <a:ext cx="1356529" cy="342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053C973-F052-5A5C-D9C5-0CF1A0FD0168}"/>
              </a:ext>
            </a:extLst>
          </p:cNvPr>
          <p:cNvSpPr/>
          <p:nvPr/>
        </p:nvSpPr>
        <p:spPr>
          <a:xfrm>
            <a:off x="6963139" y="5882014"/>
            <a:ext cx="1356529" cy="342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EBF37AA-8629-C0F9-C42F-14D8E738CCE5}"/>
              </a:ext>
            </a:extLst>
          </p:cNvPr>
          <p:cNvSpPr/>
          <p:nvPr/>
        </p:nvSpPr>
        <p:spPr>
          <a:xfrm>
            <a:off x="6844372" y="5115416"/>
            <a:ext cx="1356529" cy="342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TextBox 5">
            <a:extLst>
              <a:ext uri="{FF2B5EF4-FFF2-40B4-BE49-F238E27FC236}">
                <a16:creationId xmlns:a16="http://schemas.microsoft.com/office/drawing/2014/main" id="{C500867C-D70A-566E-6DC6-363D2788C6DB}"/>
              </a:ext>
            </a:extLst>
          </p:cNvPr>
          <p:cNvSpPr txBox="1"/>
          <p:nvPr/>
        </p:nvSpPr>
        <p:spPr>
          <a:xfrm rot="190297">
            <a:off x="6558960" y="4901480"/>
            <a:ext cx="2718758" cy="1169551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wrap="none" lIns="365760" tIns="365760" rIns="365760" bIns="365760" rtlCol="0">
            <a:spAutoFit/>
          </a:bodyPr>
          <a:lstStyle/>
          <a:p>
            <a:r>
              <a:rPr lang="en-US" sz="2800" dirty="0"/>
              <a:t>FEEL GOOD?</a:t>
            </a:r>
          </a:p>
        </p:txBody>
      </p:sp>
    </p:spTree>
    <p:extLst>
      <p:ext uri="{BB962C8B-B14F-4D97-AF65-F5344CB8AC3E}">
        <p14:creationId xmlns:p14="http://schemas.microsoft.com/office/powerpoint/2010/main" val="754993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ke Your Mark: Canva Skills for SU DC Students&#10;&#10;AI-generated content may be incorrect.">
            <a:extLst>
              <a:ext uri="{FF2B5EF4-FFF2-40B4-BE49-F238E27FC236}">
                <a16:creationId xmlns:a16="http://schemas.microsoft.com/office/drawing/2014/main" id="{F38434AC-5AB1-CC2E-BDDA-7A3B15B0B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88" y="830354"/>
            <a:ext cx="9950824" cy="55973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21325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417A1AF-C0FB-B1C1-BAD3-D586F5C4D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C8A282-C1E1-3040-B00C-D3D4E9450BA6}"/>
              </a:ext>
            </a:extLst>
          </p:cNvPr>
          <p:cNvSpPr txBox="1"/>
          <p:nvPr/>
        </p:nvSpPr>
        <p:spPr>
          <a:xfrm>
            <a:off x="4899999" y="2587337"/>
            <a:ext cx="2392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Next week …</a:t>
            </a:r>
          </a:p>
        </p:txBody>
      </p:sp>
    </p:spTree>
    <p:extLst>
      <p:ext uri="{BB962C8B-B14F-4D97-AF65-F5344CB8AC3E}">
        <p14:creationId xmlns:p14="http://schemas.microsoft.com/office/powerpoint/2010/main" val="19557991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42A42A-1254-46C0-A467-EAC2A7F67E15}"/>
              </a:ext>
            </a:extLst>
          </p:cNvPr>
          <p:cNvSpPr txBox="1"/>
          <p:nvPr/>
        </p:nvSpPr>
        <p:spPr>
          <a:xfrm>
            <a:off x="5099573" y="1097841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WRAPUP</a:t>
            </a:r>
          </a:p>
        </p:txBody>
      </p:sp>
      <p:pic>
        <p:nvPicPr>
          <p:cNvPr id="4" name="Picture 3" descr="A picture containing text, floor&#10;&#10;Description automatically generated">
            <a:extLst>
              <a:ext uri="{FF2B5EF4-FFF2-40B4-BE49-F238E27FC236}">
                <a16:creationId xmlns:a16="http://schemas.microsoft.com/office/drawing/2014/main" id="{8BA08303-38FB-4C66-9D6C-DC3DB08EE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41" y="2486025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6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48CA9D-14C8-22DE-3AF9-158C02217F49}"/>
              </a:ext>
            </a:extLst>
          </p:cNvPr>
          <p:cNvSpPr txBox="1"/>
          <p:nvPr/>
        </p:nvSpPr>
        <p:spPr>
          <a:xfrm>
            <a:off x="3106882" y="2967335"/>
            <a:ext cx="6491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Questions?  Comments?  Concerns?  Suggestions?</a:t>
            </a:r>
          </a:p>
        </p:txBody>
      </p:sp>
    </p:spTree>
    <p:extLst>
      <p:ext uri="{BB962C8B-B14F-4D97-AF65-F5344CB8AC3E}">
        <p14:creationId xmlns:p14="http://schemas.microsoft.com/office/powerpoint/2010/main" val="19424563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B45C6-500C-2098-4EE2-C1F8E7CB1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D6EE7-7C20-6BA5-EF10-BE53F80A4E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950" y="1781175"/>
            <a:ext cx="7686674" cy="1194650"/>
          </a:xfrm>
        </p:spPr>
        <p:txBody>
          <a:bodyPr>
            <a:normAutofit/>
          </a:bodyPr>
          <a:lstStyle/>
          <a:p>
            <a:r>
              <a:rPr lang="en-US" sz="4000" dirty="0"/>
              <a:t>Global Policy Seminar and NSC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BD6E05-BC16-2891-784A-487B32546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037" y="2741801"/>
            <a:ext cx="6858000" cy="618523"/>
          </a:xfrm>
        </p:spPr>
        <p:txBody>
          <a:bodyPr>
            <a:normAutofit/>
          </a:bodyPr>
          <a:lstStyle/>
          <a:p>
            <a:r>
              <a:rPr lang="en-US" sz="2800" dirty="0"/>
              <a:t>IRP 401  -  IRP 402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2CB3D3-279B-B082-038E-1D9A9B84C98F}"/>
              </a:ext>
            </a:extLst>
          </p:cNvPr>
          <p:cNvSpPr txBox="1"/>
          <p:nvPr/>
        </p:nvSpPr>
        <p:spPr>
          <a:xfrm>
            <a:off x="5771609" y="5465641"/>
            <a:ext cx="336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Prof. Fulton T. Armstrong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2F1C7F-4C3F-8F41-14A3-E7A59CB3BB16}"/>
              </a:ext>
            </a:extLst>
          </p:cNvPr>
          <p:cNvSpPr txBox="1"/>
          <p:nvPr/>
        </p:nvSpPr>
        <p:spPr>
          <a:xfrm>
            <a:off x="5771609" y="3997484"/>
            <a:ext cx="20278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Week Thirteen</a:t>
            </a:r>
            <a:br>
              <a:rPr lang="en-US" sz="2400" dirty="0"/>
            </a:br>
            <a:r>
              <a:rPr lang="en-US" sz="2400" dirty="0"/>
              <a:t>17 Apr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6C9DDC-478D-B3F7-4872-4410D3456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232" y="3882176"/>
            <a:ext cx="3232987" cy="20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93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3EABD9-9C2B-34ED-9021-0DB737AC059C}"/>
              </a:ext>
            </a:extLst>
          </p:cNvPr>
          <p:cNvSpPr txBox="1"/>
          <p:nvPr/>
        </p:nvSpPr>
        <p:spPr>
          <a:xfrm>
            <a:off x="2833487" y="5190314"/>
            <a:ext cx="60972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1" algn="ctr">
              <a:buSzPts val="1000"/>
              <a:tabLst>
                <a:tab pos="457200" algn="l"/>
              </a:tabLst>
            </a:pPr>
            <a:r>
              <a:rPr lang="en-US" sz="2800" dirty="0">
                <a:effectLst/>
                <a:latin typeface="Aptos" panose="020B0004020202020204" pitchFamily="34" charset="0"/>
              </a:rPr>
              <a:t>Canva </a:t>
            </a:r>
            <a:r>
              <a:rPr lang="en-US" sz="2800" dirty="0">
                <a:latin typeface="Aptos" panose="020B0004020202020204" pitchFamily="34" charset="0"/>
              </a:rPr>
              <a:t>Workshop</a:t>
            </a:r>
          </a:p>
          <a:p>
            <a:pPr marL="342900" marR="0" lvl="1" algn="ctr">
              <a:buSzPts val="1000"/>
              <a:tabLst>
                <a:tab pos="457200" algn="l"/>
              </a:tabLst>
            </a:pPr>
            <a:r>
              <a:rPr lang="en-US" sz="2800" dirty="0">
                <a:effectLst/>
                <a:latin typeface="Aptos" panose="020B0004020202020204" pitchFamily="34" charset="0"/>
              </a:rPr>
              <a:t>Emma Carroll Hudson</a:t>
            </a:r>
            <a:endParaRPr lang="en-US" sz="2800" dirty="0">
              <a:solidFill>
                <a:srgbClr val="0070C0"/>
              </a:solidFill>
              <a:effectLst/>
              <a:latin typeface="Aptos" panose="020B0004020202020204" pitchFamily="34" charset="0"/>
              <a:ea typeface="DengXian" panose="02010600030101010101" pitchFamily="2" charset="-122"/>
              <a:cs typeface="Aptos" panose="020B0004020202020204" pitchFamily="34" charset="0"/>
            </a:endParaRPr>
          </a:p>
        </p:txBody>
      </p:sp>
      <p:pic>
        <p:nvPicPr>
          <p:cNvPr id="5" name="Picture 4" descr="The image is a Canva promotional page featuring various design options, including social media, presentations, and videos, with a call to action to start designing for free.&#10;&#10;AI-generated content may be incorrect.">
            <a:extLst>
              <a:ext uri="{FF2B5EF4-FFF2-40B4-BE49-F238E27FC236}">
                <a16:creationId xmlns:a16="http://schemas.microsoft.com/office/drawing/2014/main" id="{F43DD327-743A-4017-1FC6-F8532127F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2" y="596379"/>
            <a:ext cx="11630110" cy="386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22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4D18E9-E431-5311-A82C-7044FAED96D1}"/>
              </a:ext>
            </a:extLst>
          </p:cNvPr>
          <p:cNvSpPr txBox="1"/>
          <p:nvPr/>
        </p:nvSpPr>
        <p:spPr>
          <a:xfrm>
            <a:off x="948461" y="796743"/>
            <a:ext cx="4773827" cy="46166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INTERNSHIP CONVERSATIONS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46C9C8-3365-3A23-4E7D-F5D0A16ED6B1}"/>
              </a:ext>
            </a:extLst>
          </p:cNvPr>
          <p:cNvSpPr txBox="1"/>
          <p:nvPr/>
        </p:nvSpPr>
        <p:spPr>
          <a:xfrm>
            <a:off x="3766714" y="1906460"/>
            <a:ext cx="7273249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Informal Discussion</a:t>
            </a:r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Launched with 2-3 mins on …</a:t>
            </a:r>
          </a:p>
          <a:p>
            <a:pPr marL="640080" lvl="1" indent="-182880">
              <a:spcAft>
                <a:spcPts val="600"/>
              </a:spcAft>
            </a:pPr>
            <a:r>
              <a:rPr lang="en-US" sz="2400" dirty="0"/>
              <a:t>Organization name, business, structure</a:t>
            </a:r>
          </a:p>
          <a:p>
            <a:pPr marL="640080" lvl="1" indent="-182880">
              <a:spcAft>
                <a:spcPts val="600"/>
              </a:spcAft>
            </a:pPr>
            <a:r>
              <a:rPr lang="en-US" sz="2400" dirty="0"/>
              <a:t>Your role – team, function, purpose</a:t>
            </a:r>
          </a:p>
          <a:p>
            <a:pPr marL="640080" lvl="1" indent="-182880">
              <a:spcAft>
                <a:spcPts val="600"/>
              </a:spcAft>
            </a:pPr>
            <a:r>
              <a:rPr lang="en-US" sz="2400" dirty="0"/>
              <a:t>Typical duties and responsibilities</a:t>
            </a:r>
          </a:p>
          <a:p>
            <a:pPr marL="640080" lvl="1" indent="-182880">
              <a:spcAft>
                <a:spcPts val="600"/>
              </a:spcAft>
            </a:pPr>
            <a:r>
              <a:rPr lang="en-US" sz="2400" dirty="0"/>
              <a:t>Most challenging aspect; most rewarding aspect</a:t>
            </a:r>
          </a:p>
          <a:p>
            <a:pPr marL="640080" lvl="1" indent="-182880">
              <a:spcAft>
                <a:spcPts val="600"/>
              </a:spcAft>
            </a:pPr>
            <a:r>
              <a:rPr lang="en-US" sz="2400" dirty="0"/>
              <a:t>Your takeaway: what you’ve learned about yourself and future interests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DDB117-9668-5F3C-B4BE-18F8ACF2B73A}"/>
              </a:ext>
            </a:extLst>
          </p:cNvPr>
          <p:cNvSpPr txBox="1"/>
          <p:nvPr/>
        </p:nvSpPr>
        <p:spPr>
          <a:xfrm>
            <a:off x="478835" y="2658977"/>
            <a:ext cx="255635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1">
              <a:buSzPts val="1000"/>
              <a:tabLst>
                <a:tab pos="457200" algn="l"/>
              </a:tabLst>
            </a:pPr>
            <a:r>
              <a:rPr lang="en-US" sz="2400" dirty="0">
                <a:effectLst/>
                <a:latin typeface="Aptos" panose="020B0004020202020204" pitchFamily="34" charset="0"/>
              </a:rPr>
              <a:t>Eli</a:t>
            </a:r>
          </a:p>
          <a:p>
            <a:pPr marL="342900" marR="0" lvl="1">
              <a:buSzPts val="1000"/>
              <a:tabLst>
                <a:tab pos="457200" algn="l"/>
              </a:tabLst>
            </a:pPr>
            <a:r>
              <a:rPr lang="en-US" sz="2400" dirty="0">
                <a:effectLst/>
                <a:latin typeface="Aptos" panose="020B0004020202020204" pitchFamily="34" charset="0"/>
              </a:rPr>
              <a:t>Kennedy</a:t>
            </a:r>
          </a:p>
          <a:p>
            <a:pPr marL="342900" marR="0" lvl="1">
              <a:buSzPts val="1000"/>
              <a:tabLst>
                <a:tab pos="457200" algn="l"/>
              </a:tabLst>
            </a:pPr>
            <a:r>
              <a:rPr lang="en-US" sz="2400" dirty="0">
                <a:effectLst/>
                <a:latin typeface="Aptos" panose="020B0004020202020204" pitchFamily="34" charset="0"/>
              </a:rPr>
              <a:t>Yvette</a:t>
            </a:r>
          </a:p>
          <a:p>
            <a:pPr marL="342900" marR="0" lvl="1">
              <a:buSzPts val="1000"/>
              <a:tabLst>
                <a:tab pos="457200" algn="l"/>
              </a:tabLst>
            </a:pPr>
            <a:r>
              <a:rPr lang="en-US" sz="2400" dirty="0">
                <a:effectLst/>
                <a:latin typeface="Aptos" panose="020B0004020202020204" pitchFamily="34" charset="0"/>
              </a:rPr>
              <a:t>Kaiwen</a:t>
            </a:r>
          </a:p>
          <a:p>
            <a:pPr marL="342900" marR="0" lvl="1">
              <a:buSzPts val="1000"/>
              <a:tabLst>
                <a:tab pos="457200" algn="l"/>
              </a:tabLst>
            </a:pPr>
            <a:r>
              <a:rPr lang="en-US" sz="2400" dirty="0">
                <a:effectLst/>
                <a:latin typeface="Aptos" panose="020B0004020202020204" pitchFamily="34" charset="0"/>
              </a:rPr>
              <a:t>Megha</a:t>
            </a:r>
          </a:p>
          <a:p>
            <a:pPr marL="342900" marR="0" lvl="1">
              <a:buSzPts val="1000"/>
              <a:tabLst>
                <a:tab pos="457200" algn="l"/>
              </a:tabLst>
            </a:pPr>
            <a:r>
              <a:rPr lang="en-US" sz="2400" dirty="0">
                <a:effectLst/>
                <a:latin typeface="Aptos" panose="020B0004020202020204" pitchFamily="34" charset="0"/>
              </a:rPr>
              <a:t>Molisa</a:t>
            </a:r>
          </a:p>
          <a:p>
            <a:pPr marL="342900" marR="0" lvl="1">
              <a:buSzPts val="1000"/>
              <a:tabLst>
                <a:tab pos="457200" algn="l"/>
              </a:tabLst>
            </a:pPr>
            <a:r>
              <a:rPr lang="en-US" sz="2400" dirty="0">
                <a:effectLst/>
                <a:latin typeface="Aptos" panose="020B0004020202020204" pitchFamily="34" charset="0"/>
              </a:rPr>
              <a:t>Emmett</a:t>
            </a:r>
            <a:endParaRPr lang="en-US" sz="2400" dirty="0">
              <a:solidFill>
                <a:srgbClr val="0070C0"/>
              </a:solidFill>
              <a:effectLst/>
              <a:latin typeface="Aptos" panose="020B0004020202020204" pitchFamily="34" charset="0"/>
              <a:ea typeface="DengXian" panose="02010600030101010101" pitchFamily="2" charset="-122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2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CFE6E-23EA-76CF-BB29-46103614D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917471-8A2F-67D5-7FEC-62B28513B27A}"/>
              </a:ext>
            </a:extLst>
          </p:cNvPr>
          <p:cNvSpPr txBox="1"/>
          <p:nvPr/>
        </p:nvSpPr>
        <p:spPr>
          <a:xfrm>
            <a:off x="1119947" y="817042"/>
            <a:ext cx="966075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1200"/>
              </a:spcAft>
              <a:buNone/>
            </a:pPr>
            <a:r>
              <a:rPr lang="en-US" sz="2800" i="1" dirty="0">
                <a:effectLst/>
                <a:latin typeface="Aptos" panose="020B0004020202020204" pitchFamily="34" charset="0"/>
              </a:rPr>
              <a:t>Lunch Discussion </a:t>
            </a:r>
          </a:p>
          <a:p>
            <a:pPr marL="0" marR="0" algn="ctr">
              <a:spcAft>
                <a:spcPts val="1200"/>
              </a:spcAft>
              <a:buNone/>
            </a:pPr>
            <a:r>
              <a:rPr lang="en-US" sz="2800" dirty="0">
                <a:effectLst/>
                <a:latin typeface="Aptos" panose="020B0004020202020204" pitchFamily="34" charset="0"/>
              </a:rPr>
              <a:t>“The Evolving Business Model of the News Media”</a:t>
            </a:r>
            <a:endParaRPr lang="en-US" sz="2800" kern="1200" dirty="0">
              <a:solidFill>
                <a:schemeClr val="tx1"/>
              </a:solidFill>
              <a:effectLst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F585D4-274E-54FB-CE7F-888A9F06B1C8}"/>
              </a:ext>
            </a:extLst>
          </p:cNvPr>
          <p:cNvSpPr txBox="1"/>
          <p:nvPr/>
        </p:nvSpPr>
        <p:spPr>
          <a:xfrm>
            <a:off x="3903813" y="3290208"/>
            <a:ext cx="71304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14300" defTabSz="685800">
              <a:buSzPts val="1000"/>
              <a:tabLst>
                <a:tab pos="457200" algn="l"/>
              </a:tabLst>
            </a:pPr>
            <a:r>
              <a:rPr lang="en-US" sz="2400" kern="12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Merrill Brown</a:t>
            </a:r>
            <a:br>
              <a:rPr lang="en-US" sz="2400" kern="12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</a:br>
            <a:r>
              <a:rPr lang="en-US" sz="2400" kern="12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Visiting Professional Fellow, the Institute for Democracy, Journalism and Citizenship (IDJC)</a:t>
            </a:r>
          </a:p>
          <a:p>
            <a:pPr marL="228600" indent="-342900" defTabSz="6858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400" kern="1200" dirty="0">
              <a:solidFill>
                <a:schemeClr val="tx1"/>
              </a:solidFill>
              <a:effectLst/>
              <a:latin typeface="Aptos" panose="020B0004020202020204" pitchFamily="34" charset="0"/>
              <a:ea typeface="+mn-ea"/>
              <a:cs typeface="+mn-cs"/>
            </a:endParaRPr>
          </a:p>
          <a:p>
            <a:pPr indent="-114300" defTabSz="685800">
              <a:buSzPts val="1000"/>
              <a:tabLst>
                <a:tab pos="457200" algn="l"/>
              </a:tabLst>
            </a:pPr>
            <a:endParaRPr lang="en-US" sz="2400" kern="1200" dirty="0">
              <a:solidFill>
                <a:schemeClr val="tx1"/>
              </a:solidFill>
              <a:effectLst/>
              <a:latin typeface="Aptos" panose="020B0004020202020204" pitchFamily="34" charset="0"/>
              <a:ea typeface="+mn-ea"/>
              <a:cs typeface="+mn-cs"/>
            </a:endParaRPr>
          </a:p>
          <a:p>
            <a:pPr indent="-114300" defTabSz="685800">
              <a:buSzPts val="1000"/>
              <a:tabLst>
                <a:tab pos="457200" algn="l"/>
              </a:tabLst>
            </a:pPr>
            <a:endParaRPr lang="en-US" sz="2400" dirty="0">
              <a:latin typeface="Aptos" panose="020B0004020202020204" pitchFamily="34" charset="0"/>
            </a:endParaRPr>
          </a:p>
          <a:p>
            <a:pPr indent="-114300" defTabSz="685800">
              <a:buSzPts val="1000"/>
              <a:tabLst>
                <a:tab pos="457200" algn="l"/>
              </a:tabLst>
            </a:pPr>
            <a:endParaRPr lang="en-US" sz="2400" kern="1200" dirty="0">
              <a:solidFill>
                <a:schemeClr val="tx1"/>
              </a:solidFill>
              <a:effectLst/>
              <a:latin typeface="Aptos" panose="020B0004020202020204" pitchFamily="34" charset="0"/>
              <a:ea typeface="+mn-ea"/>
              <a:cs typeface="+mn-cs"/>
            </a:endParaRPr>
          </a:p>
          <a:p>
            <a:pPr indent="-114300" defTabSz="685800">
              <a:buSzPts val="1000"/>
              <a:tabLst>
                <a:tab pos="457200" algn="l"/>
              </a:tabLst>
            </a:pPr>
            <a:r>
              <a:rPr lang="en-US" sz="2400" kern="12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Nayyera Haq</a:t>
            </a:r>
            <a:br>
              <a:rPr lang="en-US" sz="2400" kern="12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</a:br>
            <a:r>
              <a:rPr lang="en-US" sz="2400" kern="12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Assistant Dean, Maxwell in DC</a:t>
            </a:r>
          </a:p>
        </p:txBody>
      </p:sp>
      <p:pic>
        <p:nvPicPr>
          <p:cNvPr id="7" name="Picture 6" descr="The image shows an individual wearing a black suit and white shirt, with their hair styled neatly.&#10;&#10;AI-generated content may be incorrect.">
            <a:extLst>
              <a:ext uri="{FF2B5EF4-FFF2-40B4-BE49-F238E27FC236}">
                <a16:creationId xmlns:a16="http://schemas.microsoft.com/office/drawing/2014/main" id="{1324B24C-C4C5-ACD2-B8C3-D3D8D0C17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417" y="2323984"/>
            <a:ext cx="2103120" cy="2103120"/>
          </a:xfrm>
          <a:prstGeom prst="rect">
            <a:avLst/>
          </a:prstGeom>
        </p:spPr>
      </p:pic>
      <p:pic>
        <p:nvPicPr>
          <p:cNvPr id="9" name="Picture 8" descr="The image depicts a person with dark hair wearing a red dress.&#10;&#10;AI-generated content may be incorrect.">
            <a:extLst>
              <a:ext uri="{FF2B5EF4-FFF2-40B4-BE49-F238E27FC236}">
                <a16:creationId xmlns:a16="http://schemas.microsoft.com/office/drawing/2014/main" id="{78270AF1-B274-3208-5A9C-7B7C2EACA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977" y="4308219"/>
            <a:ext cx="2194560" cy="229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31706"/>
      </p:ext>
    </p:extLst>
  </p:cSld>
  <p:clrMapOvr>
    <a:masterClrMapping/>
  </p:clrMapOvr>
</p:sld>
</file>

<file path=ppt/theme/theme1.xml><?xml version="1.0" encoding="utf-8"?>
<a:theme xmlns:a="http://schemas.openxmlformats.org/drawingml/2006/main" name="AU_analysis_class_them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_analysis_class_theme" id="{D629ACFE-B0C4-497E-BC82-35A72FF012DF}" vid="{1BAA6AC4-EBB9-499A-AE4A-F60AD4DD45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AU_analysis_class_theme</Template>
  <TotalTime>1319</TotalTime>
  <Words>2106</Words>
  <Application>Microsoft Office PowerPoint</Application>
  <PresentationFormat>Widescreen</PresentationFormat>
  <Paragraphs>565</Paragraphs>
  <Slides>63</Slides>
  <Notes>2</Notes>
  <HiddenSlides>39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Aptos</vt:lpstr>
      <vt:lpstr>Arial</vt:lpstr>
      <vt:lpstr>Calibri</vt:lpstr>
      <vt:lpstr>Corbel</vt:lpstr>
      <vt:lpstr>Symbol</vt:lpstr>
      <vt:lpstr>Wingdings</vt:lpstr>
      <vt:lpstr>AU_analysis_class_theme</vt:lpstr>
      <vt:lpstr>Global Policy Seminar and NSC Simulation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Policy Seminar and NSC Simulation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cp:lastModifiedBy>Fulton Armstrong</cp:lastModifiedBy>
  <cp:revision>38</cp:revision>
  <cp:lastPrinted>2026-04-13T16:27:37Z</cp:lastPrinted>
  <dcterms:created xsi:type="dcterms:W3CDTF">2026-02-07T17:18:24Z</dcterms:created>
  <dcterms:modified xsi:type="dcterms:W3CDTF">2026-04-14T12:51:17Z</dcterms:modified>
  <cp:category/>
</cp:coreProperties>
</file>