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1769" r:id="rId2"/>
    <p:sldId id="1770" r:id="rId3"/>
    <p:sldId id="2177" r:id="rId4"/>
    <p:sldId id="2150" r:id="rId5"/>
    <p:sldId id="1009" r:id="rId6"/>
    <p:sldId id="2165" r:id="rId7"/>
    <p:sldId id="2178" r:id="rId8"/>
    <p:sldId id="2167" r:id="rId9"/>
    <p:sldId id="284" r:id="rId10"/>
    <p:sldId id="436" r:id="rId11"/>
    <p:sldId id="288" r:id="rId12"/>
    <p:sldId id="446" r:id="rId13"/>
    <p:sldId id="447" r:id="rId14"/>
    <p:sldId id="444" r:id="rId15"/>
    <p:sldId id="555" r:id="rId16"/>
    <p:sldId id="487" r:id="rId17"/>
    <p:sldId id="556" r:id="rId18"/>
    <p:sldId id="2168" r:id="rId19"/>
    <p:sldId id="2169" r:id="rId20"/>
    <p:sldId id="2170" r:id="rId21"/>
    <p:sldId id="908" r:id="rId22"/>
    <p:sldId id="2172" r:id="rId23"/>
    <p:sldId id="2173" r:id="rId24"/>
    <p:sldId id="2179" r:id="rId25"/>
    <p:sldId id="2174" r:id="rId26"/>
    <p:sldId id="2161" r:id="rId27"/>
    <p:sldId id="1789" r:id="rId28"/>
    <p:sldId id="1016" r:id="rId29"/>
    <p:sldId id="1938" r:id="rId30"/>
    <p:sldId id="1017" r:id="rId31"/>
    <p:sldId id="2171" r:id="rId32"/>
    <p:sldId id="1918" r:id="rId33"/>
    <p:sldId id="2176" r:id="rId34"/>
    <p:sldId id="2145" r:id="rId35"/>
    <p:sldId id="1827" r:id="rId36"/>
    <p:sldId id="2164" r:id="rId37"/>
    <p:sldId id="2175" r:id="rId3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0C9"/>
    <a:srgbClr val="EAE4D8"/>
    <a:srgbClr val="FFFFFF"/>
    <a:srgbClr val="BF2F1E"/>
    <a:srgbClr val="7DA4B3"/>
    <a:srgbClr val="829B77"/>
    <a:srgbClr val="F8F0D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E8180-A596-4A0C-9E93-6931A88EC808}" v="6" dt="2025-11-20T15:06:36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77" autoAdjust="0"/>
    <p:restoredTop sz="94809"/>
  </p:normalViewPr>
  <p:slideViewPr>
    <p:cSldViewPr snapToGrid="0">
      <p:cViewPr varScale="1">
        <p:scale>
          <a:sx n="66" d="100"/>
          <a:sy n="66" d="100"/>
        </p:scale>
        <p:origin x="96" y="15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4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7105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71054"/>
          </a:xfrm>
          <a:prstGeom prst="rect">
            <a:avLst/>
          </a:prstGeom>
        </p:spPr>
        <p:txBody>
          <a:bodyPr vert="horz" lIns="94203" tIns="47102" rIns="94203" bIns="47102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3" tIns="47102" rIns="94203" bIns="471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3"/>
          </a:xfrm>
          <a:prstGeom prst="rect">
            <a:avLst/>
          </a:prstGeom>
        </p:spPr>
        <p:txBody>
          <a:bodyPr vert="horz" lIns="94203" tIns="47102" rIns="94203" bIns="471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5"/>
            <a:ext cx="3077739" cy="471053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5"/>
            <a:ext cx="3077739" cy="471053"/>
          </a:xfrm>
          <a:prstGeom prst="rect">
            <a:avLst/>
          </a:prstGeom>
        </p:spPr>
        <p:txBody>
          <a:bodyPr vert="horz" lIns="94203" tIns="47102" rIns="94203" bIns="47102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CHATS ARE ON T.V.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E3C7A-20EB-447C-8356-80B88D38F6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 to provoke you … intellectually … to challenge analysis, including mine, and policy.</a:t>
            </a:r>
          </a:p>
          <a:p>
            <a:r>
              <a:rPr lang="en-US" dirty="0"/>
              <a:t>Will put to you whether policy represents best of American values – </a:t>
            </a:r>
            <a:r>
              <a:rPr lang="en-US" dirty="0" err="1"/>
              <a:t>hr</a:t>
            </a:r>
            <a:r>
              <a:rPr lang="en-US" dirty="0"/>
              <a:t>, democracy, etc., on one side, but HOW.</a:t>
            </a:r>
          </a:p>
          <a:p>
            <a:r>
              <a:rPr lang="en-US" dirty="0"/>
              <a:t>Will ask you whether policy should be based on process or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FB9DA-EB9C-4243-8B95-EA743315AA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3CFB-9A6A-D173-D6AC-6F8316601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32836-0373-FA07-7C2D-FA333CB7A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9069B1-4D47-B175-44B7-637ED52CD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CHATS ARE ON T.V.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526DC-BBD8-F4F8-E79A-46A5C5506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E3C7A-20EB-447C-8356-80B88D38F6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1BF3E-3638-1BE9-19E8-D7F0A5B1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B30F3-BD7D-6234-5CC1-5D1D826DC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3403F-0AAD-4811-E2C5-E9AAD8B07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CHATS ARE ON T.V.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AA1E5-D172-E683-AD21-B0529A1A2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E3C7A-20EB-447C-8356-80B88D38F6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552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Thirteen</a:t>
            </a:r>
            <a:br>
              <a:rPr lang="en-US" sz="2400" dirty="0"/>
            </a:br>
            <a:r>
              <a:rPr lang="en-US" sz="2400" dirty="0"/>
              <a:t>21 November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1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410275-05C7-47F7-A8E4-14678F1E738A}"/>
              </a:ext>
            </a:extLst>
          </p:cNvPr>
          <p:cNvSpPr/>
          <p:nvPr/>
        </p:nvSpPr>
        <p:spPr>
          <a:xfrm>
            <a:off x="2299060" y="1210022"/>
            <a:ext cx="716549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The issue before us …  “THE CUBA QUESTION”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What is happening and why?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Where are things headed?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What is the U.S. angle?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Our role?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Our interests?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Our policies?</a:t>
            </a:r>
          </a:p>
        </p:txBody>
      </p:sp>
    </p:spTree>
    <p:extLst>
      <p:ext uri="{BB962C8B-B14F-4D97-AF65-F5344CB8AC3E}">
        <p14:creationId xmlns:p14="http://schemas.microsoft.com/office/powerpoint/2010/main" val="37752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4817128E-8029-4A83-950C-F4F4F432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42" y="784957"/>
            <a:ext cx="2686542" cy="134864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0592980-2AD3-4535-86E6-B0276C27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42" y="2279472"/>
            <a:ext cx="805180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DABAF-D319-4B3A-B02A-DB553CC88030}"/>
              </a:ext>
            </a:extLst>
          </p:cNvPr>
          <p:cNvSpPr txBox="1"/>
          <p:nvPr/>
        </p:nvSpPr>
        <p:spPr>
          <a:xfrm>
            <a:off x="7349446" y="6355477"/>
            <a:ext cx="229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740m (1,250km)across</a:t>
            </a:r>
          </a:p>
        </p:txBody>
      </p:sp>
    </p:spTree>
    <p:extLst>
      <p:ext uri="{BB962C8B-B14F-4D97-AF65-F5344CB8AC3E}">
        <p14:creationId xmlns:p14="http://schemas.microsoft.com/office/powerpoint/2010/main" val="80707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5541ED-7474-4EC8-A25A-5C1AC1BD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0" y="468759"/>
            <a:ext cx="4876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6D7FFC-48A1-4B4A-9E1C-45BA23E10DF4}"/>
              </a:ext>
            </a:extLst>
          </p:cNvPr>
          <p:cNvSpPr txBox="1"/>
          <p:nvPr/>
        </p:nvSpPr>
        <p:spPr>
          <a:xfrm>
            <a:off x="2013094" y="310634"/>
            <a:ext cx="233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Perla de las </a:t>
            </a:r>
            <a:r>
              <a:rPr lang="en-US" dirty="0" err="1"/>
              <a:t>Antillas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87B50F-5BCF-49F2-BD16-62934FBEB393}"/>
              </a:ext>
            </a:extLst>
          </p:cNvPr>
          <p:cNvGrpSpPr/>
          <p:nvPr/>
        </p:nvGrpSpPr>
        <p:grpSpPr>
          <a:xfrm>
            <a:off x="1646557" y="950576"/>
            <a:ext cx="8898887" cy="5520279"/>
            <a:chOff x="122556" y="950575"/>
            <a:chExt cx="8898887" cy="5520279"/>
          </a:xfrm>
        </p:grpSpPr>
        <p:pic>
          <p:nvPicPr>
            <p:cNvPr id="3" name="Picture 2" descr="Map&#10;&#10;Description automatically generated">
              <a:extLst>
                <a:ext uri="{FF2B5EF4-FFF2-40B4-BE49-F238E27FC236}">
                  <a16:creationId xmlns:a16="http://schemas.microsoft.com/office/drawing/2014/main" id="{2426FADB-BA7C-4A7C-8072-ACD38972A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6" y="950575"/>
              <a:ext cx="8898887" cy="552027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9A3E02B-7FC2-45F6-9E65-26F47A32C6B9}"/>
                </a:ext>
              </a:extLst>
            </p:cNvPr>
            <p:cNvSpPr/>
            <p:nvPr/>
          </p:nvSpPr>
          <p:spPr>
            <a:xfrm>
              <a:off x="122556" y="5640110"/>
              <a:ext cx="1495425" cy="819150"/>
            </a:xfrm>
            <a:prstGeom prst="rect">
              <a:avLst/>
            </a:prstGeom>
            <a:solidFill>
              <a:srgbClr val="81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8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AA4CE3-A515-46C9-9E29-6AE230552446}"/>
              </a:ext>
            </a:extLst>
          </p:cNvPr>
          <p:cNvSpPr txBox="1"/>
          <p:nvPr/>
        </p:nvSpPr>
        <p:spPr>
          <a:xfrm>
            <a:off x="4715291" y="695548"/>
            <a:ext cx="56899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Chief of State</a:t>
            </a:r>
          </a:p>
          <a:p>
            <a:pPr marL="274320" indent="-274320"/>
            <a:r>
              <a:rPr lang="en-US" sz="2400" dirty="0"/>
              <a:t>President Miguel DÍAZ-CANEL </a:t>
            </a:r>
            <a:r>
              <a:rPr lang="en-US" sz="2400" dirty="0" err="1"/>
              <a:t>Bermúdez</a:t>
            </a:r>
            <a:br>
              <a:rPr lang="en-US" sz="2400" dirty="0"/>
            </a:br>
            <a:endParaRPr lang="en-US" sz="2400" dirty="0"/>
          </a:p>
          <a:p>
            <a:pPr marL="274320" indent="-274320"/>
            <a:r>
              <a:rPr lang="en-US" sz="2400" dirty="0"/>
              <a:t>President of the Council of State and the Council of Ministers since April 2018 </a:t>
            </a:r>
          </a:p>
          <a:p>
            <a:pPr marL="274320" indent="-274320"/>
            <a:r>
              <a:rPr lang="en-US" sz="2400" dirty="0"/>
              <a:t>First Secretary of the Communist Party of Cuba since April 2021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EE187-71D1-44D3-8DDC-D958A964BB81}"/>
              </a:ext>
            </a:extLst>
          </p:cNvPr>
          <p:cNvSpPr txBox="1"/>
          <p:nvPr/>
        </p:nvSpPr>
        <p:spPr>
          <a:xfrm>
            <a:off x="2408733" y="4404392"/>
            <a:ext cx="73745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Prime Minister Manuel MARRERO Cruz</a:t>
            </a:r>
          </a:p>
          <a:p>
            <a:endParaRPr lang="en-US" sz="2400" dirty="0"/>
          </a:p>
          <a:p>
            <a:pPr marL="274320" indent="-274320"/>
            <a:r>
              <a:rPr lang="en-US" sz="2400" dirty="0"/>
              <a:t>Head of Government (Council of Ministers) since December 2019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E9CC6-A6B7-4AEB-8145-5E94AF93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53" y="695548"/>
            <a:ext cx="2180450" cy="30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76CAF-3471-4566-8D7C-FF30F49053D6}"/>
              </a:ext>
            </a:extLst>
          </p:cNvPr>
          <p:cNvSpPr txBox="1"/>
          <p:nvPr/>
        </p:nvSpPr>
        <p:spPr>
          <a:xfrm>
            <a:off x="2675988" y="3374409"/>
            <a:ext cx="583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Shortages of everything, including food and medicine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ECAE9-16DE-4F23-A971-AC6A310849B7}"/>
              </a:ext>
            </a:extLst>
          </p:cNvPr>
          <p:cNvSpPr txBox="1"/>
          <p:nvPr/>
        </p:nvSpPr>
        <p:spPr>
          <a:xfrm>
            <a:off x="4772923" y="4730527"/>
            <a:ext cx="3770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Electricity outages; fuel shortages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DCE6-FB31-4C24-884F-55E0A8448C75}"/>
              </a:ext>
            </a:extLst>
          </p:cNvPr>
          <p:cNvSpPr txBox="1"/>
          <p:nvPr/>
        </p:nvSpPr>
        <p:spPr>
          <a:xfrm>
            <a:off x="6154713" y="5608641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Sick and tired of it all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10697A-889A-418D-A8D3-81B020AE584E}"/>
              </a:ext>
            </a:extLst>
          </p:cNvPr>
          <p:cNvSpPr/>
          <p:nvPr/>
        </p:nvSpPr>
        <p:spPr>
          <a:xfrm>
            <a:off x="2717727" y="1973075"/>
            <a:ext cx="6870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Life is TOUGH in Cuba.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E9B6-7CD9-4221-879E-93AC8C147835}"/>
              </a:ext>
            </a:extLst>
          </p:cNvPr>
          <p:cNvSpPr txBox="1"/>
          <p:nvPr/>
        </p:nvSpPr>
        <p:spPr>
          <a:xfrm>
            <a:off x="5920803" y="3961596"/>
            <a:ext cx="397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Unemployment/underemployment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5E0899-C77C-4045-9726-34A984C3931F}"/>
              </a:ext>
            </a:extLst>
          </p:cNvPr>
          <p:cNvSpPr txBox="1"/>
          <p:nvPr/>
        </p:nvSpPr>
        <p:spPr>
          <a:xfrm>
            <a:off x="2922577" y="433041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23891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9EA82D-DAFE-4141-A329-8FFE2AD3CD92}"/>
              </a:ext>
            </a:extLst>
          </p:cNvPr>
          <p:cNvSpPr txBox="1"/>
          <p:nvPr/>
        </p:nvSpPr>
        <p:spPr>
          <a:xfrm>
            <a:off x="1715709" y="1001695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ECONOMY (NEVER GOOD) WORSE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Contracting 10% or more each year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Continued bad this year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639D5-CC0D-45D9-913E-F3FE1CE7F1BF}"/>
              </a:ext>
            </a:extLst>
          </p:cNvPr>
          <p:cNvSpPr txBox="1"/>
          <p:nvPr/>
        </p:nvSpPr>
        <p:spPr>
          <a:xfrm>
            <a:off x="6096001" y="1643896"/>
            <a:ext cx="41885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SHORTAGES (NEVER GOOD) WORSE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Hours in line for basics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Hospitals short of supplies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Power outages in summer heat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AB952-0B8D-4EDD-A702-FC3ADC110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/>
          <a:stretch/>
        </p:blipFill>
        <p:spPr>
          <a:xfrm>
            <a:off x="1907417" y="3423405"/>
            <a:ext cx="5861368" cy="3317755"/>
          </a:xfrm>
          <a:prstGeom prst="rect">
            <a:avLst/>
          </a:prstGeom>
        </p:spPr>
      </p:pic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F5B6AAAC-CE6B-49C2-865D-399C7F026F65}"/>
              </a:ext>
            </a:extLst>
          </p:cNvPr>
          <p:cNvSpPr txBox="1"/>
          <p:nvPr/>
        </p:nvSpPr>
        <p:spPr>
          <a:xfrm>
            <a:off x="4421217" y="4499687"/>
            <a:ext cx="567963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182880" rIns="274320" bIns="182880" rtlCol="0">
            <a:spAutoFit/>
          </a:bodyPr>
          <a:lstStyle/>
          <a:p>
            <a:r>
              <a:rPr lang="en-US" sz="2400" dirty="0"/>
              <a:t>Worst since “Special Period” in early ‘90s</a:t>
            </a:r>
          </a:p>
        </p:txBody>
      </p:sp>
    </p:spTree>
    <p:extLst>
      <p:ext uri="{BB962C8B-B14F-4D97-AF65-F5344CB8AC3E}">
        <p14:creationId xmlns:p14="http://schemas.microsoft.com/office/powerpoint/2010/main" val="41417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14499-0173-4126-8419-B8C46319E027}"/>
              </a:ext>
            </a:extLst>
          </p:cNvPr>
          <p:cNvSpPr txBox="1"/>
          <p:nvPr/>
        </p:nvSpPr>
        <p:spPr>
          <a:xfrm>
            <a:off x="1025896" y="739470"/>
            <a:ext cx="671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ANALYTICAL DEBATE:  Why’s the economy so bad?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35737-91E1-4A9D-95BC-A1B8BF10F9B3}"/>
              </a:ext>
            </a:extLst>
          </p:cNvPr>
          <p:cNvSpPr txBox="1"/>
          <p:nvPr/>
        </p:nvSpPr>
        <p:spPr>
          <a:xfrm>
            <a:off x="1277304" y="1477323"/>
            <a:ext cx="799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Some controversy on how to rank reasons, but my ranking in recent years: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607F2-78A0-4653-BA9E-CC9C067A36EB}"/>
              </a:ext>
            </a:extLst>
          </p:cNvPr>
          <p:cNvSpPr txBox="1"/>
          <p:nvPr/>
        </p:nvSpPr>
        <p:spPr>
          <a:xfrm>
            <a:off x="1773273" y="2432428"/>
            <a:ext cx="909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COVID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C459D7-7E01-4771-9113-052DFC81CB02}"/>
              </a:ext>
            </a:extLst>
          </p:cNvPr>
          <p:cNvSpPr txBox="1"/>
          <p:nvPr/>
        </p:nvSpPr>
        <p:spPr>
          <a:xfrm>
            <a:off x="3250185" y="4011733"/>
            <a:ext cx="5064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Shut door to tourists, source of $3 billion/year</a:t>
            </a:r>
          </a:p>
          <a:p>
            <a:r>
              <a:rPr lang="en-US" sz="2000" dirty="0"/>
              <a:t>Depressed domestic production, consumption</a:t>
            </a:r>
          </a:p>
          <a:p>
            <a:r>
              <a:rPr lang="en-US" sz="2000" dirty="0"/>
              <a:t>Just generally wore people down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6FBDB-9D8D-48F9-BB6A-38A4646D36F9}"/>
              </a:ext>
            </a:extLst>
          </p:cNvPr>
          <p:cNvSpPr txBox="1"/>
          <p:nvPr/>
        </p:nvSpPr>
        <p:spPr>
          <a:xfrm>
            <a:off x="1162667" y="4011733"/>
            <a:ext cx="206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U.S. SANCTIONS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7B45D6-4121-41F5-9C3E-E09B960C17A6}"/>
              </a:ext>
            </a:extLst>
          </p:cNvPr>
          <p:cNvSpPr txBox="1"/>
          <p:nvPr/>
        </p:nvSpPr>
        <p:spPr>
          <a:xfrm>
            <a:off x="3280111" y="2488164"/>
            <a:ext cx="742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/>
            <a:r>
              <a:rPr lang="en-US" sz="2000" dirty="0"/>
              <a:t>Trump and Biden suspended licenses for U.S. travel</a:t>
            </a:r>
          </a:p>
          <a:p>
            <a:pPr marL="274320" indent="-274320"/>
            <a:r>
              <a:rPr lang="en-US" sz="2000" dirty="0"/>
              <a:t>Trump essentially shut down remittances; Biden reopened w/o banks</a:t>
            </a:r>
          </a:p>
          <a:p>
            <a:pPr marL="274320" indent="-274320"/>
            <a:r>
              <a:rPr lang="en-US" sz="2000" dirty="0"/>
              <a:t>Trump pressed ahead with Title III, etc., and Biden continued</a:t>
            </a:r>
          </a:p>
          <a:p>
            <a:pPr marL="274320" indent="-274320"/>
            <a:r>
              <a:rPr lang="en-US" sz="2000" dirty="0"/>
              <a:t>Trump and Biden put Cuba back on SSOT list, and Biden enforced punitive ESTA measures.</a:t>
            </a: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623F83E3-30C1-40E3-87F1-B0BE67C51303}"/>
              </a:ext>
            </a:extLst>
          </p:cNvPr>
          <p:cNvSpPr txBox="1"/>
          <p:nvPr/>
        </p:nvSpPr>
        <p:spPr>
          <a:xfrm>
            <a:off x="8103379" y="3754445"/>
            <a:ext cx="2601033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r>
              <a:rPr lang="en-US" dirty="0"/>
              <a:t>~$3.5 billion</a:t>
            </a:r>
          </a:p>
          <a:p>
            <a:r>
              <a:rPr lang="en-US" dirty="0"/>
              <a:t>2%-3% GDP</a:t>
            </a:r>
          </a:p>
          <a:p>
            <a:r>
              <a:rPr lang="en-US" dirty="0"/>
              <a:t>56 percent of families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469C46-8C71-405A-A709-86CF6AC7A6A2}"/>
              </a:ext>
            </a:extLst>
          </p:cNvPr>
          <p:cNvSpPr txBox="1"/>
          <p:nvPr/>
        </p:nvSpPr>
        <p:spPr>
          <a:xfrm>
            <a:off x="1385343" y="5035546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VENEZUELA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FD7099-F2E1-46AD-8F73-890B45CF79E9}"/>
              </a:ext>
            </a:extLst>
          </p:cNvPr>
          <p:cNvSpPr txBox="1"/>
          <p:nvPr/>
        </p:nvSpPr>
        <p:spPr>
          <a:xfrm>
            <a:off x="3229515" y="5129966"/>
            <a:ext cx="5059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Reduced source of hard-currency for services</a:t>
            </a:r>
          </a:p>
          <a:p>
            <a:r>
              <a:rPr lang="en-US" sz="2000" dirty="0"/>
              <a:t>Reduced source of subsidized oil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BFCAB-4270-4121-9151-FF5BEBDACA32}"/>
              </a:ext>
            </a:extLst>
          </p:cNvPr>
          <p:cNvSpPr txBox="1"/>
          <p:nvPr/>
        </p:nvSpPr>
        <p:spPr>
          <a:xfrm>
            <a:off x="6807531" y="6007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18" name="TextBox 17">
            <a:extLst>
              <a:ext uri="{FF2B5EF4-FFF2-40B4-BE49-F238E27FC236}">
                <a16:creationId xmlns:a16="http://schemas.microsoft.com/office/drawing/2014/main" id="{5C7536F5-8476-4B19-9B13-C36DE66F3A27}"/>
              </a:ext>
            </a:extLst>
          </p:cNvPr>
          <p:cNvSpPr txBox="1"/>
          <p:nvPr/>
        </p:nvSpPr>
        <p:spPr>
          <a:xfrm>
            <a:off x="3361686" y="6118530"/>
            <a:ext cx="6403987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dirty="0"/>
              <a:t>Estimated 50% drop in supplies; formerly ~112k barrels/day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62921-5C0D-F6B7-BFFF-72B9C528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86" y="3527341"/>
            <a:ext cx="6125430" cy="1019317"/>
          </a:xfrm>
          <a:prstGeom prst="rect">
            <a:avLst/>
          </a:prstGeom>
          <a:ln>
            <a:solidFill>
              <a:srgbClr val="FFFF00"/>
            </a:solidFill>
          </a:ln>
        </p:spPr>
      </p:pic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832A3BEA-0C81-5208-7DC8-1D411B863A65}"/>
              </a:ext>
            </a:extLst>
          </p:cNvPr>
          <p:cNvSpPr txBox="1"/>
          <p:nvPr/>
        </p:nvSpPr>
        <p:spPr>
          <a:xfrm rot="21394793">
            <a:off x="3525989" y="1748444"/>
            <a:ext cx="6075381" cy="387798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 lIns="457200" tIns="457200" rIns="457200" bIns="457200" rtlCol="0">
            <a:spAutoFit/>
          </a:bodyPr>
          <a:lstStyle/>
          <a:p>
            <a:r>
              <a:rPr lang="en-US" sz="2400" dirty="0"/>
              <a:t>AGGRAVATING IT ALL:</a:t>
            </a:r>
          </a:p>
          <a:p>
            <a:r>
              <a:rPr lang="en-US" sz="2400" dirty="0"/>
              <a:t>Government failure to reform inefficient </a:t>
            </a:r>
            <a:br>
              <a:rPr lang="en-US" sz="2400" dirty="0"/>
            </a:br>
            <a:r>
              <a:rPr lang="en-US" sz="2400" dirty="0"/>
              <a:t>centrally controlled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Promised repeatedly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Done piecemeal, haltingly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delivered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 good reform turned bad</a:t>
            </a:r>
          </a:p>
        </p:txBody>
      </p:sp>
    </p:spTree>
    <p:extLst>
      <p:ext uri="{BB962C8B-B14F-4D97-AF65-F5344CB8AC3E}">
        <p14:creationId xmlns:p14="http://schemas.microsoft.com/office/powerpoint/2010/main" val="25536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00261 0.2303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013 -0.1819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4" grpId="0" animBg="1"/>
      <p:bldP spid="14" grpId="1" animBg="1"/>
      <p:bldP spid="15" grpId="0"/>
      <p:bldP spid="18" grpId="0" animBg="1"/>
      <p:bldP spid="18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0F275-2468-8833-4D6F-ED7D9256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1D2F-A56D-F2E4-6BCF-5655DE577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689" y="869880"/>
            <a:ext cx="3069922" cy="89118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ptos" panose="020B0004020202020204" pitchFamily="34" charset="0"/>
              </a:rPr>
              <a:t>U.S. Policy?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83AD3-821C-F9D1-4B88-006182323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1180" y="2440583"/>
            <a:ext cx="6775646" cy="22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C103-8BEC-77C4-1EF9-A11043C5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2B89CE-F1DC-DA0F-3C02-CFAEB7C6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94" y="862168"/>
            <a:ext cx="3657600" cy="1231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43A044-70FA-0D81-6A02-DD91864F9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88" y="2973473"/>
            <a:ext cx="2950359" cy="1258230"/>
          </a:xfrm>
        </p:spPr>
        <p:txBody>
          <a:bodyPr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800" dirty="0">
                <a:latin typeface="Aptos" panose="020B0004020202020204" pitchFamily="34" charset="0"/>
              </a:rPr>
              <a:t>“Maximum pressure”</a:t>
            </a:r>
            <a:br>
              <a:rPr lang="en-US" sz="2800" dirty="0">
                <a:latin typeface="Aptos" panose="020B0004020202020204" pitchFamily="34" charset="0"/>
              </a:rPr>
            </a:br>
            <a:br>
              <a:rPr lang="en-US" sz="2800" dirty="0">
                <a:latin typeface="Aptos" panose="020B0004020202020204" pitchFamily="34" charset="0"/>
              </a:rPr>
            </a:br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02532-2414-2AB6-0B61-ACF1E0079FF3}"/>
              </a:ext>
            </a:extLst>
          </p:cNvPr>
          <p:cNvSpPr txBox="1"/>
          <p:nvPr/>
        </p:nvSpPr>
        <p:spPr>
          <a:xfrm>
            <a:off x="1988263" y="377308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Economic embargo since 1962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“Extraterritorial sanctions”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Diplomatic isolation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9654-52EB-7BF9-2C04-9B98273FC773}"/>
              </a:ext>
            </a:extLst>
          </p:cNvPr>
          <p:cNvSpPr txBox="1"/>
          <p:nvPr/>
        </p:nvSpPr>
        <p:spPr>
          <a:xfrm>
            <a:off x="6618880" y="377308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ptos" panose="020B0004020202020204" pitchFamily="34" charset="0"/>
              </a:rPr>
              <a:t>“Democracy promotion”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400" dirty="0">
                <a:latin typeface="Aptos" panose="020B0004020202020204" pitchFamily="34" charset="0"/>
              </a:rPr>
            </a:br>
            <a:r>
              <a:rPr lang="en-US" sz="2400" dirty="0">
                <a:latin typeface="Aptos" panose="020B0004020202020204" pitchFamily="34" charset="0"/>
              </a:rPr>
              <a:t>Radio/TV Mart</a:t>
            </a:r>
            <a:r>
              <a:rPr lang="es-ES" sz="2400" dirty="0">
                <a:latin typeface="Aptos" panose="020B0004020202020204" pitchFamily="34" charset="0"/>
              </a:rPr>
              <a:t>í</a:t>
            </a:r>
            <a:br>
              <a:rPr lang="es-ES" sz="2400" dirty="0">
                <a:latin typeface="Aptos" panose="020B0004020202020204" pitchFamily="34" charset="0"/>
              </a:rPr>
            </a:br>
            <a:br>
              <a:rPr lang="es-ES" sz="2400" dirty="0">
                <a:latin typeface="Aptos" panose="020B0004020202020204" pitchFamily="34" charset="0"/>
              </a:rPr>
            </a:br>
            <a:r>
              <a:rPr lang="es-ES" sz="2400" dirty="0" err="1">
                <a:latin typeface="Aptos" panose="020B0004020202020204" pitchFamily="34" charset="0"/>
              </a:rPr>
              <a:t>Various</a:t>
            </a:r>
            <a:r>
              <a:rPr lang="es-ES" sz="2400" dirty="0">
                <a:latin typeface="Aptos" panose="020B0004020202020204" pitchFamily="34" charset="0"/>
              </a:rPr>
              <a:t> clandestine </a:t>
            </a:r>
            <a:r>
              <a:rPr lang="es-ES" sz="2400" dirty="0" err="1">
                <a:latin typeface="Aptos" panose="020B0004020202020204" pitchFamily="34" charset="0"/>
              </a:rPr>
              <a:t>actions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0BE2E-3572-5B81-AD55-C90C4E8F73F7}"/>
              </a:ext>
            </a:extLst>
          </p:cNvPr>
          <p:cNvSpPr txBox="1"/>
          <p:nvPr/>
        </p:nvSpPr>
        <p:spPr>
          <a:xfrm>
            <a:off x="5955323" y="961292"/>
            <a:ext cx="53808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WHY?</a:t>
            </a:r>
          </a:p>
          <a:p>
            <a:r>
              <a:rPr lang="en-US" sz="2800" dirty="0">
                <a:latin typeface="Aptos" panose="020B0004020202020204" pitchFamily="34" charset="0"/>
              </a:rPr>
              <a:t>	Cuban actions past/present?</a:t>
            </a:r>
          </a:p>
          <a:p>
            <a:r>
              <a:rPr lang="en-US" sz="2800" dirty="0">
                <a:latin typeface="Aptos" panose="020B0004020202020204" pitchFamily="34" charset="0"/>
              </a:rPr>
              <a:t>	Human rights?</a:t>
            </a:r>
          </a:p>
          <a:p>
            <a:r>
              <a:rPr lang="en-US" sz="2800" dirty="0">
                <a:latin typeface="Aptos" panose="020B0004020202020204" pitchFamily="34" charset="0"/>
              </a:rPr>
              <a:t>	U.S. domestic political issues?</a:t>
            </a:r>
          </a:p>
        </p:txBody>
      </p:sp>
    </p:spTree>
    <p:extLst>
      <p:ext uri="{BB962C8B-B14F-4D97-AF65-F5344CB8AC3E}">
        <p14:creationId xmlns:p14="http://schemas.microsoft.com/office/powerpoint/2010/main" val="27573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74216"/>
              </p:ext>
            </p:extLst>
          </p:nvPr>
        </p:nvGraphicFramePr>
        <p:xfrm>
          <a:off x="3791527" y="535183"/>
          <a:ext cx="3894012" cy="5817870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 (29 Aug)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2 (5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3 (12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4 (19 Sep)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5 (26 Sep)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6 (3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7 (10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8 (17 Oct)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9 (24 Oct)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10 (31 Oct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11 (7 Nov)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12 (14 Nov)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13 (21 Nov)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Thanksgiving Break</a:t>
                      </a:r>
                    </a:p>
                  </a:txBody>
                  <a:tcPr marL="36830" marR="18415" marT="27305" marB="27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Week 14 (5 Dec)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280399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47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Fall </a:t>
            </a:r>
            <a:r>
              <a:rPr lang="en-US" sz="28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927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017 0.6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81367-22A8-8178-B9A5-01FF667CB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/>
          <a:stretch>
            <a:fillRect/>
          </a:stretch>
        </p:blipFill>
        <p:spPr>
          <a:xfrm>
            <a:off x="5038454" y="2651452"/>
            <a:ext cx="211509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301BC-611B-46BF-B0DC-6545565A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54" y="1645920"/>
            <a:ext cx="534656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C044-85F1-4260-4934-1134131FF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A33E2B-ACC5-E700-4D86-FDEF3DFE72B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89E0A2-5AAE-F20B-F256-AF73DAFA51D6}"/>
              </a:ext>
            </a:extLst>
          </p:cNvPr>
          <p:cNvSpPr txBox="1"/>
          <p:nvPr/>
        </p:nvSpPr>
        <p:spPr>
          <a:xfrm>
            <a:off x="1371600" y="2560320"/>
            <a:ext cx="28328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Melinda Kimble</a:t>
            </a:r>
          </a:p>
          <a:p>
            <a:r>
              <a:rPr lang="en-US" sz="2400" dirty="0"/>
              <a:t>UN Foundation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A3687-DD2C-2521-0103-2F8385ED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4" y="429065"/>
            <a:ext cx="4823244" cy="6217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7C0008-FF9E-DE5F-948F-F23899E271A5}"/>
              </a:ext>
            </a:extLst>
          </p:cNvPr>
          <p:cNvSpPr txBox="1"/>
          <p:nvPr/>
        </p:nvSpPr>
        <p:spPr>
          <a:xfrm>
            <a:off x="10217188" y="624426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4pp</a:t>
            </a:r>
          </a:p>
        </p:txBody>
      </p:sp>
    </p:spTree>
    <p:extLst>
      <p:ext uri="{BB962C8B-B14F-4D97-AF65-F5344CB8AC3E}">
        <p14:creationId xmlns:p14="http://schemas.microsoft.com/office/powerpoint/2010/main" val="222245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3CFA6-2303-0DDD-8177-B5458EA73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1A813-7634-A095-DF37-6B1E199FF45C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6D50D-D8B8-06A0-9478-31CCEB8E499B}"/>
              </a:ext>
            </a:extLst>
          </p:cNvPr>
          <p:cNvSpPr txBox="1"/>
          <p:nvPr/>
        </p:nvSpPr>
        <p:spPr>
          <a:xfrm>
            <a:off x="1371600" y="2560320"/>
            <a:ext cx="28328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Melinda Kimble</a:t>
            </a:r>
          </a:p>
          <a:p>
            <a:r>
              <a:rPr lang="en-US" sz="2400" dirty="0"/>
              <a:t>UN Foundation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</a:t>
            </a:r>
            <a:r>
              <a:rPr lang="en-US" sz="2400" i="1" dirty="0"/>
              <a:t>Priya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D45B2-801A-6AD2-1559-343EB37A3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42">
            <a:off x="5577213" y="125781"/>
            <a:ext cx="5776631" cy="72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00238-6E9F-1649-B590-DA815C73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21DC0-7FF4-B9ED-92E4-3DF99C41D165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5708C-C4E4-6941-08D7-DFC4E6FC1FD1}"/>
              </a:ext>
            </a:extLst>
          </p:cNvPr>
          <p:cNvSpPr txBox="1"/>
          <p:nvPr/>
        </p:nvSpPr>
        <p:spPr>
          <a:xfrm>
            <a:off x="1371600" y="2560320"/>
            <a:ext cx="3033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Thomas Hoang</a:t>
            </a:r>
          </a:p>
          <a:p>
            <a:r>
              <a:rPr lang="en-US" sz="2400" dirty="0"/>
              <a:t>SU Financial Literacy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</a:t>
            </a:r>
            <a:r>
              <a:rPr lang="en-US" sz="2400" i="1" dirty="0"/>
              <a:t>Richard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F31D7-FF06-7069-DEAC-BF5BF52A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89">
            <a:off x="5539451" y="143301"/>
            <a:ext cx="5779008" cy="77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37818-DA11-A705-DCA5-8108CC11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5" y="1005840"/>
            <a:ext cx="8633674" cy="4846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6497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6034-611F-BBD2-CE36-93B787DA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1EE484-523D-A1E3-3162-621469EABD3A}"/>
              </a:ext>
            </a:extLst>
          </p:cNvPr>
          <p:cNvSpPr txBox="1"/>
          <p:nvPr/>
        </p:nvSpPr>
        <p:spPr>
          <a:xfrm>
            <a:off x="1333500" y="828675"/>
            <a:ext cx="456407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DISCUSSION and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4C92B-42EC-A38C-A98D-8E53C4E29C1E}"/>
              </a:ext>
            </a:extLst>
          </p:cNvPr>
          <p:cNvSpPr txBox="1"/>
          <p:nvPr/>
        </p:nvSpPr>
        <p:spPr>
          <a:xfrm>
            <a:off x="2999115" y="3136612"/>
            <a:ext cx="5178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Deputies Committee Exercise</a:t>
            </a:r>
          </a:p>
        </p:txBody>
      </p:sp>
    </p:spTree>
    <p:extLst>
      <p:ext uri="{BB962C8B-B14F-4D97-AF65-F5344CB8AC3E}">
        <p14:creationId xmlns:p14="http://schemas.microsoft.com/office/powerpoint/2010/main" val="392249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AA6B3CB-12C5-45FA-9D27-5BAEB7A327C3}"/>
              </a:ext>
            </a:extLst>
          </p:cNvPr>
          <p:cNvSpPr txBox="1"/>
          <p:nvPr/>
        </p:nvSpPr>
        <p:spPr>
          <a:xfrm>
            <a:off x="865067" y="581306"/>
            <a:ext cx="4636975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NSC  DEPUTIES 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4153254" y="1814961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3692258" y="2951946"/>
            <a:ext cx="7262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NSC Directors or Senior Directors </a:t>
            </a:r>
            <a:r>
              <a:rPr lang="en-US" sz="2800" dirty="0"/>
              <a:t>briefing the issue and proposals.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972C3-6869-4A74-B341-DC6690F4E232}"/>
              </a:ext>
            </a:extLst>
          </p:cNvPr>
          <p:cNvSpPr txBox="1"/>
          <p:nvPr/>
        </p:nvSpPr>
        <p:spPr>
          <a:xfrm>
            <a:off x="3692258" y="4308014"/>
            <a:ext cx="7262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“The Deputies” </a:t>
            </a:r>
            <a:r>
              <a:rPr lang="en-US" sz="2800" dirty="0"/>
              <a:t>receiving the briefing, asking the questions, and making the decisions.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F4191-BC23-4E26-8091-A2A80D181446}"/>
              </a:ext>
            </a:extLst>
          </p:cNvPr>
          <p:cNvSpPr txBox="1"/>
          <p:nvPr/>
        </p:nvSpPr>
        <p:spPr>
          <a:xfrm>
            <a:off x="8069746" y="642861"/>
            <a:ext cx="2237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Friday, 5 December</a:t>
            </a:r>
          </a:p>
        </p:txBody>
      </p:sp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AE4D1E70-EA8D-5ABB-FE66-608532D4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7" y="1673065"/>
            <a:ext cx="2490797" cy="2057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96C401-90EA-E42D-1377-EB24FF43EE23}"/>
              </a:ext>
            </a:extLst>
          </p:cNvPr>
          <p:cNvSpPr txBox="1"/>
          <p:nvPr/>
        </p:nvSpPr>
        <p:spPr>
          <a:xfrm rot="751433">
            <a:off x="6998363" y="1687071"/>
            <a:ext cx="348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ALL CLEAR????</a:t>
            </a:r>
          </a:p>
        </p:txBody>
      </p:sp>
    </p:spTree>
    <p:extLst>
      <p:ext uri="{BB962C8B-B14F-4D97-AF65-F5344CB8AC3E}">
        <p14:creationId xmlns:p14="http://schemas.microsoft.com/office/powerpoint/2010/main" val="156370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briefers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59000" y="1687221"/>
            <a:ext cx="72620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Serve as </a:t>
            </a:r>
            <a:r>
              <a:rPr lang="en-US" sz="2000" b="1" dirty="0"/>
              <a:t>NSC Senior Directors or Directors </a:t>
            </a:r>
            <a:r>
              <a:rPr lang="en-US" sz="2000" dirty="0"/>
              <a:t>briefing the issue and proposals.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BLUF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Briefly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Define the problem and status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Report key analysis (based on research, hearing/event, interviews, discussions)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Present recommendation and pro’s and con’s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Sum up with request for Deputies’ approval for main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A6B4D-53A0-D4EE-43D2-809F4BE70AEC}"/>
              </a:ext>
            </a:extLst>
          </p:cNvPr>
          <p:cNvSpPr txBox="1"/>
          <p:nvPr/>
        </p:nvSpPr>
        <p:spPr>
          <a:xfrm>
            <a:off x="9324753" y="3912781"/>
            <a:ext cx="254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8-9 MINUTES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(but Deputies can interrupt)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11C86-086A-3849-8A3E-634F137A750D}"/>
              </a:ext>
            </a:extLst>
          </p:cNvPr>
          <p:cNvSpPr txBox="1"/>
          <p:nvPr/>
        </p:nvSpPr>
        <p:spPr>
          <a:xfrm>
            <a:off x="9110315" y="2092464"/>
            <a:ext cx="205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PowerPoint Slides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3497C-392D-E240-2AB2-15BE55807DA8}"/>
              </a:ext>
            </a:extLst>
          </p:cNvPr>
          <p:cNvSpPr txBox="1"/>
          <p:nvPr/>
        </p:nvSpPr>
        <p:spPr>
          <a:xfrm rot="751433">
            <a:off x="7232306" y="784374"/>
            <a:ext cx="348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ALL CLEAR????</a:t>
            </a:r>
          </a:p>
        </p:txBody>
      </p:sp>
    </p:spTree>
    <p:extLst>
      <p:ext uri="{BB962C8B-B14F-4D97-AF65-F5344CB8AC3E}">
        <p14:creationId xmlns:p14="http://schemas.microsoft.com/office/powerpoint/2010/main" val="127912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2660-1916-55B3-911B-B3259EE6797D}"/>
              </a:ext>
            </a:extLst>
          </p:cNvPr>
          <p:cNvSpPr txBox="1"/>
          <p:nvPr/>
        </p:nvSpPr>
        <p:spPr>
          <a:xfrm>
            <a:off x="513791" y="568618"/>
            <a:ext cx="2531462" cy="4001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lIns="548640" rIns="548640" rtlCol="0">
            <a:spAutoFit/>
          </a:bodyPr>
          <a:lstStyle/>
          <a:p>
            <a:r>
              <a:rPr lang="en-US" sz="2000" dirty="0"/>
              <a:t>DC BRIEFING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D0AC2-9AE8-03F1-9456-7895DC9D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8" y="2114889"/>
            <a:ext cx="11324744" cy="2327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EE1A9-EE3B-4989-E84A-09EA7E142945}"/>
              </a:ext>
            </a:extLst>
          </p:cNvPr>
          <p:cNvSpPr txBox="1"/>
          <p:nvPr/>
        </p:nvSpPr>
        <p:spPr>
          <a:xfrm>
            <a:off x="2239112" y="1310976"/>
            <a:ext cx="356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four PowerPoint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D430D-A037-2B20-6912-80E747E8485B}"/>
              </a:ext>
            </a:extLst>
          </p:cNvPr>
          <p:cNvSpPr txBox="1"/>
          <p:nvPr/>
        </p:nvSpPr>
        <p:spPr>
          <a:xfrm>
            <a:off x="1235727" y="5176217"/>
            <a:ext cx="972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DEADLINE</a:t>
            </a:r>
            <a:r>
              <a:rPr lang="en-US" sz="2800" dirty="0"/>
              <a:t> to submit in Blackboard:  Wednesday (3 Dec) at 9pm.</a:t>
            </a:r>
          </a:p>
        </p:txBody>
      </p:sp>
    </p:spTree>
    <p:extLst>
      <p:ext uri="{BB962C8B-B14F-4D97-AF65-F5344CB8AC3E}">
        <p14:creationId xmlns:p14="http://schemas.microsoft.com/office/powerpoint/2010/main" val="14137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31D7F-9C95-2905-6642-7794D4A05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BA3215-66E8-E90B-4C24-0F89099C080A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C07F7E-9C87-4CCF-A079-0D36D479C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33702"/>
              </p:ext>
            </p:extLst>
          </p:nvPr>
        </p:nvGraphicFramePr>
        <p:xfrm>
          <a:off x="1000125" y="1460391"/>
          <a:ext cx="10397217" cy="539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45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8561763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2000" i="0" dirty="0">
                          <a:latin typeface="Aptos" panose="020B0004020202020204" pitchFamily="34" charset="0"/>
                        </a:rPr>
                        <a:t>Class discussion on Cuba and readings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Ubers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lvl="0" indent="-182880" algn="l" defTabSz="685800" rtl="0" eaLnBrk="1" latinLnBrk="0" hangingPunct="1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Ambassador Lianys Torres</a:t>
                      </a:r>
                    </a:p>
                    <a:p>
                      <a:pPr marL="182880" lvl="0" indent="-182880" algn="l" defTabSz="685800" rtl="0" eaLnBrk="1" latinLnBrk="0" hangingPunct="1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Embassy of Cuba</a:t>
                      </a:r>
                    </a:p>
                    <a:p>
                      <a:pPr marL="525780" lvl="1" indent="-182880" algn="l" defTabSz="685800" rtl="0" eaLnBrk="1" latinLnBrk="0" hangingPunct="1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Maeve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33839662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~11:30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Ubers back to SUDC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5306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Melinda Kimble</a:t>
                      </a:r>
                    </a:p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Senior Fellow, United Nations Foundation</a:t>
                      </a:r>
                    </a:p>
                    <a:p>
                      <a:pPr lvl="1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Priya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4534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Thomas Hoang -  Professional Skill Development </a:t>
                      </a:r>
                      <a:b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– Money Essentials for Young Professionals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Richard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55668925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01EFBC5-6164-CB6C-D5C0-DFD7207E9E24}"/>
              </a:ext>
            </a:extLst>
          </p:cNvPr>
          <p:cNvSpPr/>
          <p:nvPr/>
        </p:nvSpPr>
        <p:spPr>
          <a:xfrm>
            <a:off x="1000125" y="1460391"/>
            <a:ext cx="7314819" cy="3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2C1FC99-8872-55D2-6E48-12B6A87CAA69}"/>
              </a:ext>
            </a:extLst>
          </p:cNvPr>
          <p:cNvSpPr/>
          <p:nvPr/>
        </p:nvSpPr>
        <p:spPr>
          <a:xfrm>
            <a:off x="1000124" y="1993535"/>
            <a:ext cx="7314819" cy="3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C4E2C6F-8E68-7D5D-993D-6319DCA22C24}"/>
              </a:ext>
            </a:extLst>
          </p:cNvPr>
          <p:cNvSpPr/>
          <p:nvPr/>
        </p:nvSpPr>
        <p:spPr>
          <a:xfrm>
            <a:off x="1000124" y="2418275"/>
            <a:ext cx="7314819" cy="937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827E0E-A160-DF95-FAA1-FBB0DDDAF347}"/>
              </a:ext>
            </a:extLst>
          </p:cNvPr>
          <p:cNvSpPr/>
          <p:nvPr/>
        </p:nvSpPr>
        <p:spPr>
          <a:xfrm>
            <a:off x="794658" y="3429000"/>
            <a:ext cx="7314819" cy="3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A99C21-D75A-2177-14C5-57457E83E37D}"/>
              </a:ext>
            </a:extLst>
          </p:cNvPr>
          <p:cNvSpPr/>
          <p:nvPr/>
        </p:nvSpPr>
        <p:spPr>
          <a:xfrm>
            <a:off x="658853" y="3917335"/>
            <a:ext cx="7314819" cy="3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ED5651-C83D-9758-ED61-B7D596CD9776}"/>
              </a:ext>
            </a:extLst>
          </p:cNvPr>
          <p:cNvSpPr/>
          <p:nvPr/>
        </p:nvSpPr>
        <p:spPr>
          <a:xfrm>
            <a:off x="1000121" y="4297823"/>
            <a:ext cx="7314819" cy="1010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25210C-F468-75CB-6538-C593882BBF1F}"/>
              </a:ext>
            </a:extLst>
          </p:cNvPr>
          <p:cNvSpPr/>
          <p:nvPr/>
        </p:nvSpPr>
        <p:spPr>
          <a:xfrm>
            <a:off x="1000122" y="5351091"/>
            <a:ext cx="7314819" cy="1010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BE739B-A430-1F1B-3600-167FA901C84A}"/>
              </a:ext>
            </a:extLst>
          </p:cNvPr>
          <p:cNvSpPr/>
          <p:nvPr/>
        </p:nvSpPr>
        <p:spPr>
          <a:xfrm>
            <a:off x="530733" y="6435070"/>
            <a:ext cx="7314819" cy="3806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D1BA9-3CF7-4617-969F-2905591D5E4C}"/>
              </a:ext>
            </a:extLst>
          </p:cNvPr>
          <p:cNvSpPr txBox="1"/>
          <p:nvPr/>
        </p:nvSpPr>
        <p:spPr>
          <a:xfrm>
            <a:off x="1371600" y="640080"/>
            <a:ext cx="539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will the deputies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83397-47A2-4367-9835-8300CF2F1242}"/>
              </a:ext>
            </a:extLst>
          </p:cNvPr>
          <p:cNvSpPr txBox="1"/>
          <p:nvPr/>
        </p:nvSpPr>
        <p:spPr>
          <a:xfrm>
            <a:off x="1362456" y="1691640"/>
            <a:ext cx="726207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Serve as decisionmakers.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READ and ABSORB materials provided in advance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LISTEN to the briefing but INTERRUPT if briefing is unclear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ASK questions about analysis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EXPRESS position on issue and proposal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After pause for all to “vote” …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as is.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Approve with SPECIFIC, DIRECTED conditions.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Remand to Interagency Working Group for re-work.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Disapprove with prejudice.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8B2AA-2C28-4992-BAD3-D9BE93E05E28}"/>
              </a:ext>
            </a:extLst>
          </p:cNvPr>
          <p:cNvSpPr txBox="1"/>
          <p:nvPr/>
        </p:nvSpPr>
        <p:spPr>
          <a:xfrm>
            <a:off x="8624526" y="4892516"/>
            <a:ext cx="284064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of you are deputies and will vote, but LEAD deputies will “sit at the table” and discuss their votes.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E091FB-E88A-3A22-DEAF-3C7F28E1AA0F}"/>
              </a:ext>
            </a:extLst>
          </p:cNvPr>
          <p:cNvSpPr txBox="1"/>
          <p:nvPr/>
        </p:nvSpPr>
        <p:spPr>
          <a:xfrm>
            <a:off x="8569842" y="3531140"/>
            <a:ext cx="297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Q&amp;A and discussion: 8-9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26540-2E38-5F01-40A9-A99013D85437}"/>
              </a:ext>
            </a:extLst>
          </p:cNvPr>
          <p:cNvSpPr txBox="1"/>
          <p:nvPr/>
        </p:nvSpPr>
        <p:spPr>
          <a:xfrm rot="751433">
            <a:off x="7232306" y="784374"/>
            <a:ext cx="348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ALL CLEAR????</a:t>
            </a:r>
          </a:p>
        </p:txBody>
      </p:sp>
    </p:spTree>
    <p:extLst>
      <p:ext uri="{BB962C8B-B14F-4D97-AF65-F5344CB8AC3E}">
        <p14:creationId xmlns:p14="http://schemas.microsoft.com/office/powerpoint/2010/main" val="334764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90EB-900C-525E-CA3D-157C7EB3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D5EF19-60FC-DEE1-D9AD-EB8EE4080B3D}"/>
              </a:ext>
            </a:extLst>
          </p:cNvPr>
          <p:cNvGraphicFramePr>
            <a:graphicFrameLocks noGrp="1"/>
          </p:cNvGraphicFramePr>
          <p:nvPr/>
        </p:nvGraphicFramePr>
        <p:xfrm>
          <a:off x="988878" y="628710"/>
          <a:ext cx="10462893" cy="6629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8389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3542224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  <a:gridCol w="3912435">
                  <a:extLst>
                    <a:ext uri="{9D8B030D-6E8A-4147-A177-3AD203B41FA5}">
                      <a16:colId xmlns:a16="http://schemas.microsoft.com/office/drawing/2014/main" val="1145732518"/>
                    </a:ext>
                  </a:extLst>
                </a:gridCol>
                <a:gridCol w="1824336">
                  <a:extLst>
                    <a:ext uri="{9D8B030D-6E8A-4147-A177-3AD203B41FA5}">
                      <a16:colId xmlns:a16="http://schemas.microsoft.com/office/drawing/2014/main" val="414266933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STAFF</a:t>
                      </a:r>
                    </a:p>
                  </a:txBody>
                  <a:tcPr marL="68580" marR="68580" marT="91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TOPIC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“DEPUTIES”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DEPUTIES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1145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Maisie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Senate Committee on Health, Education, Labor, Pensions (Chair and Ranking Member)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Skye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Esme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Culture Wars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Democratic Caucus, U.S. Senate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Skye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Maisie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Camille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Erik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Israeli Use of Lavender AI in Targeting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Current NSC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Alex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Bobby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Richard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Alex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Iranian Nationalism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Senate Foreign Relations Committee (both parties)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Erik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Katelyn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Syarra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U.S. Declining Birth Rates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Current NSC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Syarra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Priya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Kiana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Impact of U.S.-China Tariffs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Current NSC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Richard</a:t>
                      </a:r>
                      <a:b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Kiana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Bobby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U.S.-Israel Relations After Netanyahu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Current 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NSC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  <a:b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Maeve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Katelyn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Sarina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Crisis of Legal Immigration Pathways in the U.S.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Senate Foreign Relations Committee (Dems only)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</a:t>
                      </a:r>
                      <a:b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Gabby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Priya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BFF664-EA2E-44F9-A989-19EC5D38880B}"/>
              </a:ext>
            </a:extLst>
          </p:cNvPr>
          <p:cNvSpPr txBox="1"/>
          <p:nvPr/>
        </p:nvSpPr>
        <p:spPr>
          <a:xfrm>
            <a:off x="4032773" y="105490"/>
            <a:ext cx="333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DEPUTIES EXERCISE</a:t>
            </a:r>
          </a:p>
        </p:txBody>
      </p:sp>
    </p:spTree>
    <p:extLst>
      <p:ext uri="{BB962C8B-B14F-4D97-AF65-F5344CB8AC3E}">
        <p14:creationId xmlns:p14="http://schemas.microsoft.com/office/powerpoint/2010/main" val="1955879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5FC13E-F30E-DDAA-1D35-A67BC3053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99907"/>
              </p:ext>
            </p:extLst>
          </p:nvPr>
        </p:nvGraphicFramePr>
        <p:xfrm>
          <a:off x="629467" y="2260580"/>
          <a:ext cx="10475388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266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5957122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Last Friday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ptos"/>
                        </a:rPr>
                        <a:t> </a:t>
                      </a: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Choose your Deputies.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99395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Tonight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Tomorrow/Sunday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3 Dec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5 Dec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1589B7-5DBD-7F97-8FEC-2C548B5A0B69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ACB2C-4F9F-9E88-4DF1-B1B85FB509D8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5BE1BAC-B10C-375B-FA59-C68380B753F1}"/>
              </a:ext>
            </a:extLst>
          </p:cNvPr>
          <p:cNvSpPr/>
          <p:nvPr/>
        </p:nvSpPr>
        <p:spPr>
          <a:xfrm>
            <a:off x="457200" y="2813831"/>
            <a:ext cx="916305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5DC65D4-BA77-A9C2-5D3C-BC6B8BA63BAF}"/>
              </a:ext>
            </a:extLst>
          </p:cNvPr>
          <p:cNvSpPr/>
          <p:nvPr/>
        </p:nvSpPr>
        <p:spPr>
          <a:xfrm>
            <a:off x="525099" y="2182685"/>
            <a:ext cx="937178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A4CDBD-0438-0691-B137-EC96523E7462}"/>
              </a:ext>
            </a:extLst>
          </p:cNvPr>
          <p:cNvSpPr/>
          <p:nvPr/>
        </p:nvSpPr>
        <p:spPr>
          <a:xfrm>
            <a:off x="501894" y="3528757"/>
            <a:ext cx="10475388" cy="985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66843B-C36A-70BD-5BB0-B3AD2F3081AA}"/>
              </a:ext>
            </a:extLst>
          </p:cNvPr>
          <p:cNvSpPr/>
          <p:nvPr/>
        </p:nvSpPr>
        <p:spPr>
          <a:xfrm>
            <a:off x="629466" y="4705743"/>
            <a:ext cx="916305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DD879D5-C89F-3361-942A-AE3B8C9E12D0}"/>
              </a:ext>
            </a:extLst>
          </p:cNvPr>
          <p:cNvSpPr/>
          <p:nvPr/>
        </p:nvSpPr>
        <p:spPr>
          <a:xfrm>
            <a:off x="629466" y="5380541"/>
            <a:ext cx="7258290" cy="52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FFF4E-CF17-E133-1BB6-97A73E332BD7}"/>
              </a:ext>
            </a:extLst>
          </p:cNvPr>
          <p:cNvSpPr txBox="1"/>
          <p:nvPr/>
        </p:nvSpPr>
        <p:spPr>
          <a:xfrm>
            <a:off x="3534401" y="2252547"/>
            <a:ext cx="512319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The exercise is your final exam.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Prepare and perform accordingly.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E814B82-9830-4921-24D3-897B1254DFAD}"/>
              </a:ext>
            </a:extLst>
          </p:cNvPr>
          <p:cNvSpPr/>
          <p:nvPr/>
        </p:nvSpPr>
        <p:spPr>
          <a:xfrm rot="5400000">
            <a:off x="4952471" y="2453279"/>
            <a:ext cx="424282" cy="30384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4D7F3-3D0B-E9CE-5D97-4568F4F1AADF}"/>
              </a:ext>
            </a:extLst>
          </p:cNvPr>
          <p:cNvSpPr txBox="1"/>
          <p:nvPr/>
        </p:nvSpPr>
        <p:spPr>
          <a:xfrm>
            <a:off x="2950821" y="4507511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As briefers/staff and as Deputies</a:t>
            </a:r>
          </a:p>
        </p:txBody>
      </p:sp>
    </p:spTree>
    <p:extLst>
      <p:ext uri="{BB962C8B-B14F-4D97-AF65-F5344CB8AC3E}">
        <p14:creationId xmlns:p14="http://schemas.microsoft.com/office/powerpoint/2010/main" val="11105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59C305-DF20-1449-BDD3-FB4C8653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582A38-BC88-480E-AA6F-26521B8AE5A5}"/>
              </a:ext>
            </a:extLst>
          </p:cNvPr>
          <p:cNvGraphicFramePr>
            <a:graphicFrameLocks noGrp="1"/>
          </p:cNvGraphicFramePr>
          <p:nvPr/>
        </p:nvGraphicFramePr>
        <p:xfrm>
          <a:off x="629467" y="2260580"/>
          <a:ext cx="10475388" cy="416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8044">
                  <a:extLst>
                    <a:ext uri="{9D8B030D-6E8A-4147-A177-3AD203B41FA5}">
                      <a16:colId xmlns:a16="http://schemas.microsoft.com/office/drawing/2014/main" val="323961559"/>
                    </a:ext>
                  </a:extLst>
                </a:gridCol>
                <a:gridCol w="6247344">
                  <a:extLst>
                    <a:ext uri="{9D8B030D-6E8A-4147-A177-3AD203B41FA5}">
                      <a16:colId xmlns:a16="http://schemas.microsoft.com/office/drawing/2014/main" val="4179986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14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dirty="0">
                          <a:latin typeface="Aptos"/>
                        </a:rPr>
                        <a:t> </a:t>
                      </a: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Choose your Deputies.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99395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 evening , 21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Memo post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21156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Saturday/Sunday, 22-23 Nov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  <a:p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I will send memo to Deputies – for them to review, digest, and prepare questions.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268928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Wednesday evening, 3 Dec </a:t>
                      </a:r>
                      <a:r>
                        <a:rPr lang="en-US" sz="2400" dirty="0">
                          <a:latin typeface="Aptos"/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>
                        <a:latin typeface="Aptos"/>
                      </a:endParaRPr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Slides posted as assignment in BB.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9161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ptos"/>
                        </a:rPr>
                        <a:t>Friday, 5 Dec </a:t>
                      </a:r>
                      <a:r>
                        <a:rPr lang="en-US" sz="24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2400" dirty="0"/>
                    </a:p>
                  </a:txBody>
                  <a:tcPr marB="27432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ptos"/>
                        </a:rPr>
                        <a:t>Deputies exercise.</a:t>
                      </a:r>
                    </a:p>
                  </a:txBody>
                  <a:tcPr marB="274320"/>
                </a:tc>
                <a:extLst>
                  <a:ext uri="{0D108BD9-81ED-4DB2-BD59-A6C34878D82A}">
                    <a16:rowId xmlns:a16="http://schemas.microsoft.com/office/drawing/2014/main" val="185929645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66994F-421E-9D3D-038B-88E65448B311}"/>
              </a:ext>
            </a:extLst>
          </p:cNvPr>
          <p:cNvSpPr txBox="1"/>
          <p:nvPr/>
        </p:nvSpPr>
        <p:spPr>
          <a:xfrm>
            <a:off x="3599553" y="1069490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memo must be good.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DFABC-A034-8ECA-873B-431558012EF1}"/>
              </a:ext>
            </a:extLst>
          </p:cNvPr>
          <p:cNvSpPr txBox="1"/>
          <p:nvPr/>
        </p:nvSpPr>
        <p:spPr>
          <a:xfrm>
            <a:off x="9085608" y="5532120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04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F5643-663F-8E5E-2CFA-3FE06E9BBF3B}"/>
              </a:ext>
            </a:extLst>
          </p:cNvPr>
          <p:cNvSpPr txBox="1"/>
          <p:nvPr/>
        </p:nvSpPr>
        <p:spPr>
          <a:xfrm>
            <a:off x="1228898" y="1382286"/>
            <a:ext cx="2004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class</a:t>
            </a:r>
            <a:br>
              <a:rPr lang="en-US" sz="3200" dirty="0"/>
            </a:br>
            <a:r>
              <a:rPr lang="en-US" sz="3200" dirty="0"/>
              <a:t>5 Dec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4464F-F577-012D-0270-11B1333500B8}"/>
              </a:ext>
            </a:extLst>
          </p:cNvPr>
          <p:cNvSpPr txBox="1"/>
          <p:nvPr/>
        </p:nvSpPr>
        <p:spPr>
          <a:xfrm>
            <a:off x="4326368" y="210928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CE81D-736C-6261-32F6-0A03CBBCCAAC}"/>
              </a:ext>
            </a:extLst>
          </p:cNvPr>
          <p:cNvSpPr txBox="1"/>
          <p:nvPr/>
        </p:nvSpPr>
        <p:spPr>
          <a:xfrm>
            <a:off x="3949990" y="1382286"/>
            <a:ext cx="557518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EARLY START</a:t>
            </a:r>
          </a:p>
          <a:p>
            <a:endParaRPr lang="en-US" sz="2800" dirty="0"/>
          </a:p>
          <a:p>
            <a:r>
              <a:rPr lang="en-US" sz="2800" dirty="0"/>
              <a:t>Breakfast  at 8:40</a:t>
            </a:r>
          </a:p>
          <a:p>
            <a:endParaRPr lang="en-US" sz="2800" dirty="0"/>
          </a:p>
          <a:p>
            <a:r>
              <a:rPr lang="en-US" sz="2800" dirty="0"/>
              <a:t>Deputies Committee  at 9:00 SHARP</a:t>
            </a:r>
          </a:p>
          <a:p>
            <a:endParaRPr lang="en-US" sz="2800" dirty="0"/>
          </a:p>
          <a:p>
            <a:r>
              <a:rPr lang="en-US" sz="2800" dirty="0"/>
              <a:t>and</a:t>
            </a:r>
          </a:p>
          <a:p>
            <a:endParaRPr lang="en-US" sz="2800" dirty="0"/>
          </a:p>
          <a:p>
            <a:r>
              <a:rPr lang="en-US" sz="2800" dirty="0"/>
              <a:t>Lunch at 2:00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98D2E-6545-CFF6-3F0D-1D2A4BF5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513">
            <a:off x="9853878" y="2956297"/>
            <a:ext cx="1787407" cy="9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D475F-0E05-FF07-A3E8-FB92A442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85610" y="1598905"/>
            <a:ext cx="3120467" cy="3660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81270D-AB40-F363-A4C9-A27F7BC79D7C}"/>
              </a:ext>
            </a:extLst>
          </p:cNvPr>
          <p:cNvSpPr txBox="1"/>
          <p:nvPr/>
        </p:nvSpPr>
        <p:spPr>
          <a:xfrm>
            <a:off x="6096000" y="2782669"/>
            <a:ext cx="403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Happy Thanksgiving</a:t>
            </a:r>
          </a:p>
        </p:txBody>
      </p:sp>
    </p:spTree>
    <p:extLst>
      <p:ext uri="{BB962C8B-B14F-4D97-AF65-F5344CB8AC3E}">
        <p14:creationId xmlns:p14="http://schemas.microsoft.com/office/powerpoint/2010/main" val="78708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0916-F03F-38F7-FC90-8BB46DF8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7C6C-8F63-76AB-72CA-7E68602EB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33166-4216-A6D7-58C5-AF17116A0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165AEB-8CE9-A2C1-5089-9583419DD4F8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433D5-6D4D-DB54-203C-343E558E4743}"/>
              </a:ext>
            </a:extLst>
          </p:cNvPr>
          <p:cNvSpPr txBox="1"/>
          <p:nvPr/>
        </p:nvSpPr>
        <p:spPr>
          <a:xfrm>
            <a:off x="5771609" y="3997484"/>
            <a:ext cx="2552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Thirteen</a:t>
            </a:r>
            <a:br>
              <a:rPr lang="en-US" sz="2400" dirty="0"/>
            </a:br>
            <a:r>
              <a:rPr lang="en-US" sz="2400" dirty="0"/>
              <a:t>21 November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683A6-3AFA-E006-33BA-F2AF24D37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6A3A83-3951-D1C6-F333-47598BD1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944181-3D81-936A-8912-97CA7D4A9CF9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FACC39-A558-0EBA-6BD9-F4ED9E7E3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3155"/>
              </p:ext>
            </p:extLst>
          </p:nvPr>
        </p:nvGraphicFramePr>
        <p:xfrm>
          <a:off x="1000125" y="1460391"/>
          <a:ext cx="10397217" cy="539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454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8561763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sz="2000" i="0" dirty="0">
                          <a:latin typeface="Aptos" panose="020B0004020202020204" pitchFamily="34" charset="0"/>
                        </a:rPr>
                        <a:t>Class discussion on Cuba and readings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9:30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Ubers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82114270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0" dirty="0">
                          <a:latin typeface="Aptos" panose="020B0004020202020204" pitchFamily="34" charset="0"/>
                        </a:rPr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lvl="0" indent="-182880" algn="l" defTabSz="685800" rtl="0" eaLnBrk="1" latinLnBrk="0" hangingPunct="1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Ambassador Lianys Torres</a:t>
                      </a:r>
                    </a:p>
                    <a:p>
                      <a:pPr marL="182880" lvl="0" indent="-182880" algn="l" defTabSz="685800" rtl="0" eaLnBrk="1" latinLnBrk="0" hangingPunct="1"/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Embassy of Cuba</a:t>
                      </a:r>
                    </a:p>
                    <a:p>
                      <a:pPr marL="525780" lvl="1" indent="-182880" algn="l" defTabSz="685800" rtl="0" eaLnBrk="1" latinLnBrk="0" hangingPunct="1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Maeve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33839662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~11:30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Ubers back to SUDC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21348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12:00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5306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1:00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Melinda Kimble</a:t>
                      </a:r>
                    </a:p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Senior Fellow, United Nations Foundation</a:t>
                      </a:r>
                    </a:p>
                    <a:p>
                      <a:pPr lvl="1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Priya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44534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dirty="0">
                          <a:latin typeface="Aptos" panose="020B0004020202020204" pitchFamily="34" charset="0"/>
                        </a:rPr>
                        <a:t>2:15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Thomas Hoang -  Professional Skill Development </a:t>
                      </a:r>
                      <a:b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000" i="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– Money Essentials for Young Professionals</a:t>
                      </a:r>
                    </a:p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Richard</a:t>
                      </a:r>
                      <a:endParaRPr lang="en-US" sz="2000" i="0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17499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i="0" kern="12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~3:30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i="0" dirty="0" err="1">
                          <a:latin typeface="Aptos" panose="020B0004020202020204" pitchFamily="34" charset="0"/>
                        </a:rPr>
                        <a:t>Wrapup</a:t>
                      </a:r>
                      <a:endParaRPr lang="en-US" sz="2000" i="0" dirty="0">
                        <a:latin typeface="Aptos" panose="020B0004020202020204" pitchFamily="34" charset="0"/>
                      </a:endParaRP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5566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68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371600" y="2560320"/>
            <a:ext cx="34054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Amb. Lianys Torres</a:t>
            </a:r>
          </a:p>
          <a:p>
            <a:r>
              <a:rPr lang="en-US" sz="2400" dirty="0"/>
              <a:t>Embassy of Cuba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</a:t>
            </a:r>
            <a:r>
              <a:rPr lang="en-US" sz="2400" i="1" dirty="0"/>
              <a:t>Maeve</a:t>
            </a:r>
            <a:endParaRPr lang="en-US" sz="2400" dirty="0"/>
          </a:p>
        </p:txBody>
      </p:sp>
      <p:pic>
        <p:nvPicPr>
          <p:cNvPr id="5" name="Picture 4" descr="A close-up of a person's profile&#10;&#10;AI-generated content may be incorrect.">
            <a:extLst>
              <a:ext uri="{FF2B5EF4-FFF2-40B4-BE49-F238E27FC236}">
                <a16:creationId xmlns:a16="http://schemas.microsoft.com/office/drawing/2014/main" id="{D4274E3C-09F8-625F-4DFB-26976D7FF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20">
            <a:off x="5534024" y="345649"/>
            <a:ext cx="5583884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371600" y="2560320"/>
            <a:ext cx="28328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Melinda Kimble</a:t>
            </a:r>
          </a:p>
          <a:p>
            <a:r>
              <a:rPr lang="en-US" sz="2400" dirty="0"/>
              <a:t>UN Foundation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</a:t>
            </a:r>
            <a:r>
              <a:rPr lang="en-US" sz="2400" i="1" dirty="0"/>
              <a:t>Priya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CA8AB-5679-49DE-81F2-F04352D59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942">
            <a:off x="5577213" y="125781"/>
            <a:ext cx="5776631" cy="72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25F59-6318-C40E-CA3B-15205A225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43487-3DA8-0D71-56AD-4F15A9DD589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7C772D-DB60-43C1-8AA8-89F0DBFC9A38}"/>
              </a:ext>
            </a:extLst>
          </p:cNvPr>
          <p:cNvSpPr txBox="1"/>
          <p:nvPr/>
        </p:nvSpPr>
        <p:spPr>
          <a:xfrm>
            <a:off x="1371600" y="2560320"/>
            <a:ext cx="3033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Thomas Hoang</a:t>
            </a:r>
          </a:p>
          <a:p>
            <a:r>
              <a:rPr lang="en-US" sz="2400" dirty="0"/>
              <a:t>SU Financial Literacy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</a:t>
            </a:r>
            <a:r>
              <a:rPr lang="en-US" sz="2400" i="1" dirty="0"/>
              <a:t>Richard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55CE4-99D8-DD9B-CBF0-9440469B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89">
            <a:off x="5539451" y="143301"/>
            <a:ext cx="5779008" cy="77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4CDFD-81CC-6B6F-1881-694032F0086E}"/>
              </a:ext>
            </a:extLst>
          </p:cNvPr>
          <p:cNvSpPr txBox="1"/>
          <p:nvPr/>
        </p:nvSpPr>
        <p:spPr>
          <a:xfrm>
            <a:off x="1126670" y="817790"/>
            <a:ext cx="319495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3F3A8-1D27-54A8-6472-A881F696E4F2}"/>
              </a:ext>
            </a:extLst>
          </p:cNvPr>
          <p:cNvSpPr txBox="1"/>
          <p:nvPr/>
        </p:nvSpPr>
        <p:spPr>
          <a:xfrm>
            <a:off x="2188028" y="2485034"/>
            <a:ext cx="732982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Cuba</a:t>
            </a:r>
          </a:p>
          <a:p>
            <a:endParaRPr lang="en-US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What’s going 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should the USG do?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bearing does the Venezuela operation have?</a:t>
            </a:r>
          </a:p>
        </p:txBody>
      </p:sp>
    </p:spTree>
    <p:extLst>
      <p:ext uri="{BB962C8B-B14F-4D97-AF65-F5344CB8AC3E}">
        <p14:creationId xmlns:p14="http://schemas.microsoft.com/office/powerpoint/2010/main" val="392839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6078" y="1287569"/>
            <a:ext cx="9144000" cy="1641490"/>
          </a:xfrm>
        </p:spPr>
        <p:txBody>
          <a:bodyPr>
            <a:normAutofit/>
          </a:bodyPr>
          <a:lstStyle/>
          <a:p>
            <a:r>
              <a:rPr lang="en-US" sz="4800" dirty="0"/>
              <a:t>Cuba … and U.S. Policy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10E6B-A898-B5C1-5303-854CBC47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1180" y="2440583"/>
            <a:ext cx="6775646" cy="22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54246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5285</TotalTime>
  <Words>1432</Words>
  <Application>Microsoft Office PowerPoint</Application>
  <PresentationFormat>Widescreen</PresentationFormat>
  <Paragraphs>301</Paragraphs>
  <Slides>37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Corbel</vt:lpstr>
      <vt:lpstr>Wingdings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Cuba … and U.S.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Policy?</vt:lpstr>
      <vt:lpstr>“Maximum pressure”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cp:lastModifiedBy>Fulton A</cp:lastModifiedBy>
  <cp:revision>255</cp:revision>
  <cp:lastPrinted>2025-11-13T15:27:10Z</cp:lastPrinted>
  <dcterms:created xsi:type="dcterms:W3CDTF">2020-01-10T15:37:44Z</dcterms:created>
  <dcterms:modified xsi:type="dcterms:W3CDTF">2025-11-20T15:11:20Z</dcterms:modified>
  <cp:category/>
</cp:coreProperties>
</file>