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1011" r:id="rId3"/>
    <p:sldId id="1898" r:id="rId4"/>
    <p:sldId id="1899" r:id="rId5"/>
    <p:sldId id="1900" r:id="rId6"/>
    <p:sldId id="1045" r:id="rId7"/>
    <p:sldId id="1046" r:id="rId8"/>
    <p:sldId id="1906" r:id="rId9"/>
    <p:sldId id="1904" r:id="rId10"/>
    <p:sldId id="1905" r:id="rId11"/>
    <p:sldId id="1746" r:id="rId12"/>
    <p:sldId id="1883" r:id="rId13"/>
    <p:sldId id="1009" r:id="rId14"/>
    <p:sldId id="1773" r:id="rId15"/>
    <p:sldId id="1908" r:id="rId16"/>
    <p:sldId id="1059" r:id="rId17"/>
    <p:sldId id="1018" r:id="rId18"/>
    <p:sldId id="1789" r:id="rId19"/>
    <p:sldId id="1790" r:id="rId20"/>
    <p:sldId id="1002" r:id="rId21"/>
    <p:sldId id="1911" r:id="rId22"/>
    <p:sldId id="1016" r:id="rId23"/>
    <p:sldId id="1880" r:id="rId24"/>
    <p:sldId id="1909" r:id="rId25"/>
    <p:sldId id="1017" r:id="rId26"/>
    <p:sldId id="1897" r:id="rId27"/>
    <p:sldId id="1079" r:id="rId28"/>
    <p:sldId id="1907" r:id="rId29"/>
    <p:sldId id="1876" r:id="rId30"/>
    <p:sldId id="1808" r:id="rId31"/>
    <p:sldId id="1872" r:id="rId32"/>
    <p:sldId id="1827" r:id="rId33"/>
    <p:sldId id="1052" r:id="rId34"/>
    <p:sldId id="1901" r:id="rId35"/>
    <p:sldId id="1902" r:id="rId36"/>
    <p:sldId id="1903" r:id="rId37"/>
    <p:sldId id="1910" r:id="rId38"/>
    <p:sldId id="1766" r:id="rId39"/>
    <p:sldId id="1767" r:id="rId40"/>
    <p:sldId id="1768" r:id="rId4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4436"/>
    <a:srgbClr val="FFFFFF"/>
    <a:srgbClr val="104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B66FED-EE08-4CC3-9EF9-7D6280913648}" v="143" dt="2024-04-16T14:56:24.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51" autoAdjust="0"/>
    <p:restoredTop sz="95740"/>
  </p:normalViewPr>
  <p:slideViewPr>
    <p:cSldViewPr snapToGrid="0">
      <p:cViewPr varScale="1">
        <p:scale>
          <a:sx n="76" d="100"/>
          <a:sy n="76" d="100"/>
        </p:scale>
        <p:origin x="72" y="130"/>
      </p:cViewPr>
      <p:guideLst>
        <p:guide orient="horz" pos="2160"/>
        <p:guide pos="3840"/>
      </p:guideLst>
    </p:cSldViewPr>
  </p:slideViewPr>
  <p:notesTextViewPr>
    <p:cViewPr>
      <p:scale>
        <a:sx n="1" d="1"/>
        <a:sy n="1" d="1"/>
      </p:scale>
      <p:origin x="0" y="0"/>
    </p:cViewPr>
  </p:notesTextViewPr>
  <p:sorterViewPr>
    <p:cViewPr varScale="1">
      <p:scale>
        <a:sx n="1" d="1"/>
        <a:sy n="1" d="1"/>
      </p:scale>
      <p:origin x="0" y="-61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54" tIns="46577" rIns="93154" bIns="46577" rtlCol="0"/>
          <a:lstStyle>
            <a:lvl1pPr algn="l">
              <a:defRPr sz="1200"/>
            </a:lvl1pPr>
          </a:lstStyle>
          <a:p>
            <a:endParaRPr lang="en-US"/>
          </a:p>
        </p:txBody>
      </p:sp>
      <p:sp>
        <p:nvSpPr>
          <p:cNvPr id="3" name="Date Placeholder 2"/>
          <p:cNvSpPr>
            <a:spLocks noGrp="1"/>
          </p:cNvSpPr>
          <p:nvPr>
            <p:ph type="dt" idx="1"/>
          </p:nvPr>
        </p:nvSpPr>
        <p:spPr>
          <a:xfrm>
            <a:off x="3970940" y="0"/>
            <a:ext cx="3037840" cy="466434"/>
          </a:xfrm>
          <a:prstGeom prst="rect">
            <a:avLst/>
          </a:prstGeom>
        </p:spPr>
        <p:txBody>
          <a:bodyPr vert="horz" lIns="93154" tIns="46577" rIns="93154" bIns="46577" rtlCol="0"/>
          <a:lstStyle>
            <a:lvl1pPr algn="r">
              <a:defRPr sz="1200"/>
            </a:lvl1pPr>
          </a:lstStyle>
          <a:p>
            <a:fld id="{A4B45A41-E728-4C03-8E92-ADFB1F2FD97D}" type="datetimeFigureOut">
              <a:rPr lang="en-US" smtClean="0"/>
              <a:t>4/16/2024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4" tIns="46577" rIns="93154" bIns="46577"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54" tIns="46577" rIns="93154" bIns="465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54" tIns="46577" rIns="93154" bIns="46577"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9"/>
            <a:ext cx="3037840" cy="466433"/>
          </a:xfrm>
          <a:prstGeom prst="rect">
            <a:avLst/>
          </a:prstGeom>
        </p:spPr>
        <p:txBody>
          <a:bodyPr vert="horz" lIns="93154" tIns="46577" rIns="93154" bIns="46577" rtlCol="0" anchor="b"/>
          <a:lstStyle>
            <a:lvl1pPr algn="r">
              <a:defRPr sz="1200"/>
            </a:lvl1pPr>
          </a:lstStyle>
          <a:p>
            <a:fld id="{CA4382C9-6A48-49AF-A069-E0AA57207C6C}" type="slidenum">
              <a:rPr lang="en-US" smtClean="0"/>
              <a:t>‹#›</a:t>
            </a:fld>
            <a:endParaRPr lang="en-US"/>
          </a:p>
        </p:txBody>
      </p:sp>
    </p:spTree>
    <p:extLst>
      <p:ext uri="{BB962C8B-B14F-4D97-AF65-F5344CB8AC3E}">
        <p14:creationId xmlns:p14="http://schemas.microsoft.com/office/powerpoint/2010/main" val="292451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08638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99956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72671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2204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190256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72760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23708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1475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4429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14094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40567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612B4-EC48-419E-AD90-569E22E2D17F}"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97584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39181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612B4-EC48-419E-AD90-569E22E2D17F}" type="datetimeFigureOut">
              <a:rPr lang="en-US" smtClean="0"/>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02057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612B4-EC48-419E-AD90-569E22E2D17F}" type="datetimeFigureOut">
              <a:rPr lang="en-US" smtClean="0"/>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9636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3948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42471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612B4-EC48-419E-AD90-569E22E2D17F}" type="datetimeFigureOut">
              <a:rPr lang="en-US" smtClean="0"/>
              <a:t>4/16/2024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09939E-7792-43E1-9F24-D228CB5BDBC8}" type="slidenum">
              <a:rPr lang="en-US" smtClean="0"/>
              <a:t>‹#›</a:t>
            </a:fld>
            <a:endParaRPr lang="en-US"/>
          </a:p>
        </p:txBody>
      </p:sp>
    </p:spTree>
    <p:extLst>
      <p:ext uri="{BB962C8B-B14F-4D97-AF65-F5344CB8AC3E}">
        <p14:creationId xmlns:p14="http://schemas.microsoft.com/office/powerpoint/2010/main" val="5316267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9643-660C-4F7A-B505-E1947E55E18E}"/>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3A3BD79B-F6CA-4B05-A6F4-9D3640A03F85}"/>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61BCD19B-55AB-4D08-A939-080A93DACEA3}"/>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C33D3CE5-5285-44EC-AB2E-E318AACFE2FF}"/>
              </a:ext>
            </a:extLst>
          </p:cNvPr>
          <p:cNvSpPr txBox="1"/>
          <p:nvPr/>
        </p:nvSpPr>
        <p:spPr>
          <a:xfrm>
            <a:off x="5771609" y="3997484"/>
            <a:ext cx="2027863" cy="830997"/>
          </a:xfrm>
          <a:prstGeom prst="rect">
            <a:avLst/>
          </a:prstGeom>
          <a:noFill/>
        </p:spPr>
        <p:txBody>
          <a:bodyPr wrap="none" rtlCol="0">
            <a:spAutoFit/>
          </a:bodyPr>
          <a:lstStyle/>
          <a:p>
            <a:r>
              <a:rPr lang="en-US" sz="2400" dirty="0"/>
              <a:t>Week Thirteen</a:t>
            </a:r>
            <a:br>
              <a:rPr lang="en-US" sz="2400" dirty="0"/>
            </a:br>
            <a:r>
              <a:rPr lang="en-US" sz="2400" dirty="0"/>
              <a:t>19  April 2024</a:t>
            </a:r>
          </a:p>
        </p:txBody>
      </p:sp>
      <p:pic>
        <p:nvPicPr>
          <p:cNvPr id="5" name="Picture 4">
            <a:extLst>
              <a:ext uri="{FF2B5EF4-FFF2-40B4-BE49-F238E27FC236}">
                <a16:creationId xmlns:a16="http://schemas.microsoft.com/office/drawing/2014/main" id="{86FBA8E4-BC1F-3A4B-2113-F28660CE9D27}"/>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2153690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3E4FB6-8116-C36B-D120-40BD29550922}"/>
              </a:ext>
            </a:extLst>
          </p:cNvPr>
          <p:cNvSpPr txBox="1"/>
          <p:nvPr/>
        </p:nvSpPr>
        <p:spPr>
          <a:xfrm>
            <a:off x="513791" y="568618"/>
            <a:ext cx="1797287" cy="461665"/>
          </a:xfrm>
          <a:prstGeom prst="rect">
            <a:avLst/>
          </a:prstGeom>
          <a:noFill/>
          <a:ln>
            <a:solidFill>
              <a:schemeClr val="accent5"/>
            </a:solidFill>
          </a:ln>
        </p:spPr>
        <p:txBody>
          <a:bodyPr wrap="none" lIns="548640" rIns="548640" rtlCol="0">
            <a:spAutoFit/>
          </a:bodyPr>
          <a:lstStyle/>
          <a:p>
            <a:r>
              <a:rPr lang="en-US" sz="2400" dirty="0"/>
              <a:t>QUIZ</a:t>
            </a:r>
          </a:p>
        </p:txBody>
      </p:sp>
      <p:pic>
        <p:nvPicPr>
          <p:cNvPr id="4" name="Picture 3">
            <a:extLst>
              <a:ext uri="{FF2B5EF4-FFF2-40B4-BE49-F238E27FC236}">
                <a16:creationId xmlns:a16="http://schemas.microsoft.com/office/drawing/2014/main" id="{27058649-A857-57C5-108D-8EFDF015F963}"/>
              </a:ext>
            </a:extLst>
          </p:cNvPr>
          <p:cNvPicPr>
            <a:picLocks noChangeAspect="1"/>
          </p:cNvPicPr>
          <p:nvPr/>
        </p:nvPicPr>
        <p:blipFill>
          <a:blip r:embed="rId2"/>
          <a:stretch>
            <a:fillRect/>
          </a:stretch>
        </p:blipFill>
        <p:spPr>
          <a:xfrm>
            <a:off x="4204314" y="243672"/>
            <a:ext cx="4227336" cy="6370655"/>
          </a:xfrm>
          <a:prstGeom prst="rect">
            <a:avLst/>
          </a:prstGeom>
        </p:spPr>
      </p:pic>
    </p:spTree>
    <p:extLst>
      <p:ext uri="{BB962C8B-B14F-4D97-AF65-F5344CB8AC3E}">
        <p14:creationId xmlns:p14="http://schemas.microsoft.com/office/powerpoint/2010/main" val="877267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3E9504-DA0C-68BC-22E5-7A760D053382}"/>
              </a:ext>
            </a:extLst>
          </p:cNvPr>
          <p:cNvSpPr txBox="1"/>
          <p:nvPr/>
        </p:nvSpPr>
        <p:spPr>
          <a:xfrm>
            <a:off x="1333500" y="828675"/>
            <a:ext cx="5524500" cy="523220"/>
          </a:xfrm>
          <a:prstGeom prst="rect">
            <a:avLst/>
          </a:prstGeom>
          <a:noFill/>
          <a:ln>
            <a:solidFill>
              <a:srgbClr val="FFFF00"/>
            </a:solidFill>
          </a:ln>
        </p:spPr>
        <p:txBody>
          <a:bodyPr wrap="square" rtlCol="0">
            <a:spAutoFit/>
          </a:bodyPr>
          <a:lstStyle/>
          <a:p>
            <a:pPr algn="ctr"/>
            <a:r>
              <a:rPr lang="en-US" sz="2800" dirty="0"/>
              <a:t> INTERNSHIP CONVERSATIONS</a:t>
            </a:r>
          </a:p>
        </p:txBody>
      </p:sp>
      <p:sp>
        <p:nvSpPr>
          <p:cNvPr id="2" name="TextBox 1">
            <a:extLst>
              <a:ext uri="{FF2B5EF4-FFF2-40B4-BE49-F238E27FC236}">
                <a16:creationId xmlns:a16="http://schemas.microsoft.com/office/drawing/2014/main" id="{37F0BECB-0495-313E-679A-1C65184C531D}"/>
              </a:ext>
            </a:extLst>
          </p:cNvPr>
          <p:cNvSpPr txBox="1"/>
          <p:nvPr/>
        </p:nvSpPr>
        <p:spPr>
          <a:xfrm>
            <a:off x="1333500" y="2164031"/>
            <a:ext cx="4951484" cy="2308324"/>
          </a:xfrm>
          <a:prstGeom prst="rect">
            <a:avLst/>
          </a:prstGeom>
          <a:noFill/>
        </p:spPr>
        <p:txBody>
          <a:bodyPr wrap="none" rtlCol="0">
            <a:spAutoFit/>
          </a:bodyPr>
          <a:lstStyle/>
          <a:p>
            <a:pPr>
              <a:spcAft>
                <a:spcPts val="600"/>
              </a:spcAft>
            </a:pPr>
            <a:r>
              <a:rPr lang="en-US" sz="2800" dirty="0"/>
              <a:t>INFORMAL DISCUSSION</a:t>
            </a:r>
            <a:endParaRPr lang="en-US" dirty="0"/>
          </a:p>
          <a:p>
            <a:pPr>
              <a:spcAft>
                <a:spcPts val="600"/>
              </a:spcAft>
            </a:pPr>
            <a:r>
              <a:rPr lang="en-US" sz="2400" dirty="0"/>
              <a:t>Organization</a:t>
            </a:r>
          </a:p>
          <a:p>
            <a:pPr>
              <a:spcAft>
                <a:spcPts val="600"/>
              </a:spcAft>
            </a:pPr>
            <a:r>
              <a:rPr lang="en-US" sz="2400" dirty="0"/>
              <a:t>Tasks and Responsibilities</a:t>
            </a:r>
          </a:p>
          <a:p>
            <a:pPr>
              <a:spcAft>
                <a:spcPts val="600"/>
              </a:spcAft>
            </a:pPr>
            <a:r>
              <a:rPr lang="en-US" sz="2400" dirty="0"/>
              <a:t>Communications and Team Dynamics</a:t>
            </a:r>
          </a:p>
          <a:p>
            <a:pPr>
              <a:spcAft>
                <a:spcPts val="600"/>
              </a:spcAft>
            </a:pPr>
            <a:r>
              <a:rPr lang="en-US" sz="2400" dirty="0"/>
              <a:t>Fun Things and Challenges</a:t>
            </a:r>
          </a:p>
        </p:txBody>
      </p:sp>
      <p:sp>
        <p:nvSpPr>
          <p:cNvPr id="3" name="TextBox 2">
            <a:extLst>
              <a:ext uri="{FF2B5EF4-FFF2-40B4-BE49-F238E27FC236}">
                <a16:creationId xmlns:a16="http://schemas.microsoft.com/office/drawing/2014/main" id="{24DBBCA3-BC1F-EB6E-8C0B-16A918264988}"/>
              </a:ext>
            </a:extLst>
          </p:cNvPr>
          <p:cNvSpPr txBox="1"/>
          <p:nvPr/>
        </p:nvSpPr>
        <p:spPr>
          <a:xfrm>
            <a:off x="7304568" y="2459504"/>
            <a:ext cx="1694695" cy="1569660"/>
          </a:xfrm>
          <a:prstGeom prst="rect">
            <a:avLst/>
          </a:prstGeom>
          <a:noFill/>
        </p:spPr>
        <p:txBody>
          <a:bodyPr wrap="none" rtlCol="0">
            <a:spAutoFit/>
          </a:bodyPr>
          <a:lstStyle/>
          <a:p>
            <a:r>
              <a:rPr lang="en-US" sz="2400" dirty="0"/>
              <a:t>This week:</a:t>
            </a:r>
          </a:p>
          <a:p>
            <a:pPr lvl="1" defTabSz="685800">
              <a:defRPr/>
            </a:pPr>
            <a:r>
              <a:rPr lang="en-US" sz="2400" dirty="0"/>
              <a:t>Mathew</a:t>
            </a:r>
            <a:br>
              <a:rPr lang="en-US" sz="2400" dirty="0"/>
            </a:br>
            <a:r>
              <a:rPr lang="en-US" sz="2400" dirty="0"/>
              <a:t>Marcus</a:t>
            </a:r>
          </a:p>
          <a:p>
            <a:endParaRPr lang="en-US" sz="2400" dirty="0"/>
          </a:p>
        </p:txBody>
      </p:sp>
      <p:sp>
        <p:nvSpPr>
          <p:cNvPr id="5" name="TextBox 4">
            <a:extLst>
              <a:ext uri="{FF2B5EF4-FFF2-40B4-BE49-F238E27FC236}">
                <a16:creationId xmlns:a16="http://schemas.microsoft.com/office/drawing/2014/main" id="{9FCFF7CB-DF0A-23D0-EE8D-091573D19352}"/>
              </a:ext>
            </a:extLst>
          </p:cNvPr>
          <p:cNvSpPr txBox="1"/>
          <p:nvPr/>
        </p:nvSpPr>
        <p:spPr>
          <a:xfrm>
            <a:off x="2862943" y="5442857"/>
            <a:ext cx="5823197" cy="461665"/>
          </a:xfrm>
          <a:prstGeom prst="rect">
            <a:avLst/>
          </a:prstGeom>
          <a:noFill/>
        </p:spPr>
        <p:txBody>
          <a:bodyPr wrap="none" rtlCol="0">
            <a:spAutoFit/>
          </a:bodyPr>
          <a:lstStyle/>
          <a:p>
            <a:r>
              <a:rPr lang="en-US" sz="2400" dirty="0"/>
              <a:t>(Group discussion on internship experiences)</a:t>
            </a:r>
          </a:p>
        </p:txBody>
      </p:sp>
    </p:spTree>
    <p:extLst>
      <p:ext uri="{BB962C8B-B14F-4D97-AF65-F5344CB8AC3E}">
        <p14:creationId xmlns:p14="http://schemas.microsoft.com/office/powerpoint/2010/main" val="402379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6FF93E-B185-DD10-6BB6-5CE455BF729D}"/>
              </a:ext>
            </a:extLst>
          </p:cNvPr>
          <p:cNvSpPr txBox="1"/>
          <p:nvPr/>
        </p:nvSpPr>
        <p:spPr>
          <a:xfrm>
            <a:off x="4206240" y="2913017"/>
            <a:ext cx="2754280" cy="584775"/>
          </a:xfrm>
          <a:prstGeom prst="rect">
            <a:avLst/>
          </a:prstGeom>
          <a:noFill/>
        </p:spPr>
        <p:txBody>
          <a:bodyPr wrap="none" rtlCol="0">
            <a:spAutoFit/>
          </a:bodyPr>
          <a:lstStyle/>
          <a:p>
            <a:r>
              <a:rPr lang="en-US" sz="3200" dirty="0"/>
              <a:t>Any questions?</a:t>
            </a:r>
          </a:p>
        </p:txBody>
      </p:sp>
    </p:spTree>
    <p:extLst>
      <p:ext uri="{BB962C8B-B14F-4D97-AF65-F5344CB8AC3E}">
        <p14:creationId xmlns:p14="http://schemas.microsoft.com/office/powerpoint/2010/main" val="3098798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38FE09-F4BE-42DC-B20F-AC3E656C7450}"/>
              </a:ext>
            </a:extLst>
          </p:cNvPr>
          <p:cNvSpPr txBox="1"/>
          <p:nvPr/>
        </p:nvSpPr>
        <p:spPr>
          <a:xfrm>
            <a:off x="1333500" y="828675"/>
            <a:ext cx="2780761" cy="523220"/>
          </a:xfrm>
          <a:prstGeom prst="rect">
            <a:avLst/>
          </a:prstGeom>
          <a:noFill/>
          <a:ln>
            <a:solidFill>
              <a:srgbClr val="FFFF00"/>
            </a:solidFill>
          </a:ln>
        </p:spPr>
        <p:txBody>
          <a:bodyPr wrap="none" rtlCol="0">
            <a:spAutoFit/>
          </a:bodyPr>
          <a:lstStyle/>
          <a:p>
            <a:r>
              <a:rPr lang="en-US" sz="2800" dirty="0"/>
              <a:t>GUEST SPEAKER</a:t>
            </a:r>
          </a:p>
        </p:txBody>
      </p:sp>
      <p:sp>
        <p:nvSpPr>
          <p:cNvPr id="2" name="TextBox 1">
            <a:extLst>
              <a:ext uri="{FF2B5EF4-FFF2-40B4-BE49-F238E27FC236}">
                <a16:creationId xmlns:a16="http://schemas.microsoft.com/office/drawing/2014/main" id="{3FE04CDA-5ADB-4A4B-8BBB-BF4D5040ED30}"/>
              </a:ext>
            </a:extLst>
          </p:cNvPr>
          <p:cNvSpPr txBox="1"/>
          <p:nvPr/>
        </p:nvSpPr>
        <p:spPr>
          <a:xfrm>
            <a:off x="1371600" y="2560320"/>
            <a:ext cx="2912400" cy="2062103"/>
          </a:xfrm>
          <a:prstGeom prst="rect">
            <a:avLst/>
          </a:prstGeom>
          <a:noFill/>
        </p:spPr>
        <p:txBody>
          <a:bodyPr wrap="none" rtlCol="0">
            <a:spAutoFit/>
          </a:bodyPr>
          <a:lstStyle/>
          <a:p>
            <a:r>
              <a:rPr lang="en-US" sz="3200" dirty="0"/>
              <a:t>Melinda Kimble</a:t>
            </a:r>
          </a:p>
          <a:p>
            <a:r>
              <a:rPr lang="en-US" sz="2400" dirty="0"/>
              <a:t>UN Foundation</a:t>
            </a:r>
          </a:p>
          <a:p>
            <a:endParaRPr lang="en-US" sz="2400" dirty="0"/>
          </a:p>
          <a:p>
            <a:endParaRPr lang="en-US" sz="2400" dirty="0"/>
          </a:p>
          <a:p>
            <a:r>
              <a:rPr lang="en-US" sz="2400" i="1" kern="1200" dirty="0">
                <a:solidFill>
                  <a:schemeClr val="tx1"/>
                </a:solidFill>
                <a:effectLst/>
                <a:latin typeface="+mn-lt"/>
                <a:ea typeface="+mn-ea"/>
                <a:cs typeface="+mn-cs"/>
              </a:rPr>
              <a:t>- introduced by Jessica</a:t>
            </a:r>
            <a:endParaRPr lang="en-US" sz="2400" dirty="0"/>
          </a:p>
        </p:txBody>
      </p:sp>
      <p:pic>
        <p:nvPicPr>
          <p:cNvPr id="6" name="Picture 5">
            <a:extLst>
              <a:ext uri="{FF2B5EF4-FFF2-40B4-BE49-F238E27FC236}">
                <a16:creationId xmlns:a16="http://schemas.microsoft.com/office/drawing/2014/main" id="{9BFCA8AB-5679-49DE-81F2-F04352D59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942">
            <a:off x="5577213" y="125781"/>
            <a:ext cx="5776631" cy="7235145"/>
          </a:xfrm>
          <a:prstGeom prst="rect">
            <a:avLst/>
          </a:prstGeom>
        </p:spPr>
      </p:pic>
    </p:spTree>
    <p:extLst>
      <p:ext uri="{BB962C8B-B14F-4D97-AF65-F5344CB8AC3E}">
        <p14:creationId xmlns:p14="http://schemas.microsoft.com/office/powerpoint/2010/main" val="318918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A05EC6-58BF-1742-EB76-80A13BCA00BB}"/>
              </a:ext>
            </a:extLst>
          </p:cNvPr>
          <p:cNvSpPr txBox="1"/>
          <p:nvPr/>
        </p:nvSpPr>
        <p:spPr>
          <a:xfrm>
            <a:off x="5337544" y="2905780"/>
            <a:ext cx="1026243" cy="523220"/>
          </a:xfrm>
          <a:prstGeom prst="rect">
            <a:avLst/>
          </a:prstGeom>
          <a:noFill/>
        </p:spPr>
        <p:txBody>
          <a:bodyPr wrap="none" rtlCol="0">
            <a:spAutoFit/>
          </a:bodyPr>
          <a:lstStyle/>
          <a:p>
            <a:r>
              <a:rPr lang="en-US" sz="2800" dirty="0"/>
              <a:t>break</a:t>
            </a:r>
          </a:p>
        </p:txBody>
      </p:sp>
    </p:spTree>
    <p:extLst>
      <p:ext uri="{BB962C8B-B14F-4D97-AF65-F5344CB8AC3E}">
        <p14:creationId xmlns:p14="http://schemas.microsoft.com/office/powerpoint/2010/main" val="198733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907DF-6D38-18AA-5997-75E505521711}"/>
              </a:ext>
            </a:extLst>
          </p:cNvPr>
          <p:cNvPicPr>
            <a:picLocks noChangeAspect="1"/>
          </p:cNvPicPr>
          <p:nvPr/>
        </p:nvPicPr>
        <p:blipFill>
          <a:blip r:embed="rId2"/>
          <a:stretch>
            <a:fillRect/>
          </a:stretch>
        </p:blipFill>
        <p:spPr>
          <a:xfrm>
            <a:off x="612958" y="387735"/>
            <a:ext cx="11121841" cy="6246981"/>
          </a:xfrm>
          <a:prstGeom prst="rect">
            <a:avLst/>
          </a:prstGeom>
          <a:ln w="19050">
            <a:solidFill>
              <a:schemeClr val="tx1"/>
            </a:solidFill>
          </a:ln>
        </p:spPr>
      </p:pic>
    </p:spTree>
    <p:extLst>
      <p:ext uri="{BB962C8B-B14F-4D97-AF65-F5344CB8AC3E}">
        <p14:creationId xmlns:p14="http://schemas.microsoft.com/office/powerpoint/2010/main" val="1175684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44DD72-EEA8-4BA7-A6B8-1F168C5A7AD0}"/>
              </a:ext>
            </a:extLst>
          </p:cNvPr>
          <p:cNvSpPr txBox="1"/>
          <p:nvPr/>
        </p:nvSpPr>
        <p:spPr>
          <a:xfrm flipH="1">
            <a:off x="4837747" y="2771775"/>
            <a:ext cx="2516507" cy="400110"/>
          </a:xfrm>
          <a:prstGeom prst="rect">
            <a:avLst/>
          </a:prstGeom>
          <a:noFill/>
          <a:ln>
            <a:solidFill>
              <a:schemeClr val="accent5"/>
            </a:solidFill>
          </a:ln>
        </p:spPr>
        <p:txBody>
          <a:bodyPr wrap="square" rtlCol="0">
            <a:spAutoFit/>
          </a:bodyPr>
          <a:lstStyle/>
          <a:p>
            <a:pPr algn="ctr"/>
            <a:r>
              <a:rPr lang="en-US" sz="2000" dirty="0"/>
              <a:t>LUNCH</a:t>
            </a:r>
          </a:p>
        </p:txBody>
      </p:sp>
      <p:pic>
        <p:nvPicPr>
          <p:cNvPr id="4" name="Picture 3">
            <a:extLst>
              <a:ext uri="{FF2B5EF4-FFF2-40B4-BE49-F238E27FC236}">
                <a16:creationId xmlns:a16="http://schemas.microsoft.com/office/drawing/2014/main" id="{134301BC-611B-46BF-B0DC-6545565A4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7259" y="1979676"/>
            <a:ext cx="4957481" cy="3306640"/>
          </a:xfrm>
          <a:prstGeom prst="rect">
            <a:avLst/>
          </a:prstGeom>
        </p:spPr>
      </p:pic>
    </p:spTree>
    <p:extLst>
      <p:ext uri="{BB962C8B-B14F-4D97-AF65-F5344CB8AC3E}">
        <p14:creationId xmlns:p14="http://schemas.microsoft.com/office/powerpoint/2010/main" val="728167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38FE09-F4BE-42DC-B20F-AC3E656C7450}"/>
              </a:ext>
            </a:extLst>
          </p:cNvPr>
          <p:cNvSpPr txBox="1"/>
          <p:nvPr/>
        </p:nvSpPr>
        <p:spPr>
          <a:xfrm>
            <a:off x="1333500" y="828675"/>
            <a:ext cx="4564070" cy="523220"/>
          </a:xfrm>
          <a:prstGeom prst="rect">
            <a:avLst/>
          </a:prstGeom>
          <a:noFill/>
          <a:ln>
            <a:solidFill>
              <a:srgbClr val="FFFF00"/>
            </a:solidFill>
          </a:ln>
        </p:spPr>
        <p:txBody>
          <a:bodyPr wrap="none" rtlCol="0">
            <a:spAutoFit/>
          </a:bodyPr>
          <a:lstStyle/>
          <a:p>
            <a:r>
              <a:rPr lang="en-US" sz="2800" dirty="0"/>
              <a:t>DISCUSSION and PLANNING</a:t>
            </a:r>
          </a:p>
        </p:txBody>
      </p:sp>
      <p:sp>
        <p:nvSpPr>
          <p:cNvPr id="2" name="TextBox 1">
            <a:extLst>
              <a:ext uri="{FF2B5EF4-FFF2-40B4-BE49-F238E27FC236}">
                <a16:creationId xmlns:a16="http://schemas.microsoft.com/office/drawing/2014/main" id="{3FE04CDA-5ADB-4A4B-8BBB-BF4D5040ED30}"/>
              </a:ext>
            </a:extLst>
          </p:cNvPr>
          <p:cNvSpPr txBox="1"/>
          <p:nvPr/>
        </p:nvSpPr>
        <p:spPr>
          <a:xfrm>
            <a:off x="2999115" y="3136612"/>
            <a:ext cx="5178021" cy="584775"/>
          </a:xfrm>
          <a:prstGeom prst="rect">
            <a:avLst/>
          </a:prstGeom>
          <a:noFill/>
        </p:spPr>
        <p:txBody>
          <a:bodyPr wrap="none" rtlCol="0">
            <a:spAutoFit/>
          </a:bodyPr>
          <a:lstStyle/>
          <a:p>
            <a:r>
              <a:rPr lang="en-US" sz="3200" dirty="0"/>
              <a:t>Deputies Committee Exercise</a:t>
            </a:r>
          </a:p>
        </p:txBody>
      </p:sp>
    </p:spTree>
    <p:extLst>
      <p:ext uri="{BB962C8B-B14F-4D97-AF65-F5344CB8AC3E}">
        <p14:creationId xmlns:p14="http://schemas.microsoft.com/office/powerpoint/2010/main" val="3264923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AA6B3CB-12C5-45FA-9D27-5BAEB7A327C3}"/>
              </a:ext>
            </a:extLst>
          </p:cNvPr>
          <p:cNvSpPr txBox="1"/>
          <p:nvPr/>
        </p:nvSpPr>
        <p:spPr>
          <a:xfrm>
            <a:off x="865067" y="581306"/>
            <a:ext cx="4636975" cy="523220"/>
          </a:xfrm>
          <a:prstGeom prst="rect">
            <a:avLst/>
          </a:prstGeom>
          <a:noFill/>
          <a:ln>
            <a:solidFill>
              <a:schemeClr val="tx2"/>
            </a:solidFill>
          </a:ln>
        </p:spPr>
        <p:txBody>
          <a:bodyPr wrap="none" rtlCol="0">
            <a:spAutoFit/>
          </a:bodyPr>
          <a:lstStyle/>
          <a:p>
            <a:r>
              <a:rPr lang="en-US" sz="2800" dirty="0"/>
              <a:t>NSC  DEPUTIES SIMULATION</a:t>
            </a:r>
          </a:p>
        </p:txBody>
      </p:sp>
      <p:sp>
        <p:nvSpPr>
          <p:cNvPr id="11" name="TextBox 10">
            <a:extLst>
              <a:ext uri="{FF2B5EF4-FFF2-40B4-BE49-F238E27FC236}">
                <a16:creationId xmlns:a16="http://schemas.microsoft.com/office/drawing/2014/main" id="{73BD1BA9-3CF7-4617-969F-2905591D5E4C}"/>
              </a:ext>
            </a:extLst>
          </p:cNvPr>
          <p:cNvSpPr txBox="1"/>
          <p:nvPr/>
        </p:nvSpPr>
        <p:spPr>
          <a:xfrm>
            <a:off x="4153254" y="1814961"/>
            <a:ext cx="5391953" cy="584775"/>
          </a:xfrm>
          <a:prstGeom prst="rect">
            <a:avLst/>
          </a:prstGeom>
          <a:noFill/>
        </p:spPr>
        <p:txBody>
          <a:bodyPr wrap="square" rtlCol="0">
            <a:spAutoFit/>
          </a:bodyPr>
          <a:lstStyle/>
          <a:p>
            <a:r>
              <a:rPr lang="en-US" sz="3200" dirty="0"/>
              <a:t>TWO ROLES</a:t>
            </a:r>
          </a:p>
        </p:txBody>
      </p:sp>
      <p:sp>
        <p:nvSpPr>
          <p:cNvPr id="4" name="TextBox 3">
            <a:extLst>
              <a:ext uri="{FF2B5EF4-FFF2-40B4-BE49-F238E27FC236}">
                <a16:creationId xmlns:a16="http://schemas.microsoft.com/office/drawing/2014/main" id="{0AA83397-47A2-4367-9835-8300CF2F1242}"/>
              </a:ext>
            </a:extLst>
          </p:cNvPr>
          <p:cNvSpPr txBox="1"/>
          <p:nvPr/>
        </p:nvSpPr>
        <p:spPr>
          <a:xfrm>
            <a:off x="3692258" y="2951946"/>
            <a:ext cx="7262070" cy="954107"/>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b="1" dirty="0"/>
              <a:t>NSC Directors or Senior Directors </a:t>
            </a:r>
            <a:r>
              <a:rPr lang="en-US" sz="2800" dirty="0"/>
              <a:t>briefing the issue and proposals.</a:t>
            </a:r>
          </a:p>
        </p:txBody>
      </p:sp>
      <p:sp>
        <p:nvSpPr>
          <p:cNvPr id="5" name="TextBox 4">
            <a:extLst>
              <a:ext uri="{FF2B5EF4-FFF2-40B4-BE49-F238E27FC236}">
                <a16:creationId xmlns:a16="http://schemas.microsoft.com/office/drawing/2014/main" id="{421972C3-6869-4A74-B341-DC6690F4E232}"/>
              </a:ext>
            </a:extLst>
          </p:cNvPr>
          <p:cNvSpPr txBox="1"/>
          <p:nvPr/>
        </p:nvSpPr>
        <p:spPr>
          <a:xfrm>
            <a:off x="3692258" y="4308014"/>
            <a:ext cx="7262070" cy="1384995"/>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b="1" dirty="0"/>
              <a:t>“The Deputies” </a:t>
            </a:r>
            <a:r>
              <a:rPr lang="en-US" sz="2800" dirty="0"/>
              <a:t>receiving the briefing, asking the questions, and making the decisions.</a:t>
            </a:r>
          </a:p>
        </p:txBody>
      </p:sp>
      <p:sp>
        <p:nvSpPr>
          <p:cNvPr id="6" name="TextBox 5">
            <a:extLst>
              <a:ext uri="{FF2B5EF4-FFF2-40B4-BE49-F238E27FC236}">
                <a16:creationId xmlns:a16="http://schemas.microsoft.com/office/drawing/2014/main" id="{427F4191-BC23-4E26-8091-A2A80D181446}"/>
              </a:ext>
            </a:extLst>
          </p:cNvPr>
          <p:cNvSpPr txBox="1"/>
          <p:nvPr/>
        </p:nvSpPr>
        <p:spPr>
          <a:xfrm>
            <a:off x="8069746" y="642861"/>
            <a:ext cx="1767600" cy="400110"/>
          </a:xfrm>
          <a:prstGeom prst="rect">
            <a:avLst/>
          </a:prstGeom>
          <a:noFill/>
        </p:spPr>
        <p:txBody>
          <a:bodyPr wrap="none" rtlCol="0">
            <a:spAutoFit/>
          </a:bodyPr>
          <a:lstStyle/>
          <a:p>
            <a:r>
              <a:rPr lang="en-US" sz="2000" dirty="0"/>
              <a:t>Friday, 26 April</a:t>
            </a:r>
          </a:p>
        </p:txBody>
      </p:sp>
      <p:pic>
        <p:nvPicPr>
          <p:cNvPr id="2" name="Picture 1" descr="A picture containing website&#10;&#10;Description automatically generated">
            <a:extLst>
              <a:ext uri="{FF2B5EF4-FFF2-40B4-BE49-F238E27FC236}">
                <a16:creationId xmlns:a16="http://schemas.microsoft.com/office/drawing/2014/main" id="{AE4D1E70-EA8D-5ABB-FE66-608532D44CAF}"/>
              </a:ext>
            </a:extLst>
          </p:cNvPr>
          <p:cNvPicPr>
            <a:picLocks noChangeAspect="1"/>
          </p:cNvPicPr>
          <p:nvPr/>
        </p:nvPicPr>
        <p:blipFill>
          <a:blip r:embed="rId2"/>
          <a:stretch>
            <a:fillRect/>
          </a:stretch>
        </p:blipFill>
        <p:spPr>
          <a:xfrm>
            <a:off x="692757" y="1673065"/>
            <a:ext cx="2490797" cy="2057245"/>
          </a:xfrm>
          <a:prstGeom prst="rect">
            <a:avLst/>
          </a:prstGeom>
        </p:spPr>
      </p:pic>
    </p:spTree>
    <p:extLst>
      <p:ext uri="{BB962C8B-B14F-4D97-AF65-F5344CB8AC3E}">
        <p14:creationId xmlns:p14="http://schemas.microsoft.com/office/powerpoint/2010/main" val="156370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3BD1BA9-3CF7-4617-969F-2905591D5E4C}"/>
              </a:ext>
            </a:extLst>
          </p:cNvPr>
          <p:cNvSpPr txBox="1"/>
          <p:nvPr/>
        </p:nvSpPr>
        <p:spPr>
          <a:xfrm>
            <a:off x="3019303" y="1368231"/>
            <a:ext cx="5391953" cy="5078313"/>
          </a:xfrm>
          <a:prstGeom prst="rect">
            <a:avLst/>
          </a:prstGeom>
          <a:noFill/>
        </p:spPr>
        <p:txBody>
          <a:bodyPr wrap="square" rtlCol="0">
            <a:spAutoFit/>
          </a:bodyPr>
          <a:lstStyle/>
          <a:p>
            <a:r>
              <a:rPr lang="en-US" sz="2400" dirty="0"/>
              <a:t>Who attends?</a:t>
            </a:r>
          </a:p>
          <a:p>
            <a:endParaRPr lang="en-US" sz="2000" dirty="0"/>
          </a:p>
          <a:p>
            <a:r>
              <a:rPr lang="en-US" sz="2000" dirty="0"/>
              <a:t>National Security Advisor or Deputy</a:t>
            </a:r>
          </a:p>
          <a:p>
            <a:r>
              <a:rPr lang="en-US" sz="2000" dirty="0"/>
              <a:t>Deputy Secretary of State +1</a:t>
            </a:r>
          </a:p>
          <a:p>
            <a:r>
              <a:rPr lang="en-US" sz="2000" dirty="0"/>
              <a:t>Deputy Secretary of Defense +1</a:t>
            </a:r>
          </a:p>
          <a:p>
            <a:r>
              <a:rPr lang="en-US" sz="2000" dirty="0"/>
              <a:t>Deputy Secretary of Homeland Security +1</a:t>
            </a:r>
          </a:p>
          <a:p>
            <a:r>
              <a:rPr lang="en-US" sz="2000" dirty="0"/>
              <a:t>Deputy Secretary of Treasury +1</a:t>
            </a:r>
          </a:p>
          <a:p>
            <a:r>
              <a:rPr lang="en-US" sz="2000" dirty="0"/>
              <a:t>OVP National Security Advisor +1</a:t>
            </a:r>
          </a:p>
          <a:p>
            <a:r>
              <a:rPr lang="en-US" sz="2000" dirty="0"/>
              <a:t>NSC staff</a:t>
            </a:r>
          </a:p>
          <a:p>
            <a:r>
              <a:rPr lang="en-US" sz="2000" dirty="0"/>
              <a:t>OMB leadership or staff</a:t>
            </a:r>
          </a:p>
          <a:p>
            <a:endParaRPr lang="en-US" sz="2000" dirty="0"/>
          </a:p>
          <a:p>
            <a:r>
              <a:rPr lang="en-US" sz="2000" i="1" dirty="0"/>
              <a:t>Advisors</a:t>
            </a:r>
          </a:p>
          <a:p>
            <a:r>
              <a:rPr lang="en-US" sz="2000" dirty="0"/>
              <a:t>Joint Chiefs of Staff (JCS)</a:t>
            </a:r>
          </a:p>
          <a:p>
            <a:r>
              <a:rPr lang="en-US" sz="2000" dirty="0"/>
              <a:t>DNI and/or CIA</a:t>
            </a:r>
          </a:p>
          <a:p>
            <a:endParaRPr lang="en-US" sz="2000" dirty="0"/>
          </a:p>
          <a:p>
            <a:r>
              <a:rPr lang="en-US" sz="2000" dirty="0"/>
              <a:t>And other affected Deputies</a:t>
            </a:r>
          </a:p>
        </p:txBody>
      </p:sp>
      <p:sp>
        <p:nvSpPr>
          <p:cNvPr id="5" name="TextBox 4">
            <a:extLst>
              <a:ext uri="{FF2B5EF4-FFF2-40B4-BE49-F238E27FC236}">
                <a16:creationId xmlns:a16="http://schemas.microsoft.com/office/drawing/2014/main" id="{CB3E8182-502B-4B8F-85A1-F134CA53642A}"/>
              </a:ext>
            </a:extLst>
          </p:cNvPr>
          <p:cNvSpPr txBox="1"/>
          <p:nvPr/>
        </p:nvSpPr>
        <p:spPr>
          <a:xfrm>
            <a:off x="865067" y="581306"/>
            <a:ext cx="3526180" cy="523220"/>
          </a:xfrm>
          <a:prstGeom prst="rect">
            <a:avLst/>
          </a:prstGeom>
          <a:noFill/>
          <a:ln>
            <a:solidFill>
              <a:schemeClr val="tx2"/>
            </a:solidFill>
          </a:ln>
        </p:spPr>
        <p:txBody>
          <a:bodyPr wrap="square" rtlCol="0">
            <a:spAutoFit/>
          </a:bodyPr>
          <a:lstStyle/>
          <a:p>
            <a:pPr algn="ctr"/>
            <a:r>
              <a:rPr lang="en-US" sz="2800" dirty="0"/>
              <a:t>NSC  DEPUTIES</a:t>
            </a:r>
          </a:p>
        </p:txBody>
      </p:sp>
    </p:spTree>
    <p:extLst>
      <p:ext uri="{BB962C8B-B14F-4D97-AF65-F5344CB8AC3E}">
        <p14:creationId xmlns:p14="http://schemas.microsoft.com/office/powerpoint/2010/main" val="1363979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176CA3-B9C9-4022-BDDD-D686B657B46E}"/>
              </a:ext>
            </a:extLst>
          </p:cNvPr>
          <p:cNvGraphicFramePr>
            <a:graphicFrameLocks noGrp="1"/>
          </p:cNvGraphicFramePr>
          <p:nvPr>
            <p:extLst>
              <p:ext uri="{D42A27DB-BD31-4B8C-83A1-F6EECF244321}">
                <p14:modId xmlns:p14="http://schemas.microsoft.com/office/powerpoint/2010/main" val="3909739590"/>
              </p:ext>
            </p:extLst>
          </p:nvPr>
        </p:nvGraphicFramePr>
        <p:xfrm>
          <a:off x="4280399" y="229347"/>
          <a:ext cx="2840068" cy="6401273"/>
        </p:xfrm>
        <a:graphic>
          <a:graphicData uri="http://schemas.openxmlformats.org/drawingml/2006/table">
            <a:tbl>
              <a:tblPr firstRow="1" firstCol="1" lastRow="1" lastCol="1" bandRow="1" bandCol="1">
                <a:tableStyleId>{2D5ABB26-0587-4C30-8999-92F81FD0307C}</a:tableStyleId>
              </a:tblPr>
              <a:tblGrid>
                <a:gridCol w="2840068">
                  <a:extLst>
                    <a:ext uri="{9D8B030D-6E8A-4147-A177-3AD203B41FA5}">
                      <a16:colId xmlns:a16="http://schemas.microsoft.com/office/drawing/2014/main" val="2357130833"/>
                    </a:ext>
                  </a:extLst>
                </a:gridCol>
              </a:tblGrid>
              <a:tr h="278830">
                <a:tc>
                  <a:txBody>
                    <a:bodyPr/>
                    <a:lstStyle/>
                    <a:p>
                      <a:pPr marL="0" marR="0" algn="ctr">
                        <a:lnSpc>
                          <a:spcPct val="107000"/>
                        </a:lnSpc>
                        <a:spcBef>
                          <a:spcPts val="0"/>
                        </a:spcBef>
                        <a:spcAft>
                          <a:spcPts val="0"/>
                        </a:spcAft>
                      </a:pP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nchor="ctr"/>
                </a:tc>
                <a:extLst>
                  <a:ext uri="{0D108BD9-81ED-4DB2-BD59-A6C34878D82A}">
                    <a16:rowId xmlns:a16="http://schemas.microsoft.com/office/drawing/2014/main" val="1718909217"/>
                  </a:ext>
                </a:extLst>
              </a:tr>
              <a:tr h="278830">
                <a:tc>
                  <a:txBody>
                    <a:bodyPr/>
                    <a:lstStyle/>
                    <a:p>
                      <a:pPr marL="0" marR="0" algn="ctr">
                        <a:lnSpc>
                          <a:spcPct val="107000"/>
                        </a:lnSpc>
                        <a:spcBef>
                          <a:spcPts val="0"/>
                        </a:spcBef>
                        <a:spcAft>
                          <a:spcPts val="0"/>
                        </a:spcAft>
                      </a:pPr>
                      <a:r>
                        <a:rPr lang="en-US" sz="2000" dirty="0">
                          <a:effectLst/>
                        </a:rPr>
                        <a:t>Week 1 (19 Jan)</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162274474"/>
                  </a:ext>
                </a:extLst>
              </a:tr>
              <a:tr h="278830">
                <a:tc>
                  <a:txBody>
                    <a:bodyPr/>
                    <a:lstStyle/>
                    <a:p>
                      <a:pPr marL="0" marR="0" algn="ctr">
                        <a:lnSpc>
                          <a:spcPct val="107000"/>
                        </a:lnSpc>
                        <a:spcBef>
                          <a:spcPts val="0"/>
                        </a:spcBef>
                        <a:spcAft>
                          <a:spcPts val="0"/>
                        </a:spcAft>
                      </a:pPr>
                      <a:r>
                        <a:rPr lang="en-US" sz="2000" dirty="0">
                          <a:effectLst/>
                        </a:rPr>
                        <a:t>Week 2 (26 Jan)</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798234728"/>
                  </a:ext>
                </a:extLst>
              </a:tr>
              <a:tr h="278830">
                <a:tc>
                  <a:txBody>
                    <a:bodyPr/>
                    <a:lstStyle/>
                    <a:p>
                      <a:pPr marL="0" marR="0" algn="ctr">
                        <a:lnSpc>
                          <a:spcPct val="107000"/>
                        </a:lnSpc>
                        <a:spcBef>
                          <a:spcPts val="0"/>
                        </a:spcBef>
                        <a:spcAft>
                          <a:spcPts val="0"/>
                        </a:spcAft>
                      </a:pPr>
                      <a:r>
                        <a:rPr lang="en-US" sz="2000" dirty="0">
                          <a:effectLst/>
                        </a:rPr>
                        <a:t>Week 3 (2 Feb)</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3748021836"/>
                  </a:ext>
                </a:extLst>
              </a:tr>
              <a:tr h="278830">
                <a:tc>
                  <a:txBody>
                    <a:bodyPr/>
                    <a:lstStyle/>
                    <a:p>
                      <a:pPr marL="0" marR="0" algn="ctr">
                        <a:lnSpc>
                          <a:spcPct val="107000"/>
                        </a:lnSpc>
                        <a:spcBef>
                          <a:spcPts val="0"/>
                        </a:spcBef>
                        <a:spcAft>
                          <a:spcPts val="0"/>
                        </a:spcAft>
                      </a:pPr>
                      <a:r>
                        <a:rPr lang="en-US" sz="2000" dirty="0">
                          <a:effectLst/>
                        </a:rPr>
                        <a:t>Week 4 (9 Feb)</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2772305046"/>
                  </a:ext>
                </a:extLst>
              </a:tr>
              <a:tr h="278830">
                <a:tc>
                  <a:txBody>
                    <a:bodyPr/>
                    <a:lstStyle/>
                    <a:p>
                      <a:pPr marL="0" marR="0" algn="ctr">
                        <a:lnSpc>
                          <a:spcPct val="107000"/>
                        </a:lnSpc>
                        <a:spcBef>
                          <a:spcPts val="0"/>
                        </a:spcBef>
                        <a:spcAft>
                          <a:spcPts val="0"/>
                        </a:spcAft>
                      </a:pPr>
                      <a:r>
                        <a:rPr lang="en-US" sz="2000" dirty="0">
                          <a:effectLst/>
                        </a:rPr>
                        <a:t>Week 5 (16 Feb)</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2008839082"/>
                  </a:ext>
                </a:extLst>
              </a:tr>
              <a:tr h="278830">
                <a:tc>
                  <a:txBody>
                    <a:bodyPr/>
                    <a:lstStyle/>
                    <a:p>
                      <a:pPr marL="0" marR="0" algn="ctr">
                        <a:lnSpc>
                          <a:spcPct val="107000"/>
                        </a:lnSpc>
                        <a:spcBef>
                          <a:spcPts val="0"/>
                        </a:spcBef>
                        <a:spcAft>
                          <a:spcPts val="0"/>
                        </a:spcAft>
                      </a:pPr>
                      <a:r>
                        <a:rPr lang="en-US" sz="2000" dirty="0">
                          <a:effectLst/>
                        </a:rPr>
                        <a:t>Week 6 (23 Feb)</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78206504"/>
                  </a:ext>
                </a:extLst>
              </a:tr>
              <a:tr h="278830">
                <a:tc>
                  <a:txBody>
                    <a:bodyPr/>
                    <a:lstStyle/>
                    <a:p>
                      <a:pPr marL="0" marR="0" algn="ctr">
                        <a:lnSpc>
                          <a:spcPct val="107000"/>
                        </a:lnSpc>
                        <a:spcBef>
                          <a:spcPts val="0"/>
                        </a:spcBef>
                        <a:spcAft>
                          <a:spcPts val="0"/>
                        </a:spcAft>
                      </a:pPr>
                      <a:r>
                        <a:rPr lang="en-US" sz="2000" dirty="0">
                          <a:effectLst/>
                        </a:rPr>
                        <a:t>Week 7 (1 Mar)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4173657637"/>
                  </a:ext>
                </a:extLst>
              </a:tr>
              <a:tr h="278830">
                <a:tc>
                  <a:txBody>
                    <a:bodyPr/>
                    <a:lstStyle/>
                    <a:p>
                      <a:pPr marL="0" marR="0" algn="ctr">
                        <a:lnSpc>
                          <a:spcPct val="107000"/>
                        </a:lnSpc>
                        <a:spcBef>
                          <a:spcPts val="0"/>
                        </a:spcBef>
                        <a:spcAft>
                          <a:spcPts val="0"/>
                        </a:spcAft>
                      </a:pPr>
                      <a:r>
                        <a:rPr lang="en-US" sz="2000" dirty="0">
                          <a:effectLst/>
                        </a:rPr>
                        <a:t>Week 8 (8 Mar)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3422796582"/>
                  </a:ext>
                </a:extLst>
              </a:tr>
              <a:tr h="278830">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2000" dirty="0">
                          <a:effectLst/>
                          <a:latin typeface="+mn-lt"/>
                          <a:ea typeface="Arial" panose="020B0604020202020204" pitchFamily="34" charset="0"/>
                          <a:cs typeface="Times New Roman" panose="02020603050405020304" pitchFamily="18" charset="0"/>
                        </a:rPr>
                        <a:t>BREAK</a:t>
                      </a:r>
                    </a:p>
                  </a:txBody>
                  <a:tcPr marL="22571" marR="11285" marT="33467" marB="33467"/>
                </a:tc>
                <a:extLst>
                  <a:ext uri="{0D108BD9-81ED-4DB2-BD59-A6C34878D82A}">
                    <a16:rowId xmlns:a16="http://schemas.microsoft.com/office/drawing/2014/main" val="4206336337"/>
                  </a:ext>
                </a:extLst>
              </a:tr>
              <a:tr h="278830">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2000" dirty="0">
                          <a:effectLst/>
                        </a:rPr>
                        <a:t>Week 9 (22 Mar)</a:t>
                      </a:r>
                      <a:endParaRPr lang="en-US" sz="2000" dirty="0">
                        <a:effectLst/>
                        <a:latin typeface="+mn-lt"/>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2324631057"/>
                  </a:ext>
                </a:extLst>
              </a:tr>
              <a:tr h="278830">
                <a:tc>
                  <a:txBody>
                    <a:bodyPr/>
                    <a:lstStyle/>
                    <a:p>
                      <a:pPr marL="0" marR="0" algn="ctr">
                        <a:lnSpc>
                          <a:spcPct val="107000"/>
                        </a:lnSpc>
                        <a:spcBef>
                          <a:spcPts val="0"/>
                        </a:spcBef>
                        <a:spcAft>
                          <a:spcPts val="0"/>
                        </a:spcAft>
                      </a:pPr>
                      <a:r>
                        <a:rPr lang="en-US" sz="2000" dirty="0">
                          <a:effectLst/>
                        </a:rPr>
                        <a:t>Week 10 (29 Mar)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1655087477"/>
                  </a:ext>
                </a:extLst>
              </a:tr>
              <a:tr h="278830">
                <a:tc>
                  <a:txBody>
                    <a:bodyPr/>
                    <a:lstStyle/>
                    <a:p>
                      <a:pPr marL="0" marR="0" algn="ctr">
                        <a:lnSpc>
                          <a:spcPct val="107000"/>
                        </a:lnSpc>
                        <a:spcBef>
                          <a:spcPts val="0"/>
                        </a:spcBef>
                        <a:spcAft>
                          <a:spcPts val="0"/>
                        </a:spcAft>
                      </a:pPr>
                      <a:r>
                        <a:rPr lang="en-US" sz="2000" dirty="0">
                          <a:effectLst/>
                        </a:rPr>
                        <a:t>Week 11 (5 Apr)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2752612682"/>
                  </a:ext>
                </a:extLst>
              </a:tr>
              <a:tr h="278830">
                <a:tc>
                  <a:txBody>
                    <a:bodyPr/>
                    <a:lstStyle/>
                    <a:p>
                      <a:pPr marL="0" marR="0" algn="ctr">
                        <a:lnSpc>
                          <a:spcPct val="107000"/>
                        </a:lnSpc>
                        <a:spcBef>
                          <a:spcPts val="0"/>
                        </a:spcBef>
                        <a:spcAft>
                          <a:spcPts val="0"/>
                        </a:spcAft>
                      </a:pPr>
                      <a:r>
                        <a:rPr lang="en-US" sz="2000" dirty="0">
                          <a:effectLst/>
                        </a:rPr>
                        <a:t>Week 12 (12 Apr)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596936450"/>
                  </a:ext>
                </a:extLst>
              </a:tr>
              <a:tr h="278830">
                <a:tc>
                  <a:txBody>
                    <a:bodyPr/>
                    <a:lstStyle/>
                    <a:p>
                      <a:pPr marL="0" marR="0" algn="ctr">
                        <a:lnSpc>
                          <a:spcPct val="107000"/>
                        </a:lnSpc>
                        <a:spcBef>
                          <a:spcPts val="0"/>
                        </a:spcBef>
                        <a:spcAft>
                          <a:spcPts val="0"/>
                        </a:spcAft>
                      </a:pPr>
                      <a:r>
                        <a:rPr lang="en-US" sz="2000" dirty="0">
                          <a:effectLst/>
                        </a:rPr>
                        <a:t>Week 13 (19 Apr)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2197206583"/>
                  </a:ext>
                </a:extLst>
              </a:tr>
              <a:tr h="278830">
                <a:tc>
                  <a:txBody>
                    <a:bodyPr/>
                    <a:lstStyle/>
                    <a:p>
                      <a:pPr marL="0" marR="0" algn="ctr">
                        <a:lnSpc>
                          <a:spcPct val="107000"/>
                        </a:lnSpc>
                        <a:spcBef>
                          <a:spcPts val="0"/>
                        </a:spcBef>
                        <a:spcAft>
                          <a:spcPts val="0"/>
                        </a:spcAft>
                      </a:pPr>
                      <a:r>
                        <a:rPr lang="en-US" sz="2000" dirty="0">
                          <a:effectLst/>
                        </a:rPr>
                        <a:t>Week 14 (26 Apr)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2139022769"/>
                  </a:ext>
                </a:extLst>
              </a:tr>
              <a:tr h="278830">
                <a:tc>
                  <a:txBody>
                    <a:bodyPr/>
                    <a:lstStyle/>
                    <a:p>
                      <a:pPr marL="0" marR="0" algn="ctr">
                        <a:lnSpc>
                          <a:spcPct val="107000"/>
                        </a:lnSpc>
                        <a:spcBef>
                          <a:spcPts val="0"/>
                        </a:spcBef>
                        <a:spcAft>
                          <a:spcPts val="0"/>
                        </a:spcAft>
                      </a:pPr>
                      <a:endParaRPr lang="en-US" sz="2000" dirty="0">
                        <a:effectLst/>
                        <a:latin typeface="+mn-lt"/>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4043968430"/>
                  </a:ext>
                </a:extLst>
              </a:tr>
            </a:tbl>
          </a:graphicData>
        </a:graphic>
      </p:graphicFrame>
      <p:sp>
        <p:nvSpPr>
          <p:cNvPr id="3" name="Rectangle: Rounded Corners 2">
            <a:extLst>
              <a:ext uri="{FF2B5EF4-FFF2-40B4-BE49-F238E27FC236}">
                <a16:creationId xmlns:a16="http://schemas.microsoft.com/office/drawing/2014/main" id="{60242086-09BC-4765-B7D9-59B8029C8CC8}"/>
              </a:ext>
            </a:extLst>
          </p:cNvPr>
          <p:cNvSpPr/>
          <p:nvPr/>
        </p:nvSpPr>
        <p:spPr>
          <a:xfrm>
            <a:off x="4280399" y="591301"/>
            <a:ext cx="2916268"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4E16667-2D57-4B8C-96AC-37F36A16A53C}"/>
              </a:ext>
            </a:extLst>
          </p:cNvPr>
          <p:cNvSpPr txBox="1"/>
          <p:nvPr/>
        </p:nvSpPr>
        <p:spPr>
          <a:xfrm>
            <a:off x="1247775" y="1543050"/>
            <a:ext cx="2174441" cy="523220"/>
          </a:xfrm>
          <a:prstGeom prst="rect">
            <a:avLst/>
          </a:prstGeom>
          <a:noFill/>
        </p:spPr>
        <p:txBody>
          <a:bodyPr wrap="none" rtlCol="0">
            <a:spAutoFit/>
          </a:bodyPr>
          <a:lstStyle/>
          <a:p>
            <a:r>
              <a:rPr lang="en-US" sz="2800" dirty="0"/>
              <a:t>SPRING 2024</a:t>
            </a:r>
          </a:p>
        </p:txBody>
      </p:sp>
    </p:spTree>
    <p:extLst>
      <p:ext uri="{BB962C8B-B14F-4D97-AF65-F5344CB8AC3E}">
        <p14:creationId xmlns:p14="http://schemas.microsoft.com/office/powerpoint/2010/main" val="105783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0742 0.7206 " pathEditMode="relative" rAng="0" ptsTypes="AA">
                                      <p:cBhvr>
                                        <p:cTn id="6" dur="2000" fill="hold"/>
                                        <p:tgtEl>
                                          <p:spTgt spid="3"/>
                                        </p:tgtEl>
                                        <p:attrNameLst>
                                          <p:attrName>ppt_x</p:attrName>
                                          <p:attrName>ppt_y</p:attrName>
                                        </p:attrNameLst>
                                      </p:cBhvr>
                                      <p:rCtr x="-378" y="36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eiling, indoor, scene, restaurant&#10;&#10;Description automatically generated">
            <a:extLst>
              <a:ext uri="{FF2B5EF4-FFF2-40B4-BE49-F238E27FC236}">
                <a16:creationId xmlns:a16="http://schemas.microsoft.com/office/drawing/2014/main" id="{C30D1ED7-41AD-4108-9B18-53C86DDF2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537" y="441568"/>
            <a:ext cx="8649478" cy="5760720"/>
          </a:xfrm>
          <a:prstGeom prst="rect">
            <a:avLst/>
          </a:prstGeom>
        </p:spPr>
      </p:pic>
      <p:sp>
        <p:nvSpPr>
          <p:cNvPr id="4" name="TextBox 3">
            <a:extLst>
              <a:ext uri="{FF2B5EF4-FFF2-40B4-BE49-F238E27FC236}">
                <a16:creationId xmlns:a16="http://schemas.microsoft.com/office/drawing/2014/main" id="{9CB78029-AD92-4646-9910-751060B55AB7}"/>
              </a:ext>
            </a:extLst>
          </p:cNvPr>
          <p:cNvSpPr txBox="1"/>
          <p:nvPr/>
        </p:nvSpPr>
        <p:spPr>
          <a:xfrm>
            <a:off x="7107314" y="6153848"/>
            <a:ext cx="3011145" cy="523220"/>
          </a:xfrm>
          <a:prstGeom prst="rect">
            <a:avLst/>
          </a:prstGeom>
          <a:noFill/>
        </p:spPr>
        <p:txBody>
          <a:bodyPr wrap="none" rtlCol="0">
            <a:spAutoFit/>
          </a:bodyPr>
          <a:lstStyle/>
          <a:p>
            <a:r>
              <a:rPr lang="en-US" sz="2800" i="1" dirty="0"/>
              <a:t>The Situation Room</a:t>
            </a:r>
          </a:p>
        </p:txBody>
      </p:sp>
    </p:spTree>
    <p:extLst>
      <p:ext uri="{BB962C8B-B14F-4D97-AF65-F5344CB8AC3E}">
        <p14:creationId xmlns:p14="http://schemas.microsoft.com/office/powerpoint/2010/main" val="855470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8E45CDC9-0D04-3A68-2832-5E03D827E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519" y="548640"/>
            <a:ext cx="8649731" cy="5760720"/>
          </a:xfrm>
          <a:prstGeom prst="rect">
            <a:avLst/>
          </a:prstGeom>
        </p:spPr>
      </p:pic>
      <p:sp>
        <p:nvSpPr>
          <p:cNvPr id="4" name="TextBox 3">
            <a:extLst>
              <a:ext uri="{FF2B5EF4-FFF2-40B4-BE49-F238E27FC236}">
                <a16:creationId xmlns:a16="http://schemas.microsoft.com/office/drawing/2014/main" id="{E60D8B47-EE1B-95D8-7C27-FB7DBE2F73AC}"/>
              </a:ext>
            </a:extLst>
          </p:cNvPr>
          <p:cNvSpPr txBox="1"/>
          <p:nvPr/>
        </p:nvSpPr>
        <p:spPr>
          <a:xfrm>
            <a:off x="6797146" y="2659497"/>
            <a:ext cx="889987" cy="400110"/>
          </a:xfrm>
          <a:prstGeom prst="rect">
            <a:avLst/>
          </a:prstGeom>
          <a:solidFill>
            <a:srgbClr val="754436"/>
          </a:solidFill>
        </p:spPr>
        <p:txBody>
          <a:bodyPr wrap="none" rtlCol="0">
            <a:spAutoFit/>
          </a:bodyPr>
          <a:lstStyle/>
          <a:p>
            <a:r>
              <a:rPr lang="en-US" sz="2000" dirty="0"/>
              <a:t>BIDEN</a:t>
            </a:r>
          </a:p>
        </p:txBody>
      </p:sp>
      <p:sp>
        <p:nvSpPr>
          <p:cNvPr id="5" name="TextBox 4">
            <a:extLst>
              <a:ext uri="{FF2B5EF4-FFF2-40B4-BE49-F238E27FC236}">
                <a16:creationId xmlns:a16="http://schemas.microsoft.com/office/drawing/2014/main" id="{BFBD2142-0400-7E86-DEC5-CED98904818F}"/>
              </a:ext>
            </a:extLst>
          </p:cNvPr>
          <p:cNvSpPr txBox="1"/>
          <p:nvPr/>
        </p:nvSpPr>
        <p:spPr>
          <a:xfrm>
            <a:off x="5206013" y="2459442"/>
            <a:ext cx="1184940" cy="400110"/>
          </a:xfrm>
          <a:prstGeom prst="rect">
            <a:avLst/>
          </a:prstGeom>
          <a:solidFill>
            <a:srgbClr val="754436"/>
          </a:solidFill>
        </p:spPr>
        <p:txBody>
          <a:bodyPr wrap="none" rtlCol="0">
            <a:spAutoFit/>
          </a:bodyPr>
          <a:lstStyle/>
          <a:p>
            <a:r>
              <a:rPr lang="en-US" sz="2000" dirty="0"/>
              <a:t>BLINKEN</a:t>
            </a:r>
          </a:p>
        </p:txBody>
      </p:sp>
      <p:sp>
        <p:nvSpPr>
          <p:cNvPr id="6" name="TextBox 5">
            <a:extLst>
              <a:ext uri="{FF2B5EF4-FFF2-40B4-BE49-F238E27FC236}">
                <a16:creationId xmlns:a16="http://schemas.microsoft.com/office/drawing/2014/main" id="{E6D94A22-5A6E-AA8E-B63E-3AD330D39620}"/>
              </a:ext>
            </a:extLst>
          </p:cNvPr>
          <p:cNvSpPr txBox="1"/>
          <p:nvPr/>
        </p:nvSpPr>
        <p:spPr>
          <a:xfrm>
            <a:off x="3455185" y="2320613"/>
            <a:ext cx="1042273" cy="400110"/>
          </a:xfrm>
          <a:prstGeom prst="rect">
            <a:avLst/>
          </a:prstGeom>
          <a:solidFill>
            <a:srgbClr val="754436"/>
          </a:solidFill>
        </p:spPr>
        <p:txBody>
          <a:bodyPr wrap="none" rtlCol="0">
            <a:spAutoFit/>
          </a:bodyPr>
          <a:lstStyle/>
          <a:p>
            <a:r>
              <a:rPr lang="en-US" sz="2000" dirty="0"/>
              <a:t>HAINES</a:t>
            </a:r>
          </a:p>
        </p:txBody>
      </p:sp>
      <p:sp>
        <p:nvSpPr>
          <p:cNvPr id="7" name="TextBox 6">
            <a:extLst>
              <a:ext uri="{FF2B5EF4-FFF2-40B4-BE49-F238E27FC236}">
                <a16:creationId xmlns:a16="http://schemas.microsoft.com/office/drawing/2014/main" id="{949E982B-085F-CF41-2BCA-E95E559A9093}"/>
              </a:ext>
            </a:extLst>
          </p:cNvPr>
          <p:cNvSpPr txBox="1"/>
          <p:nvPr/>
        </p:nvSpPr>
        <p:spPr>
          <a:xfrm>
            <a:off x="2150925" y="2120558"/>
            <a:ext cx="979755" cy="400110"/>
          </a:xfrm>
          <a:prstGeom prst="rect">
            <a:avLst/>
          </a:prstGeom>
          <a:solidFill>
            <a:srgbClr val="754436"/>
          </a:solidFill>
        </p:spPr>
        <p:txBody>
          <a:bodyPr wrap="none" rtlCol="0">
            <a:spAutoFit/>
          </a:bodyPr>
          <a:lstStyle/>
          <a:p>
            <a:r>
              <a:rPr lang="en-US" sz="2000" dirty="0"/>
              <a:t>BURNS</a:t>
            </a:r>
          </a:p>
        </p:txBody>
      </p:sp>
      <p:sp>
        <p:nvSpPr>
          <p:cNvPr id="8" name="TextBox 7">
            <a:extLst>
              <a:ext uri="{FF2B5EF4-FFF2-40B4-BE49-F238E27FC236}">
                <a16:creationId xmlns:a16="http://schemas.microsoft.com/office/drawing/2014/main" id="{397071CA-046C-917A-2A4A-CF6516845F30}"/>
              </a:ext>
            </a:extLst>
          </p:cNvPr>
          <p:cNvSpPr txBox="1"/>
          <p:nvPr/>
        </p:nvSpPr>
        <p:spPr>
          <a:xfrm>
            <a:off x="8807416" y="2520668"/>
            <a:ext cx="1309013" cy="400110"/>
          </a:xfrm>
          <a:prstGeom prst="rect">
            <a:avLst/>
          </a:prstGeom>
          <a:solidFill>
            <a:srgbClr val="754436"/>
          </a:solidFill>
        </p:spPr>
        <p:txBody>
          <a:bodyPr wrap="none" rtlCol="0">
            <a:spAutoFit/>
          </a:bodyPr>
          <a:lstStyle/>
          <a:p>
            <a:r>
              <a:rPr lang="en-US" sz="2000" dirty="0"/>
              <a:t>SULLIVAN</a:t>
            </a:r>
          </a:p>
        </p:txBody>
      </p:sp>
      <p:sp>
        <p:nvSpPr>
          <p:cNvPr id="9" name="TextBox 8">
            <a:extLst>
              <a:ext uri="{FF2B5EF4-FFF2-40B4-BE49-F238E27FC236}">
                <a16:creationId xmlns:a16="http://schemas.microsoft.com/office/drawing/2014/main" id="{5A1B3A80-DE37-0469-C0C7-9A344DF2001A}"/>
              </a:ext>
            </a:extLst>
          </p:cNvPr>
          <p:cNvSpPr txBox="1"/>
          <p:nvPr/>
        </p:nvSpPr>
        <p:spPr>
          <a:xfrm>
            <a:off x="8562867" y="4014904"/>
            <a:ext cx="1043876" cy="400110"/>
          </a:xfrm>
          <a:prstGeom prst="rect">
            <a:avLst/>
          </a:prstGeom>
          <a:solidFill>
            <a:srgbClr val="754436"/>
          </a:solidFill>
        </p:spPr>
        <p:txBody>
          <a:bodyPr wrap="none" rtlCol="0">
            <a:spAutoFit/>
          </a:bodyPr>
          <a:lstStyle/>
          <a:p>
            <a:r>
              <a:rPr lang="en-US" sz="2000" dirty="0"/>
              <a:t>AUSTIN</a:t>
            </a:r>
          </a:p>
        </p:txBody>
      </p:sp>
      <p:sp>
        <p:nvSpPr>
          <p:cNvPr id="10" name="TextBox 9">
            <a:extLst>
              <a:ext uri="{FF2B5EF4-FFF2-40B4-BE49-F238E27FC236}">
                <a16:creationId xmlns:a16="http://schemas.microsoft.com/office/drawing/2014/main" id="{BFBCC7B3-89F8-6CD3-D5EC-43E59214F9F5}"/>
              </a:ext>
            </a:extLst>
          </p:cNvPr>
          <p:cNvSpPr txBox="1"/>
          <p:nvPr/>
        </p:nvSpPr>
        <p:spPr>
          <a:xfrm>
            <a:off x="6720201" y="4284373"/>
            <a:ext cx="1080745" cy="400110"/>
          </a:xfrm>
          <a:prstGeom prst="rect">
            <a:avLst/>
          </a:prstGeom>
          <a:solidFill>
            <a:srgbClr val="754436"/>
          </a:solidFill>
        </p:spPr>
        <p:txBody>
          <a:bodyPr wrap="none" rtlCol="0">
            <a:spAutoFit/>
          </a:bodyPr>
          <a:lstStyle/>
          <a:p>
            <a:r>
              <a:rPr lang="en-US" sz="2000" dirty="0"/>
              <a:t>BROWN</a:t>
            </a:r>
          </a:p>
        </p:txBody>
      </p:sp>
    </p:spTree>
    <p:extLst>
      <p:ext uri="{BB962C8B-B14F-4D97-AF65-F5344CB8AC3E}">
        <p14:creationId xmlns:p14="http://schemas.microsoft.com/office/powerpoint/2010/main" val="194945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4250"/>
                            </p:stCondLst>
                            <p:childTnLst>
                              <p:par>
                                <p:cTn id="29" presetID="10" presetClass="entr" presetSubtype="0" fill="hold" grpId="0" nodeType="after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3BD1BA9-3CF7-4617-969F-2905591D5E4C}"/>
              </a:ext>
            </a:extLst>
          </p:cNvPr>
          <p:cNvSpPr txBox="1"/>
          <p:nvPr/>
        </p:nvSpPr>
        <p:spPr>
          <a:xfrm>
            <a:off x="1371600" y="640080"/>
            <a:ext cx="5391953" cy="584775"/>
          </a:xfrm>
          <a:prstGeom prst="rect">
            <a:avLst/>
          </a:prstGeom>
          <a:noFill/>
        </p:spPr>
        <p:txBody>
          <a:bodyPr wrap="square" rtlCol="0">
            <a:spAutoFit/>
          </a:bodyPr>
          <a:lstStyle/>
          <a:p>
            <a:r>
              <a:rPr lang="en-US" sz="3200" dirty="0"/>
              <a:t>What will the briefers do?</a:t>
            </a:r>
          </a:p>
        </p:txBody>
      </p:sp>
      <p:sp>
        <p:nvSpPr>
          <p:cNvPr id="4" name="TextBox 3">
            <a:extLst>
              <a:ext uri="{FF2B5EF4-FFF2-40B4-BE49-F238E27FC236}">
                <a16:creationId xmlns:a16="http://schemas.microsoft.com/office/drawing/2014/main" id="{0AA83397-47A2-4367-9835-8300CF2F1242}"/>
              </a:ext>
            </a:extLst>
          </p:cNvPr>
          <p:cNvSpPr txBox="1"/>
          <p:nvPr/>
        </p:nvSpPr>
        <p:spPr>
          <a:xfrm>
            <a:off x="1359000" y="1687221"/>
            <a:ext cx="7262070" cy="3631763"/>
          </a:xfrm>
          <a:prstGeom prst="rect">
            <a:avLst/>
          </a:prstGeom>
          <a:noFill/>
        </p:spPr>
        <p:txBody>
          <a:bodyPr wrap="square" rtlCol="0">
            <a:spAutoFit/>
          </a:bodyPr>
          <a:lstStyle/>
          <a:p>
            <a:pPr>
              <a:spcAft>
                <a:spcPts val="600"/>
              </a:spcAft>
            </a:pPr>
            <a:r>
              <a:rPr lang="en-US" sz="2000" dirty="0"/>
              <a:t>Serve as </a:t>
            </a:r>
            <a:r>
              <a:rPr lang="en-US" sz="2000" b="1" dirty="0"/>
              <a:t>NSC Senior Directors or Directors </a:t>
            </a:r>
            <a:r>
              <a:rPr lang="en-US" sz="2000" dirty="0"/>
              <a:t>briefing the issue and proposals.</a:t>
            </a:r>
          </a:p>
          <a:p>
            <a:pPr marL="342900" indent="-342900">
              <a:spcAft>
                <a:spcPts val="600"/>
              </a:spcAft>
              <a:buFont typeface="Arial" panose="020B0604020202020204" pitchFamily="34" charset="0"/>
              <a:buChar char="•"/>
            </a:pPr>
            <a:r>
              <a:rPr lang="en-US" sz="2000" dirty="0"/>
              <a:t>BLUF on issue and proposal</a:t>
            </a:r>
          </a:p>
          <a:p>
            <a:pPr marL="342900" indent="-342900">
              <a:spcAft>
                <a:spcPts val="600"/>
              </a:spcAft>
              <a:buFont typeface="Arial" panose="020B0604020202020204" pitchFamily="34" charset="0"/>
              <a:buChar char="•"/>
            </a:pPr>
            <a:r>
              <a:rPr lang="en-US" sz="2000" dirty="0"/>
              <a:t>Briefly …</a:t>
            </a:r>
          </a:p>
          <a:p>
            <a:pPr marL="1257300" lvl="2" indent="-342900">
              <a:spcAft>
                <a:spcPts val="600"/>
              </a:spcAft>
              <a:buFont typeface="Arial" panose="020B0604020202020204" pitchFamily="34" charset="0"/>
              <a:buChar char="•"/>
            </a:pPr>
            <a:r>
              <a:rPr lang="en-US" sz="2000" dirty="0"/>
              <a:t>Define the problem and status</a:t>
            </a:r>
          </a:p>
          <a:p>
            <a:pPr marL="1257300" lvl="2" indent="-342900">
              <a:spcAft>
                <a:spcPts val="600"/>
              </a:spcAft>
              <a:buFont typeface="Arial" panose="020B0604020202020204" pitchFamily="34" charset="0"/>
              <a:buChar char="•"/>
            </a:pPr>
            <a:r>
              <a:rPr lang="en-US" sz="2000" dirty="0"/>
              <a:t>Report key analysis (based on research, hearing/event, interviews, discussions)</a:t>
            </a:r>
          </a:p>
          <a:p>
            <a:pPr marL="1257300" lvl="2" indent="-342900">
              <a:spcAft>
                <a:spcPts val="600"/>
              </a:spcAft>
              <a:buFont typeface="Arial" panose="020B0604020202020204" pitchFamily="34" charset="0"/>
              <a:buChar char="•"/>
            </a:pPr>
            <a:r>
              <a:rPr lang="en-US" sz="2000" dirty="0"/>
              <a:t>Present recommendation and pro’s and con’s</a:t>
            </a:r>
          </a:p>
          <a:p>
            <a:pPr marL="1257300" lvl="2" indent="-342900">
              <a:spcAft>
                <a:spcPts val="600"/>
              </a:spcAft>
              <a:buFont typeface="Arial" panose="020B0604020202020204" pitchFamily="34" charset="0"/>
              <a:buChar char="•"/>
            </a:pPr>
            <a:r>
              <a:rPr lang="en-US" sz="2000" dirty="0"/>
              <a:t>Sum up with request for Deputies’ approval for main proposal</a:t>
            </a:r>
          </a:p>
        </p:txBody>
      </p:sp>
      <p:sp>
        <p:nvSpPr>
          <p:cNvPr id="2" name="TextBox 1">
            <a:extLst>
              <a:ext uri="{FF2B5EF4-FFF2-40B4-BE49-F238E27FC236}">
                <a16:creationId xmlns:a16="http://schemas.microsoft.com/office/drawing/2014/main" id="{C72A6B4D-53A0-D4EE-43D2-809F4BE70AEC}"/>
              </a:ext>
            </a:extLst>
          </p:cNvPr>
          <p:cNvSpPr txBox="1"/>
          <p:nvPr/>
        </p:nvSpPr>
        <p:spPr>
          <a:xfrm>
            <a:off x="9324753" y="3912781"/>
            <a:ext cx="2549747" cy="1569660"/>
          </a:xfrm>
          <a:prstGeom prst="rect">
            <a:avLst/>
          </a:prstGeom>
          <a:noFill/>
        </p:spPr>
        <p:txBody>
          <a:bodyPr wrap="square" rtlCol="0">
            <a:spAutoFit/>
          </a:bodyPr>
          <a:lstStyle/>
          <a:p>
            <a:r>
              <a:rPr lang="en-US" sz="2400" dirty="0"/>
              <a:t>8-10 MINUTES</a:t>
            </a:r>
            <a:br>
              <a:rPr lang="en-US" sz="2400" dirty="0"/>
            </a:br>
            <a:br>
              <a:rPr lang="en-US" sz="2400" dirty="0"/>
            </a:br>
            <a:r>
              <a:rPr lang="en-US" sz="2400" dirty="0"/>
              <a:t>(but Deputies can interrupt)</a:t>
            </a:r>
          </a:p>
        </p:txBody>
      </p:sp>
      <p:sp>
        <p:nvSpPr>
          <p:cNvPr id="3" name="TextBox 2">
            <a:extLst>
              <a:ext uri="{FF2B5EF4-FFF2-40B4-BE49-F238E27FC236}">
                <a16:creationId xmlns:a16="http://schemas.microsoft.com/office/drawing/2014/main" id="{02A11C86-086A-3849-8A3E-634F137A750D}"/>
              </a:ext>
            </a:extLst>
          </p:cNvPr>
          <p:cNvSpPr txBox="1"/>
          <p:nvPr/>
        </p:nvSpPr>
        <p:spPr>
          <a:xfrm>
            <a:off x="9110315" y="2092464"/>
            <a:ext cx="2056717" cy="369332"/>
          </a:xfrm>
          <a:prstGeom prst="rect">
            <a:avLst/>
          </a:prstGeom>
          <a:noFill/>
        </p:spPr>
        <p:txBody>
          <a:bodyPr wrap="none" rtlCol="0">
            <a:spAutoFit/>
          </a:bodyPr>
          <a:lstStyle/>
          <a:p>
            <a:r>
              <a:rPr lang="en-US" dirty="0"/>
              <a:t>4 PowerPoint Slides</a:t>
            </a:r>
          </a:p>
        </p:txBody>
      </p:sp>
    </p:spTree>
    <p:extLst>
      <p:ext uri="{BB962C8B-B14F-4D97-AF65-F5344CB8AC3E}">
        <p14:creationId xmlns:p14="http://schemas.microsoft.com/office/powerpoint/2010/main" val="127912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0"/>
                            </p:stCondLst>
                            <p:childTnLst>
                              <p:par>
                                <p:cTn id="15" presetID="35" presetClass="emph" presetSubtype="0" repeatCount="2000" fill="hold" grpId="1" nodeType="afterEffect">
                                  <p:stCondLst>
                                    <p:cond delay="0"/>
                                  </p:stCondLst>
                                  <p:childTnLst>
                                    <p:anim calcmode="discrete" valueType="str">
                                      <p:cBhvr>
                                        <p:cTn id="16"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75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962660-1916-55B3-911B-B3259EE6797D}"/>
              </a:ext>
            </a:extLst>
          </p:cNvPr>
          <p:cNvSpPr txBox="1"/>
          <p:nvPr/>
        </p:nvSpPr>
        <p:spPr>
          <a:xfrm>
            <a:off x="513791" y="568618"/>
            <a:ext cx="2531462" cy="400110"/>
          </a:xfrm>
          <a:prstGeom prst="rect">
            <a:avLst/>
          </a:prstGeom>
          <a:noFill/>
          <a:ln>
            <a:solidFill>
              <a:schemeClr val="accent5"/>
            </a:solidFill>
          </a:ln>
        </p:spPr>
        <p:txBody>
          <a:bodyPr wrap="none" lIns="548640" rIns="548640" rtlCol="0">
            <a:spAutoFit/>
          </a:bodyPr>
          <a:lstStyle/>
          <a:p>
            <a:r>
              <a:rPr lang="en-US" sz="2000" dirty="0"/>
              <a:t>DC BRIEFING</a:t>
            </a:r>
          </a:p>
        </p:txBody>
      </p:sp>
      <p:pic>
        <p:nvPicPr>
          <p:cNvPr id="4" name="Picture 3">
            <a:extLst>
              <a:ext uri="{FF2B5EF4-FFF2-40B4-BE49-F238E27FC236}">
                <a16:creationId xmlns:a16="http://schemas.microsoft.com/office/drawing/2014/main" id="{7BAD0AC2-9AE8-03F1-9456-7895DC9D3417}"/>
              </a:ext>
            </a:extLst>
          </p:cNvPr>
          <p:cNvPicPr>
            <a:picLocks noChangeAspect="1"/>
          </p:cNvPicPr>
          <p:nvPr/>
        </p:nvPicPr>
        <p:blipFill>
          <a:blip r:embed="rId2"/>
          <a:stretch>
            <a:fillRect/>
          </a:stretch>
        </p:blipFill>
        <p:spPr>
          <a:xfrm>
            <a:off x="2380586" y="2998825"/>
            <a:ext cx="7600950" cy="1562100"/>
          </a:xfrm>
          <a:prstGeom prst="rect">
            <a:avLst/>
          </a:prstGeom>
        </p:spPr>
      </p:pic>
      <p:sp>
        <p:nvSpPr>
          <p:cNvPr id="6" name="TextBox 5">
            <a:extLst>
              <a:ext uri="{FF2B5EF4-FFF2-40B4-BE49-F238E27FC236}">
                <a16:creationId xmlns:a16="http://schemas.microsoft.com/office/drawing/2014/main" id="{E78EE1A9-EE3B-4989-E84A-09EA7E142945}"/>
              </a:ext>
            </a:extLst>
          </p:cNvPr>
          <p:cNvSpPr txBox="1"/>
          <p:nvPr/>
        </p:nvSpPr>
        <p:spPr>
          <a:xfrm>
            <a:off x="2254102" y="2073349"/>
            <a:ext cx="3562385" cy="461665"/>
          </a:xfrm>
          <a:prstGeom prst="rect">
            <a:avLst/>
          </a:prstGeom>
          <a:noFill/>
        </p:spPr>
        <p:txBody>
          <a:bodyPr wrap="none" rtlCol="0">
            <a:spAutoFit/>
          </a:bodyPr>
          <a:lstStyle/>
          <a:p>
            <a:r>
              <a:rPr lang="en-US" sz="2400" dirty="0"/>
              <a:t>The four PowerPoint slides</a:t>
            </a:r>
          </a:p>
        </p:txBody>
      </p:sp>
      <p:sp>
        <p:nvSpPr>
          <p:cNvPr id="16" name="TextBox 15">
            <a:extLst>
              <a:ext uri="{FF2B5EF4-FFF2-40B4-BE49-F238E27FC236}">
                <a16:creationId xmlns:a16="http://schemas.microsoft.com/office/drawing/2014/main" id="{BD6D430D-A037-2B20-6912-80E747E8485B}"/>
              </a:ext>
            </a:extLst>
          </p:cNvPr>
          <p:cNvSpPr txBox="1"/>
          <p:nvPr/>
        </p:nvSpPr>
        <p:spPr>
          <a:xfrm>
            <a:off x="2572328" y="5386409"/>
            <a:ext cx="7409208" cy="461665"/>
          </a:xfrm>
          <a:prstGeom prst="rect">
            <a:avLst/>
          </a:prstGeom>
          <a:noFill/>
        </p:spPr>
        <p:txBody>
          <a:bodyPr wrap="none" rtlCol="0">
            <a:spAutoFit/>
          </a:bodyPr>
          <a:lstStyle/>
          <a:p>
            <a:r>
              <a:rPr lang="en-US" sz="2400" b="1" dirty="0">
                <a:solidFill>
                  <a:srgbClr val="FF0000"/>
                </a:solidFill>
              </a:rPr>
              <a:t>DEADLINE</a:t>
            </a:r>
            <a:r>
              <a:rPr lang="en-US" sz="2400" dirty="0"/>
              <a:t> to submit in Blackboard:  Thursday at NOON.</a:t>
            </a:r>
          </a:p>
        </p:txBody>
      </p:sp>
    </p:spTree>
    <p:extLst>
      <p:ext uri="{BB962C8B-B14F-4D97-AF65-F5344CB8AC3E}">
        <p14:creationId xmlns:p14="http://schemas.microsoft.com/office/powerpoint/2010/main" val="141371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962660-1916-55B3-911B-B3259EE6797D}"/>
              </a:ext>
            </a:extLst>
          </p:cNvPr>
          <p:cNvSpPr txBox="1"/>
          <p:nvPr/>
        </p:nvSpPr>
        <p:spPr>
          <a:xfrm>
            <a:off x="513791" y="568618"/>
            <a:ext cx="2531462" cy="400110"/>
          </a:xfrm>
          <a:prstGeom prst="rect">
            <a:avLst/>
          </a:prstGeom>
          <a:noFill/>
          <a:ln>
            <a:solidFill>
              <a:schemeClr val="accent5"/>
            </a:solidFill>
          </a:ln>
        </p:spPr>
        <p:txBody>
          <a:bodyPr wrap="none" lIns="548640" rIns="548640" rtlCol="0">
            <a:spAutoFit/>
          </a:bodyPr>
          <a:lstStyle/>
          <a:p>
            <a:r>
              <a:rPr lang="en-US" sz="2000" dirty="0"/>
              <a:t>DC BRIEFING</a:t>
            </a:r>
          </a:p>
        </p:txBody>
      </p:sp>
      <p:sp>
        <p:nvSpPr>
          <p:cNvPr id="5" name="TextBox 4">
            <a:extLst>
              <a:ext uri="{FF2B5EF4-FFF2-40B4-BE49-F238E27FC236}">
                <a16:creationId xmlns:a16="http://schemas.microsoft.com/office/drawing/2014/main" id="{0434F17F-8018-B4B4-18C9-0595EFFCDAA2}"/>
              </a:ext>
            </a:extLst>
          </p:cNvPr>
          <p:cNvSpPr txBox="1"/>
          <p:nvPr/>
        </p:nvSpPr>
        <p:spPr>
          <a:xfrm>
            <a:off x="1081669" y="1572322"/>
            <a:ext cx="2681055" cy="400110"/>
          </a:xfrm>
          <a:prstGeom prst="rect">
            <a:avLst/>
          </a:prstGeom>
          <a:noFill/>
        </p:spPr>
        <p:txBody>
          <a:bodyPr wrap="none" rtlCol="0">
            <a:spAutoFit/>
          </a:bodyPr>
          <a:lstStyle/>
          <a:p>
            <a:r>
              <a:rPr lang="en-US" sz="2000" dirty="0"/>
              <a:t>Scott Morgan’s MODEL</a:t>
            </a:r>
          </a:p>
        </p:txBody>
      </p:sp>
      <p:pic>
        <p:nvPicPr>
          <p:cNvPr id="7" name="Picture 6">
            <a:extLst>
              <a:ext uri="{FF2B5EF4-FFF2-40B4-BE49-F238E27FC236}">
                <a16:creationId xmlns:a16="http://schemas.microsoft.com/office/drawing/2014/main" id="{6DE88BCE-13BD-6F94-50AC-92B23573E1F0}"/>
              </a:ext>
            </a:extLst>
          </p:cNvPr>
          <p:cNvPicPr>
            <a:picLocks noChangeAspect="1"/>
          </p:cNvPicPr>
          <p:nvPr/>
        </p:nvPicPr>
        <p:blipFill>
          <a:blip r:embed="rId2"/>
          <a:stretch>
            <a:fillRect/>
          </a:stretch>
        </p:blipFill>
        <p:spPr>
          <a:xfrm>
            <a:off x="2235673" y="2497019"/>
            <a:ext cx="2806486" cy="3161068"/>
          </a:xfrm>
          <a:prstGeom prst="rect">
            <a:avLst/>
          </a:prstGeom>
        </p:spPr>
      </p:pic>
      <p:sp>
        <p:nvSpPr>
          <p:cNvPr id="8" name="TextBox 7">
            <a:extLst>
              <a:ext uri="{FF2B5EF4-FFF2-40B4-BE49-F238E27FC236}">
                <a16:creationId xmlns:a16="http://schemas.microsoft.com/office/drawing/2014/main" id="{646E411C-A92D-5DFE-0662-19D05A5CFD9F}"/>
              </a:ext>
            </a:extLst>
          </p:cNvPr>
          <p:cNvSpPr txBox="1"/>
          <p:nvPr/>
        </p:nvSpPr>
        <p:spPr>
          <a:xfrm>
            <a:off x="3045253" y="2754351"/>
            <a:ext cx="1091966" cy="400110"/>
          </a:xfrm>
          <a:prstGeom prst="rect">
            <a:avLst/>
          </a:prstGeom>
          <a:noFill/>
        </p:spPr>
        <p:txBody>
          <a:bodyPr wrap="none" rtlCol="0">
            <a:spAutoFit/>
          </a:bodyPr>
          <a:lstStyle/>
          <a:p>
            <a:r>
              <a:rPr lang="en-US" sz="2000" dirty="0">
                <a:solidFill>
                  <a:schemeClr val="bg1"/>
                </a:solidFill>
              </a:rPr>
              <a:t>Problem</a:t>
            </a:r>
          </a:p>
        </p:txBody>
      </p:sp>
      <p:sp>
        <p:nvSpPr>
          <p:cNvPr id="9" name="TextBox 8">
            <a:extLst>
              <a:ext uri="{FF2B5EF4-FFF2-40B4-BE49-F238E27FC236}">
                <a16:creationId xmlns:a16="http://schemas.microsoft.com/office/drawing/2014/main" id="{1EE4AF33-E58C-7B7F-2B31-9F0AB0A58F6C}"/>
              </a:ext>
            </a:extLst>
          </p:cNvPr>
          <p:cNvSpPr txBox="1"/>
          <p:nvPr/>
        </p:nvSpPr>
        <p:spPr>
          <a:xfrm>
            <a:off x="2810840" y="3681235"/>
            <a:ext cx="1790875" cy="1015663"/>
          </a:xfrm>
          <a:prstGeom prst="rect">
            <a:avLst/>
          </a:prstGeom>
          <a:noFill/>
        </p:spPr>
        <p:txBody>
          <a:bodyPr wrap="none" rtlCol="0">
            <a:spAutoFit/>
          </a:bodyPr>
          <a:lstStyle/>
          <a:p>
            <a:pPr algn="ctr"/>
            <a:r>
              <a:rPr lang="en-US" sz="2000" dirty="0">
                <a:solidFill>
                  <a:schemeClr val="bg1"/>
                </a:solidFill>
              </a:rPr>
              <a:t>Vivid Examples</a:t>
            </a:r>
          </a:p>
          <a:p>
            <a:pPr algn="ctr"/>
            <a:r>
              <a:rPr lang="en-US" sz="2000" dirty="0">
                <a:solidFill>
                  <a:schemeClr val="bg1"/>
                </a:solidFill>
              </a:rPr>
              <a:t>&amp;</a:t>
            </a:r>
          </a:p>
          <a:p>
            <a:pPr algn="ctr"/>
            <a:r>
              <a:rPr lang="en-US" sz="2000" dirty="0">
                <a:solidFill>
                  <a:schemeClr val="bg1"/>
                </a:solidFill>
              </a:rPr>
              <a:t>Evidence</a:t>
            </a:r>
          </a:p>
        </p:txBody>
      </p:sp>
      <p:sp>
        <p:nvSpPr>
          <p:cNvPr id="10" name="TextBox 9">
            <a:extLst>
              <a:ext uri="{FF2B5EF4-FFF2-40B4-BE49-F238E27FC236}">
                <a16:creationId xmlns:a16="http://schemas.microsoft.com/office/drawing/2014/main" id="{80DFEF68-9188-1145-9FDE-4D1801E72217}"/>
              </a:ext>
            </a:extLst>
          </p:cNvPr>
          <p:cNvSpPr txBox="1"/>
          <p:nvPr/>
        </p:nvSpPr>
        <p:spPr>
          <a:xfrm>
            <a:off x="3084951" y="4975227"/>
            <a:ext cx="1074333" cy="400110"/>
          </a:xfrm>
          <a:prstGeom prst="rect">
            <a:avLst/>
          </a:prstGeom>
          <a:noFill/>
        </p:spPr>
        <p:txBody>
          <a:bodyPr wrap="none" rtlCol="0">
            <a:spAutoFit/>
          </a:bodyPr>
          <a:lstStyle/>
          <a:p>
            <a:r>
              <a:rPr lang="en-US" sz="2000" dirty="0">
                <a:solidFill>
                  <a:schemeClr val="bg1"/>
                </a:solidFill>
              </a:rPr>
              <a:t>Solution</a:t>
            </a:r>
          </a:p>
        </p:txBody>
      </p:sp>
      <p:sp>
        <p:nvSpPr>
          <p:cNvPr id="11" name="TextBox 10">
            <a:extLst>
              <a:ext uri="{FF2B5EF4-FFF2-40B4-BE49-F238E27FC236}">
                <a16:creationId xmlns:a16="http://schemas.microsoft.com/office/drawing/2014/main" id="{692D58F3-4DCB-C713-AAF3-C1821FB5A3CA}"/>
              </a:ext>
            </a:extLst>
          </p:cNvPr>
          <p:cNvSpPr txBox="1"/>
          <p:nvPr/>
        </p:nvSpPr>
        <p:spPr>
          <a:xfrm>
            <a:off x="1438507" y="5954015"/>
            <a:ext cx="1224181" cy="369332"/>
          </a:xfrm>
          <a:prstGeom prst="rect">
            <a:avLst/>
          </a:prstGeom>
          <a:noFill/>
        </p:spPr>
        <p:txBody>
          <a:bodyPr wrap="none" rtlCol="0">
            <a:spAutoFit/>
          </a:bodyPr>
          <a:lstStyle/>
          <a:p>
            <a:r>
              <a:rPr lang="en-US" dirty="0"/>
              <a:t>Next Steps</a:t>
            </a:r>
          </a:p>
        </p:txBody>
      </p:sp>
      <p:sp>
        <p:nvSpPr>
          <p:cNvPr id="12" name="TextBox 11">
            <a:extLst>
              <a:ext uri="{FF2B5EF4-FFF2-40B4-BE49-F238E27FC236}">
                <a16:creationId xmlns:a16="http://schemas.microsoft.com/office/drawing/2014/main" id="{BB3A962A-AD5F-0637-D881-53FF86CF9C0F}"/>
              </a:ext>
            </a:extLst>
          </p:cNvPr>
          <p:cNvSpPr txBox="1"/>
          <p:nvPr/>
        </p:nvSpPr>
        <p:spPr>
          <a:xfrm>
            <a:off x="5818430" y="1573081"/>
            <a:ext cx="2533066" cy="400110"/>
          </a:xfrm>
          <a:prstGeom prst="rect">
            <a:avLst/>
          </a:prstGeom>
          <a:noFill/>
        </p:spPr>
        <p:txBody>
          <a:bodyPr wrap="none" rtlCol="0">
            <a:spAutoFit/>
          </a:bodyPr>
          <a:lstStyle/>
          <a:p>
            <a:r>
              <a:rPr lang="en-US" sz="2000" dirty="0"/>
              <a:t>MODEL for our memo</a:t>
            </a:r>
          </a:p>
        </p:txBody>
      </p:sp>
      <p:sp>
        <p:nvSpPr>
          <p:cNvPr id="13" name="TextBox 12">
            <a:extLst>
              <a:ext uri="{FF2B5EF4-FFF2-40B4-BE49-F238E27FC236}">
                <a16:creationId xmlns:a16="http://schemas.microsoft.com/office/drawing/2014/main" id="{F176B43E-E12B-F375-E60A-E7A1D92A4025}"/>
              </a:ext>
            </a:extLst>
          </p:cNvPr>
          <p:cNvSpPr txBox="1"/>
          <p:nvPr/>
        </p:nvSpPr>
        <p:spPr>
          <a:xfrm>
            <a:off x="5926728" y="2754351"/>
            <a:ext cx="2080826" cy="2246769"/>
          </a:xfrm>
          <a:prstGeom prst="rect">
            <a:avLst/>
          </a:prstGeom>
          <a:noFill/>
        </p:spPr>
        <p:txBody>
          <a:bodyPr wrap="none" rtlCol="0">
            <a:spAutoFit/>
          </a:bodyPr>
          <a:lstStyle/>
          <a:p>
            <a:r>
              <a:rPr lang="en-US" sz="2000" dirty="0"/>
              <a:t>Problem</a:t>
            </a:r>
          </a:p>
          <a:p>
            <a:endParaRPr lang="en-US" sz="2000" dirty="0"/>
          </a:p>
          <a:p>
            <a:r>
              <a:rPr lang="en-US" sz="2000" dirty="0"/>
              <a:t>Analysis</a:t>
            </a:r>
          </a:p>
          <a:p>
            <a:endParaRPr lang="en-US" sz="2000" dirty="0"/>
          </a:p>
          <a:p>
            <a:r>
              <a:rPr lang="en-US" sz="2000" dirty="0"/>
              <a:t>Options</a:t>
            </a:r>
          </a:p>
          <a:p>
            <a:endParaRPr lang="en-US" sz="2000" dirty="0"/>
          </a:p>
          <a:p>
            <a:r>
              <a:rPr lang="en-US" sz="2000" dirty="0"/>
              <a:t>Recommendation</a:t>
            </a:r>
          </a:p>
        </p:txBody>
      </p:sp>
      <p:sp>
        <p:nvSpPr>
          <p:cNvPr id="14" name="TextBox 13">
            <a:extLst>
              <a:ext uri="{FF2B5EF4-FFF2-40B4-BE49-F238E27FC236}">
                <a16:creationId xmlns:a16="http://schemas.microsoft.com/office/drawing/2014/main" id="{91FF9BB9-E456-5DD9-5599-45ACA062F7FB}"/>
              </a:ext>
            </a:extLst>
          </p:cNvPr>
          <p:cNvSpPr txBox="1"/>
          <p:nvPr/>
        </p:nvSpPr>
        <p:spPr>
          <a:xfrm>
            <a:off x="8892123" y="2260556"/>
            <a:ext cx="2080826" cy="3477875"/>
          </a:xfrm>
          <a:prstGeom prst="rect">
            <a:avLst/>
          </a:prstGeom>
          <a:noFill/>
        </p:spPr>
        <p:txBody>
          <a:bodyPr wrap="none" rtlCol="0">
            <a:spAutoFit/>
          </a:bodyPr>
          <a:lstStyle/>
          <a:p>
            <a:r>
              <a:rPr lang="en-US" sz="2000" dirty="0"/>
              <a:t>Structure:</a:t>
            </a:r>
          </a:p>
          <a:p>
            <a:endParaRPr lang="en-US" sz="2000" dirty="0"/>
          </a:p>
          <a:p>
            <a:r>
              <a:rPr lang="en-US" sz="2000" dirty="0"/>
              <a:t>BLUF</a:t>
            </a:r>
          </a:p>
          <a:p>
            <a:endParaRPr lang="en-US" sz="2000" dirty="0"/>
          </a:p>
          <a:p>
            <a:r>
              <a:rPr lang="en-US" sz="2000" dirty="0"/>
              <a:t>“Framing”</a:t>
            </a:r>
          </a:p>
          <a:p>
            <a:endParaRPr lang="en-US" sz="2000" dirty="0"/>
          </a:p>
          <a:p>
            <a:r>
              <a:rPr lang="en-US" sz="2000" dirty="0"/>
              <a:t>Drivers/Trends</a:t>
            </a:r>
          </a:p>
          <a:p>
            <a:endParaRPr lang="en-US" sz="2000" dirty="0"/>
          </a:p>
          <a:p>
            <a:r>
              <a:rPr lang="en-US" sz="2000" dirty="0"/>
              <a:t>Options</a:t>
            </a:r>
          </a:p>
          <a:p>
            <a:endParaRPr lang="en-US" sz="2000" dirty="0"/>
          </a:p>
          <a:p>
            <a:r>
              <a:rPr lang="en-US" sz="2000" dirty="0"/>
              <a:t>Recommendation</a:t>
            </a:r>
          </a:p>
        </p:txBody>
      </p:sp>
      <p:sp>
        <p:nvSpPr>
          <p:cNvPr id="15" name="TextBox 14">
            <a:extLst>
              <a:ext uri="{FF2B5EF4-FFF2-40B4-BE49-F238E27FC236}">
                <a16:creationId xmlns:a16="http://schemas.microsoft.com/office/drawing/2014/main" id="{82403FFF-1A8D-F682-010A-1580E0B04C42}"/>
              </a:ext>
            </a:extLst>
          </p:cNvPr>
          <p:cNvSpPr txBox="1"/>
          <p:nvPr/>
        </p:nvSpPr>
        <p:spPr>
          <a:xfrm>
            <a:off x="6096000" y="6010507"/>
            <a:ext cx="5434361" cy="646331"/>
          </a:xfrm>
          <a:prstGeom prst="rect">
            <a:avLst/>
          </a:prstGeom>
          <a:noFill/>
        </p:spPr>
        <p:txBody>
          <a:bodyPr wrap="square" rtlCol="0">
            <a:spAutoFit/>
          </a:bodyPr>
          <a:lstStyle/>
          <a:p>
            <a:r>
              <a:rPr lang="en-US" dirty="0"/>
              <a:t>“If I buy your analysis, I’m much more likely to buy your recommendation.”</a:t>
            </a:r>
          </a:p>
        </p:txBody>
      </p:sp>
      <p:cxnSp>
        <p:nvCxnSpPr>
          <p:cNvPr id="17" name="Straight Connector 16">
            <a:extLst>
              <a:ext uri="{FF2B5EF4-FFF2-40B4-BE49-F238E27FC236}">
                <a16:creationId xmlns:a16="http://schemas.microsoft.com/office/drawing/2014/main" id="{D3FCE096-5D54-EEE2-469F-6899C90ADA65}"/>
              </a:ext>
            </a:extLst>
          </p:cNvPr>
          <p:cNvCxnSpPr>
            <a:cxnSpLocks/>
          </p:cNvCxnSpPr>
          <p:nvPr/>
        </p:nvCxnSpPr>
        <p:spPr>
          <a:xfrm flipV="1">
            <a:off x="2422196" y="5738431"/>
            <a:ext cx="254097" cy="2155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8C2C273-F5FB-9363-E4F6-E24A631D1FED}"/>
              </a:ext>
            </a:extLst>
          </p:cNvPr>
          <p:cNvSpPr txBox="1"/>
          <p:nvPr/>
        </p:nvSpPr>
        <p:spPr>
          <a:xfrm>
            <a:off x="5042159" y="6010507"/>
            <a:ext cx="992579" cy="369332"/>
          </a:xfrm>
          <a:prstGeom prst="rect">
            <a:avLst/>
          </a:prstGeom>
          <a:noFill/>
        </p:spPr>
        <p:txBody>
          <a:bodyPr wrap="none" rtlCol="0">
            <a:spAutoFit/>
          </a:bodyPr>
          <a:lstStyle/>
          <a:p>
            <a:r>
              <a:rPr lang="en-US" dirty="0"/>
              <a:t>Morgan:</a:t>
            </a:r>
          </a:p>
        </p:txBody>
      </p:sp>
    </p:spTree>
    <p:extLst>
      <p:ext uri="{BB962C8B-B14F-4D97-AF65-F5344CB8AC3E}">
        <p14:creationId xmlns:p14="http://schemas.microsoft.com/office/powerpoint/2010/main" val="85681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22" presetClass="entr" presetSubtype="1" fill="hold" nodeType="afterEffect">
                                  <p:stCondLst>
                                    <p:cond delay="75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1750"/>
                            </p:stCondLst>
                            <p:childTnLst>
                              <p:par>
                                <p:cTn id="19" presetID="22"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3BD1BA9-3CF7-4617-969F-2905591D5E4C}"/>
              </a:ext>
            </a:extLst>
          </p:cNvPr>
          <p:cNvSpPr txBox="1"/>
          <p:nvPr/>
        </p:nvSpPr>
        <p:spPr>
          <a:xfrm>
            <a:off x="1371600" y="640080"/>
            <a:ext cx="5391953" cy="584775"/>
          </a:xfrm>
          <a:prstGeom prst="rect">
            <a:avLst/>
          </a:prstGeom>
          <a:noFill/>
        </p:spPr>
        <p:txBody>
          <a:bodyPr wrap="square" rtlCol="0">
            <a:spAutoFit/>
          </a:bodyPr>
          <a:lstStyle/>
          <a:p>
            <a:r>
              <a:rPr lang="en-US" sz="3200" dirty="0"/>
              <a:t>What will the deputies do?</a:t>
            </a:r>
          </a:p>
        </p:txBody>
      </p:sp>
      <p:sp>
        <p:nvSpPr>
          <p:cNvPr id="4" name="TextBox 3">
            <a:extLst>
              <a:ext uri="{FF2B5EF4-FFF2-40B4-BE49-F238E27FC236}">
                <a16:creationId xmlns:a16="http://schemas.microsoft.com/office/drawing/2014/main" id="{0AA83397-47A2-4367-9835-8300CF2F1242}"/>
              </a:ext>
            </a:extLst>
          </p:cNvPr>
          <p:cNvSpPr txBox="1"/>
          <p:nvPr/>
        </p:nvSpPr>
        <p:spPr>
          <a:xfrm>
            <a:off x="1362456" y="1691640"/>
            <a:ext cx="7262070" cy="3862596"/>
          </a:xfrm>
          <a:prstGeom prst="rect">
            <a:avLst/>
          </a:prstGeom>
          <a:noFill/>
        </p:spPr>
        <p:txBody>
          <a:bodyPr wrap="square" rtlCol="0">
            <a:spAutoFit/>
          </a:bodyPr>
          <a:lstStyle/>
          <a:p>
            <a:pPr>
              <a:spcAft>
                <a:spcPts val="600"/>
              </a:spcAft>
            </a:pPr>
            <a:r>
              <a:rPr lang="en-US" sz="2000" dirty="0"/>
              <a:t>Serve as decisionmakers.</a:t>
            </a:r>
          </a:p>
          <a:p>
            <a:pPr marL="342900" indent="-342900">
              <a:spcAft>
                <a:spcPts val="600"/>
              </a:spcAft>
              <a:buFont typeface="Arial" panose="020B0604020202020204" pitchFamily="34" charset="0"/>
              <a:buChar char="•"/>
            </a:pPr>
            <a:r>
              <a:rPr lang="en-US" sz="2000" dirty="0"/>
              <a:t>READ and ABSORB materials provided in advance</a:t>
            </a:r>
          </a:p>
          <a:p>
            <a:pPr marL="342900" indent="-342900">
              <a:spcAft>
                <a:spcPts val="600"/>
              </a:spcAft>
              <a:buFont typeface="Arial" panose="020B0604020202020204" pitchFamily="34" charset="0"/>
              <a:buChar char="•"/>
            </a:pPr>
            <a:r>
              <a:rPr lang="en-US" sz="2000" dirty="0"/>
              <a:t>LISTEN to the briefing but INTERRUPT if briefing is unclear</a:t>
            </a:r>
          </a:p>
          <a:p>
            <a:pPr marL="342900" indent="-342900">
              <a:spcAft>
                <a:spcPts val="600"/>
              </a:spcAft>
              <a:buFont typeface="Arial" panose="020B0604020202020204" pitchFamily="34" charset="0"/>
              <a:buChar char="•"/>
            </a:pPr>
            <a:r>
              <a:rPr lang="en-US" sz="2000" dirty="0"/>
              <a:t>ASK questions about analysis and proposal</a:t>
            </a:r>
          </a:p>
          <a:p>
            <a:pPr marL="342900" indent="-342900">
              <a:spcAft>
                <a:spcPts val="600"/>
              </a:spcAft>
              <a:buFont typeface="Arial" panose="020B0604020202020204" pitchFamily="34" charset="0"/>
              <a:buChar char="•"/>
            </a:pPr>
            <a:r>
              <a:rPr lang="en-US" sz="2000" dirty="0"/>
              <a:t>EXPRESS position on issue and proposal</a:t>
            </a:r>
          </a:p>
          <a:p>
            <a:pPr marL="342900" indent="-342900">
              <a:spcAft>
                <a:spcPts val="600"/>
              </a:spcAft>
              <a:buFont typeface="Arial" panose="020B0604020202020204" pitchFamily="34" charset="0"/>
              <a:buChar char="•"/>
            </a:pPr>
            <a:r>
              <a:rPr lang="en-US" sz="2000" dirty="0"/>
              <a:t>After pause for all to “vote” …</a:t>
            </a:r>
          </a:p>
          <a:p>
            <a:pPr marL="1257300" lvl="2" indent="-342900">
              <a:spcAft>
                <a:spcPts val="600"/>
              </a:spcAft>
              <a:buFont typeface="Arial" panose="020B0604020202020204" pitchFamily="34" charset="0"/>
              <a:buChar char="•"/>
            </a:pPr>
            <a:r>
              <a:rPr lang="en-US" sz="2000" dirty="0"/>
              <a:t>Approve as is.</a:t>
            </a:r>
          </a:p>
          <a:p>
            <a:pPr marL="1257300" lvl="2" indent="-342900">
              <a:spcAft>
                <a:spcPts val="600"/>
              </a:spcAft>
              <a:buFont typeface="Arial" panose="020B0604020202020204" pitchFamily="34" charset="0"/>
              <a:buChar char="•"/>
            </a:pPr>
            <a:r>
              <a:rPr lang="en-US" sz="2000" dirty="0"/>
              <a:t>Approve with SPECIFIC, DIRECTED conditions.</a:t>
            </a:r>
          </a:p>
          <a:p>
            <a:pPr marL="1257300" lvl="2" indent="-342900">
              <a:spcAft>
                <a:spcPts val="600"/>
              </a:spcAft>
              <a:buFont typeface="Arial" panose="020B0604020202020204" pitchFamily="34" charset="0"/>
              <a:buChar char="•"/>
            </a:pPr>
            <a:r>
              <a:rPr lang="en-US" sz="2000" dirty="0"/>
              <a:t>Remand to Interagency Working Group for re-work.</a:t>
            </a:r>
          </a:p>
          <a:p>
            <a:pPr marL="1257300" lvl="2" indent="-342900">
              <a:spcAft>
                <a:spcPts val="600"/>
              </a:spcAft>
              <a:buFont typeface="Arial" panose="020B0604020202020204" pitchFamily="34" charset="0"/>
              <a:buChar char="•"/>
            </a:pPr>
            <a:r>
              <a:rPr lang="en-US" sz="2000" dirty="0"/>
              <a:t>Disapprove with prejudice.</a:t>
            </a:r>
          </a:p>
        </p:txBody>
      </p:sp>
      <p:sp>
        <p:nvSpPr>
          <p:cNvPr id="5" name="TextBox 4">
            <a:extLst>
              <a:ext uri="{FF2B5EF4-FFF2-40B4-BE49-F238E27FC236}">
                <a16:creationId xmlns:a16="http://schemas.microsoft.com/office/drawing/2014/main" id="{4B18B2AA-2C28-4992-BAD3-D9BE93E05E28}"/>
              </a:ext>
            </a:extLst>
          </p:cNvPr>
          <p:cNvSpPr txBox="1"/>
          <p:nvPr/>
        </p:nvSpPr>
        <p:spPr>
          <a:xfrm>
            <a:off x="8624526" y="4892516"/>
            <a:ext cx="2840643" cy="1631216"/>
          </a:xfrm>
          <a:prstGeom prst="rect">
            <a:avLst/>
          </a:prstGeom>
          <a:noFill/>
          <a:ln>
            <a:solidFill>
              <a:schemeClr val="tx1"/>
            </a:solidFill>
          </a:ln>
        </p:spPr>
        <p:txBody>
          <a:bodyPr wrap="square" rtlCol="0">
            <a:spAutoFit/>
          </a:bodyPr>
          <a:lstStyle/>
          <a:p>
            <a:pPr algn="ctr"/>
            <a:r>
              <a:rPr lang="en-US" sz="2000" dirty="0"/>
              <a:t>All of you are deputies and will vote, but LEAD deputies will “sit at the table” and discuss their votes.</a:t>
            </a:r>
          </a:p>
        </p:txBody>
      </p:sp>
      <p:sp>
        <p:nvSpPr>
          <p:cNvPr id="2" name="TextBox 1">
            <a:extLst>
              <a:ext uri="{FF2B5EF4-FFF2-40B4-BE49-F238E27FC236}">
                <a16:creationId xmlns:a16="http://schemas.microsoft.com/office/drawing/2014/main" id="{F2E091FB-E88A-3A22-DEAF-3C7F28E1AA0F}"/>
              </a:ext>
            </a:extLst>
          </p:cNvPr>
          <p:cNvSpPr txBox="1"/>
          <p:nvPr/>
        </p:nvSpPr>
        <p:spPr>
          <a:xfrm>
            <a:off x="8569842" y="3531140"/>
            <a:ext cx="2977116" cy="830997"/>
          </a:xfrm>
          <a:prstGeom prst="rect">
            <a:avLst/>
          </a:prstGeom>
          <a:noFill/>
        </p:spPr>
        <p:txBody>
          <a:bodyPr wrap="square" rtlCol="0">
            <a:spAutoFit/>
          </a:bodyPr>
          <a:lstStyle/>
          <a:p>
            <a:r>
              <a:rPr lang="en-US" sz="2400" dirty="0"/>
              <a:t>Q&amp;A and discussion: 8-10 MINUTES</a:t>
            </a:r>
          </a:p>
        </p:txBody>
      </p:sp>
    </p:spTree>
    <p:extLst>
      <p:ext uri="{BB962C8B-B14F-4D97-AF65-F5344CB8AC3E}">
        <p14:creationId xmlns:p14="http://schemas.microsoft.com/office/powerpoint/2010/main" val="334764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75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13D3517-FC87-F38F-FC2E-6B9B8F79E2EA}"/>
              </a:ext>
            </a:extLst>
          </p:cNvPr>
          <p:cNvGraphicFramePr>
            <a:graphicFrameLocks noGrp="1"/>
          </p:cNvGraphicFramePr>
          <p:nvPr/>
        </p:nvGraphicFramePr>
        <p:xfrm>
          <a:off x="1569493" y="526656"/>
          <a:ext cx="9874794" cy="6166086"/>
        </p:xfrm>
        <a:graphic>
          <a:graphicData uri="http://schemas.openxmlformats.org/drawingml/2006/table">
            <a:tbl>
              <a:tblPr firstRow="1" firstCol="1" bandRow="1">
                <a:tableStyleId>{2D5ABB26-0587-4C30-8999-92F81FD0307C}</a:tableStyleId>
              </a:tblPr>
              <a:tblGrid>
                <a:gridCol w="2256604">
                  <a:extLst>
                    <a:ext uri="{9D8B030D-6E8A-4147-A177-3AD203B41FA5}">
                      <a16:colId xmlns:a16="http://schemas.microsoft.com/office/drawing/2014/main" val="1258849628"/>
                    </a:ext>
                  </a:extLst>
                </a:gridCol>
                <a:gridCol w="5357423">
                  <a:extLst>
                    <a:ext uri="{9D8B030D-6E8A-4147-A177-3AD203B41FA5}">
                      <a16:colId xmlns:a16="http://schemas.microsoft.com/office/drawing/2014/main" val="4027853243"/>
                    </a:ext>
                  </a:extLst>
                </a:gridCol>
                <a:gridCol w="2260767">
                  <a:extLst>
                    <a:ext uri="{9D8B030D-6E8A-4147-A177-3AD203B41FA5}">
                      <a16:colId xmlns:a16="http://schemas.microsoft.com/office/drawing/2014/main" val="777383824"/>
                    </a:ext>
                  </a:extLst>
                </a:gridCol>
              </a:tblGrid>
              <a:tr h="301752">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Reese</a:t>
                      </a:r>
                    </a:p>
                  </a:txBody>
                  <a:tcPr marL="68580" marR="68580" marT="9144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rowSpan="2">
                  <a:txBody>
                    <a:bodyPr/>
                    <a:lstStyle/>
                    <a:p>
                      <a:pPr marL="0" marR="0">
                        <a:spcBef>
                          <a:spcPts val="0"/>
                        </a:spcBef>
                        <a:spcAft>
                          <a:spcPts val="0"/>
                        </a:spcAft>
                      </a:pPr>
                      <a:r>
                        <a:rPr lang="en-US" sz="1800" kern="100" dirty="0">
                          <a:solidFill>
                            <a:schemeClr val="tx1"/>
                          </a:solidFill>
                          <a:effectLst/>
                          <a:latin typeface="+mn-lt"/>
                        </a:rPr>
                        <a:t>Conflict in Sudan</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Meghan</a:t>
                      </a:r>
                    </a:p>
                  </a:txBody>
                  <a:tcPr marL="68580" marR="68580" marT="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7612081"/>
                  </a:ext>
                </a:extLst>
              </a:tr>
              <a:tr h="301752">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Emma</a:t>
                      </a:r>
                    </a:p>
                  </a:txBody>
                  <a:tcPr marL="68580" marR="68580"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Abby</a:t>
                      </a: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4556576"/>
                  </a:ext>
                </a:extLst>
              </a:tr>
              <a:tr h="301752">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Meghan</a:t>
                      </a:r>
                    </a:p>
                  </a:txBody>
                  <a:tcPr marL="68580" marR="68580" marT="9144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rowSpan="2">
                  <a:txBody>
                    <a:bodyPr/>
                    <a:lstStyle/>
                    <a:p>
                      <a:pPr marL="0" marR="0">
                        <a:spcBef>
                          <a:spcPts val="0"/>
                        </a:spcBef>
                        <a:spcAft>
                          <a:spcPts val="0"/>
                        </a:spcAft>
                      </a:pPr>
                      <a:r>
                        <a:rPr lang="en-US" sz="1800" kern="100" dirty="0">
                          <a:effectLst/>
                          <a:latin typeface="+mn-lt"/>
                        </a:rPr>
                        <a:t>Impact of climate change on insurgency </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Matthew</a:t>
                      </a:r>
                    </a:p>
                  </a:txBody>
                  <a:tcPr marL="68580" marR="68580" marT="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6391150"/>
                  </a:ext>
                </a:extLst>
              </a:tr>
              <a:tr h="301752">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Bryce</a:t>
                      </a:r>
                    </a:p>
                  </a:txBody>
                  <a:tcPr marL="68580" marR="68580" marT="0" marB="9144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Emily</a:t>
                      </a: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5475363"/>
                  </a:ext>
                </a:extLst>
              </a:tr>
              <a:tr h="301752">
                <a:tc>
                  <a:txBody>
                    <a:bodyPr/>
                    <a:lstStyle/>
                    <a:p>
                      <a:pPr marL="0" marR="0">
                        <a:spcBef>
                          <a:spcPts val="0"/>
                        </a:spcBef>
                        <a:spcAft>
                          <a:spcPts val="0"/>
                        </a:spcAft>
                      </a:pPr>
                      <a:r>
                        <a:rPr lang="en-US" sz="1800" kern="100" dirty="0">
                          <a:effectLst/>
                          <a:latin typeface="+mn-lt"/>
                        </a:rPr>
                        <a:t>Akosua</a:t>
                      </a:r>
                      <a:endParaRPr lang="en-US" sz="1800" kern="100" dirty="0">
                        <a:effectLst/>
                        <a:latin typeface="+mn-lt"/>
                        <a:ea typeface="PMingLiU" panose="02020500000000000000" pitchFamily="18" charset="-120"/>
                        <a:cs typeface="Times New Roman" panose="02020603050405020304" pitchFamily="18" charset="0"/>
                      </a:endParaRPr>
                    </a:p>
                  </a:txBody>
                  <a:tcPr marL="68580" marR="68580" marT="9144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rowSpan="2">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Ensuring microchip competition and supply</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Jessica</a:t>
                      </a:r>
                    </a:p>
                  </a:txBody>
                  <a:tcPr marL="68580" marR="68580" marT="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7783535"/>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Nicolas</a:t>
                      </a:r>
                    </a:p>
                  </a:txBody>
                  <a:tcPr marL="68580" marR="68580" marT="0" marB="9144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Marcus</a:t>
                      </a: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9414812"/>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Abby</a:t>
                      </a:r>
                    </a:p>
                  </a:txBody>
                  <a:tcPr marL="68580" marR="68580" marT="9144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spcBef>
                          <a:spcPts val="0"/>
                        </a:spcBef>
                        <a:spcAft>
                          <a:spcPts val="0"/>
                        </a:spcAft>
                      </a:pPr>
                      <a:r>
                        <a:rPr lang="en-US" sz="1800" kern="100" dirty="0">
                          <a:effectLst/>
                          <a:latin typeface="+mn-lt"/>
                        </a:rPr>
                        <a:t>U.S. support to Ukraine defense against Russia</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Ding</a:t>
                      </a:r>
                    </a:p>
                  </a:txBody>
                  <a:tcPr marL="68580" marR="68580" marT="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1857047"/>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Jessica</a:t>
                      </a:r>
                    </a:p>
                  </a:txBody>
                  <a:tcPr marL="68580" marR="68580"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a:spcBef>
                          <a:spcPts val="0"/>
                        </a:spcBef>
                        <a:spcAft>
                          <a:spcPts val="0"/>
                        </a:spcAft>
                      </a:pPr>
                      <a:endParaRPr lang="en-US" sz="2000" kern="100" dirty="0">
                        <a:effectLst/>
                        <a:latin typeface="+mn-lt"/>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Gavin</a:t>
                      </a: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7434720"/>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Emily</a:t>
                      </a:r>
                    </a:p>
                  </a:txBody>
                  <a:tcPr marL="68580" marR="68580" marT="9144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spcBef>
                          <a:spcPts val="0"/>
                        </a:spcBef>
                        <a:spcAft>
                          <a:spcPts val="0"/>
                        </a:spcAft>
                      </a:pPr>
                      <a:r>
                        <a:rPr lang="en-US" sz="1800" kern="100" dirty="0">
                          <a:effectLst/>
                          <a:latin typeface="+mn-lt"/>
                        </a:rPr>
                        <a:t>How to deal with climate migrants/refugees</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Reese</a:t>
                      </a:r>
                    </a:p>
                  </a:txBody>
                  <a:tcPr marL="68580" marR="68580" marT="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4089951"/>
                  </a:ext>
                </a:extLst>
              </a:tr>
              <a:tr h="286494">
                <a:tc>
                  <a:txBody>
                    <a:bodyPr/>
                    <a:lstStyle/>
                    <a:p>
                      <a:pPr marL="0" marR="0">
                        <a:spcBef>
                          <a:spcPts val="0"/>
                        </a:spcBef>
                        <a:spcAft>
                          <a:spcPts val="0"/>
                        </a:spcAft>
                      </a:pPr>
                      <a:r>
                        <a:rPr lang="en-US" sz="1800" kern="100" dirty="0" err="1">
                          <a:effectLst/>
                          <a:latin typeface="+mn-lt"/>
                          <a:ea typeface="PMingLiU" panose="02020500000000000000" pitchFamily="18" charset="-120"/>
                          <a:cs typeface="Times New Roman" panose="02020603050405020304" pitchFamily="18" charset="0"/>
                        </a:rPr>
                        <a:t>Tashakee</a:t>
                      </a:r>
                      <a:endParaRPr lang="en-US" sz="1800" kern="100" dirty="0">
                        <a:effectLst/>
                        <a:latin typeface="+mn-lt"/>
                        <a:ea typeface="PMingLiU" panose="02020500000000000000" pitchFamily="18" charset="-120"/>
                        <a:cs typeface="Times New Roman" panose="02020603050405020304" pitchFamily="18" charset="0"/>
                      </a:endParaRPr>
                    </a:p>
                  </a:txBody>
                  <a:tcPr marL="68580" marR="68580" marT="0" marB="9144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Gavin</a:t>
                      </a: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8323167"/>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Vaughn</a:t>
                      </a:r>
                    </a:p>
                  </a:txBody>
                  <a:tcPr marL="68580" marR="68580" marT="9144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spcBef>
                          <a:spcPts val="0"/>
                        </a:spcBef>
                        <a:spcAft>
                          <a:spcPts val="0"/>
                        </a:spcAft>
                      </a:pPr>
                      <a:r>
                        <a:rPr lang="en-US" sz="1800" kern="100" dirty="0">
                          <a:effectLst/>
                          <a:latin typeface="+mn-lt"/>
                        </a:rPr>
                        <a:t>Israel-Palestine: Two-state solution possible?</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Bryce</a:t>
                      </a:r>
                    </a:p>
                  </a:txBody>
                  <a:tcPr marL="68580" marR="68580" marT="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5960088"/>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Matt</a:t>
                      </a:r>
                    </a:p>
                  </a:txBody>
                  <a:tcPr marL="68580" marR="68580" marT="0" marB="9144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mn-lt"/>
                          <a:ea typeface="PMingLiU" panose="02020500000000000000" pitchFamily="18" charset="-120"/>
                          <a:cs typeface="Times New Roman" panose="02020603050405020304" pitchFamily="18" charset="0"/>
                        </a:rPr>
                        <a:t>Noah</a:t>
                      </a: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9657752"/>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Gavin</a:t>
                      </a:r>
                    </a:p>
                  </a:txBody>
                  <a:tcPr marL="68580" marR="68580" marT="9144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spcBef>
                          <a:spcPts val="0"/>
                        </a:spcBef>
                        <a:spcAft>
                          <a:spcPts val="0"/>
                        </a:spcAft>
                      </a:pPr>
                      <a:r>
                        <a:rPr lang="en-US" sz="1800" kern="100" dirty="0">
                          <a:effectLst/>
                          <a:latin typeface="+mn-lt"/>
                        </a:rPr>
                        <a:t>U.S. policy toward Yemen and the Houthis</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Nicolas</a:t>
                      </a:r>
                    </a:p>
                  </a:txBody>
                  <a:tcPr marL="68580" marR="68580" marT="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7734051"/>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Noah</a:t>
                      </a:r>
                    </a:p>
                  </a:txBody>
                  <a:tcPr marL="68580" marR="68580" marT="0" marB="9144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Vaughn</a:t>
                      </a: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8282589"/>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Marcus</a:t>
                      </a:r>
                    </a:p>
                  </a:txBody>
                  <a:tcPr marL="68580" marR="68580" marT="9144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pPr marL="0" marR="0">
                        <a:spcBef>
                          <a:spcPts val="0"/>
                        </a:spcBef>
                        <a:spcAft>
                          <a:spcPts val="0"/>
                        </a:spcAft>
                      </a:pPr>
                      <a:r>
                        <a:rPr lang="en-US" sz="1800" kern="100" dirty="0">
                          <a:effectLst/>
                          <a:latin typeface="+mn-lt"/>
                        </a:rPr>
                        <a:t>Low Reading, Math Scores in U.S. Public Schools</a:t>
                      </a: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Emma</a:t>
                      </a:r>
                    </a:p>
                  </a:txBody>
                  <a:tcPr marL="68580" marR="68580" marT="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1925976"/>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Mimi</a:t>
                      </a:r>
                    </a:p>
                  </a:txBody>
                  <a:tcPr marL="68580" marR="68580" marT="0" marB="9144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b="0" kern="100" dirty="0">
                          <a:solidFill>
                            <a:schemeClr val="tx1"/>
                          </a:solidFill>
                          <a:effectLst/>
                          <a:latin typeface="+mn-lt"/>
                          <a:ea typeface="PMingLiU" panose="02020500000000000000" pitchFamily="18" charset="-120"/>
                          <a:cs typeface="Times New Roman" panose="02020603050405020304" pitchFamily="18" charset="0"/>
                        </a:rPr>
                        <a:t>Akosua</a:t>
                      </a: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0764748"/>
                  </a:ext>
                </a:extLst>
              </a:tr>
              <a:tr h="4572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mn-lt"/>
                          <a:ea typeface="PMingLiU" panose="02020500000000000000" pitchFamily="18" charset="-120"/>
                          <a:cs typeface="Times New Roman" panose="02020603050405020304" pitchFamily="18" charset="0"/>
                        </a:rPr>
                        <a:t>Ding</a:t>
                      </a:r>
                    </a:p>
                  </a:txBody>
                  <a:tcPr marL="68580" marR="68580" marT="0" marB="9144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b="0" kern="100" dirty="0">
                          <a:solidFill>
                            <a:schemeClr val="tx1"/>
                          </a:solidFill>
                          <a:effectLst/>
                          <a:latin typeface="+mn-lt"/>
                          <a:ea typeface="PMingLiU" panose="02020500000000000000" pitchFamily="18" charset="-120"/>
                          <a:cs typeface="Times New Roman" panose="02020603050405020304" pitchFamily="18" charset="0"/>
                        </a:rPr>
                        <a:t>U.S. border-state challenges from immigration</a:t>
                      </a:r>
                      <a:endParaRPr lang="en-US" sz="1800" b="0" kern="100" dirty="0">
                        <a:solidFill>
                          <a:schemeClr val="tx1"/>
                        </a:solidFill>
                        <a:effectLst/>
                        <a:latin typeface="+mn-lt"/>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mn-lt"/>
                          <a:ea typeface="PMingLiU" panose="02020500000000000000" pitchFamily="18" charset="-120"/>
                          <a:cs typeface="Times New Roman" panose="02020603050405020304" pitchFamily="18" charset="0"/>
                        </a:rPr>
                        <a:t>Mimi, Tashakee</a:t>
                      </a:r>
                    </a:p>
                  </a:txBody>
                  <a:tcPr marL="68580" marR="6858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4772187"/>
                  </a:ext>
                </a:extLst>
              </a:tr>
            </a:tbl>
          </a:graphicData>
        </a:graphic>
      </p:graphicFrame>
      <p:sp>
        <p:nvSpPr>
          <p:cNvPr id="4" name="TextBox 3">
            <a:extLst>
              <a:ext uri="{FF2B5EF4-FFF2-40B4-BE49-F238E27FC236}">
                <a16:creationId xmlns:a16="http://schemas.microsoft.com/office/drawing/2014/main" id="{62C87BE0-A2A6-FA72-414F-62BF22749C98}"/>
              </a:ext>
            </a:extLst>
          </p:cNvPr>
          <p:cNvSpPr txBox="1"/>
          <p:nvPr/>
        </p:nvSpPr>
        <p:spPr>
          <a:xfrm>
            <a:off x="218364" y="126546"/>
            <a:ext cx="11723427" cy="400110"/>
          </a:xfrm>
          <a:prstGeom prst="rect">
            <a:avLst/>
          </a:prstGeom>
          <a:noFill/>
          <a:ln>
            <a:noFill/>
          </a:ln>
        </p:spPr>
        <p:txBody>
          <a:bodyPr wrap="square" rtlCol="0">
            <a:spAutoFit/>
          </a:bodyPr>
          <a:lstStyle/>
          <a:p>
            <a:pPr algn="ctr"/>
            <a:r>
              <a:rPr lang="en-US" sz="2000" b="1" dirty="0"/>
              <a:t>DEPUTIES COMMITTEE</a:t>
            </a:r>
          </a:p>
        </p:txBody>
      </p:sp>
      <p:sp>
        <p:nvSpPr>
          <p:cNvPr id="3" name="TextBox 2">
            <a:extLst>
              <a:ext uri="{FF2B5EF4-FFF2-40B4-BE49-F238E27FC236}">
                <a16:creationId xmlns:a16="http://schemas.microsoft.com/office/drawing/2014/main" id="{97990983-D905-9FEC-D5C0-7657BD53E938}"/>
              </a:ext>
            </a:extLst>
          </p:cNvPr>
          <p:cNvSpPr txBox="1"/>
          <p:nvPr/>
        </p:nvSpPr>
        <p:spPr>
          <a:xfrm>
            <a:off x="9111987" y="165258"/>
            <a:ext cx="1039067" cy="369332"/>
          </a:xfrm>
          <a:prstGeom prst="rect">
            <a:avLst/>
          </a:prstGeom>
          <a:noFill/>
        </p:spPr>
        <p:txBody>
          <a:bodyPr wrap="none" rtlCol="0">
            <a:spAutoFit/>
          </a:bodyPr>
          <a:lstStyle/>
          <a:p>
            <a:r>
              <a:rPr lang="en-US" dirty="0"/>
              <a:t>Deputies</a:t>
            </a:r>
          </a:p>
        </p:txBody>
      </p:sp>
      <p:sp>
        <p:nvSpPr>
          <p:cNvPr id="6" name="TextBox 5">
            <a:extLst>
              <a:ext uri="{FF2B5EF4-FFF2-40B4-BE49-F238E27FC236}">
                <a16:creationId xmlns:a16="http://schemas.microsoft.com/office/drawing/2014/main" id="{2C95EEF2-1FA0-60A1-B06D-E79998F17C30}"/>
              </a:ext>
            </a:extLst>
          </p:cNvPr>
          <p:cNvSpPr txBox="1"/>
          <p:nvPr/>
        </p:nvSpPr>
        <p:spPr>
          <a:xfrm>
            <a:off x="1569493" y="165258"/>
            <a:ext cx="1088760" cy="369332"/>
          </a:xfrm>
          <a:prstGeom prst="rect">
            <a:avLst/>
          </a:prstGeom>
          <a:noFill/>
        </p:spPr>
        <p:txBody>
          <a:bodyPr wrap="none" rtlCol="0">
            <a:spAutoFit/>
          </a:bodyPr>
          <a:lstStyle/>
          <a:p>
            <a:r>
              <a:rPr lang="en-US" dirty="0"/>
              <a:t>NSC staff</a:t>
            </a:r>
          </a:p>
        </p:txBody>
      </p:sp>
      <p:graphicFrame>
        <p:nvGraphicFramePr>
          <p:cNvPr id="7" name="Table 6">
            <a:extLst>
              <a:ext uri="{FF2B5EF4-FFF2-40B4-BE49-F238E27FC236}">
                <a16:creationId xmlns:a16="http://schemas.microsoft.com/office/drawing/2014/main" id="{47096C5D-2140-FC99-6866-F9FAF5FF7471}"/>
              </a:ext>
            </a:extLst>
          </p:cNvPr>
          <p:cNvGraphicFramePr>
            <a:graphicFrameLocks noGrp="1"/>
          </p:cNvGraphicFramePr>
          <p:nvPr/>
        </p:nvGraphicFramePr>
        <p:xfrm>
          <a:off x="952186" y="565368"/>
          <a:ext cx="1088760" cy="6400800"/>
        </p:xfrm>
        <a:graphic>
          <a:graphicData uri="http://schemas.openxmlformats.org/drawingml/2006/table">
            <a:tbl>
              <a:tblPr firstRow="1" bandRow="1">
                <a:tableStyleId>{2D5ABB26-0587-4C30-8999-92F81FD0307C}</a:tableStyleId>
              </a:tblPr>
              <a:tblGrid>
                <a:gridCol w="1088760">
                  <a:extLst>
                    <a:ext uri="{9D8B030D-6E8A-4147-A177-3AD203B41FA5}">
                      <a16:colId xmlns:a16="http://schemas.microsoft.com/office/drawing/2014/main" val="2501864124"/>
                    </a:ext>
                  </a:extLst>
                </a:gridCol>
              </a:tblGrid>
              <a:tr h="711200">
                <a:tc>
                  <a:txBody>
                    <a:bodyPr/>
                    <a:lstStyle/>
                    <a:p>
                      <a:r>
                        <a:rPr lang="en-US" sz="2000" dirty="0"/>
                        <a:t>1.</a:t>
                      </a:r>
                    </a:p>
                  </a:txBody>
                  <a:tcPr/>
                </a:tc>
                <a:extLst>
                  <a:ext uri="{0D108BD9-81ED-4DB2-BD59-A6C34878D82A}">
                    <a16:rowId xmlns:a16="http://schemas.microsoft.com/office/drawing/2014/main" val="1066988180"/>
                  </a:ext>
                </a:extLst>
              </a:tr>
              <a:tr h="711200">
                <a:tc>
                  <a:txBody>
                    <a:bodyPr/>
                    <a:lstStyle/>
                    <a:p>
                      <a:r>
                        <a:rPr lang="en-US" sz="2000" dirty="0"/>
                        <a:t>2.</a:t>
                      </a:r>
                    </a:p>
                  </a:txBody>
                  <a:tcPr/>
                </a:tc>
                <a:extLst>
                  <a:ext uri="{0D108BD9-81ED-4DB2-BD59-A6C34878D82A}">
                    <a16:rowId xmlns:a16="http://schemas.microsoft.com/office/drawing/2014/main" val="2238094797"/>
                  </a:ext>
                </a:extLst>
              </a:tr>
              <a:tr h="711200">
                <a:tc>
                  <a:txBody>
                    <a:bodyPr/>
                    <a:lstStyle/>
                    <a:p>
                      <a:r>
                        <a:rPr lang="en-US" sz="2000" dirty="0"/>
                        <a:t>3.</a:t>
                      </a:r>
                    </a:p>
                  </a:txBody>
                  <a:tcPr/>
                </a:tc>
                <a:extLst>
                  <a:ext uri="{0D108BD9-81ED-4DB2-BD59-A6C34878D82A}">
                    <a16:rowId xmlns:a16="http://schemas.microsoft.com/office/drawing/2014/main" val="1922617414"/>
                  </a:ext>
                </a:extLst>
              </a:tr>
              <a:tr h="711200">
                <a:tc>
                  <a:txBody>
                    <a:bodyPr/>
                    <a:lstStyle/>
                    <a:p>
                      <a:r>
                        <a:rPr lang="en-US" sz="2000" dirty="0"/>
                        <a:t>4.</a:t>
                      </a:r>
                    </a:p>
                  </a:txBody>
                  <a:tcPr/>
                </a:tc>
                <a:extLst>
                  <a:ext uri="{0D108BD9-81ED-4DB2-BD59-A6C34878D82A}">
                    <a16:rowId xmlns:a16="http://schemas.microsoft.com/office/drawing/2014/main" val="4235226921"/>
                  </a:ext>
                </a:extLst>
              </a:tr>
              <a:tr h="711200">
                <a:tc>
                  <a:txBody>
                    <a:bodyPr/>
                    <a:lstStyle/>
                    <a:p>
                      <a:r>
                        <a:rPr lang="en-US" sz="2000" dirty="0"/>
                        <a:t>5.</a:t>
                      </a:r>
                    </a:p>
                  </a:txBody>
                  <a:tcPr/>
                </a:tc>
                <a:extLst>
                  <a:ext uri="{0D108BD9-81ED-4DB2-BD59-A6C34878D82A}">
                    <a16:rowId xmlns:a16="http://schemas.microsoft.com/office/drawing/2014/main" val="3837563507"/>
                  </a:ext>
                </a:extLst>
              </a:tr>
              <a:tr h="711200">
                <a:tc>
                  <a:txBody>
                    <a:bodyPr/>
                    <a:lstStyle/>
                    <a:p>
                      <a:r>
                        <a:rPr lang="en-US" sz="2000" dirty="0"/>
                        <a:t>6.</a:t>
                      </a:r>
                    </a:p>
                  </a:txBody>
                  <a:tcPr/>
                </a:tc>
                <a:extLst>
                  <a:ext uri="{0D108BD9-81ED-4DB2-BD59-A6C34878D82A}">
                    <a16:rowId xmlns:a16="http://schemas.microsoft.com/office/drawing/2014/main" val="894721684"/>
                  </a:ext>
                </a:extLst>
              </a:tr>
              <a:tr h="711200">
                <a:tc>
                  <a:txBody>
                    <a:bodyPr/>
                    <a:lstStyle/>
                    <a:p>
                      <a:r>
                        <a:rPr lang="en-US" sz="2000" dirty="0"/>
                        <a:t>7.</a:t>
                      </a:r>
                    </a:p>
                  </a:txBody>
                  <a:tcPr/>
                </a:tc>
                <a:extLst>
                  <a:ext uri="{0D108BD9-81ED-4DB2-BD59-A6C34878D82A}">
                    <a16:rowId xmlns:a16="http://schemas.microsoft.com/office/drawing/2014/main" val="3671772458"/>
                  </a:ext>
                </a:extLst>
              </a:tr>
              <a:tr h="711200">
                <a:tc>
                  <a:txBody>
                    <a:bodyPr/>
                    <a:lstStyle/>
                    <a:p>
                      <a:r>
                        <a:rPr lang="en-US" sz="2000" dirty="0"/>
                        <a:t>8.</a:t>
                      </a:r>
                    </a:p>
                  </a:txBody>
                  <a:tcPr/>
                </a:tc>
                <a:extLst>
                  <a:ext uri="{0D108BD9-81ED-4DB2-BD59-A6C34878D82A}">
                    <a16:rowId xmlns:a16="http://schemas.microsoft.com/office/drawing/2014/main" val="730326944"/>
                  </a:ext>
                </a:extLst>
              </a:tr>
              <a:tr h="711200">
                <a:tc>
                  <a:txBody>
                    <a:bodyPr/>
                    <a:lstStyle/>
                    <a:p>
                      <a:r>
                        <a:rPr lang="en-US" sz="2000" dirty="0"/>
                        <a:t>9.</a:t>
                      </a:r>
                    </a:p>
                  </a:txBody>
                  <a:tcPr/>
                </a:tc>
                <a:extLst>
                  <a:ext uri="{0D108BD9-81ED-4DB2-BD59-A6C34878D82A}">
                    <a16:rowId xmlns:a16="http://schemas.microsoft.com/office/drawing/2014/main" val="2278901596"/>
                  </a:ext>
                </a:extLst>
              </a:tr>
            </a:tbl>
          </a:graphicData>
        </a:graphic>
      </p:graphicFrame>
    </p:spTree>
    <p:extLst>
      <p:ext uri="{BB962C8B-B14F-4D97-AF65-F5344CB8AC3E}">
        <p14:creationId xmlns:p14="http://schemas.microsoft.com/office/powerpoint/2010/main" val="1242967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FCAFBB-B012-7073-AC05-2EA4BC971D58}"/>
              </a:ext>
            </a:extLst>
          </p:cNvPr>
          <p:cNvSpPr txBox="1"/>
          <p:nvPr/>
        </p:nvSpPr>
        <p:spPr>
          <a:xfrm>
            <a:off x="513791" y="568618"/>
            <a:ext cx="4986878" cy="400110"/>
          </a:xfrm>
          <a:prstGeom prst="rect">
            <a:avLst/>
          </a:prstGeom>
          <a:noFill/>
          <a:ln>
            <a:solidFill>
              <a:schemeClr val="accent5"/>
            </a:solidFill>
          </a:ln>
        </p:spPr>
        <p:txBody>
          <a:bodyPr wrap="none" lIns="548640" rIns="548640" rtlCol="0">
            <a:spAutoFit/>
          </a:bodyPr>
          <a:lstStyle/>
          <a:p>
            <a:r>
              <a:rPr lang="en-US" sz="2000" dirty="0"/>
              <a:t>“DEPUTIES COMMITTEE” EXERCISE</a:t>
            </a:r>
          </a:p>
        </p:txBody>
      </p:sp>
      <p:pic>
        <p:nvPicPr>
          <p:cNvPr id="4" name="Picture 3">
            <a:extLst>
              <a:ext uri="{FF2B5EF4-FFF2-40B4-BE49-F238E27FC236}">
                <a16:creationId xmlns:a16="http://schemas.microsoft.com/office/drawing/2014/main" id="{5F610259-47E1-7225-0DED-24DFD05EB788}"/>
              </a:ext>
            </a:extLst>
          </p:cNvPr>
          <p:cNvPicPr>
            <a:picLocks noChangeAspect="1"/>
          </p:cNvPicPr>
          <p:nvPr/>
        </p:nvPicPr>
        <p:blipFill>
          <a:blip r:embed="rId2"/>
          <a:stretch>
            <a:fillRect/>
          </a:stretch>
        </p:blipFill>
        <p:spPr>
          <a:xfrm rot="198143">
            <a:off x="4870362" y="1761198"/>
            <a:ext cx="4819650" cy="6276975"/>
          </a:xfrm>
          <a:prstGeom prst="rect">
            <a:avLst/>
          </a:prstGeom>
        </p:spPr>
      </p:pic>
      <p:sp>
        <p:nvSpPr>
          <p:cNvPr id="8" name="TextBox 7">
            <a:extLst>
              <a:ext uri="{FF2B5EF4-FFF2-40B4-BE49-F238E27FC236}">
                <a16:creationId xmlns:a16="http://schemas.microsoft.com/office/drawing/2014/main" id="{EF28A68E-1894-66EE-21BC-BFB29578CADD}"/>
              </a:ext>
            </a:extLst>
          </p:cNvPr>
          <p:cNvSpPr txBox="1"/>
          <p:nvPr/>
        </p:nvSpPr>
        <p:spPr>
          <a:xfrm>
            <a:off x="4979912" y="1721302"/>
            <a:ext cx="1799431" cy="646331"/>
          </a:xfrm>
          <a:prstGeom prst="rect">
            <a:avLst/>
          </a:prstGeom>
          <a:noFill/>
        </p:spPr>
        <p:txBody>
          <a:bodyPr wrap="square" rtlCol="0">
            <a:spAutoFit/>
          </a:bodyPr>
          <a:lstStyle/>
          <a:p>
            <a:pPr algn="ctr"/>
            <a:r>
              <a:rPr lang="en-US" dirty="0">
                <a:solidFill>
                  <a:srgbClr val="FF0000"/>
                </a:solidFill>
              </a:rPr>
              <a:t>GUIDANCE ON BRIEFING</a:t>
            </a:r>
          </a:p>
        </p:txBody>
      </p:sp>
      <p:sp>
        <p:nvSpPr>
          <p:cNvPr id="3" name="Rectangle 2">
            <a:extLst>
              <a:ext uri="{FF2B5EF4-FFF2-40B4-BE49-F238E27FC236}">
                <a16:creationId xmlns:a16="http://schemas.microsoft.com/office/drawing/2014/main" id="{3143A0A8-0A84-DC1E-70B2-E6F4979D75BA}"/>
              </a:ext>
            </a:extLst>
          </p:cNvPr>
          <p:cNvSpPr/>
          <p:nvPr/>
        </p:nvSpPr>
        <p:spPr>
          <a:xfrm rot="239912">
            <a:off x="8784459" y="1906129"/>
            <a:ext cx="903249" cy="2766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70E5E7-6FA3-3BBC-29E9-13D0D70D422C}"/>
              </a:ext>
            </a:extLst>
          </p:cNvPr>
          <p:cNvSpPr txBox="1"/>
          <p:nvPr/>
        </p:nvSpPr>
        <p:spPr>
          <a:xfrm>
            <a:off x="2275114" y="2667000"/>
            <a:ext cx="1252266" cy="523220"/>
          </a:xfrm>
          <a:prstGeom prst="rect">
            <a:avLst/>
          </a:prstGeom>
          <a:noFill/>
        </p:spPr>
        <p:txBody>
          <a:bodyPr wrap="none" rtlCol="0">
            <a:spAutoFit/>
          </a:bodyPr>
          <a:lstStyle/>
          <a:p>
            <a:r>
              <a:rPr lang="en-US" sz="2800" dirty="0"/>
              <a:t>All set?</a:t>
            </a:r>
          </a:p>
        </p:txBody>
      </p:sp>
      <p:sp>
        <p:nvSpPr>
          <p:cNvPr id="9" name="TextBox 8">
            <a:extLst>
              <a:ext uri="{FF2B5EF4-FFF2-40B4-BE49-F238E27FC236}">
                <a16:creationId xmlns:a16="http://schemas.microsoft.com/office/drawing/2014/main" id="{D95CB88A-E1B4-DD8C-DACF-50FC37604382}"/>
              </a:ext>
            </a:extLst>
          </p:cNvPr>
          <p:cNvSpPr txBox="1"/>
          <p:nvPr/>
        </p:nvSpPr>
        <p:spPr>
          <a:xfrm>
            <a:off x="1648981" y="4517571"/>
            <a:ext cx="2920992" cy="523220"/>
          </a:xfrm>
          <a:prstGeom prst="rect">
            <a:avLst/>
          </a:prstGeom>
          <a:noFill/>
        </p:spPr>
        <p:txBody>
          <a:bodyPr wrap="none" rtlCol="0">
            <a:spAutoFit/>
          </a:bodyPr>
          <a:lstStyle/>
          <a:p>
            <a:r>
              <a:rPr lang="en-US" sz="2800" dirty="0"/>
              <a:t>All good on slides?</a:t>
            </a:r>
          </a:p>
        </p:txBody>
      </p:sp>
    </p:spTree>
    <p:extLst>
      <p:ext uri="{BB962C8B-B14F-4D97-AF65-F5344CB8AC3E}">
        <p14:creationId xmlns:p14="http://schemas.microsoft.com/office/powerpoint/2010/main" val="122195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38FE09-F4BE-42DC-B20F-AC3E656C7450}"/>
              </a:ext>
            </a:extLst>
          </p:cNvPr>
          <p:cNvSpPr txBox="1"/>
          <p:nvPr/>
        </p:nvSpPr>
        <p:spPr>
          <a:xfrm>
            <a:off x="1333500" y="828675"/>
            <a:ext cx="2780761" cy="523220"/>
          </a:xfrm>
          <a:prstGeom prst="rect">
            <a:avLst/>
          </a:prstGeom>
          <a:noFill/>
          <a:ln>
            <a:solidFill>
              <a:srgbClr val="FFFF00"/>
            </a:solidFill>
          </a:ln>
        </p:spPr>
        <p:txBody>
          <a:bodyPr wrap="none" rtlCol="0">
            <a:spAutoFit/>
          </a:bodyPr>
          <a:lstStyle/>
          <a:p>
            <a:r>
              <a:rPr lang="en-US" sz="2800" dirty="0"/>
              <a:t>GUEST SPEAKER</a:t>
            </a:r>
          </a:p>
        </p:txBody>
      </p:sp>
      <p:sp>
        <p:nvSpPr>
          <p:cNvPr id="2" name="TextBox 1">
            <a:extLst>
              <a:ext uri="{FF2B5EF4-FFF2-40B4-BE49-F238E27FC236}">
                <a16:creationId xmlns:a16="http://schemas.microsoft.com/office/drawing/2014/main" id="{3FE04CDA-5ADB-4A4B-8BBB-BF4D5040ED30}"/>
              </a:ext>
            </a:extLst>
          </p:cNvPr>
          <p:cNvSpPr txBox="1"/>
          <p:nvPr/>
        </p:nvSpPr>
        <p:spPr>
          <a:xfrm>
            <a:off x="1033137" y="2560320"/>
            <a:ext cx="4729487" cy="2739211"/>
          </a:xfrm>
          <a:prstGeom prst="rect">
            <a:avLst/>
          </a:prstGeom>
          <a:noFill/>
        </p:spPr>
        <p:txBody>
          <a:bodyPr wrap="square" rtlCol="0">
            <a:spAutoFit/>
          </a:bodyPr>
          <a:lstStyle/>
          <a:p>
            <a:r>
              <a:rPr lang="en-US" sz="3200" dirty="0"/>
              <a:t>John Conger</a:t>
            </a:r>
          </a:p>
          <a:p>
            <a:pPr marL="182880" indent="-182880"/>
            <a:r>
              <a:rPr lang="en-US" sz="2000" dirty="0"/>
              <a:t>Director Emeritus,</a:t>
            </a:r>
            <a:br>
              <a:rPr lang="en-US" sz="2000" dirty="0"/>
            </a:br>
            <a:r>
              <a:rPr lang="en-US" sz="2000" dirty="0"/>
              <a:t>Center for Climate and Security</a:t>
            </a:r>
          </a:p>
          <a:p>
            <a:pPr marL="182880" indent="-182880"/>
            <a:br>
              <a:rPr lang="en-US" sz="2400" kern="1200" dirty="0">
                <a:solidFill>
                  <a:schemeClr val="tx1"/>
                </a:solidFill>
                <a:effectLst/>
                <a:latin typeface="+mn-lt"/>
                <a:ea typeface="+mn-ea"/>
                <a:cs typeface="+mn-cs"/>
              </a:rPr>
            </a:br>
            <a:r>
              <a:rPr lang="en-US" sz="2000" i="1" kern="1200" dirty="0">
                <a:solidFill>
                  <a:schemeClr val="tx1"/>
                </a:solidFill>
                <a:effectLst/>
                <a:latin typeface="+mn-lt"/>
                <a:ea typeface="+mn-ea"/>
                <a:cs typeface="+mn-cs"/>
              </a:rPr>
              <a:t>- introduced by Reese</a:t>
            </a:r>
            <a:endParaRPr lang="en-US" sz="2000" dirty="0">
              <a:effectLst/>
              <a:latin typeface="+mn-lt"/>
            </a:endParaRPr>
          </a:p>
          <a:p>
            <a:pPr marL="182880" indent="-182880"/>
            <a:endParaRPr lang="en-US" sz="2400" dirty="0"/>
          </a:p>
          <a:p>
            <a:endParaRPr lang="en-US" sz="3200" dirty="0"/>
          </a:p>
        </p:txBody>
      </p:sp>
      <p:pic>
        <p:nvPicPr>
          <p:cNvPr id="6" name="Picture 5">
            <a:extLst>
              <a:ext uri="{FF2B5EF4-FFF2-40B4-BE49-F238E27FC236}">
                <a16:creationId xmlns:a16="http://schemas.microsoft.com/office/drawing/2014/main" id="{EF0EFEE7-AE06-A921-1AE3-87C38F0586AE}"/>
              </a:ext>
            </a:extLst>
          </p:cNvPr>
          <p:cNvPicPr>
            <a:picLocks noChangeAspect="1"/>
          </p:cNvPicPr>
          <p:nvPr/>
        </p:nvPicPr>
        <p:blipFill>
          <a:blip r:embed="rId2"/>
          <a:stretch>
            <a:fillRect/>
          </a:stretch>
        </p:blipFill>
        <p:spPr>
          <a:xfrm rot="299899">
            <a:off x="5555614" y="410502"/>
            <a:ext cx="5725157" cy="7505541"/>
          </a:xfrm>
          <a:prstGeom prst="rect">
            <a:avLst/>
          </a:prstGeom>
        </p:spPr>
      </p:pic>
    </p:spTree>
    <p:extLst>
      <p:ext uri="{BB962C8B-B14F-4D97-AF65-F5344CB8AC3E}">
        <p14:creationId xmlns:p14="http://schemas.microsoft.com/office/powerpoint/2010/main" val="808139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42A42A-1254-46C0-A467-EAC2A7F67E15}"/>
              </a:ext>
            </a:extLst>
          </p:cNvPr>
          <p:cNvSpPr txBox="1"/>
          <p:nvPr/>
        </p:nvSpPr>
        <p:spPr>
          <a:xfrm>
            <a:off x="5099573" y="1097841"/>
            <a:ext cx="1992853" cy="646331"/>
          </a:xfrm>
          <a:prstGeom prst="rect">
            <a:avLst/>
          </a:prstGeom>
          <a:noFill/>
        </p:spPr>
        <p:txBody>
          <a:bodyPr wrap="none" rtlCol="0">
            <a:spAutoFit/>
          </a:bodyPr>
          <a:lstStyle/>
          <a:p>
            <a:r>
              <a:rPr lang="en-US" sz="3600" dirty="0"/>
              <a:t>WRAPUP</a:t>
            </a:r>
          </a:p>
        </p:txBody>
      </p:sp>
      <p:pic>
        <p:nvPicPr>
          <p:cNvPr id="4" name="Picture 3" descr="A picture containing text, floor&#10;&#10;Description automatically generated">
            <a:extLst>
              <a:ext uri="{FF2B5EF4-FFF2-40B4-BE49-F238E27FC236}">
                <a16:creationId xmlns:a16="http://schemas.microsoft.com/office/drawing/2014/main" id="{8BA08303-38FB-4C66-9D6C-DC3DB08E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741" y="2486025"/>
            <a:ext cx="4572000" cy="3048000"/>
          </a:xfrm>
          <a:prstGeom prst="rect">
            <a:avLst/>
          </a:prstGeom>
        </p:spPr>
      </p:pic>
    </p:spTree>
    <p:extLst>
      <p:ext uri="{BB962C8B-B14F-4D97-AF65-F5344CB8AC3E}">
        <p14:creationId xmlns:p14="http://schemas.microsoft.com/office/powerpoint/2010/main" val="41059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053C5-AE00-D958-F72E-D9A08278EE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E26FBB3-25EC-0433-7435-BA95C1B37A7E}"/>
              </a:ext>
            </a:extLst>
          </p:cNvPr>
          <p:cNvSpPr txBox="1"/>
          <p:nvPr/>
        </p:nvSpPr>
        <p:spPr>
          <a:xfrm>
            <a:off x="1247052" y="621708"/>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F58CE0A3-46F7-2F53-2502-BA5298B8E07D}"/>
              </a:ext>
            </a:extLst>
          </p:cNvPr>
          <p:cNvGraphicFramePr>
            <a:graphicFrameLocks noGrp="1"/>
          </p:cNvGraphicFramePr>
          <p:nvPr>
            <p:extLst>
              <p:ext uri="{D42A27DB-BD31-4B8C-83A1-F6EECF244321}">
                <p14:modId xmlns:p14="http://schemas.microsoft.com/office/powerpoint/2010/main" val="3745747030"/>
              </p:ext>
            </p:extLst>
          </p:nvPr>
        </p:nvGraphicFramePr>
        <p:xfrm>
          <a:off x="1462087" y="1403520"/>
          <a:ext cx="9438781" cy="5260340"/>
        </p:xfrm>
        <a:graphic>
          <a:graphicData uri="http://schemas.openxmlformats.org/drawingml/2006/table">
            <a:tbl>
              <a:tblPr firstRow="1" bandRow="1">
                <a:tableStyleId>{2D5ABB26-0587-4C30-8999-92F81FD0307C}</a:tableStyleId>
              </a:tblPr>
              <a:tblGrid>
                <a:gridCol w="1452394">
                  <a:extLst>
                    <a:ext uri="{9D8B030D-6E8A-4147-A177-3AD203B41FA5}">
                      <a16:colId xmlns:a16="http://schemas.microsoft.com/office/drawing/2014/main" val="3540809041"/>
                    </a:ext>
                  </a:extLst>
                </a:gridCol>
                <a:gridCol w="7986387">
                  <a:extLst>
                    <a:ext uri="{9D8B030D-6E8A-4147-A177-3AD203B41FA5}">
                      <a16:colId xmlns:a16="http://schemas.microsoft.com/office/drawing/2014/main" val="369545150"/>
                    </a:ext>
                  </a:extLst>
                </a:gridCol>
              </a:tblGrid>
              <a:tr h="370840">
                <a:tc>
                  <a:txBody>
                    <a:bodyPr/>
                    <a:lstStyle/>
                    <a:p>
                      <a:pPr marL="0" indent="0"/>
                      <a:r>
                        <a:rPr lang="en-US" sz="2000" dirty="0">
                          <a:latin typeface="+mn-lt"/>
                        </a:rPr>
                        <a:t>9:00 </a:t>
                      </a:r>
                    </a:p>
                  </a:txBody>
                  <a:tcPr marB="91440"/>
                </a:tc>
                <a:tc>
                  <a:txBody>
                    <a:bodyPr/>
                    <a:lstStyle/>
                    <a:p>
                      <a:pPr marL="182880" marR="0" indent="-182880" algn="l" defTabSz="685800" rtl="0" eaLnBrk="1" latinLnBrk="0" hangingPunct="1">
                        <a:spcBef>
                          <a:spcPts val="0"/>
                        </a:spcBef>
                        <a:spcAft>
                          <a:spcPts val="0"/>
                        </a:spcAft>
                      </a:pPr>
                      <a:r>
                        <a:rPr lang="en-US" sz="2000" kern="1200" dirty="0">
                          <a:solidFill>
                            <a:schemeClr val="tx1"/>
                          </a:solidFill>
                          <a:latin typeface="+mn-lt"/>
                          <a:ea typeface="+mn-ea"/>
                          <a:cs typeface="+mn-cs"/>
                        </a:rPr>
                        <a:t>Class Discussion</a:t>
                      </a:r>
                    </a:p>
                    <a:p>
                      <a:pPr marL="548640" marR="0" indent="-182880" algn="l" defTabSz="685800" rtl="0" eaLnBrk="1" latinLnBrk="0" hangingPunct="1">
                        <a:spcBef>
                          <a:spcPts val="0"/>
                        </a:spcBef>
                        <a:spcAft>
                          <a:spcPts val="0"/>
                        </a:spcAft>
                        <a:buFontTx/>
                        <a:buChar char="-"/>
                      </a:pPr>
                      <a:r>
                        <a:rPr lang="en-US" sz="2000" kern="1200" dirty="0">
                          <a:solidFill>
                            <a:schemeClr val="tx1"/>
                          </a:solidFill>
                          <a:effectLst/>
                          <a:latin typeface="+mn-lt"/>
                          <a:ea typeface="+mn-ea"/>
                          <a:cs typeface="+mn-cs"/>
                        </a:rPr>
                        <a:t>Readings and Quiz</a:t>
                      </a:r>
                    </a:p>
                    <a:p>
                      <a:pPr marL="548640" marR="0" indent="-182880" algn="l" defTabSz="685800" rtl="0" eaLnBrk="1" latinLnBrk="0" hangingPunct="1">
                        <a:spcBef>
                          <a:spcPts val="0"/>
                        </a:spcBef>
                        <a:spcAft>
                          <a:spcPts val="0"/>
                        </a:spcAft>
                        <a:buFontTx/>
                        <a:buChar char="-"/>
                      </a:pPr>
                      <a:r>
                        <a:rPr lang="en-US" sz="2000" kern="1200" dirty="0">
                          <a:solidFill>
                            <a:schemeClr val="tx1"/>
                          </a:solidFill>
                          <a:effectLst/>
                          <a:latin typeface="+mn-lt"/>
                          <a:ea typeface="+mn-ea"/>
                          <a:cs typeface="+mn-cs"/>
                        </a:rPr>
                        <a:t>Project updates</a:t>
                      </a:r>
                    </a:p>
                    <a:p>
                      <a:pPr marL="548640" marR="0" indent="-182880" algn="l" defTabSz="685800" rtl="0" eaLnBrk="1" latinLnBrk="0" hangingPunct="1">
                        <a:spcBef>
                          <a:spcPts val="0"/>
                        </a:spcBef>
                        <a:spcAft>
                          <a:spcPts val="0"/>
                        </a:spcAft>
                        <a:buFontTx/>
                        <a:buChar char="-"/>
                      </a:pPr>
                      <a:r>
                        <a:rPr lang="en-US" sz="2000" kern="1200" dirty="0">
                          <a:solidFill>
                            <a:schemeClr val="tx1"/>
                          </a:solidFill>
                          <a:effectLst/>
                          <a:latin typeface="+mn-lt"/>
                          <a:ea typeface="+mn-ea"/>
                          <a:cs typeface="+mn-cs"/>
                        </a:rPr>
                        <a:t>Internship conversations –  Matthew, Marcus – and conclusions (all)</a:t>
                      </a:r>
                      <a:endParaRPr lang="en-US" sz="2000" kern="1200" dirty="0">
                        <a:solidFill>
                          <a:schemeClr val="tx1"/>
                        </a:solidFill>
                        <a:effectLst/>
                        <a:highlight>
                          <a:srgbClr val="FFFF00"/>
                        </a:highlight>
                        <a:latin typeface="+mn-lt"/>
                        <a:ea typeface="+mn-ea"/>
                        <a:cs typeface="+mn-cs"/>
                      </a:endParaRPr>
                    </a:p>
                  </a:txBody>
                  <a:tcPr marB="91440"/>
                </a:tc>
                <a:extLst>
                  <a:ext uri="{0D108BD9-81ED-4DB2-BD59-A6C34878D82A}">
                    <a16:rowId xmlns:a16="http://schemas.microsoft.com/office/drawing/2014/main" val="1598994171"/>
                  </a:ext>
                </a:extLst>
              </a:tr>
              <a:tr h="370840">
                <a:tc>
                  <a:txBody>
                    <a:bodyPr/>
                    <a:lstStyle/>
                    <a:p>
                      <a:pPr marL="0" marR="0" indent="0">
                        <a:spcBef>
                          <a:spcPts val="0"/>
                        </a:spcBef>
                        <a:spcAft>
                          <a:spcPts val="0"/>
                        </a:spcAft>
                      </a:pPr>
                      <a:r>
                        <a:rPr lang="en-US" sz="2000" dirty="0">
                          <a:effectLst/>
                          <a:latin typeface="+mn-lt"/>
                          <a:ea typeface="DengXian" panose="02010600030101010101" pitchFamily="2" charset="-122"/>
                        </a:rPr>
                        <a:t>10:00</a:t>
                      </a:r>
                    </a:p>
                  </a:txBody>
                  <a:tcPr marL="73025" marR="73025" marT="0" marB="100330"/>
                </a:tc>
                <a:tc>
                  <a:txBody>
                    <a:bodyPr/>
                    <a:lstStyle/>
                    <a:p>
                      <a:r>
                        <a:rPr lang="en-US" sz="2000" kern="1200" dirty="0">
                          <a:solidFill>
                            <a:schemeClr val="tx1"/>
                          </a:solidFill>
                          <a:effectLst/>
                          <a:latin typeface="+mn-lt"/>
                          <a:ea typeface="+mn-ea"/>
                          <a:cs typeface="+mn-cs"/>
                        </a:rPr>
                        <a:t>Melinda KIMBLE</a:t>
                      </a:r>
                    </a:p>
                    <a:p>
                      <a:r>
                        <a:rPr lang="en-US" sz="2000" kern="1200" dirty="0">
                          <a:solidFill>
                            <a:schemeClr val="tx1"/>
                          </a:solidFill>
                          <a:effectLst/>
                          <a:latin typeface="+mn-lt"/>
                          <a:ea typeface="+mn-ea"/>
                          <a:cs typeface="+mn-cs"/>
                        </a:rPr>
                        <a:t>Senior Fellow, United Nations Foundation</a:t>
                      </a:r>
                    </a:p>
                    <a:p>
                      <a:pPr marL="548640" marR="0" indent="-182880" algn="l" defTabSz="685800" rtl="0" eaLnBrk="1" fontAlgn="ctr" latinLnBrk="0" hangingPunct="1">
                        <a:spcBef>
                          <a:spcPts val="0"/>
                        </a:spcBef>
                        <a:spcAft>
                          <a:spcPts val="0"/>
                        </a:spcAft>
                        <a:buFontTx/>
                        <a:buChar char="-"/>
                      </a:pPr>
                      <a:r>
                        <a:rPr lang="en-US" sz="1800" i="1" kern="1200" dirty="0">
                          <a:solidFill>
                            <a:schemeClr val="tx1"/>
                          </a:solidFill>
                          <a:effectLst/>
                          <a:latin typeface="+mn-lt"/>
                          <a:ea typeface="+mn-ea"/>
                          <a:cs typeface="+mn-cs"/>
                        </a:rPr>
                        <a:t>introduced by Jessica</a:t>
                      </a:r>
                      <a:endParaRPr lang="en-US" sz="1600" i="1" kern="1200" dirty="0">
                        <a:solidFill>
                          <a:schemeClr val="tx1"/>
                        </a:solidFill>
                        <a:effectLst/>
                        <a:latin typeface="+mn-lt"/>
                        <a:ea typeface="+mn-ea"/>
                        <a:cs typeface="+mn-cs"/>
                      </a:endParaRPr>
                    </a:p>
                  </a:txBody>
                  <a:tcPr marL="73025" marR="73025" marT="0" marB="100330"/>
                </a:tc>
                <a:extLst>
                  <a:ext uri="{0D108BD9-81ED-4DB2-BD59-A6C34878D82A}">
                    <a16:rowId xmlns:a16="http://schemas.microsoft.com/office/drawing/2014/main" val="1719441247"/>
                  </a:ext>
                </a:extLst>
              </a:tr>
              <a:tr h="370840">
                <a:tc>
                  <a:txBody>
                    <a:bodyPr/>
                    <a:lstStyle/>
                    <a:p>
                      <a:pPr marL="0" marR="0" indent="0">
                        <a:spcBef>
                          <a:spcPts val="0"/>
                        </a:spcBef>
                        <a:spcAft>
                          <a:spcPts val="0"/>
                        </a:spcAft>
                      </a:pPr>
                      <a:r>
                        <a:rPr lang="en-US" sz="2000" dirty="0">
                          <a:effectLst/>
                          <a:latin typeface="+mn-lt"/>
                        </a:rPr>
                        <a:t>11:30</a:t>
                      </a:r>
                      <a:endParaRPr lang="en-US" sz="2000" dirty="0">
                        <a:effectLst/>
                        <a:latin typeface="+mn-lt"/>
                        <a:ea typeface="DengXian" panose="02010600030101010101" pitchFamily="2" charset="-122"/>
                      </a:endParaRPr>
                    </a:p>
                  </a:txBody>
                  <a:tcPr marL="73025" marR="73025" marT="0" marB="100330"/>
                </a:tc>
                <a:tc>
                  <a:txBody>
                    <a:bodyPr/>
                    <a:lstStyle/>
                    <a:p>
                      <a:pPr marL="182880" indent="-182880"/>
                      <a:r>
                        <a:rPr lang="en-US" sz="2000" i="0" kern="1200" dirty="0">
                          <a:solidFill>
                            <a:schemeClr val="tx1"/>
                          </a:solidFill>
                          <a:effectLst/>
                          <a:latin typeface="+mn-lt"/>
                          <a:ea typeface="+mn-ea"/>
                          <a:cs typeface="+mn-cs"/>
                        </a:rPr>
                        <a:t>Professional Development Presentation and Exercise: </a:t>
                      </a:r>
                      <a:br>
                        <a:rPr lang="en-US" sz="2000" i="0" kern="1200" dirty="0">
                          <a:solidFill>
                            <a:schemeClr val="tx1"/>
                          </a:solidFill>
                          <a:effectLst/>
                          <a:latin typeface="+mn-lt"/>
                          <a:ea typeface="+mn-ea"/>
                          <a:cs typeface="+mn-cs"/>
                        </a:rPr>
                      </a:br>
                      <a:r>
                        <a:rPr lang="en-US" sz="2000" i="0" kern="1200" dirty="0">
                          <a:solidFill>
                            <a:schemeClr val="tx1"/>
                          </a:solidFill>
                          <a:effectLst/>
                          <a:latin typeface="+mn-lt"/>
                          <a:ea typeface="+mn-ea"/>
                          <a:cs typeface="+mn-cs"/>
                        </a:rPr>
                        <a:t>Negotiating a Salary</a:t>
                      </a:r>
                    </a:p>
                    <a:p>
                      <a:pPr lvl="2"/>
                      <a:r>
                        <a:rPr lang="en-US" sz="2000" i="0" kern="1200" dirty="0">
                          <a:solidFill>
                            <a:schemeClr val="tx1"/>
                          </a:solidFill>
                          <a:effectLst/>
                          <a:latin typeface="+mn-lt"/>
                          <a:ea typeface="+mn-ea"/>
                          <a:cs typeface="+mn-cs"/>
                        </a:rPr>
                        <a:t>Fulton and Prof. London</a:t>
                      </a:r>
                    </a:p>
                  </a:txBody>
                  <a:tcPr marL="73025" marR="73025" marT="0" marB="100330"/>
                </a:tc>
                <a:extLst>
                  <a:ext uri="{0D108BD9-81ED-4DB2-BD59-A6C34878D82A}">
                    <a16:rowId xmlns:a16="http://schemas.microsoft.com/office/drawing/2014/main" val="1733385493"/>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mn-lt"/>
                        </a:rPr>
                        <a:t>12:30</a:t>
                      </a:r>
                    </a:p>
                  </a:txBody>
                  <a:tcPr marB="91440"/>
                </a:tc>
                <a:tc>
                  <a:txBody>
                    <a:bodyPr/>
                    <a:lstStyle/>
                    <a:p>
                      <a:pPr marL="182880" marR="0" lvl="1" indent="-182880" algn="l" defTabSz="685800" rtl="0" eaLnBrk="1" latinLnBrk="0" hangingPunct="1">
                        <a:spcBef>
                          <a:spcPts val="0"/>
                        </a:spcBef>
                        <a:spcAft>
                          <a:spcPts val="0"/>
                        </a:spcAft>
                      </a:pPr>
                      <a:r>
                        <a:rPr lang="en-US" sz="2000" kern="1200" dirty="0">
                          <a:solidFill>
                            <a:schemeClr val="tx1"/>
                          </a:solidFill>
                          <a:latin typeface="+mn-lt"/>
                          <a:ea typeface="+mn-ea"/>
                          <a:cs typeface="+mn-cs"/>
                        </a:rPr>
                        <a:t>Lunch</a:t>
                      </a:r>
                    </a:p>
                  </a:txBody>
                  <a:tcPr marB="91440"/>
                </a:tc>
                <a:extLst>
                  <a:ext uri="{0D108BD9-81ED-4DB2-BD59-A6C34878D82A}">
                    <a16:rowId xmlns:a16="http://schemas.microsoft.com/office/drawing/2014/main" val="3541493321"/>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mn-lt"/>
                        </a:rPr>
                        <a:t>2:00</a:t>
                      </a:r>
                    </a:p>
                  </a:txBody>
                  <a:tcPr marB="91440"/>
                </a:tc>
                <a:tc>
                  <a:txBody>
                    <a:bodyPr/>
                    <a:lstStyle/>
                    <a:p>
                      <a:pPr marL="182880" marR="0" lvl="1" indent="-182880" algn="l" defTabSz="685800" rtl="0" eaLnBrk="1" latinLnBrk="0" hangingPunct="1">
                        <a:spcBef>
                          <a:spcPts val="0"/>
                        </a:spcBef>
                        <a:spcAft>
                          <a:spcPts val="0"/>
                        </a:spcAft>
                      </a:pPr>
                      <a:r>
                        <a:rPr lang="en-US" sz="2000" kern="1200" dirty="0">
                          <a:solidFill>
                            <a:schemeClr val="tx1"/>
                          </a:solidFill>
                          <a:latin typeface="+mn-lt"/>
                          <a:ea typeface="+mn-ea"/>
                          <a:cs typeface="+mn-cs"/>
                        </a:rPr>
                        <a:t>Planning</a:t>
                      </a:r>
                    </a:p>
                  </a:txBody>
                  <a:tcPr marB="91440"/>
                </a:tc>
                <a:extLst>
                  <a:ext uri="{0D108BD9-81ED-4DB2-BD59-A6C34878D82A}">
                    <a16:rowId xmlns:a16="http://schemas.microsoft.com/office/drawing/2014/main" val="76321287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mn-lt"/>
                        </a:rPr>
                        <a:t>2:30</a:t>
                      </a:r>
                    </a:p>
                  </a:txBody>
                  <a:tcPr marB="91440"/>
                </a:tc>
                <a:tc>
                  <a:txBody>
                    <a:bodyPr/>
                    <a:lstStyle/>
                    <a:p>
                      <a:r>
                        <a:rPr lang="en-US" sz="2000" kern="1200" dirty="0">
                          <a:solidFill>
                            <a:schemeClr val="tx1"/>
                          </a:solidFill>
                          <a:effectLst/>
                          <a:latin typeface="+mn-lt"/>
                          <a:ea typeface="+mn-ea"/>
                          <a:cs typeface="+mn-cs"/>
                        </a:rPr>
                        <a:t>John CONGER</a:t>
                      </a:r>
                    </a:p>
                    <a:p>
                      <a:pPr marL="182880" indent="-182880"/>
                      <a:r>
                        <a:rPr lang="en-US" sz="2000" kern="1200" dirty="0">
                          <a:solidFill>
                            <a:schemeClr val="tx1"/>
                          </a:solidFill>
                          <a:effectLst/>
                          <a:latin typeface="+mn-lt"/>
                          <a:ea typeface="+mn-ea"/>
                          <a:cs typeface="+mn-cs"/>
                        </a:rPr>
                        <a:t>Director Emeritus, Center for Climate and Security</a:t>
                      </a:r>
                      <a:br>
                        <a:rPr lang="en-US" sz="2000" kern="1200" dirty="0">
                          <a:solidFill>
                            <a:schemeClr val="tx1"/>
                          </a:solidFill>
                          <a:effectLst/>
                          <a:latin typeface="+mn-lt"/>
                          <a:ea typeface="+mn-ea"/>
                          <a:cs typeface="+mn-cs"/>
                        </a:rPr>
                      </a:br>
                      <a:r>
                        <a:rPr lang="en-US" sz="1800" i="1" kern="1200" dirty="0">
                          <a:solidFill>
                            <a:schemeClr val="tx1"/>
                          </a:solidFill>
                          <a:effectLst/>
                          <a:latin typeface="+mn-lt"/>
                          <a:ea typeface="+mn-ea"/>
                          <a:cs typeface="+mn-cs"/>
                        </a:rPr>
                        <a:t>- Introduced by Reese</a:t>
                      </a:r>
                      <a:endParaRPr lang="en-US" sz="1800" i="1" kern="1200" dirty="0">
                        <a:solidFill>
                          <a:schemeClr val="tx1"/>
                        </a:solidFill>
                        <a:effectLst/>
                        <a:highlight>
                          <a:srgbClr val="FFFF00"/>
                        </a:highlight>
                        <a:latin typeface="+mn-lt"/>
                        <a:ea typeface="+mn-ea"/>
                        <a:cs typeface="+mn-cs"/>
                      </a:endParaRPr>
                    </a:p>
                  </a:txBody>
                  <a:tcPr marB="91440"/>
                </a:tc>
                <a:extLst>
                  <a:ext uri="{0D108BD9-81ED-4DB2-BD59-A6C34878D82A}">
                    <a16:rowId xmlns:a16="http://schemas.microsoft.com/office/drawing/2014/main" val="2086495649"/>
                  </a:ext>
                </a:extLst>
              </a:tr>
            </a:tbl>
          </a:graphicData>
        </a:graphic>
      </p:graphicFrame>
      <p:sp useBgFill="1">
        <p:nvSpPr>
          <p:cNvPr id="4" name="Rectangle 3">
            <a:extLst>
              <a:ext uri="{FF2B5EF4-FFF2-40B4-BE49-F238E27FC236}">
                <a16:creationId xmlns:a16="http://schemas.microsoft.com/office/drawing/2014/main" id="{1EBAA113-B3D8-A4E4-C845-3D33D6C174AB}"/>
              </a:ext>
            </a:extLst>
          </p:cNvPr>
          <p:cNvSpPr/>
          <p:nvPr/>
        </p:nvSpPr>
        <p:spPr>
          <a:xfrm>
            <a:off x="1386673" y="1477108"/>
            <a:ext cx="9514195" cy="12761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9E72CD77-23DC-AB43-8F21-79F97E299F7C}"/>
              </a:ext>
            </a:extLst>
          </p:cNvPr>
          <p:cNvSpPr/>
          <p:nvPr/>
        </p:nvSpPr>
        <p:spPr>
          <a:xfrm>
            <a:off x="1462087" y="2676213"/>
            <a:ext cx="9514195" cy="100315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Rectangle 5">
            <a:extLst>
              <a:ext uri="{FF2B5EF4-FFF2-40B4-BE49-F238E27FC236}">
                <a16:creationId xmlns:a16="http://schemas.microsoft.com/office/drawing/2014/main" id="{DB852E2D-81B9-D0B3-8278-1B72B43969EC}"/>
              </a:ext>
            </a:extLst>
          </p:cNvPr>
          <p:cNvSpPr/>
          <p:nvPr/>
        </p:nvSpPr>
        <p:spPr>
          <a:xfrm>
            <a:off x="1038330" y="3675924"/>
            <a:ext cx="9514195" cy="9396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FADA955A-8081-9A2E-EC76-59AAD31F80F9}"/>
              </a:ext>
            </a:extLst>
          </p:cNvPr>
          <p:cNvSpPr/>
          <p:nvPr/>
        </p:nvSpPr>
        <p:spPr>
          <a:xfrm>
            <a:off x="864159" y="4646174"/>
            <a:ext cx="9514195" cy="50276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2B6C65F5-5250-C1EB-47BD-75E01626114F}"/>
              </a:ext>
            </a:extLst>
          </p:cNvPr>
          <p:cNvSpPr/>
          <p:nvPr/>
        </p:nvSpPr>
        <p:spPr>
          <a:xfrm>
            <a:off x="1038330" y="5148943"/>
            <a:ext cx="9514195" cy="50276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5227AC2A-7175-FCA6-40A7-A8396A640A69}"/>
              </a:ext>
            </a:extLst>
          </p:cNvPr>
          <p:cNvSpPr/>
          <p:nvPr/>
        </p:nvSpPr>
        <p:spPr>
          <a:xfrm>
            <a:off x="1038330" y="5589298"/>
            <a:ext cx="9514195" cy="12761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17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6C86F-CBEE-286B-5607-CCB0ABFE7923}"/>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77792EAC-DC4C-A70D-E08E-41728D9470AD}"/>
              </a:ext>
            </a:extLst>
          </p:cNvPr>
          <p:cNvSpPr txBox="1"/>
          <p:nvPr/>
        </p:nvSpPr>
        <p:spPr>
          <a:xfrm>
            <a:off x="8958332" y="5312278"/>
            <a:ext cx="2247385" cy="830997"/>
          </a:xfrm>
          <a:prstGeom prst="rect">
            <a:avLst/>
          </a:prstGeom>
          <a:noFill/>
        </p:spPr>
        <p:txBody>
          <a:bodyPr wrap="square" rtlCol="0">
            <a:spAutoFit/>
          </a:bodyPr>
          <a:lstStyle/>
          <a:p>
            <a:r>
              <a:rPr lang="en-US" sz="2400" dirty="0"/>
              <a:t>QUESTIONS?</a:t>
            </a:r>
          </a:p>
          <a:p>
            <a:endParaRPr lang="en-US" sz="2400" dirty="0"/>
          </a:p>
        </p:txBody>
      </p:sp>
      <p:sp>
        <p:nvSpPr>
          <p:cNvPr id="5" name="TextBox 4">
            <a:extLst>
              <a:ext uri="{FF2B5EF4-FFF2-40B4-BE49-F238E27FC236}">
                <a16:creationId xmlns:a16="http://schemas.microsoft.com/office/drawing/2014/main" id="{0F95884B-C39C-DD41-94EA-D6D4C24534FB}"/>
              </a:ext>
            </a:extLst>
          </p:cNvPr>
          <p:cNvSpPr txBox="1"/>
          <p:nvPr/>
        </p:nvSpPr>
        <p:spPr>
          <a:xfrm>
            <a:off x="9615045" y="2601940"/>
            <a:ext cx="715260" cy="523220"/>
          </a:xfrm>
          <a:prstGeom prst="rect">
            <a:avLst/>
          </a:prstGeom>
          <a:noFill/>
        </p:spPr>
        <p:txBody>
          <a:bodyPr wrap="none" rtlCol="0">
            <a:spAutoFit/>
          </a:bodyPr>
          <a:lstStyle/>
          <a:p>
            <a:r>
              <a:rPr lang="en-US" sz="2800" dirty="0"/>
              <a:t>401</a:t>
            </a:r>
          </a:p>
        </p:txBody>
      </p:sp>
      <p:pic>
        <p:nvPicPr>
          <p:cNvPr id="2" name="Picture 1">
            <a:extLst>
              <a:ext uri="{FF2B5EF4-FFF2-40B4-BE49-F238E27FC236}">
                <a16:creationId xmlns:a16="http://schemas.microsoft.com/office/drawing/2014/main" id="{E584995D-B585-9C8F-16FE-415F8B2E7DB8}"/>
              </a:ext>
            </a:extLst>
          </p:cNvPr>
          <p:cNvPicPr>
            <a:picLocks noChangeAspect="1"/>
          </p:cNvPicPr>
          <p:nvPr/>
        </p:nvPicPr>
        <p:blipFill>
          <a:blip r:embed="rId2"/>
          <a:stretch>
            <a:fillRect/>
          </a:stretch>
        </p:blipFill>
        <p:spPr>
          <a:xfrm>
            <a:off x="2098743" y="82550"/>
            <a:ext cx="6477000" cy="6692900"/>
          </a:xfrm>
          <a:prstGeom prst="rect">
            <a:avLst/>
          </a:prstGeom>
        </p:spPr>
      </p:pic>
      <p:sp>
        <p:nvSpPr>
          <p:cNvPr id="6" name="TextBox 5">
            <a:extLst>
              <a:ext uri="{FF2B5EF4-FFF2-40B4-BE49-F238E27FC236}">
                <a16:creationId xmlns:a16="http://schemas.microsoft.com/office/drawing/2014/main" id="{92B78C92-ADD1-8DA1-940D-4EFE391B7466}"/>
              </a:ext>
            </a:extLst>
          </p:cNvPr>
          <p:cNvSpPr txBox="1"/>
          <p:nvPr/>
        </p:nvSpPr>
        <p:spPr>
          <a:xfrm>
            <a:off x="9599592" y="2632718"/>
            <a:ext cx="730713" cy="523220"/>
          </a:xfrm>
          <a:prstGeom prst="rect">
            <a:avLst/>
          </a:prstGeom>
          <a:noFill/>
        </p:spPr>
        <p:txBody>
          <a:bodyPr wrap="none" rtlCol="0">
            <a:spAutoFit/>
          </a:bodyPr>
          <a:lstStyle/>
          <a:p>
            <a:r>
              <a:rPr lang="en-US" sz="2800" dirty="0"/>
              <a:t>402</a:t>
            </a:r>
          </a:p>
        </p:txBody>
      </p:sp>
      <p:grpSp>
        <p:nvGrpSpPr>
          <p:cNvPr id="18" name="Group 17">
            <a:extLst>
              <a:ext uri="{FF2B5EF4-FFF2-40B4-BE49-F238E27FC236}">
                <a16:creationId xmlns:a16="http://schemas.microsoft.com/office/drawing/2014/main" id="{A4FB1EF9-7BE2-4E74-C764-D0CDBC14019A}"/>
              </a:ext>
            </a:extLst>
          </p:cNvPr>
          <p:cNvGrpSpPr/>
          <p:nvPr/>
        </p:nvGrpSpPr>
        <p:grpSpPr>
          <a:xfrm>
            <a:off x="7738922" y="2492472"/>
            <a:ext cx="734248" cy="3672777"/>
            <a:chOff x="9124951" y="2725042"/>
            <a:chExt cx="734248" cy="3672777"/>
          </a:xfrm>
        </p:grpSpPr>
        <p:sp>
          <p:nvSpPr>
            <p:cNvPr id="10" name="TextBox 9">
              <a:extLst>
                <a:ext uri="{FF2B5EF4-FFF2-40B4-BE49-F238E27FC236}">
                  <a16:creationId xmlns:a16="http://schemas.microsoft.com/office/drawing/2014/main" id="{5A20F955-DD26-F1CC-E786-E45F75E75540}"/>
                </a:ext>
              </a:extLst>
            </p:cNvPr>
            <p:cNvSpPr txBox="1"/>
            <p:nvPr/>
          </p:nvSpPr>
          <p:spPr>
            <a:xfrm>
              <a:off x="9235951" y="453902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0A9FB0D5-7864-30D5-845B-161C015FDF67}"/>
                </a:ext>
              </a:extLst>
            </p:cNvPr>
            <p:cNvSpPr txBox="1"/>
            <p:nvPr/>
          </p:nvSpPr>
          <p:spPr>
            <a:xfrm>
              <a:off x="9228217" y="272504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B47DAFDC-6F37-1672-D6B0-D997073A0CA5}"/>
                </a:ext>
              </a:extLst>
            </p:cNvPr>
            <p:cNvSpPr txBox="1"/>
            <p:nvPr/>
          </p:nvSpPr>
          <p:spPr>
            <a:xfrm>
              <a:off x="9124951" y="504076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7" name="TextBox 16">
              <a:extLst>
                <a:ext uri="{FF2B5EF4-FFF2-40B4-BE49-F238E27FC236}">
                  <a16:creationId xmlns:a16="http://schemas.microsoft.com/office/drawing/2014/main" id="{FA447908-DF1D-67CD-5D68-CA74E2EAD7FC}"/>
                </a:ext>
              </a:extLst>
            </p:cNvPr>
            <p:cNvSpPr txBox="1"/>
            <p:nvPr/>
          </p:nvSpPr>
          <p:spPr>
            <a:xfrm>
              <a:off x="9352329" y="581304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15" name="Group 14">
            <a:extLst>
              <a:ext uri="{FF2B5EF4-FFF2-40B4-BE49-F238E27FC236}">
                <a16:creationId xmlns:a16="http://schemas.microsoft.com/office/drawing/2014/main" id="{B8F2597F-362C-E61A-3090-2C1C3E92EFD1}"/>
              </a:ext>
            </a:extLst>
          </p:cNvPr>
          <p:cNvGrpSpPr/>
          <p:nvPr/>
        </p:nvGrpSpPr>
        <p:grpSpPr>
          <a:xfrm>
            <a:off x="7692938" y="2793095"/>
            <a:ext cx="556335" cy="3696307"/>
            <a:chOff x="8900167" y="2473169"/>
            <a:chExt cx="556335" cy="3696307"/>
          </a:xfrm>
        </p:grpSpPr>
        <p:sp>
          <p:nvSpPr>
            <p:cNvPr id="12" name="TextBox 11">
              <a:extLst>
                <a:ext uri="{FF2B5EF4-FFF2-40B4-BE49-F238E27FC236}">
                  <a16:creationId xmlns:a16="http://schemas.microsoft.com/office/drawing/2014/main" id="{ED829B65-3D1C-C770-B5AA-32B17C2E4B8D}"/>
                </a:ext>
              </a:extLst>
            </p:cNvPr>
            <p:cNvSpPr txBox="1"/>
            <p:nvPr/>
          </p:nvSpPr>
          <p:spPr>
            <a:xfrm>
              <a:off x="8949632" y="247316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3" name="TextBox 12">
              <a:extLst>
                <a:ext uri="{FF2B5EF4-FFF2-40B4-BE49-F238E27FC236}">
                  <a16:creationId xmlns:a16="http://schemas.microsoft.com/office/drawing/2014/main" id="{379875CE-72E5-7D00-5F61-55E2E2BB657C}"/>
                </a:ext>
              </a:extLst>
            </p:cNvPr>
            <p:cNvSpPr txBox="1"/>
            <p:nvPr/>
          </p:nvSpPr>
          <p:spPr>
            <a:xfrm>
              <a:off x="8900167" y="333231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4" name="TextBox 13">
              <a:extLst>
                <a:ext uri="{FF2B5EF4-FFF2-40B4-BE49-F238E27FC236}">
                  <a16:creationId xmlns:a16="http://schemas.microsoft.com/office/drawing/2014/main" id="{D4ADCFA7-1B2F-6B89-BBB7-9695B5277153}"/>
                </a:ext>
              </a:extLst>
            </p:cNvPr>
            <p:cNvSpPr txBox="1"/>
            <p:nvPr/>
          </p:nvSpPr>
          <p:spPr>
            <a:xfrm>
              <a:off x="8943906" y="558470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Tree>
    <p:extLst>
      <p:ext uri="{BB962C8B-B14F-4D97-AF65-F5344CB8AC3E}">
        <p14:creationId xmlns:p14="http://schemas.microsoft.com/office/powerpoint/2010/main" val="41628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par>
                          <p:cTn id="14" fill="hold">
                            <p:stCondLst>
                              <p:cond delay="0"/>
                            </p:stCondLst>
                            <p:childTnLst>
                              <p:par>
                                <p:cTn id="15" presetID="1" presetClass="exit" presetSubtype="0" fill="hold" grpId="1" nodeType="after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par>
                          <p:cTn id="27" fill="hold">
                            <p:stCondLst>
                              <p:cond delay="0"/>
                            </p:stCondLst>
                            <p:childTnLst>
                              <p:par>
                                <p:cTn id="28" presetID="1" presetClass="exit" presetSubtype="0" fill="hold" grpId="1" nodeType="afterEffect">
                                  <p:stCondLst>
                                    <p:cond delay="0"/>
                                  </p:stCondLst>
                                  <p:childTnLst>
                                    <p:set>
                                      <p:cBhvr>
                                        <p:cTn id="29" dur="1" fill="hold">
                                          <p:stCondLst>
                                            <p:cond delay="0"/>
                                          </p:stCondLst>
                                        </p:cTn>
                                        <p:tgtEl>
                                          <p:spTgt spid="6"/>
                                        </p:tgtEl>
                                        <p:attrNameLst>
                                          <p:attrName>style.visibility</p:attrName>
                                        </p:attrNameLst>
                                      </p:cBhvr>
                                      <p:to>
                                        <p:strVal val="hidden"/>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p:bldP spid="5" grpId="1"/>
      <p:bldP spid="6" grpId="0"/>
      <p:bldP spid="6" grpId="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13D3517-FC87-F38F-FC2E-6B9B8F79E2EA}"/>
              </a:ext>
            </a:extLst>
          </p:cNvPr>
          <p:cNvGraphicFramePr>
            <a:graphicFrameLocks noGrp="1"/>
          </p:cNvGraphicFramePr>
          <p:nvPr/>
        </p:nvGraphicFramePr>
        <p:xfrm>
          <a:off x="735171" y="526656"/>
          <a:ext cx="10721658" cy="6202548"/>
        </p:xfrm>
        <a:graphic>
          <a:graphicData uri="http://schemas.openxmlformats.org/drawingml/2006/table">
            <a:tbl>
              <a:tblPr firstRow="1" firstCol="1" bandRow="1">
                <a:tableStyleId>{2D5ABB26-0587-4C30-8999-92F81FD0307C}</a:tableStyleId>
              </a:tblPr>
              <a:tblGrid>
                <a:gridCol w="1851978">
                  <a:extLst>
                    <a:ext uri="{9D8B030D-6E8A-4147-A177-3AD203B41FA5}">
                      <a16:colId xmlns:a16="http://schemas.microsoft.com/office/drawing/2014/main" val="1258849628"/>
                    </a:ext>
                  </a:extLst>
                </a:gridCol>
                <a:gridCol w="4267200">
                  <a:extLst>
                    <a:ext uri="{9D8B030D-6E8A-4147-A177-3AD203B41FA5}">
                      <a16:colId xmlns:a16="http://schemas.microsoft.com/office/drawing/2014/main" val="4164193412"/>
                    </a:ext>
                  </a:extLst>
                </a:gridCol>
                <a:gridCol w="4602480">
                  <a:extLst>
                    <a:ext uri="{9D8B030D-6E8A-4147-A177-3AD203B41FA5}">
                      <a16:colId xmlns:a16="http://schemas.microsoft.com/office/drawing/2014/main" val="4027853243"/>
                    </a:ext>
                  </a:extLst>
                </a:gridCol>
              </a:tblGrid>
              <a:tr h="301752">
                <a:tc>
                  <a:txBody>
                    <a:bodyPr/>
                    <a:lstStyle/>
                    <a:p>
                      <a:pPr marL="0" marR="0">
                        <a:spcBef>
                          <a:spcPts val="0"/>
                        </a:spcBef>
                        <a:spcAft>
                          <a:spcPts val="0"/>
                        </a:spcAft>
                      </a:pPr>
                      <a:r>
                        <a:rPr lang="en-US" sz="1800" kern="100" dirty="0">
                          <a:effectLst/>
                          <a:latin typeface="+mn-lt"/>
                        </a:rPr>
                        <a:t>Akosua</a:t>
                      </a:r>
                      <a:endParaRPr lang="en-US" sz="1800" kern="100" dirty="0">
                        <a:effectLst/>
                        <a:latin typeface="+mn-lt"/>
                        <a:ea typeface="PMingLiU" panose="02020500000000000000" pitchFamily="18" charset="-120"/>
                        <a:cs typeface="Times New Roman" panose="02020603050405020304" pitchFamily="18" charset="0"/>
                      </a:endParaRPr>
                    </a:p>
                  </a:txBody>
                  <a:tcPr marL="68580" marR="68580" marT="9144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U.S.-Russia: How constrain Putin?</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Ensuring microchip competition and supply</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7783535"/>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Nicolas</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U.S.-North Korea: How constrain Kim?</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609414812"/>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Marcus</a:t>
                      </a:r>
                    </a:p>
                  </a:txBody>
                  <a:tcPr marL="68580" marR="68580" marT="9144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U.S.-Vietnam tech/</a:t>
                      </a:r>
                      <a:r>
                        <a:rPr lang="en-US" sz="1800" kern="100">
                          <a:effectLst/>
                          <a:latin typeface="+mn-lt"/>
                          <a:ea typeface="PMingLiU" panose="02020500000000000000" pitchFamily="18" charset="-120"/>
                          <a:cs typeface="Times New Roman" panose="02020603050405020304" pitchFamily="18" charset="0"/>
                        </a:rPr>
                        <a:t>innovation ties</a:t>
                      </a:r>
                      <a:endParaRPr lang="en-US" sz="1800" kern="100" dirty="0">
                        <a:effectLst/>
                        <a:latin typeface="+mn-lt"/>
                        <a:ea typeface="PMingLiU" panose="02020500000000000000" pitchFamily="18" charset="-12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effectLst/>
                          <a:latin typeface="+mn-lt"/>
                        </a:rPr>
                        <a:t>U.S. education deficits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1925976"/>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Mimi</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mn-lt"/>
                          <a:ea typeface="PMingLiU" panose="02020500000000000000" pitchFamily="18" charset="-120"/>
                          <a:cs typeface="Times New Roman" panose="02020603050405020304" pitchFamily="18" charset="0"/>
                        </a:rPr>
                        <a:t>Youth homelessness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4070764748"/>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Vaughn</a:t>
                      </a:r>
                    </a:p>
                  </a:txBody>
                  <a:tcPr marL="68580" marR="68580" marT="9144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Central America migration</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effectLst/>
                          <a:latin typeface="+mn-lt"/>
                        </a:rPr>
                        <a:t>Israel-Palestine: Two-state solution possible?</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7779636"/>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Matt</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kern="100" dirty="0">
                          <a:solidFill>
                            <a:schemeClr val="tx1"/>
                          </a:solidFill>
                          <a:effectLst/>
                          <a:latin typeface="+mn-lt"/>
                          <a:ea typeface="PMingLiU" panose="02020500000000000000" pitchFamily="18" charset="-120"/>
                          <a:cs typeface="Times New Roman" panose="02020603050405020304" pitchFamily="18" charset="0"/>
                        </a:rPr>
                        <a:t>Crisis in Haiti</a:t>
                      </a:r>
                      <a:endParaRPr lang="en-US" sz="1800" b="1" kern="100" dirty="0">
                        <a:solidFill>
                          <a:schemeClr val="tx1"/>
                        </a:solidFill>
                        <a:effectLst/>
                        <a:latin typeface="+mn-lt"/>
                        <a:ea typeface="PMingLiU" panose="02020500000000000000" pitchFamily="18" charset="-12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560546084"/>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Gavin</a:t>
                      </a:r>
                    </a:p>
                  </a:txBody>
                  <a:tcPr marL="68580" marR="68580" marT="9144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Impact of COVID on mental health</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effectLst/>
                          <a:latin typeface="+mn-lt"/>
                        </a:rPr>
                        <a:t>U.S. policy toward Yemen and </a:t>
                      </a:r>
                      <a:r>
                        <a:rPr lang="en-US" sz="1800" kern="100">
                          <a:effectLst/>
                          <a:latin typeface="+mn-lt"/>
                        </a:rPr>
                        <a:t>the Houthis</a:t>
                      </a:r>
                      <a:endParaRPr lang="en-US" sz="1800" kern="100" dirty="0">
                        <a:effectLst/>
                        <a:latin typeface="+mn-lt"/>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7150405"/>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Noah</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Reducing reliance on China trade</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554296165"/>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Meghan</a:t>
                      </a:r>
                    </a:p>
                  </a:txBody>
                  <a:tcPr marL="68580" marR="68580" marT="9144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Russia/Wagner influence in Africa</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effectLst/>
                          <a:latin typeface="+mn-lt"/>
                        </a:rPr>
                        <a:t>Impact of climate change on insurgency </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2259745"/>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Bryce</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Improving gun control background checks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20331218"/>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Emily</a:t>
                      </a:r>
                    </a:p>
                  </a:txBody>
                  <a:tcPr marL="68580" marR="68580" marT="9144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Russia WMD in wake of Ukraine war</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effectLst/>
                          <a:latin typeface="+mn-lt"/>
                        </a:rPr>
                        <a:t>How to deal with climate migrants/refugees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0063066"/>
                  </a:ext>
                </a:extLst>
              </a:tr>
              <a:tr h="286494">
                <a:tc>
                  <a:txBody>
                    <a:bodyPr/>
                    <a:lstStyle/>
                    <a:p>
                      <a:pPr marL="0" marR="0">
                        <a:spcBef>
                          <a:spcPts val="0"/>
                        </a:spcBef>
                        <a:spcAft>
                          <a:spcPts val="0"/>
                        </a:spcAft>
                      </a:pPr>
                      <a:r>
                        <a:rPr lang="en-US" sz="1800" kern="100" dirty="0" err="1">
                          <a:effectLst/>
                          <a:latin typeface="+mn-lt"/>
                          <a:ea typeface="PMingLiU" panose="02020500000000000000" pitchFamily="18" charset="-120"/>
                          <a:cs typeface="Times New Roman" panose="02020603050405020304" pitchFamily="18" charset="0"/>
                        </a:rPr>
                        <a:t>Tashakee</a:t>
                      </a:r>
                      <a:endParaRPr lang="en-US" sz="1800" kern="100" dirty="0">
                        <a:effectLst/>
                        <a:latin typeface="+mn-lt"/>
                        <a:ea typeface="PMingLiU" panose="02020500000000000000" pitchFamily="18" charset="-120"/>
                        <a:cs typeface="Times New Roman" panose="02020603050405020304" pitchFamily="18" charset="0"/>
                      </a:endParaRP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Negative impact of cobalt mining in DRC</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529443781"/>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Reese</a:t>
                      </a:r>
                    </a:p>
                  </a:txBody>
                  <a:tcPr marL="68580" marR="68580" marT="9144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South America climate migration</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mn-lt"/>
                        </a:rPr>
                        <a:t>“War time policy”</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8145017"/>
                  </a:ext>
                </a:extLst>
              </a:tr>
              <a:tr h="33821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Emma</a:t>
                      </a: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U.S.-Mexico border deaths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360815856"/>
                  </a:ext>
                </a:extLst>
              </a:tr>
              <a:tr h="4572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mn-lt"/>
                          <a:ea typeface="PMingLiU" panose="02020500000000000000" pitchFamily="18" charset="-120"/>
                          <a:cs typeface="Times New Roman" panose="02020603050405020304" pitchFamily="18" charset="0"/>
                        </a:rPr>
                        <a:t>Ding</a:t>
                      </a:r>
                    </a:p>
                  </a:txBody>
                  <a:tcPr marL="68580" marR="68580" marT="0" marB="9144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mn-lt"/>
                          <a:ea typeface="PMingLiU" panose="02020500000000000000" pitchFamily="18" charset="-120"/>
                          <a:cs typeface="Times New Roman" panose="02020603050405020304" pitchFamily="18" charset="0"/>
                        </a:rPr>
                        <a:t>Calming tensions on Korean peninsula</a:t>
                      </a:r>
                      <a:endParaRPr lang="en-US" sz="1800" b="1" kern="100" dirty="0">
                        <a:solidFill>
                          <a:schemeClr val="tx1"/>
                        </a:solidFill>
                        <a:effectLst/>
                        <a:latin typeface="+mn-lt"/>
                        <a:ea typeface="PMingLiU" panose="02020500000000000000" pitchFamily="18" charset="-12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mn-lt"/>
                          <a:ea typeface="PMingLiU" panose="02020500000000000000" pitchFamily="18" charset="-120"/>
                          <a:cs typeface="Times New Roman" panose="02020603050405020304" pitchFamily="18" charset="0"/>
                        </a:rPr>
                        <a:t>U.S. border-state challenges from immigration</a:t>
                      </a:r>
                      <a:endParaRPr lang="en-US" sz="1800" b="0" kern="100" dirty="0">
                        <a:solidFill>
                          <a:schemeClr val="tx1"/>
                        </a:solidFill>
                        <a:effectLst/>
                        <a:latin typeface="+mn-lt"/>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4772187"/>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Abby</a:t>
                      </a:r>
                    </a:p>
                  </a:txBody>
                  <a:tcPr marL="68580" marR="68580" marT="9144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Human trafficking</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effectLst/>
                          <a:latin typeface="+mn-lt"/>
                        </a:rPr>
                        <a:t>U.S. support to Ukraine defense against Russia</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5575298"/>
                  </a:ext>
                </a:extLst>
              </a:tr>
              <a:tr h="286494">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Jessica</a:t>
                      </a: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kern="100" dirty="0">
                          <a:effectLst/>
                          <a:latin typeface="+mn-lt"/>
                          <a:ea typeface="PMingLiU" panose="02020500000000000000" pitchFamily="18" charset="-120"/>
                          <a:cs typeface="Times New Roman" panose="02020603050405020304" pitchFamily="18" charset="0"/>
                        </a:rPr>
                        <a:t>Stopping the flow of fentanyl into U.S.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endParaRPr lang="en-US" sz="2000" kern="100" dirty="0">
                        <a:effectLst/>
                        <a:latin typeface="+mn-lt"/>
                      </a:endParaRPr>
                    </a:p>
                  </a:txBody>
                  <a:tcPr marL="68580" marR="68580" marT="0" marB="0"/>
                </a:tc>
                <a:extLst>
                  <a:ext uri="{0D108BD9-81ED-4DB2-BD59-A6C34878D82A}">
                    <a16:rowId xmlns:a16="http://schemas.microsoft.com/office/drawing/2014/main" val="3411221741"/>
                  </a:ext>
                </a:extLst>
              </a:tr>
            </a:tbl>
          </a:graphicData>
        </a:graphic>
      </p:graphicFrame>
      <p:sp>
        <p:nvSpPr>
          <p:cNvPr id="4" name="TextBox 3">
            <a:extLst>
              <a:ext uri="{FF2B5EF4-FFF2-40B4-BE49-F238E27FC236}">
                <a16:creationId xmlns:a16="http://schemas.microsoft.com/office/drawing/2014/main" id="{62C87BE0-A2A6-FA72-414F-62BF22749C98}"/>
              </a:ext>
            </a:extLst>
          </p:cNvPr>
          <p:cNvSpPr txBox="1"/>
          <p:nvPr/>
        </p:nvSpPr>
        <p:spPr>
          <a:xfrm>
            <a:off x="5087302" y="126546"/>
            <a:ext cx="1927131" cy="400110"/>
          </a:xfrm>
          <a:prstGeom prst="rect">
            <a:avLst/>
          </a:prstGeom>
          <a:noFill/>
          <a:ln>
            <a:noFill/>
          </a:ln>
        </p:spPr>
        <p:txBody>
          <a:bodyPr wrap="none" rtlCol="0">
            <a:spAutoFit/>
          </a:bodyPr>
          <a:lstStyle/>
          <a:p>
            <a:r>
              <a:rPr lang="en-US" sz="2000" dirty="0"/>
              <a:t>Project Planning</a:t>
            </a:r>
          </a:p>
        </p:txBody>
      </p:sp>
    </p:spTree>
    <p:extLst>
      <p:ext uri="{BB962C8B-B14F-4D97-AF65-F5344CB8AC3E}">
        <p14:creationId xmlns:p14="http://schemas.microsoft.com/office/powerpoint/2010/main" val="95262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BF5643-663F-8E5E-2CFA-3FE06E9BBF3B}"/>
              </a:ext>
            </a:extLst>
          </p:cNvPr>
          <p:cNvSpPr txBox="1"/>
          <p:nvPr/>
        </p:nvSpPr>
        <p:spPr>
          <a:xfrm>
            <a:off x="1299237" y="1531397"/>
            <a:ext cx="2018309" cy="584775"/>
          </a:xfrm>
          <a:prstGeom prst="rect">
            <a:avLst/>
          </a:prstGeom>
          <a:noFill/>
        </p:spPr>
        <p:txBody>
          <a:bodyPr wrap="none" rtlCol="0">
            <a:spAutoFit/>
          </a:bodyPr>
          <a:lstStyle/>
          <a:p>
            <a:r>
              <a:rPr lang="en-US" sz="3200" dirty="0"/>
              <a:t>Next Week</a:t>
            </a:r>
          </a:p>
        </p:txBody>
      </p:sp>
      <p:sp>
        <p:nvSpPr>
          <p:cNvPr id="5" name="TextBox 4">
            <a:extLst>
              <a:ext uri="{FF2B5EF4-FFF2-40B4-BE49-F238E27FC236}">
                <a16:creationId xmlns:a16="http://schemas.microsoft.com/office/drawing/2014/main" id="{2F04464F-F577-012D-0270-11B1333500B8}"/>
              </a:ext>
            </a:extLst>
          </p:cNvPr>
          <p:cNvSpPr txBox="1"/>
          <p:nvPr/>
        </p:nvSpPr>
        <p:spPr>
          <a:xfrm>
            <a:off x="4326368" y="2109289"/>
            <a:ext cx="184731" cy="830997"/>
          </a:xfrm>
          <a:prstGeom prst="rect">
            <a:avLst/>
          </a:prstGeom>
          <a:noFill/>
        </p:spPr>
        <p:txBody>
          <a:bodyPr wrap="none" rtlCol="0">
            <a:spAutoFit/>
          </a:bodyPr>
          <a:lstStyle/>
          <a:p>
            <a:br>
              <a:rPr lang="en-US" sz="2400" dirty="0"/>
            </a:br>
            <a:endParaRPr lang="en-US" sz="2400" dirty="0"/>
          </a:p>
        </p:txBody>
      </p:sp>
      <p:sp>
        <p:nvSpPr>
          <p:cNvPr id="4" name="TextBox 3">
            <a:extLst>
              <a:ext uri="{FF2B5EF4-FFF2-40B4-BE49-F238E27FC236}">
                <a16:creationId xmlns:a16="http://schemas.microsoft.com/office/drawing/2014/main" id="{883CE81D-736C-6261-32F6-0A03CBBCCAAC}"/>
              </a:ext>
            </a:extLst>
          </p:cNvPr>
          <p:cNvSpPr txBox="1"/>
          <p:nvPr/>
        </p:nvSpPr>
        <p:spPr>
          <a:xfrm>
            <a:off x="4466996" y="1555291"/>
            <a:ext cx="3258008" cy="2246769"/>
          </a:xfrm>
          <a:prstGeom prst="rect">
            <a:avLst/>
          </a:prstGeom>
          <a:noFill/>
        </p:spPr>
        <p:txBody>
          <a:bodyPr wrap="none" rtlCol="0">
            <a:spAutoFit/>
          </a:bodyPr>
          <a:lstStyle/>
          <a:p>
            <a:r>
              <a:rPr lang="en-US" sz="2800" dirty="0"/>
              <a:t>Deputies Committee</a:t>
            </a:r>
          </a:p>
          <a:p>
            <a:endParaRPr lang="en-US" sz="2800" dirty="0"/>
          </a:p>
          <a:p>
            <a:r>
              <a:rPr lang="en-US" sz="2800" dirty="0"/>
              <a:t>and</a:t>
            </a:r>
          </a:p>
          <a:p>
            <a:endParaRPr lang="en-US" sz="2800" dirty="0"/>
          </a:p>
          <a:p>
            <a:r>
              <a:rPr lang="en-US" sz="2800" dirty="0"/>
              <a:t>Lunch</a:t>
            </a:r>
          </a:p>
        </p:txBody>
      </p:sp>
    </p:spTree>
    <p:extLst>
      <p:ext uri="{BB962C8B-B14F-4D97-AF65-F5344CB8AC3E}">
        <p14:creationId xmlns:p14="http://schemas.microsoft.com/office/powerpoint/2010/main" val="426087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B05ECC-78D6-4512-A896-D45F15BA74CE}"/>
              </a:ext>
            </a:extLst>
          </p:cNvPr>
          <p:cNvPicPr>
            <a:picLocks noChangeAspect="1"/>
          </p:cNvPicPr>
          <p:nvPr/>
        </p:nvPicPr>
        <p:blipFill>
          <a:blip r:embed="rId2"/>
          <a:stretch>
            <a:fillRect/>
          </a:stretch>
        </p:blipFill>
        <p:spPr>
          <a:xfrm>
            <a:off x="4203564" y="0"/>
            <a:ext cx="3784871" cy="6858000"/>
          </a:xfrm>
          <a:prstGeom prst="rect">
            <a:avLst/>
          </a:prstGeom>
        </p:spPr>
      </p:pic>
      <p:sp>
        <p:nvSpPr>
          <p:cNvPr id="5" name="TextBox 4">
            <a:extLst>
              <a:ext uri="{FF2B5EF4-FFF2-40B4-BE49-F238E27FC236}">
                <a16:creationId xmlns:a16="http://schemas.microsoft.com/office/drawing/2014/main" id="{094B9A93-0772-42E1-B330-27B7EA3A086E}"/>
              </a:ext>
            </a:extLst>
          </p:cNvPr>
          <p:cNvSpPr txBox="1"/>
          <p:nvPr/>
        </p:nvSpPr>
        <p:spPr>
          <a:xfrm>
            <a:off x="693644" y="1267056"/>
            <a:ext cx="3088647" cy="4401205"/>
          </a:xfrm>
          <a:prstGeom prst="rect">
            <a:avLst/>
          </a:prstGeom>
          <a:noFill/>
        </p:spPr>
        <p:txBody>
          <a:bodyPr wrap="square">
            <a:spAutoFit/>
          </a:bodyPr>
          <a:lstStyle/>
          <a:p>
            <a:pPr algn="ctr"/>
            <a:r>
              <a:rPr lang="en-US" sz="2800" dirty="0"/>
              <a:t>2:00 NEXT FRIDAY</a:t>
            </a:r>
          </a:p>
          <a:p>
            <a:endParaRPr lang="en-US" sz="2800" dirty="0"/>
          </a:p>
          <a:p>
            <a:endParaRPr lang="en-US" sz="2800" dirty="0"/>
          </a:p>
          <a:p>
            <a:endParaRPr lang="en-US" sz="2800" dirty="0"/>
          </a:p>
          <a:p>
            <a:endParaRPr lang="en-US" sz="2800" dirty="0"/>
          </a:p>
          <a:p>
            <a:endParaRPr lang="en-US" sz="2800" dirty="0"/>
          </a:p>
          <a:p>
            <a:endParaRPr lang="en-US" sz="2800" dirty="0"/>
          </a:p>
          <a:p>
            <a:pPr algn="ctr"/>
            <a:r>
              <a:rPr lang="en-US" sz="2800" dirty="0" err="1"/>
              <a:t>Lauriol</a:t>
            </a:r>
            <a:r>
              <a:rPr lang="en-US" sz="2800" dirty="0"/>
              <a:t> Plaza</a:t>
            </a:r>
          </a:p>
          <a:p>
            <a:endParaRPr lang="en-US" sz="2800" dirty="0"/>
          </a:p>
          <a:p>
            <a:r>
              <a:rPr lang="en-US" sz="2800" dirty="0"/>
              <a:t> 1835 18th St NW</a:t>
            </a:r>
          </a:p>
        </p:txBody>
      </p:sp>
      <p:pic>
        <p:nvPicPr>
          <p:cNvPr id="4" name="Picture 3">
            <a:extLst>
              <a:ext uri="{FF2B5EF4-FFF2-40B4-BE49-F238E27FC236}">
                <a16:creationId xmlns:a16="http://schemas.microsoft.com/office/drawing/2014/main" id="{3EA1BBB4-8C0D-2DF1-7A93-6753E5EAF8F6}"/>
              </a:ext>
            </a:extLst>
          </p:cNvPr>
          <p:cNvPicPr>
            <a:picLocks noChangeAspect="1"/>
          </p:cNvPicPr>
          <p:nvPr/>
        </p:nvPicPr>
        <p:blipFill>
          <a:blip r:embed="rId3"/>
          <a:stretch>
            <a:fillRect/>
          </a:stretch>
        </p:blipFill>
        <p:spPr>
          <a:xfrm>
            <a:off x="862012" y="2009775"/>
            <a:ext cx="2219325" cy="2114550"/>
          </a:xfrm>
          <a:prstGeom prst="rect">
            <a:avLst/>
          </a:prstGeom>
        </p:spPr>
      </p:pic>
    </p:spTree>
    <p:extLst>
      <p:ext uri="{BB962C8B-B14F-4D97-AF65-F5344CB8AC3E}">
        <p14:creationId xmlns:p14="http://schemas.microsoft.com/office/powerpoint/2010/main" val="3401183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F7DC38-92BD-AA3E-BF39-62DDCE9D2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8805" y="390526"/>
            <a:ext cx="2951388" cy="2951388"/>
          </a:xfrm>
          <a:prstGeom prst="rect">
            <a:avLst/>
          </a:prstGeom>
        </p:spPr>
      </p:pic>
      <p:pic>
        <p:nvPicPr>
          <p:cNvPr id="8" name="Picture 5" descr="A blue and white cover with a baseball bat and ball&#10;&#10;Description automatically generated">
            <a:extLst>
              <a:ext uri="{FF2B5EF4-FFF2-40B4-BE49-F238E27FC236}">
                <a16:creationId xmlns:a16="http://schemas.microsoft.com/office/drawing/2014/main" id="{20A18902-7EBD-7559-5AA1-EB09F4076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486" y="4056389"/>
            <a:ext cx="5364836"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4CD4753-19D9-9BDE-CE42-2A1C0EE5104E}"/>
              </a:ext>
            </a:extLst>
          </p:cNvPr>
          <p:cNvSpPr txBox="1"/>
          <p:nvPr/>
        </p:nvSpPr>
        <p:spPr>
          <a:xfrm>
            <a:off x="2685159" y="4597042"/>
            <a:ext cx="1800493" cy="646331"/>
          </a:xfrm>
          <a:prstGeom prst="rect">
            <a:avLst/>
          </a:prstGeom>
          <a:noFill/>
        </p:spPr>
        <p:txBody>
          <a:bodyPr wrap="none" rtlCol="0">
            <a:spAutoFit/>
          </a:bodyPr>
          <a:lstStyle/>
          <a:p>
            <a:r>
              <a:rPr lang="en-US" dirty="0"/>
              <a:t>Gates open 5:30</a:t>
            </a:r>
          </a:p>
          <a:p>
            <a:r>
              <a:rPr lang="en-US" dirty="0"/>
              <a:t>Game starts 6:45</a:t>
            </a:r>
          </a:p>
        </p:txBody>
      </p:sp>
    </p:spTree>
    <p:extLst>
      <p:ext uri="{BB962C8B-B14F-4D97-AF65-F5344CB8AC3E}">
        <p14:creationId xmlns:p14="http://schemas.microsoft.com/office/powerpoint/2010/main" val="875229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F7F35F-D407-49F5-979E-04E3D247B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211059"/>
            <a:ext cx="7696199" cy="6435881"/>
          </a:xfrm>
          <a:prstGeom prst="rect">
            <a:avLst/>
          </a:prstGeom>
        </p:spPr>
      </p:pic>
      <p:sp>
        <p:nvSpPr>
          <p:cNvPr id="4" name="Rectangle: Rounded Corners 3">
            <a:extLst>
              <a:ext uri="{FF2B5EF4-FFF2-40B4-BE49-F238E27FC236}">
                <a16:creationId xmlns:a16="http://schemas.microsoft.com/office/drawing/2014/main" id="{6852F217-C19A-404C-8554-D84DB3D96DAA}"/>
              </a:ext>
            </a:extLst>
          </p:cNvPr>
          <p:cNvSpPr/>
          <p:nvPr/>
        </p:nvSpPr>
        <p:spPr>
          <a:xfrm>
            <a:off x="847725" y="790409"/>
            <a:ext cx="1743075"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0CFB0E7-E58D-43B5-878D-3F2C143DADC8}"/>
              </a:ext>
            </a:extLst>
          </p:cNvPr>
          <p:cNvSpPr/>
          <p:nvPr/>
        </p:nvSpPr>
        <p:spPr>
          <a:xfrm rot="19004179">
            <a:off x="3709524" y="5580303"/>
            <a:ext cx="1991795"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0EC8BC5-5C36-43D3-960F-D78DEB19C51F}"/>
              </a:ext>
            </a:extLst>
          </p:cNvPr>
          <p:cNvSpPr/>
          <p:nvPr/>
        </p:nvSpPr>
        <p:spPr>
          <a:xfrm>
            <a:off x="2042985" y="1354356"/>
            <a:ext cx="1991795"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77FA90E-1441-422F-8A5C-51A60DD51959}"/>
              </a:ext>
            </a:extLst>
          </p:cNvPr>
          <p:cNvSpPr txBox="1"/>
          <p:nvPr/>
        </p:nvSpPr>
        <p:spPr>
          <a:xfrm>
            <a:off x="8458200" y="1085850"/>
            <a:ext cx="3482492" cy="2862322"/>
          </a:xfrm>
          <a:prstGeom prst="rect">
            <a:avLst/>
          </a:prstGeom>
          <a:noFill/>
        </p:spPr>
        <p:txBody>
          <a:bodyPr wrap="none" rtlCol="0">
            <a:spAutoFit/>
          </a:bodyPr>
          <a:lstStyle/>
          <a:p>
            <a:r>
              <a:rPr lang="en-US" dirty="0"/>
              <a:t>RED line (direction: Glenmont)</a:t>
            </a:r>
          </a:p>
          <a:p>
            <a:r>
              <a:rPr lang="en-US" dirty="0">
                <a:latin typeface="Calibri" panose="020F0502020204030204" pitchFamily="34" charset="0"/>
                <a:cs typeface="Calibri" panose="020F0502020204030204" pitchFamily="34" charset="0"/>
              </a:rPr>
              <a:t>	→	</a:t>
            </a:r>
            <a:r>
              <a:rPr lang="en-US" dirty="0"/>
              <a:t>Gallery Place</a:t>
            </a:r>
          </a:p>
          <a:p>
            <a:r>
              <a:rPr lang="en-US" dirty="0"/>
              <a:t>GREEN line (direction: Branch Ave)</a:t>
            </a:r>
          </a:p>
          <a:p>
            <a:r>
              <a:rPr lang="en-US" dirty="0"/>
              <a:t>	</a:t>
            </a:r>
            <a:r>
              <a:rPr lang="en-US" dirty="0">
                <a:latin typeface="Calibri" panose="020F0502020204030204" pitchFamily="34" charset="0"/>
                <a:cs typeface="Calibri" panose="020F0502020204030204" pitchFamily="34" charset="0"/>
              </a:rPr>
              <a:t>→	Navy Yard-Ballpark</a:t>
            </a:r>
          </a:p>
          <a:p>
            <a:endParaRPr lang="en-US" dirty="0">
              <a:latin typeface="Calibri" panose="020F0502020204030204" pitchFamily="34" charset="0"/>
              <a:cs typeface="Calibri" panose="020F0502020204030204" pitchFamily="34" charset="0"/>
            </a:endParaRPr>
          </a:p>
          <a:p>
            <a:r>
              <a:rPr lang="en-US" dirty="0"/>
              <a:t>S/O/B line (toward Capitol Hill)</a:t>
            </a:r>
          </a:p>
          <a:p>
            <a:r>
              <a:rPr lang="en-US" dirty="0">
                <a:latin typeface="Calibri" panose="020F0502020204030204" pitchFamily="34" charset="0"/>
                <a:cs typeface="Calibri" panose="020F0502020204030204" pitchFamily="34" charset="0"/>
              </a:rPr>
              <a:t>	→	</a:t>
            </a:r>
            <a:r>
              <a:rPr lang="en-US" dirty="0"/>
              <a:t>L’Enfant Plaza</a:t>
            </a:r>
          </a:p>
          <a:p>
            <a:r>
              <a:rPr lang="en-US" dirty="0"/>
              <a:t>GREEN line (direction: Branch Ave)</a:t>
            </a:r>
          </a:p>
          <a:p>
            <a:r>
              <a:rPr lang="en-US" dirty="0"/>
              <a:t>	</a:t>
            </a:r>
            <a:r>
              <a:rPr lang="en-US" dirty="0">
                <a:latin typeface="Calibri" panose="020F0502020204030204" pitchFamily="34" charset="0"/>
                <a:cs typeface="Calibri" panose="020F0502020204030204" pitchFamily="34" charset="0"/>
              </a:rPr>
              <a:t>→	Navy Yard-Ballpark</a:t>
            </a:r>
            <a:endParaRPr lang="en-US" dirty="0"/>
          </a:p>
          <a:p>
            <a:endParaRPr lang="en-US" dirty="0"/>
          </a:p>
        </p:txBody>
      </p:sp>
      <p:sp>
        <p:nvSpPr>
          <p:cNvPr id="8" name="Arrow: Right 7">
            <a:extLst>
              <a:ext uri="{FF2B5EF4-FFF2-40B4-BE49-F238E27FC236}">
                <a16:creationId xmlns:a16="http://schemas.microsoft.com/office/drawing/2014/main" id="{29CF0116-3EA2-4CAA-8829-FF0B79BDD6F3}"/>
              </a:ext>
            </a:extLst>
          </p:cNvPr>
          <p:cNvSpPr/>
          <p:nvPr/>
        </p:nvSpPr>
        <p:spPr>
          <a:xfrm>
            <a:off x="9601200" y="6124575"/>
            <a:ext cx="1257300" cy="33337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125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11E4BE-6B4C-4DB7-B9D8-D82BB1D156E6}"/>
              </a:ext>
            </a:extLst>
          </p:cNvPr>
          <p:cNvSpPr txBox="1"/>
          <p:nvPr/>
        </p:nvSpPr>
        <p:spPr>
          <a:xfrm>
            <a:off x="723900" y="682109"/>
            <a:ext cx="6096000" cy="1015663"/>
          </a:xfrm>
          <a:prstGeom prst="rect">
            <a:avLst/>
          </a:prstGeom>
          <a:noFill/>
        </p:spPr>
        <p:txBody>
          <a:bodyPr wrap="square">
            <a:spAutoFit/>
          </a:bodyPr>
          <a:lstStyle/>
          <a:p>
            <a:r>
              <a:rPr lang="en-US" sz="2000" dirty="0"/>
              <a:t>EXIT – </a:t>
            </a:r>
          </a:p>
          <a:p>
            <a:endParaRPr lang="en-US" sz="2000" dirty="0"/>
          </a:p>
          <a:p>
            <a:r>
              <a:rPr lang="en-US" sz="2000" dirty="0"/>
              <a:t>SE corner M &amp; Half </a:t>
            </a:r>
            <a:r>
              <a:rPr lang="en-US" sz="2000" dirty="0" err="1"/>
              <a:t>Sts</a:t>
            </a:r>
            <a:r>
              <a:rPr lang="en-US" sz="2000" dirty="0"/>
              <a:t>., SE</a:t>
            </a:r>
          </a:p>
        </p:txBody>
      </p:sp>
      <p:pic>
        <p:nvPicPr>
          <p:cNvPr id="7" name="Picture 6">
            <a:extLst>
              <a:ext uri="{FF2B5EF4-FFF2-40B4-BE49-F238E27FC236}">
                <a16:creationId xmlns:a16="http://schemas.microsoft.com/office/drawing/2014/main" id="{2C01B2A8-C0A4-4F30-8A24-DB2E5F4C5A1A}"/>
              </a:ext>
            </a:extLst>
          </p:cNvPr>
          <p:cNvPicPr>
            <a:picLocks noChangeAspect="1"/>
          </p:cNvPicPr>
          <p:nvPr/>
        </p:nvPicPr>
        <p:blipFill>
          <a:blip r:embed="rId2"/>
          <a:stretch>
            <a:fillRect/>
          </a:stretch>
        </p:blipFill>
        <p:spPr>
          <a:xfrm>
            <a:off x="4681170" y="590136"/>
            <a:ext cx="5268060" cy="5925377"/>
          </a:xfrm>
          <a:prstGeom prst="rect">
            <a:avLst/>
          </a:prstGeom>
        </p:spPr>
      </p:pic>
    </p:spTree>
    <p:extLst>
      <p:ext uri="{BB962C8B-B14F-4D97-AF65-F5344CB8AC3E}">
        <p14:creationId xmlns:p14="http://schemas.microsoft.com/office/powerpoint/2010/main" val="1385462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9643-660C-4F7A-B505-E1947E55E18E}"/>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3A3BD79B-F6CA-4B05-A6F4-9D3640A03F85}"/>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61BCD19B-55AB-4D08-A939-080A93DACEA3}"/>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C33D3CE5-5285-44EC-AB2E-E318AACFE2FF}"/>
              </a:ext>
            </a:extLst>
          </p:cNvPr>
          <p:cNvSpPr txBox="1"/>
          <p:nvPr/>
        </p:nvSpPr>
        <p:spPr>
          <a:xfrm>
            <a:off x="5771609" y="3997484"/>
            <a:ext cx="2027863" cy="830997"/>
          </a:xfrm>
          <a:prstGeom prst="rect">
            <a:avLst/>
          </a:prstGeom>
          <a:noFill/>
        </p:spPr>
        <p:txBody>
          <a:bodyPr wrap="none" rtlCol="0">
            <a:spAutoFit/>
          </a:bodyPr>
          <a:lstStyle/>
          <a:p>
            <a:r>
              <a:rPr lang="en-US" sz="2400" dirty="0"/>
              <a:t>Week Thirteen</a:t>
            </a:r>
            <a:br>
              <a:rPr lang="en-US" sz="2400" dirty="0"/>
            </a:br>
            <a:r>
              <a:rPr lang="en-US" sz="2400" dirty="0"/>
              <a:t>19  April 2024</a:t>
            </a:r>
          </a:p>
        </p:txBody>
      </p:sp>
      <p:pic>
        <p:nvPicPr>
          <p:cNvPr id="5" name="Picture 4">
            <a:extLst>
              <a:ext uri="{FF2B5EF4-FFF2-40B4-BE49-F238E27FC236}">
                <a16:creationId xmlns:a16="http://schemas.microsoft.com/office/drawing/2014/main" id="{86FBA8E4-BC1F-3A4B-2113-F28660CE9D27}"/>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3690458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69431C-E771-C537-9584-164BE0FCBF45}"/>
              </a:ext>
            </a:extLst>
          </p:cNvPr>
          <p:cNvPicPr>
            <a:picLocks noChangeAspect="1"/>
          </p:cNvPicPr>
          <p:nvPr/>
        </p:nvPicPr>
        <p:blipFill>
          <a:blip r:embed="rId2"/>
          <a:stretch>
            <a:fillRect/>
          </a:stretch>
        </p:blipFill>
        <p:spPr>
          <a:xfrm>
            <a:off x="3586162" y="1957387"/>
            <a:ext cx="5019675" cy="2943225"/>
          </a:xfrm>
          <a:prstGeom prst="rect">
            <a:avLst/>
          </a:prstGeom>
        </p:spPr>
      </p:pic>
    </p:spTree>
    <p:extLst>
      <p:ext uri="{BB962C8B-B14F-4D97-AF65-F5344CB8AC3E}">
        <p14:creationId xmlns:p14="http://schemas.microsoft.com/office/powerpoint/2010/main" val="2268004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scrivener video">
            <a:hlinkClick r:id="" action="ppaction://media"/>
            <a:extLst>
              <a:ext uri="{FF2B5EF4-FFF2-40B4-BE49-F238E27FC236}">
                <a16:creationId xmlns:a16="http://schemas.microsoft.com/office/drawing/2014/main" id="{DB413BB7-04F7-E080-AC19-93501F19FD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9286" y="497840"/>
            <a:ext cx="11380605" cy="5594667"/>
          </a:xfrm>
          <a:prstGeom prst="rect">
            <a:avLst/>
          </a:prstGeom>
        </p:spPr>
      </p:pic>
    </p:spTree>
    <p:extLst>
      <p:ext uri="{BB962C8B-B14F-4D97-AF65-F5344CB8AC3E}">
        <p14:creationId xmlns:p14="http://schemas.microsoft.com/office/powerpoint/2010/main" val="40800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E053C5-AE00-D958-F72E-D9A08278EE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E26FBB3-25EC-0433-7435-BA95C1B37A7E}"/>
              </a:ext>
            </a:extLst>
          </p:cNvPr>
          <p:cNvSpPr txBox="1"/>
          <p:nvPr/>
        </p:nvSpPr>
        <p:spPr>
          <a:xfrm>
            <a:off x="1247052" y="621708"/>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F58CE0A3-46F7-2F53-2502-BA5298B8E07D}"/>
              </a:ext>
            </a:extLst>
          </p:cNvPr>
          <p:cNvGraphicFramePr>
            <a:graphicFrameLocks noGrp="1"/>
          </p:cNvGraphicFramePr>
          <p:nvPr/>
        </p:nvGraphicFramePr>
        <p:xfrm>
          <a:off x="1462087" y="1403520"/>
          <a:ext cx="9438781" cy="5260340"/>
        </p:xfrm>
        <a:graphic>
          <a:graphicData uri="http://schemas.openxmlformats.org/drawingml/2006/table">
            <a:tbl>
              <a:tblPr firstRow="1" bandRow="1">
                <a:tableStyleId>{2D5ABB26-0587-4C30-8999-92F81FD0307C}</a:tableStyleId>
              </a:tblPr>
              <a:tblGrid>
                <a:gridCol w="1452394">
                  <a:extLst>
                    <a:ext uri="{9D8B030D-6E8A-4147-A177-3AD203B41FA5}">
                      <a16:colId xmlns:a16="http://schemas.microsoft.com/office/drawing/2014/main" val="3540809041"/>
                    </a:ext>
                  </a:extLst>
                </a:gridCol>
                <a:gridCol w="7986387">
                  <a:extLst>
                    <a:ext uri="{9D8B030D-6E8A-4147-A177-3AD203B41FA5}">
                      <a16:colId xmlns:a16="http://schemas.microsoft.com/office/drawing/2014/main" val="369545150"/>
                    </a:ext>
                  </a:extLst>
                </a:gridCol>
              </a:tblGrid>
              <a:tr h="370840">
                <a:tc>
                  <a:txBody>
                    <a:bodyPr/>
                    <a:lstStyle/>
                    <a:p>
                      <a:pPr marL="0" indent="0"/>
                      <a:r>
                        <a:rPr lang="en-US" sz="2000" dirty="0">
                          <a:latin typeface="+mn-lt"/>
                        </a:rPr>
                        <a:t>9:00 </a:t>
                      </a:r>
                    </a:p>
                  </a:txBody>
                  <a:tcPr marB="91440"/>
                </a:tc>
                <a:tc>
                  <a:txBody>
                    <a:bodyPr/>
                    <a:lstStyle/>
                    <a:p>
                      <a:pPr marL="182880" marR="0" indent="-182880" algn="l" defTabSz="685800" rtl="0" eaLnBrk="1" latinLnBrk="0" hangingPunct="1">
                        <a:spcBef>
                          <a:spcPts val="0"/>
                        </a:spcBef>
                        <a:spcAft>
                          <a:spcPts val="0"/>
                        </a:spcAft>
                      </a:pPr>
                      <a:r>
                        <a:rPr lang="en-US" sz="2000" kern="1200" dirty="0">
                          <a:solidFill>
                            <a:schemeClr val="tx1"/>
                          </a:solidFill>
                          <a:latin typeface="+mn-lt"/>
                          <a:ea typeface="+mn-ea"/>
                          <a:cs typeface="+mn-cs"/>
                        </a:rPr>
                        <a:t>Class Discussion</a:t>
                      </a:r>
                    </a:p>
                    <a:p>
                      <a:pPr marL="548640" marR="0" indent="-182880" algn="l" defTabSz="685800" rtl="0" eaLnBrk="1" latinLnBrk="0" hangingPunct="1">
                        <a:spcBef>
                          <a:spcPts val="0"/>
                        </a:spcBef>
                        <a:spcAft>
                          <a:spcPts val="0"/>
                        </a:spcAft>
                        <a:buFontTx/>
                        <a:buChar char="-"/>
                      </a:pPr>
                      <a:r>
                        <a:rPr lang="en-US" sz="2000" kern="1200" dirty="0">
                          <a:solidFill>
                            <a:schemeClr val="tx1"/>
                          </a:solidFill>
                          <a:effectLst/>
                          <a:latin typeface="+mn-lt"/>
                          <a:ea typeface="+mn-ea"/>
                          <a:cs typeface="+mn-cs"/>
                        </a:rPr>
                        <a:t>Readings and Quiz</a:t>
                      </a:r>
                    </a:p>
                    <a:p>
                      <a:pPr marL="548640" marR="0" indent="-182880" algn="l" defTabSz="685800" rtl="0" eaLnBrk="1" latinLnBrk="0" hangingPunct="1">
                        <a:spcBef>
                          <a:spcPts val="0"/>
                        </a:spcBef>
                        <a:spcAft>
                          <a:spcPts val="0"/>
                        </a:spcAft>
                        <a:buFontTx/>
                        <a:buChar char="-"/>
                      </a:pPr>
                      <a:r>
                        <a:rPr lang="en-US" sz="2000" kern="1200" dirty="0">
                          <a:solidFill>
                            <a:schemeClr val="tx1"/>
                          </a:solidFill>
                          <a:effectLst/>
                          <a:latin typeface="+mn-lt"/>
                          <a:ea typeface="+mn-ea"/>
                          <a:cs typeface="+mn-cs"/>
                        </a:rPr>
                        <a:t>Project updates</a:t>
                      </a:r>
                    </a:p>
                    <a:p>
                      <a:pPr marL="548640" marR="0" indent="-182880" algn="l" defTabSz="685800" rtl="0" eaLnBrk="1" latinLnBrk="0" hangingPunct="1">
                        <a:spcBef>
                          <a:spcPts val="0"/>
                        </a:spcBef>
                        <a:spcAft>
                          <a:spcPts val="0"/>
                        </a:spcAft>
                        <a:buFontTx/>
                        <a:buChar char="-"/>
                      </a:pPr>
                      <a:r>
                        <a:rPr lang="en-US" sz="2000" kern="1200" dirty="0">
                          <a:solidFill>
                            <a:schemeClr val="tx1"/>
                          </a:solidFill>
                          <a:effectLst/>
                          <a:latin typeface="+mn-lt"/>
                          <a:ea typeface="+mn-ea"/>
                          <a:cs typeface="+mn-cs"/>
                        </a:rPr>
                        <a:t>Internship conversations –  Matthew, Marcus – and conclusions (all)</a:t>
                      </a:r>
                      <a:endParaRPr lang="en-US" sz="2000" kern="1200" dirty="0">
                        <a:solidFill>
                          <a:schemeClr val="tx1"/>
                        </a:solidFill>
                        <a:effectLst/>
                        <a:highlight>
                          <a:srgbClr val="FFFF00"/>
                        </a:highlight>
                        <a:latin typeface="+mn-lt"/>
                        <a:ea typeface="+mn-ea"/>
                        <a:cs typeface="+mn-cs"/>
                      </a:endParaRPr>
                    </a:p>
                  </a:txBody>
                  <a:tcPr marB="91440"/>
                </a:tc>
                <a:extLst>
                  <a:ext uri="{0D108BD9-81ED-4DB2-BD59-A6C34878D82A}">
                    <a16:rowId xmlns:a16="http://schemas.microsoft.com/office/drawing/2014/main" val="1598994171"/>
                  </a:ext>
                </a:extLst>
              </a:tr>
              <a:tr h="370840">
                <a:tc>
                  <a:txBody>
                    <a:bodyPr/>
                    <a:lstStyle/>
                    <a:p>
                      <a:pPr marL="0" marR="0" indent="0">
                        <a:spcBef>
                          <a:spcPts val="0"/>
                        </a:spcBef>
                        <a:spcAft>
                          <a:spcPts val="0"/>
                        </a:spcAft>
                      </a:pPr>
                      <a:r>
                        <a:rPr lang="en-US" sz="2000" dirty="0">
                          <a:effectLst/>
                          <a:latin typeface="+mn-lt"/>
                          <a:ea typeface="DengXian" panose="02010600030101010101" pitchFamily="2" charset="-122"/>
                        </a:rPr>
                        <a:t>10:00</a:t>
                      </a:r>
                    </a:p>
                  </a:txBody>
                  <a:tcPr marL="73025" marR="73025" marT="0" marB="100330"/>
                </a:tc>
                <a:tc>
                  <a:txBody>
                    <a:bodyPr/>
                    <a:lstStyle/>
                    <a:p>
                      <a:r>
                        <a:rPr lang="en-US" sz="2000" kern="1200" dirty="0">
                          <a:solidFill>
                            <a:schemeClr val="tx1"/>
                          </a:solidFill>
                          <a:effectLst/>
                          <a:latin typeface="+mn-lt"/>
                          <a:ea typeface="+mn-ea"/>
                          <a:cs typeface="+mn-cs"/>
                        </a:rPr>
                        <a:t>Melinda KIMBLE</a:t>
                      </a:r>
                    </a:p>
                    <a:p>
                      <a:r>
                        <a:rPr lang="en-US" sz="2000" kern="1200" dirty="0">
                          <a:solidFill>
                            <a:schemeClr val="tx1"/>
                          </a:solidFill>
                          <a:effectLst/>
                          <a:latin typeface="+mn-lt"/>
                          <a:ea typeface="+mn-ea"/>
                          <a:cs typeface="+mn-cs"/>
                        </a:rPr>
                        <a:t>Senior Fellow, United Nations Foundation</a:t>
                      </a:r>
                    </a:p>
                    <a:p>
                      <a:pPr marL="548640" marR="0" indent="-182880" algn="l" defTabSz="685800" rtl="0" eaLnBrk="1" fontAlgn="ctr" latinLnBrk="0" hangingPunct="1">
                        <a:spcBef>
                          <a:spcPts val="0"/>
                        </a:spcBef>
                        <a:spcAft>
                          <a:spcPts val="0"/>
                        </a:spcAft>
                        <a:buFontTx/>
                        <a:buChar char="-"/>
                      </a:pPr>
                      <a:r>
                        <a:rPr lang="en-US" sz="1800" i="1" kern="1200" dirty="0">
                          <a:solidFill>
                            <a:schemeClr val="tx1"/>
                          </a:solidFill>
                          <a:effectLst/>
                          <a:latin typeface="+mn-lt"/>
                          <a:ea typeface="+mn-ea"/>
                          <a:cs typeface="+mn-cs"/>
                        </a:rPr>
                        <a:t>introduced by Jessica</a:t>
                      </a:r>
                      <a:endParaRPr lang="en-US" sz="1600" i="1" kern="1200" dirty="0">
                        <a:solidFill>
                          <a:schemeClr val="tx1"/>
                        </a:solidFill>
                        <a:effectLst/>
                        <a:latin typeface="+mn-lt"/>
                        <a:ea typeface="+mn-ea"/>
                        <a:cs typeface="+mn-cs"/>
                      </a:endParaRPr>
                    </a:p>
                  </a:txBody>
                  <a:tcPr marL="73025" marR="73025" marT="0" marB="100330"/>
                </a:tc>
                <a:extLst>
                  <a:ext uri="{0D108BD9-81ED-4DB2-BD59-A6C34878D82A}">
                    <a16:rowId xmlns:a16="http://schemas.microsoft.com/office/drawing/2014/main" val="1719441247"/>
                  </a:ext>
                </a:extLst>
              </a:tr>
              <a:tr h="370840">
                <a:tc>
                  <a:txBody>
                    <a:bodyPr/>
                    <a:lstStyle/>
                    <a:p>
                      <a:pPr marL="0" marR="0" indent="0">
                        <a:spcBef>
                          <a:spcPts val="0"/>
                        </a:spcBef>
                        <a:spcAft>
                          <a:spcPts val="0"/>
                        </a:spcAft>
                      </a:pPr>
                      <a:r>
                        <a:rPr lang="en-US" sz="2000" dirty="0">
                          <a:effectLst/>
                          <a:latin typeface="+mn-lt"/>
                        </a:rPr>
                        <a:t>11:30</a:t>
                      </a:r>
                      <a:endParaRPr lang="en-US" sz="2000" dirty="0">
                        <a:effectLst/>
                        <a:latin typeface="+mn-lt"/>
                        <a:ea typeface="DengXian" panose="02010600030101010101" pitchFamily="2" charset="-122"/>
                      </a:endParaRPr>
                    </a:p>
                  </a:txBody>
                  <a:tcPr marL="73025" marR="73025" marT="0" marB="100330"/>
                </a:tc>
                <a:tc>
                  <a:txBody>
                    <a:bodyPr/>
                    <a:lstStyle/>
                    <a:p>
                      <a:pPr marL="182880" indent="-182880"/>
                      <a:r>
                        <a:rPr lang="en-US" sz="2000" i="0" kern="1200" dirty="0">
                          <a:solidFill>
                            <a:schemeClr val="tx1"/>
                          </a:solidFill>
                          <a:effectLst/>
                          <a:latin typeface="+mn-lt"/>
                          <a:ea typeface="+mn-ea"/>
                          <a:cs typeface="+mn-cs"/>
                        </a:rPr>
                        <a:t>Professional Development Presentation and Exercise: </a:t>
                      </a:r>
                      <a:br>
                        <a:rPr lang="en-US" sz="2000" i="0" kern="1200" dirty="0">
                          <a:solidFill>
                            <a:schemeClr val="tx1"/>
                          </a:solidFill>
                          <a:effectLst/>
                          <a:latin typeface="+mn-lt"/>
                          <a:ea typeface="+mn-ea"/>
                          <a:cs typeface="+mn-cs"/>
                        </a:rPr>
                      </a:br>
                      <a:r>
                        <a:rPr lang="en-US" sz="2000" i="0" kern="1200" dirty="0">
                          <a:solidFill>
                            <a:schemeClr val="tx1"/>
                          </a:solidFill>
                          <a:effectLst/>
                          <a:latin typeface="+mn-lt"/>
                          <a:ea typeface="+mn-ea"/>
                          <a:cs typeface="+mn-cs"/>
                        </a:rPr>
                        <a:t>Negotiating a Salary</a:t>
                      </a:r>
                    </a:p>
                    <a:p>
                      <a:pPr lvl="2"/>
                      <a:r>
                        <a:rPr lang="en-US" sz="2000" i="0" kern="1200" dirty="0">
                          <a:solidFill>
                            <a:schemeClr val="tx1"/>
                          </a:solidFill>
                          <a:effectLst/>
                          <a:latin typeface="+mn-lt"/>
                          <a:ea typeface="+mn-ea"/>
                          <a:cs typeface="+mn-cs"/>
                        </a:rPr>
                        <a:t>Fulton and Prof. London</a:t>
                      </a:r>
                    </a:p>
                  </a:txBody>
                  <a:tcPr marL="73025" marR="73025" marT="0" marB="100330"/>
                </a:tc>
                <a:extLst>
                  <a:ext uri="{0D108BD9-81ED-4DB2-BD59-A6C34878D82A}">
                    <a16:rowId xmlns:a16="http://schemas.microsoft.com/office/drawing/2014/main" val="1733385493"/>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mn-lt"/>
                        </a:rPr>
                        <a:t>12:30</a:t>
                      </a:r>
                    </a:p>
                  </a:txBody>
                  <a:tcPr marB="91440"/>
                </a:tc>
                <a:tc>
                  <a:txBody>
                    <a:bodyPr/>
                    <a:lstStyle/>
                    <a:p>
                      <a:pPr marL="182880" marR="0" lvl="1" indent="-182880" algn="l" defTabSz="685800" rtl="0" eaLnBrk="1" latinLnBrk="0" hangingPunct="1">
                        <a:spcBef>
                          <a:spcPts val="0"/>
                        </a:spcBef>
                        <a:spcAft>
                          <a:spcPts val="0"/>
                        </a:spcAft>
                      </a:pPr>
                      <a:r>
                        <a:rPr lang="en-US" sz="2000" kern="1200" dirty="0">
                          <a:solidFill>
                            <a:schemeClr val="tx1"/>
                          </a:solidFill>
                          <a:latin typeface="+mn-lt"/>
                          <a:ea typeface="+mn-ea"/>
                          <a:cs typeface="+mn-cs"/>
                        </a:rPr>
                        <a:t>Lunch</a:t>
                      </a:r>
                    </a:p>
                  </a:txBody>
                  <a:tcPr marB="91440"/>
                </a:tc>
                <a:extLst>
                  <a:ext uri="{0D108BD9-81ED-4DB2-BD59-A6C34878D82A}">
                    <a16:rowId xmlns:a16="http://schemas.microsoft.com/office/drawing/2014/main" val="3541493321"/>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mn-lt"/>
                        </a:rPr>
                        <a:t>2:00</a:t>
                      </a:r>
                    </a:p>
                  </a:txBody>
                  <a:tcPr marB="91440"/>
                </a:tc>
                <a:tc>
                  <a:txBody>
                    <a:bodyPr/>
                    <a:lstStyle/>
                    <a:p>
                      <a:pPr marL="182880" marR="0" lvl="1" indent="-182880" algn="l" defTabSz="685800" rtl="0" eaLnBrk="1" latinLnBrk="0" hangingPunct="1">
                        <a:spcBef>
                          <a:spcPts val="0"/>
                        </a:spcBef>
                        <a:spcAft>
                          <a:spcPts val="0"/>
                        </a:spcAft>
                      </a:pPr>
                      <a:r>
                        <a:rPr lang="en-US" sz="2000" kern="1200" dirty="0">
                          <a:solidFill>
                            <a:schemeClr val="tx1"/>
                          </a:solidFill>
                          <a:latin typeface="+mn-lt"/>
                          <a:ea typeface="+mn-ea"/>
                          <a:cs typeface="+mn-cs"/>
                        </a:rPr>
                        <a:t>Planning</a:t>
                      </a:r>
                    </a:p>
                  </a:txBody>
                  <a:tcPr marB="91440"/>
                </a:tc>
                <a:extLst>
                  <a:ext uri="{0D108BD9-81ED-4DB2-BD59-A6C34878D82A}">
                    <a16:rowId xmlns:a16="http://schemas.microsoft.com/office/drawing/2014/main" val="76321287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mn-lt"/>
                        </a:rPr>
                        <a:t>2:30</a:t>
                      </a:r>
                    </a:p>
                  </a:txBody>
                  <a:tcPr marB="91440"/>
                </a:tc>
                <a:tc>
                  <a:txBody>
                    <a:bodyPr/>
                    <a:lstStyle/>
                    <a:p>
                      <a:r>
                        <a:rPr lang="en-US" sz="2000" kern="1200" dirty="0">
                          <a:solidFill>
                            <a:schemeClr val="tx1"/>
                          </a:solidFill>
                          <a:effectLst/>
                          <a:latin typeface="+mn-lt"/>
                          <a:ea typeface="+mn-ea"/>
                          <a:cs typeface="+mn-cs"/>
                        </a:rPr>
                        <a:t>John CONGER</a:t>
                      </a:r>
                    </a:p>
                    <a:p>
                      <a:pPr marL="182880" indent="-182880"/>
                      <a:r>
                        <a:rPr lang="en-US" sz="2000" kern="1200" dirty="0">
                          <a:solidFill>
                            <a:schemeClr val="tx1"/>
                          </a:solidFill>
                          <a:effectLst/>
                          <a:latin typeface="+mn-lt"/>
                          <a:ea typeface="+mn-ea"/>
                          <a:cs typeface="+mn-cs"/>
                        </a:rPr>
                        <a:t>Director Emeritus, Center for Climate and Security</a:t>
                      </a:r>
                      <a:br>
                        <a:rPr lang="en-US" sz="2000" kern="1200" dirty="0">
                          <a:solidFill>
                            <a:schemeClr val="tx1"/>
                          </a:solidFill>
                          <a:effectLst/>
                          <a:latin typeface="+mn-lt"/>
                          <a:ea typeface="+mn-ea"/>
                          <a:cs typeface="+mn-cs"/>
                        </a:rPr>
                      </a:br>
                      <a:r>
                        <a:rPr lang="en-US" sz="1800" i="1" kern="1200" dirty="0">
                          <a:solidFill>
                            <a:schemeClr val="tx1"/>
                          </a:solidFill>
                          <a:effectLst/>
                          <a:latin typeface="+mn-lt"/>
                          <a:ea typeface="+mn-ea"/>
                          <a:cs typeface="+mn-cs"/>
                        </a:rPr>
                        <a:t>- Introduced by Reese</a:t>
                      </a:r>
                      <a:endParaRPr lang="en-US" sz="1800" i="1" kern="1200" dirty="0">
                        <a:solidFill>
                          <a:schemeClr val="tx1"/>
                        </a:solidFill>
                        <a:effectLst/>
                        <a:highlight>
                          <a:srgbClr val="FFFF00"/>
                        </a:highlight>
                        <a:latin typeface="+mn-lt"/>
                        <a:ea typeface="+mn-ea"/>
                        <a:cs typeface="+mn-cs"/>
                      </a:endParaRPr>
                    </a:p>
                  </a:txBody>
                  <a:tcPr marB="91440"/>
                </a:tc>
                <a:extLst>
                  <a:ext uri="{0D108BD9-81ED-4DB2-BD59-A6C34878D82A}">
                    <a16:rowId xmlns:a16="http://schemas.microsoft.com/office/drawing/2014/main" val="2086495649"/>
                  </a:ext>
                </a:extLst>
              </a:tr>
            </a:tbl>
          </a:graphicData>
        </a:graphic>
      </p:graphicFrame>
    </p:spTree>
    <p:extLst>
      <p:ext uri="{BB962C8B-B14F-4D97-AF65-F5344CB8AC3E}">
        <p14:creationId xmlns:p14="http://schemas.microsoft.com/office/powerpoint/2010/main" val="541461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71CD3-C78F-F833-02AE-44BF507FD76D}"/>
              </a:ext>
            </a:extLst>
          </p:cNvPr>
          <p:cNvPicPr>
            <a:picLocks noChangeAspect="1"/>
          </p:cNvPicPr>
          <p:nvPr/>
        </p:nvPicPr>
        <p:blipFill rotWithShape="1">
          <a:blip r:embed="rId2"/>
          <a:srcRect l="5252" r="3856"/>
          <a:stretch/>
        </p:blipFill>
        <p:spPr>
          <a:xfrm>
            <a:off x="2205405" y="1563053"/>
            <a:ext cx="3006675" cy="3383280"/>
          </a:xfrm>
          <a:prstGeom prst="rect">
            <a:avLst/>
          </a:prstGeom>
        </p:spPr>
      </p:pic>
      <p:pic>
        <p:nvPicPr>
          <p:cNvPr id="7" name="Picture 6">
            <a:extLst>
              <a:ext uri="{FF2B5EF4-FFF2-40B4-BE49-F238E27FC236}">
                <a16:creationId xmlns:a16="http://schemas.microsoft.com/office/drawing/2014/main" id="{67BEC6E4-8911-9CD7-8BB5-A1CA6B9CD569}"/>
              </a:ext>
            </a:extLst>
          </p:cNvPr>
          <p:cNvPicPr>
            <a:picLocks noChangeAspect="1"/>
          </p:cNvPicPr>
          <p:nvPr/>
        </p:nvPicPr>
        <p:blipFill>
          <a:blip r:embed="rId3"/>
          <a:stretch>
            <a:fillRect/>
          </a:stretch>
        </p:blipFill>
        <p:spPr>
          <a:xfrm>
            <a:off x="6662102" y="1563053"/>
            <a:ext cx="3006674" cy="3383280"/>
          </a:xfrm>
          <a:prstGeom prst="rect">
            <a:avLst/>
          </a:prstGeom>
        </p:spPr>
      </p:pic>
    </p:spTree>
    <p:extLst>
      <p:ext uri="{BB962C8B-B14F-4D97-AF65-F5344CB8AC3E}">
        <p14:creationId xmlns:p14="http://schemas.microsoft.com/office/powerpoint/2010/main" val="1572437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F7DC38-92BD-AA3E-BF39-62DDCE9D2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254" y="390526"/>
            <a:ext cx="1985282" cy="1985282"/>
          </a:xfrm>
          <a:prstGeom prst="rect">
            <a:avLst/>
          </a:prstGeom>
        </p:spPr>
      </p:pic>
      <p:pic>
        <p:nvPicPr>
          <p:cNvPr id="6" name="Picture 5">
            <a:extLst>
              <a:ext uri="{FF2B5EF4-FFF2-40B4-BE49-F238E27FC236}">
                <a16:creationId xmlns:a16="http://schemas.microsoft.com/office/drawing/2014/main" id="{B701C69F-8091-679E-4A02-E4D978A67D30}"/>
              </a:ext>
            </a:extLst>
          </p:cNvPr>
          <p:cNvPicPr>
            <a:picLocks noChangeAspect="1"/>
          </p:cNvPicPr>
          <p:nvPr/>
        </p:nvPicPr>
        <p:blipFill>
          <a:blip r:embed="rId3"/>
          <a:stretch>
            <a:fillRect/>
          </a:stretch>
        </p:blipFill>
        <p:spPr>
          <a:xfrm rot="20445659">
            <a:off x="2172056" y="2750521"/>
            <a:ext cx="5660397" cy="1177886"/>
          </a:xfrm>
          <a:prstGeom prst="rect">
            <a:avLst/>
          </a:prstGeom>
        </p:spPr>
      </p:pic>
      <p:sp useBgFill="1">
        <p:nvSpPr>
          <p:cNvPr id="7" name="Freeform: Shape 6">
            <a:extLst>
              <a:ext uri="{FF2B5EF4-FFF2-40B4-BE49-F238E27FC236}">
                <a16:creationId xmlns:a16="http://schemas.microsoft.com/office/drawing/2014/main" id="{160927CA-9A74-B669-C4A4-404618921FAD}"/>
              </a:ext>
            </a:extLst>
          </p:cNvPr>
          <p:cNvSpPr/>
          <p:nvPr/>
        </p:nvSpPr>
        <p:spPr>
          <a:xfrm>
            <a:off x="3350885" y="2046514"/>
            <a:ext cx="4517571" cy="2481943"/>
          </a:xfrm>
          <a:custGeom>
            <a:avLst/>
            <a:gdLst>
              <a:gd name="connsiteX0" fmla="*/ 457200 w 4517571"/>
              <a:gd name="connsiteY0" fmla="*/ 979714 h 2481943"/>
              <a:gd name="connsiteX1" fmla="*/ 435428 w 4517571"/>
              <a:gd name="connsiteY1" fmla="*/ 1034143 h 2481943"/>
              <a:gd name="connsiteX2" fmla="*/ 413657 w 4517571"/>
              <a:gd name="connsiteY2" fmla="*/ 1077685 h 2481943"/>
              <a:gd name="connsiteX3" fmla="*/ 402771 w 4517571"/>
              <a:gd name="connsiteY3" fmla="*/ 1143000 h 2481943"/>
              <a:gd name="connsiteX4" fmla="*/ 359228 w 4517571"/>
              <a:gd name="connsiteY4" fmla="*/ 1219200 h 2481943"/>
              <a:gd name="connsiteX5" fmla="*/ 326571 w 4517571"/>
              <a:gd name="connsiteY5" fmla="*/ 1240971 h 2481943"/>
              <a:gd name="connsiteX6" fmla="*/ 283028 w 4517571"/>
              <a:gd name="connsiteY6" fmla="*/ 1306285 h 2481943"/>
              <a:gd name="connsiteX7" fmla="*/ 206828 w 4517571"/>
              <a:gd name="connsiteY7" fmla="*/ 1382485 h 2481943"/>
              <a:gd name="connsiteX8" fmla="*/ 163285 w 4517571"/>
              <a:gd name="connsiteY8" fmla="*/ 1502228 h 2481943"/>
              <a:gd name="connsiteX9" fmla="*/ 119743 w 4517571"/>
              <a:gd name="connsiteY9" fmla="*/ 1567543 h 2481943"/>
              <a:gd name="connsiteX10" fmla="*/ 108857 w 4517571"/>
              <a:gd name="connsiteY10" fmla="*/ 1632857 h 2481943"/>
              <a:gd name="connsiteX11" fmla="*/ 87085 w 4517571"/>
              <a:gd name="connsiteY11" fmla="*/ 1654628 h 2481943"/>
              <a:gd name="connsiteX12" fmla="*/ 76200 w 4517571"/>
              <a:gd name="connsiteY12" fmla="*/ 1698171 h 2481943"/>
              <a:gd name="connsiteX13" fmla="*/ 54428 w 4517571"/>
              <a:gd name="connsiteY13" fmla="*/ 1763485 h 2481943"/>
              <a:gd name="connsiteX14" fmla="*/ 43543 w 4517571"/>
              <a:gd name="connsiteY14" fmla="*/ 1796143 h 2481943"/>
              <a:gd name="connsiteX15" fmla="*/ 32657 w 4517571"/>
              <a:gd name="connsiteY15" fmla="*/ 1828800 h 2481943"/>
              <a:gd name="connsiteX16" fmla="*/ 10885 w 4517571"/>
              <a:gd name="connsiteY16" fmla="*/ 2013857 h 2481943"/>
              <a:gd name="connsiteX17" fmla="*/ 0 w 4517571"/>
              <a:gd name="connsiteY17" fmla="*/ 2046514 h 2481943"/>
              <a:gd name="connsiteX18" fmla="*/ 21771 w 4517571"/>
              <a:gd name="connsiteY18" fmla="*/ 2231571 h 2481943"/>
              <a:gd name="connsiteX19" fmla="*/ 43543 w 4517571"/>
              <a:gd name="connsiteY19" fmla="*/ 2307771 h 2481943"/>
              <a:gd name="connsiteX20" fmla="*/ 54428 w 4517571"/>
              <a:gd name="connsiteY20" fmla="*/ 2362200 h 2481943"/>
              <a:gd name="connsiteX21" fmla="*/ 76200 w 4517571"/>
              <a:gd name="connsiteY21" fmla="*/ 2383971 h 2481943"/>
              <a:gd name="connsiteX22" fmla="*/ 195943 w 4517571"/>
              <a:gd name="connsiteY22" fmla="*/ 2427514 h 2481943"/>
              <a:gd name="connsiteX23" fmla="*/ 304800 w 4517571"/>
              <a:gd name="connsiteY23" fmla="*/ 2449285 h 2481943"/>
              <a:gd name="connsiteX24" fmla="*/ 359228 w 4517571"/>
              <a:gd name="connsiteY24" fmla="*/ 2460171 h 2481943"/>
              <a:gd name="connsiteX25" fmla="*/ 413657 w 4517571"/>
              <a:gd name="connsiteY25" fmla="*/ 2481943 h 2481943"/>
              <a:gd name="connsiteX26" fmla="*/ 729343 w 4517571"/>
              <a:gd name="connsiteY26" fmla="*/ 2471057 h 2481943"/>
              <a:gd name="connsiteX27" fmla="*/ 794657 w 4517571"/>
              <a:gd name="connsiteY27" fmla="*/ 2438400 h 2481943"/>
              <a:gd name="connsiteX28" fmla="*/ 1001485 w 4517571"/>
              <a:gd name="connsiteY28" fmla="*/ 2362200 h 2481943"/>
              <a:gd name="connsiteX29" fmla="*/ 1436914 w 4517571"/>
              <a:gd name="connsiteY29" fmla="*/ 2296885 h 2481943"/>
              <a:gd name="connsiteX30" fmla="*/ 1578428 w 4517571"/>
              <a:gd name="connsiteY30" fmla="*/ 2264228 h 2481943"/>
              <a:gd name="connsiteX31" fmla="*/ 1687285 w 4517571"/>
              <a:gd name="connsiteY31" fmla="*/ 2231571 h 2481943"/>
              <a:gd name="connsiteX32" fmla="*/ 1850571 w 4517571"/>
              <a:gd name="connsiteY32" fmla="*/ 2220685 h 2481943"/>
              <a:gd name="connsiteX33" fmla="*/ 1926771 w 4517571"/>
              <a:gd name="connsiteY33" fmla="*/ 2198914 h 2481943"/>
              <a:gd name="connsiteX34" fmla="*/ 2002971 w 4517571"/>
              <a:gd name="connsiteY34" fmla="*/ 2188028 h 2481943"/>
              <a:gd name="connsiteX35" fmla="*/ 2340428 w 4517571"/>
              <a:gd name="connsiteY35" fmla="*/ 2090057 h 2481943"/>
              <a:gd name="connsiteX36" fmla="*/ 2481943 w 4517571"/>
              <a:gd name="connsiteY36" fmla="*/ 2057400 h 2481943"/>
              <a:gd name="connsiteX37" fmla="*/ 2841171 w 4517571"/>
              <a:gd name="connsiteY37" fmla="*/ 1937657 h 2481943"/>
              <a:gd name="connsiteX38" fmla="*/ 2960914 w 4517571"/>
              <a:gd name="connsiteY38" fmla="*/ 1883228 h 2481943"/>
              <a:gd name="connsiteX39" fmla="*/ 3091543 w 4517571"/>
              <a:gd name="connsiteY39" fmla="*/ 1839685 h 2481943"/>
              <a:gd name="connsiteX40" fmla="*/ 3200400 w 4517571"/>
              <a:gd name="connsiteY40" fmla="*/ 1785257 h 2481943"/>
              <a:gd name="connsiteX41" fmla="*/ 3483428 w 4517571"/>
              <a:gd name="connsiteY41" fmla="*/ 1687285 h 2481943"/>
              <a:gd name="connsiteX42" fmla="*/ 3646714 w 4517571"/>
              <a:gd name="connsiteY42" fmla="*/ 1567543 h 2481943"/>
              <a:gd name="connsiteX43" fmla="*/ 3712028 w 4517571"/>
              <a:gd name="connsiteY43" fmla="*/ 1524000 h 2481943"/>
              <a:gd name="connsiteX44" fmla="*/ 3755571 w 4517571"/>
              <a:gd name="connsiteY44" fmla="*/ 1502228 h 2481943"/>
              <a:gd name="connsiteX45" fmla="*/ 3820885 w 4517571"/>
              <a:gd name="connsiteY45" fmla="*/ 1447800 h 2481943"/>
              <a:gd name="connsiteX46" fmla="*/ 3907971 w 4517571"/>
              <a:gd name="connsiteY46" fmla="*/ 1404257 h 2481943"/>
              <a:gd name="connsiteX47" fmla="*/ 3940628 w 4517571"/>
              <a:gd name="connsiteY47" fmla="*/ 1371600 h 2481943"/>
              <a:gd name="connsiteX48" fmla="*/ 4005943 w 4517571"/>
              <a:gd name="connsiteY48" fmla="*/ 1338943 h 2481943"/>
              <a:gd name="connsiteX49" fmla="*/ 4060371 w 4517571"/>
              <a:gd name="connsiteY49" fmla="*/ 1295400 h 2481943"/>
              <a:gd name="connsiteX50" fmla="*/ 4212771 w 4517571"/>
              <a:gd name="connsiteY50" fmla="*/ 1143000 h 2481943"/>
              <a:gd name="connsiteX51" fmla="*/ 4256314 w 4517571"/>
              <a:gd name="connsiteY51" fmla="*/ 1099457 h 2481943"/>
              <a:gd name="connsiteX52" fmla="*/ 4310743 w 4517571"/>
              <a:gd name="connsiteY52" fmla="*/ 1055914 h 2481943"/>
              <a:gd name="connsiteX53" fmla="*/ 4463143 w 4517571"/>
              <a:gd name="connsiteY53" fmla="*/ 772885 h 2481943"/>
              <a:gd name="connsiteX54" fmla="*/ 4517571 w 4517571"/>
              <a:gd name="connsiteY54" fmla="*/ 664028 h 2481943"/>
              <a:gd name="connsiteX55" fmla="*/ 4495800 w 4517571"/>
              <a:gd name="connsiteY55" fmla="*/ 424543 h 2481943"/>
              <a:gd name="connsiteX56" fmla="*/ 4474028 w 4517571"/>
              <a:gd name="connsiteY56" fmla="*/ 370114 h 2481943"/>
              <a:gd name="connsiteX57" fmla="*/ 4463143 w 4517571"/>
              <a:gd name="connsiteY57" fmla="*/ 315685 h 2481943"/>
              <a:gd name="connsiteX58" fmla="*/ 4430485 w 4517571"/>
              <a:gd name="connsiteY58" fmla="*/ 261257 h 2481943"/>
              <a:gd name="connsiteX59" fmla="*/ 4419600 w 4517571"/>
              <a:gd name="connsiteY59" fmla="*/ 228600 h 2481943"/>
              <a:gd name="connsiteX60" fmla="*/ 4365171 w 4517571"/>
              <a:gd name="connsiteY60" fmla="*/ 152400 h 2481943"/>
              <a:gd name="connsiteX61" fmla="*/ 4343400 w 4517571"/>
              <a:gd name="connsiteY61" fmla="*/ 119743 h 2481943"/>
              <a:gd name="connsiteX62" fmla="*/ 4332514 w 4517571"/>
              <a:gd name="connsiteY62" fmla="*/ 87085 h 2481943"/>
              <a:gd name="connsiteX63" fmla="*/ 4299857 w 4517571"/>
              <a:gd name="connsiteY63" fmla="*/ 76200 h 2481943"/>
              <a:gd name="connsiteX64" fmla="*/ 4191000 w 4517571"/>
              <a:gd name="connsiteY64" fmla="*/ 21771 h 2481943"/>
              <a:gd name="connsiteX65" fmla="*/ 4082143 w 4517571"/>
              <a:gd name="connsiteY65" fmla="*/ 0 h 2481943"/>
              <a:gd name="connsiteX66" fmla="*/ 3940628 w 4517571"/>
              <a:gd name="connsiteY66" fmla="*/ 10885 h 2481943"/>
              <a:gd name="connsiteX67" fmla="*/ 3864428 w 4517571"/>
              <a:gd name="connsiteY67" fmla="*/ 43543 h 2481943"/>
              <a:gd name="connsiteX68" fmla="*/ 3722914 w 4517571"/>
              <a:gd name="connsiteY68" fmla="*/ 87085 h 2481943"/>
              <a:gd name="connsiteX69" fmla="*/ 3559628 w 4517571"/>
              <a:gd name="connsiteY69" fmla="*/ 119743 h 2481943"/>
              <a:gd name="connsiteX70" fmla="*/ 3341914 w 4517571"/>
              <a:gd name="connsiteY70" fmla="*/ 185057 h 2481943"/>
              <a:gd name="connsiteX71" fmla="*/ 3113314 w 4517571"/>
              <a:gd name="connsiteY71" fmla="*/ 228600 h 2481943"/>
              <a:gd name="connsiteX72" fmla="*/ 2862943 w 4517571"/>
              <a:gd name="connsiteY72" fmla="*/ 272143 h 2481943"/>
              <a:gd name="connsiteX73" fmla="*/ 2764971 w 4517571"/>
              <a:gd name="connsiteY73" fmla="*/ 304800 h 2481943"/>
              <a:gd name="connsiteX74" fmla="*/ 2667000 w 4517571"/>
              <a:gd name="connsiteY74" fmla="*/ 326571 h 2481943"/>
              <a:gd name="connsiteX75" fmla="*/ 2514600 w 4517571"/>
              <a:gd name="connsiteY75" fmla="*/ 359228 h 2481943"/>
              <a:gd name="connsiteX76" fmla="*/ 2307771 w 4517571"/>
              <a:gd name="connsiteY76" fmla="*/ 435428 h 2481943"/>
              <a:gd name="connsiteX77" fmla="*/ 2198914 w 4517571"/>
              <a:gd name="connsiteY77" fmla="*/ 468085 h 2481943"/>
              <a:gd name="connsiteX78" fmla="*/ 2035628 w 4517571"/>
              <a:gd name="connsiteY78" fmla="*/ 489857 h 2481943"/>
              <a:gd name="connsiteX79" fmla="*/ 1861457 w 4517571"/>
              <a:gd name="connsiteY79" fmla="*/ 522514 h 2481943"/>
              <a:gd name="connsiteX80" fmla="*/ 1817914 w 4517571"/>
              <a:gd name="connsiteY80" fmla="*/ 533400 h 2481943"/>
              <a:gd name="connsiteX81" fmla="*/ 1665514 w 4517571"/>
              <a:gd name="connsiteY81" fmla="*/ 555171 h 2481943"/>
              <a:gd name="connsiteX82" fmla="*/ 1491343 w 4517571"/>
              <a:gd name="connsiteY82" fmla="*/ 587828 h 2481943"/>
              <a:gd name="connsiteX83" fmla="*/ 1404257 w 4517571"/>
              <a:gd name="connsiteY83" fmla="*/ 609600 h 2481943"/>
              <a:gd name="connsiteX84" fmla="*/ 1349828 w 4517571"/>
              <a:gd name="connsiteY84" fmla="*/ 631371 h 2481943"/>
              <a:gd name="connsiteX85" fmla="*/ 1153885 w 4517571"/>
              <a:gd name="connsiteY85" fmla="*/ 740228 h 2481943"/>
              <a:gd name="connsiteX86" fmla="*/ 1034143 w 4517571"/>
              <a:gd name="connsiteY86" fmla="*/ 783771 h 2481943"/>
              <a:gd name="connsiteX87" fmla="*/ 936171 w 4517571"/>
              <a:gd name="connsiteY87" fmla="*/ 827314 h 2481943"/>
              <a:gd name="connsiteX88" fmla="*/ 849085 w 4517571"/>
              <a:gd name="connsiteY88" fmla="*/ 859971 h 2481943"/>
              <a:gd name="connsiteX89" fmla="*/ 740228 w 4517571"/>
              <a:gd name="connsiteY89" fmla="*/ 903514 h 2481943"/>
              <a:gd name="connsiteX90" fmla="*/ 642257 w 4517571"/>
              <a:gd name="connsiteY90" fmla="*/ 947057 h 2481943"/>
              <a:gd name="connsiteX91" fmla="*/ 576943 w 4517571"/>
              <a:gd name="connsiteY91" fmla="*/ 979714 h 2481943"/>
              <a:gd name="connsiteX92" fmla="*/ 468085 w 4517571"/>
              <a:gd name="connsiteY92" fmla="*/ 1045028 h 2481943"/>
              <a:gd name="connsiteX93" fmla="*/ 413657 w 4517571"/>
              <a:gd name="connsiteY93" fmla="*/ 1066800 h 2481943"/>
              <a:gd name="connsiteX94" fmla="*/ 337457 w 4517571"/>
              <a:gd name="connsiteY94" fmla="*/ 1099457 h 24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517571" h="2481943">
                <a:moveTo>
                  <a:pt x="457200" y="979714"/>
                </a:moveTo>
                <a:cubicBezTo>
                  <a:pt x="449943" y="997857"/>
                  <a:pt x="443364" y="1016287"/>
                  <a:pt x="435428" y="1034143"/>
                </a:cubicBezTo>
                <a:cubicBezTo>
                  <a:pt x="428837" y="1048972"/>
                  <a:pt x="418320" y="1062142"/>
                  <a:pt x="413657" y="1077685"/>
                </a:cubicBezTo>
                <a:cubicBezTo>
                  <a:pt x="407315" y="1098826"/>
                  <a:pt x="409113" y="1121859"/>
                  <a:pt x="402771" y="1143000"/>
                </a:cubicBezTo>
                <a:cubicBezTo>
                  <a:pt x="399111" y="1155200"/>
                  <a:pt x="370683" y="1207746"/>
                  <a:pt x="359228" y="1219200"/>
                </a:cubicBezTo>
                <a:cubicBezTo>
                  <a:pt x="349977" y="1228451"/>
                  <a:pt x="337457" y="1233714"/>
                  <a:pt x="326571" y="1240971"/>
                </a:cubicBezTo>
                <a:cubicBezTo>
                  <a:pt x="312057" y="1262742"/>
                  <a:pt x="299930" y="1286310"/>
                  <a:pt x="283028" y="1306285"/>
                </a:cubicBezTo>
                <a:cubicBezTo>
                  <a:pt x="259825" y="1333707"/>
                  <a:pt x="206828" y="1382485"/>
                  <a:pt x="206828" y="1382485"/>
                </a:cubicBezTo>
                <a:cubicBezTo>
                  <a:pt x="172132" y="1521271"/>
                  <a:pt x="205919" y="1427619"/>
                  <a:pt x="163285" y="1502228"/>
                </a:cubicBezTo>
                <a:cubicBezTo>
                  <a:pt x="128135" y="1563740"/>
                  <a:pt x="158547" y="1528737"/>
                  <a:pt x="119743" y="1567543"/>
                </a:cubicBezTo>
                <a:cubicBezTo>
                  <a:pt x="116114" y="1589314"/>
                  <a:pt x="116607" y="1612191"/>
                  <a:pt x="108857" y="1632857"/>
                </a:cubicBezTo>
                <a:cubicBezTo>
                  <a:pt x="105253" y="1642467"/>
                  <a:pt x="91675" y="1645448"/>
                  <a:pt x="87085" y="1654628"/>
                </a:cubicBezTo>
                <a:cubicBezTo>
                  <a:pt x="80394" y="1668009"/>
                  <a:pt x="80499" y="1683841"/>
                  <a:pt x="76200" y="1698171"/>
                </a:cubicBezTo>
                <a:cubicBezTo>
                  <a:pt x="69606" y="1720152"/>
                  <a:pt x="61685" y="1741714"/>
                  <a:pt x="54428" y="1763485"/>
                </a:cubicBezTo>
                <a:lnTo>
                  <a:pt x="43543" y="1796143"/>
                </a:lnTo>
                <a:lnTo>
                  <a:pt x="32657" y="1828800"/>
                </a:lnTo>
                <a:cubicBezTo>
                  <a:pt x="25977" y="1908962"/>
                  <a:pt x="27909" y="1945761"/>
                  <a:pt x="10885" y="2013857"/>
                </a:cubicBezTo>
                <a:cubicBezTo>
                  <a:pt x="8102" y="2024989"/>
                  <a:pt x="3628" y="2035628"/>
                  <a:pt x="0" y="2046514"/>
                </a:cubicBezTo>
                <a:cubicBezTo>
                  <a:pt x="7257" y="2108200"/>
                  <a:pt x="11560" y="2170305"/>
                  <a:pt x="21771" y="2231571"/>
                </a:cubicBezTo>
                <a:cubicBezTo>
                  <a:pt x="26114" y="2257628"/>
                  <a:pt x="37136" y="2282143"/>
                  <a:pt x="43543" y="2307771"/>
                </a:cubicBezTo>
                <a:cubicBezTo>
                  <a:pt x="48030" y="2325721"/>
                  <a:pt x="47140" y="2345194"/>
                  <a:pt x="54428" y="2362200"/>
                </a:cubicBezTo>
                <a:cubicBezTo>
                  <a:pt x="58471" y="2371633"/>
                  <a:pt x="67660" y="2378278"/>
                  <a:pt x="76200" y="2383971"/>
                </a:cubicBezTo>
                <a:cubicBezTo>
                  <a:pt x="110829" y="2407057"/>
                  <a:pt x="157112" y="2418378"/>
                  <a:pt x="195943" y="2427514"/>
                </a:cubicBezTo>
                <a:cubicBezTo>
                  <a:pt x="231964" y="2435989"/>
                  <a:pt x="268514" y="2442028"/>
                  <a:pt x="304800" y="2449285"/>
                </a:cubicBezTo>
                <a:cubicBezTo>
                  <a:pt x="322943" y="2452914"/>
                  <a:pt x="342049" y="2453299"/>
                  <a:pt x="359228" y="2460171"/>
                </a:cubicBezTo>
                <a:lnTo>
                  <a:pt x="413657" y="2481943"/>
                </a:lnTo>
                <a:cubicBezTo>
                  <a:pt x="518886" y="2478314"/>
                  <a:pt x="624733" y="2483012"/>
                  <a:pt x="729343" y="2471057"/>
                </a:cubicBezTo>
                <a:cubicBezTo>
                  <a:pt x="753527" y="2468293"/>
                  <a:pt x="772600" y="2448694"/>
                  <a:pt x="794657" y="2438400"/>
                </a:cubicBezTo>
                <a:cubicBezTo>
                  <a:pt x="882500" y="2397406"/>
                  <a:pt x="905831" y="2386114"/>
                  <a:pt x="1001485" y="2362200"/>
                </a:cubicBezTo>
                <a:cubicBezTo>
                  <a:pt x="1275186" y="2293774"/>
                  <a:pt x="904040" y="2419856"/>
                  <a:pt x="1436914" y="2296885"/>
                </a:cubicBezTo>
                <a:cubicBezTo>
                  <a:pt x="1484085" y="2285999"/>
                  <a:pt x="1531585" y="2276448"/>
                  <a:pt x="1578428" y="2264228"/>
                </a:cubicBezTo>
                <a:cubicBezTo>
                  <a:pt x="1615085" y="2254665"/>
                  <a:pt x="1649877" y="2237556"/>
                  <a:pt x="1687285" y="2231571"/>
                </a:cubicBezTo>
                <a:cubicBezTo>
                  <a:pt x="1741149" y="2222953"/>
                  <a:pt x="1796142" y="2224314"/>
                  <a:pt x="1850571" y="2220685"/>
                </a:cubicBezTo>
                <a:cubicBezTo>
                  <a:pt x="1875971" y="2213428"/>
                  <a:pt x="1900941" y="2204449"/>
                  <a:pt x="1926771" y="2198914"/>
                </a:cubicBezTo>
                <a:cubicBezTo>
                  <a:pt x="1951859" y="2193538"/>
                  <a:pt x="1978158" y="2194558"/>
                  <a:pt x="2002971" y="2188028"/>
                </a:cubicBezTo>
                <a:cubicBezTo>
                  <a:pt x="2116245" y="2158219"/>
                  <a:pt x="2226297" y="2116395"/>
                  <a:pt x="2340428" y="2090057"/>
                </a:cubicBezTo>
                <a:cubicBezTo>
                  <a:pt x="2387600" y="2079171"/>
                  <a:pt x="2435629" y="2071496"/>
                  <a:pt x="2481943" y="2057400"/>
                </a:cubicBezTo>
                <a:cubicBezTo>
                  <a:pt x="2602694" y="2020650"/>
                  <a:pt x="2726265" y="1989887"/>
                  <a:pt x="2841171" y="1937657"/>
                </a:cubicBezTo>
                <a:cubicBezTo>
                  <a:pt x="2881085" y="1919514"/>
                  <a:pt x="2920084" y="1899205"/>
                  <a:pt x="2960914" y="1883228"/>
                </a:cubicBezTo>
                <a:cubicBezTo>
                  <a:pt x="3003656" y="1866503"/>
                  <a:pt x="3049062" y="1857064"/>
                  <a:pt x="3091543" y="1839685"/>
                </a:cubicBezTo>
                <a:cubicBezTo>
                  <a:pt x="3129091" y="1824324"/>
                  <a:pt x="3162536" y="1799820"/>
                  <a:pt x="3200400" y="1785257"/>
                </a:cubicBezTo>
                <a:cubicBezTo>
                  <a:pt x="3243734" y="1768590"/>
                  <a:pt x="3426125" y="1721666"/>
                  <a:pt x="3483428" y="1687285"/>
                </a:cubicBezTo>
                <a:cubicBezTo>
                  <a:pt x="3541305" y="1652559"/>
                  <a:pt x="3590555" y="1604983"/>
                  <a:pt x="3646714" y="1567543"/>
                </a:cubicBezTo>
                <a:cubicBezTo>
                  <a:pt x="3668485" y="1553029"/>
                  <a:pt x="3689591" y="1537462"/>
                  <a:pt x="3712028" y="1524000"/>
                </a:cubicBezTo>
                <a:cubicBezTo>
                  <a:pt x="3725943" y="1515651"/>
                  <a:pt x="3742277" y="1511534"/>
                  <a:pt x="3755571" y="1502228"/>
                </a:cubicBezTo>
                <a:cubicBezTo>
                  <a:pt x="3778788" y="1485976"/>
                  <a:pt x="3797046" y="1463125"/>
                  <a:pt x="3820885" y="1447800"/>
                </a:cubicBezTo>
                <a:cubicBezTo>
                  <a:pt x="3848186" y="1430250"/>
                  <a:pt x="3880590" y="1421681"/>
                  <a:pt x="3907971" y="1404257"/>
                </a:cubicBezTo>
                <a:cubicBezTo>
                  <a:pt x="3920959" y="1395992"/>
                  <a:pt x="3927819" y="1380139"/>
                  <a:pt x="3940628" y="1371600"/>
                </a:cubicBezTo>
                <a:cubicBezTo>
                  <a:pt x="3960881" y="1358098"/>
                  <a:pt x="3985407" y="1352011"/>
                  <a:pt x="4005943" y="1338943"/>
                </a:cubicBezTo>
                <a:cubicBezTo>
                  <a:pt x="4025545" y="1326469"/>
                  <a:pt x="4043345" y="1311210"/>
                  <a:pt x="4060371" y="1295400"/>
                </a:cubicBezTo>
                <a:lnTo>
                  <a:pt x="4212771" y="1143000"/>
                </a:lnTo>
                <a:cubicBezTo>
                  <a:pt x="4227285" y="1128486"/>
                  <a:pt x="4240286" y="1112280"/>
                  <a:pt x="4256314" y="1099457"/>
                </a:cubicBezTo>
                <a:cubicBezTo>
                  <a:pt x="4274457" y="1084943"/>
                  <a:pt x="4295735" y="1073651"/>
                  <a:pt x="4310743" y="1055914"/>
                </a:cubicBezTo>
                <a:cubicBezTo>
                  <a:pt x="4382897" y="970642"/>
                  <a:pt x="4413152" y="872868"/>
                  <a:pt x="4463143" y="772885"/>
                </a:cubicBezTo>
                <a:cubicBezTo>
                  <a:pt x="4534324" y="630523"/>
                  <a:pt x="4461648" y="803839"/>
                  <a:pt x="4517571" y="664028"/>
                </a:cubicBezTo>
                <a:cubicBezTo>
                  <a:pt x="4513654" y="593529"/>
                  <a:pt x="4520766" y="499441"/>
                  <a:pt x="4495800" y="424543"/>
                </a:cubicBezTo>
                <a:cubicBezTo>
                  <a:pt x="4489621" y="406005"/>
                  <a:pt x="4481285" y="388257"/>
                  <a:pt x="4474028" y="370114"/>
                </a:cubicBezTo>
                <a:cubicBezTo>
                  <a:pt x="4470400" y="351971"/>
                  <a:pt x="4470015" y="332864"/>
                  <a:pt x="4463143" y="315685"/>
                </a:cubicBezTo>
                <a:cubicBezTo>
                  <a:pt x="4455285" y="296040"/>
                  <a:pt x="4439947" y="280181"/>
                  <a:pt x="4430485" y="261257"/>
                </a:cubicBezTo>
                <a:cubicBezTo>
                  <a:pt x="4425353" y="250994"/>
                  <a:pt x="4424732" y="238863"/>
                  <a:pt x="4419600" y="228600"/>
                </a:cubicBezTo>
                <a:cubicBezTo>
                  <a:pt x="4411051" y="211502"/>
                  <a:pt x="4373384" y="163899"/>
                  <a:pt x="4365171" y="152400"/>
                </a:cubicBezTo>
                <a:cubicBezTo>
                  <a:pt x="4357567" y="141754"/>
                  <a:pt x="4349251" y="131445"/>
                  <a:pt x="4343400" y="119743"/>
                </a:cubicBezTo>
                <a:cubicBezTo>
                  <a:pt x="4338268" y="109480"/>
                  <a:pt x="4340628" y="95199"/>
                  <a:pt x="4332514" y="87085"/>
                </a:cubicBezTo>
                <a:cubicBezTo>
                  <a:pt x="4324400" y="78971"/>
                  <a:pt x="4310743" y="79828"/>
                  <a:pt x="4299857" y="76200"/>
                </a:cubicBezTo>
                <a:cubicBezTo>
                  <a:pt x="4253773" y="41637"/>
                  <a:pt x="4253517" y="34274"/>
                  <a:pt x="4191000" y="21771"/>
                </a:cubicBezTo>
                <a:lnTo>
                  <a:pt x="4082143" y="0"/>
                </a:lnTo>
                <a:cubicBezTo>
                  <a:pt x="4034971" y="3628"/>
                  <a:pt x="3987020" y="1607"/>
                  <a:pt x="3940628" y="10885"/>
                </a:cubicBezTo>
                <a:cubicBezTo>
                  <a:pt x="3913530" y="16305"/>
                  <a:pt x="3890511" y="34414"/>
                  <a:pt x="3864428" y="43543"/>
                </a:cubicBezTo>
                <a:cubicBezTo>
                  <a:pt x="3817845" y="59847"/>
                  <a:pt x="3770794" y="75115"/>
                  <a:pt x="3722914" y="87085"/>
                </a:cubicBezTo>
                <a:cubicBezTo>
                  <a:pt x="3669065" y="100547"/>
                  <a:pt x="3613386" y="105919"/>
                  <a:pt x="3559628" y="119743"/>
                </a:cubicBezTo>
                <a:cubicBezTo>
                  <a:pt x="3486249" y="138612"/>
                  <a:pt x="3415877" y="168621"/>
                  <a:pt x="3341914" y="185057"/>
                </a:cubicBezTo>
                <a:cubicBezTo>
                  <a:pt x="3214144" y="213450"/>
                  <a:pt x="3259400" y="205226"/>
                  <a:pt x="3113314" y="228600"/>
                </a:cubicBezTo>
                <a:cubicBezTo>
                  <a:pt x="3047501" y="239130"/>
                  <a:pt x="2931548" y="254089"/>
                  <a:pt x="2862943" y="272143"/>
                </a:cubicBezTo>
                <a:cubicBezTo>
                  <a:pt x="2829653" y="280904"/>
                  <a:pt x="2798139" y="295587"/>
                  <a:pt x="2764971" y="304800"/>
                </a:cubicBezTo>
                <a:cubicBezTo>
                  <a:pt x="2732738" y="313754"/>
                  <a:pt x="2699564" y="318909"/>
                  <a:pt x="2667000" y="326571"/>
                </a:cubicBezTo>
                <a:cubicBezTo>
                  <a:pt x="2535248" y="357572"/>
                  <a:pt x="2626582" y="340566"/>
                  <a:pt x="2514600" y="359228"/>
                </a:cubicBezTo>
                <a:cubicBezTo>
                  <a:pt x="2383328" y="424864"/>
                  <a:pt x="2467980" y="389654"/>
                  <a:pt x="2307771" y="435428"/>
                </a:cubicBezTo>
                <a:cubicBezTo>
                  <a:pt x="2271345" y="445835"/>
                  <a:pt x="2236062" y="460655"/>
                  <a:pt x="2198914" y="468085"/>
                </a:cubicBezTo>
                <a:cubicBezTo>
                  <a:pt x="2145070" y="478854"/>
                  <a:pt x="2089900" y="481507"/>
                  <a:pt x="2035628" y="489857"/>
                </a:cubicBezTo>
                <a:cubicBezTo>
                  <a:pt x="2021227" y="492073"/>
                  <a:pt x="1899321" y="514100"/>
                  <a:pt x="1861457" y="522514"/>
                </a:cubicBezTo>
                <a:cubicBezTo>
                  <a:pt x="1846852" y="525760"/>
                  <a:pt x="1832585" y="530466"/>
                  <a:pt x="1817914" y="533400"/>
                </a:cubicBezTo>
                <a:cubicBezTo>
                  <a:pt x="1765609" y="543861"/>
                  <a:pt x="1719011" y="548484"/>
                  <a:pt x="1665514" y="555171"/>
                </a:cubicBezTo>
                <a:cubicBezTo>
                  <a:pt x="1590862" y="604940"/>
                  <a:pt x="1655413" y="569598"/>
                  <a:pt x="1491343" y="587828"/>
                </a:cubicBezTo>
                <a:cubicBezTo>
                  <a:pt x="1460567" y="591247"/>
                  <a:pt x="1432820" y="598889"/>
                  <a:pt x="1404257" y="609600"/>
                </a:cubicBezTo>
                <a:cubicBezTo>
                  <a:pt x="1385961" y="616461"/>
                  <a:pt x="1367033" y="622107"/>
                  <a:pt x="1349828" y="631371"/>
                </a:cubicBezTo>
                <a:cubicBezTo>
                  <a:pt x="1209150" y="707121"/>
                  <a:pt x="1316104" y="670706"/>
                  <a:pt x="1153885" y="740228"/>
                </a:cubicBezTo>
                <a:cubicBezTo>
                  <a:pt x="1114848" y="756958"/>
                  <a:pt x="1073576" y="767998"/>
                  <a:pt x="1034143" y="783771"/>
                </a:cubicBezTo>
                <a:cubicBezTo>
                  <a:pt x="1000962" y="797044"/>
                  <a:pt x="969217" y="813707"/>
                  <a:pt x="936171" y="827314"/>
                </a:cubicBezTo>
                <a:cubicBezTo>
                  <a:pt x="907504" y="839118"/>
                  <a:pt x="877234" y="846979"/>
                  <a:pt x="849085" y="859971"/>
                </a:cubicBezTo>
                <a:cubicBezTo>
                  <a:pt x="741575" y="909591"/>
                  <a:pt x="847949" y="881969"/>
                  <a:pt x="740228" y="903514"/>
                </a:cubicBezTo>
                <a:cubicBezTo>
                  <a:pt x="609935" y="968659"/>
                  <a:pt x="795167" y="877551"/>
                  <a:pt x="642257" y="947057"/>
                </a:cubicBezTo>
                <a:cubicBezTo>
                  <a:pt x="620098" y="957130"/>
                  <a:pt x="598158" y="967781"/>
                  <a:pt x="576943" y="979714"/>
                </a:cubicBezTo>
                <a:cubicBezTo>
                  <a:pt x="540061" y="1000460"/>
                  <a:pt x="507374" y="1029312"/>
                  <a:pt x="468085" y="1045028"/>
                </a:cubicBezTo>
                <a:cubicBezTo>
                  <a:pt x="449942" y="1052285"/>
                  <a:pt x="431134" y="1058061"/>
                  <a:pt x="413657" y="1066800"/>
                </a:cubicBezTo>
                <a:cubicBezTo>
                  <a:pt x="340876" y="1103191"/>
                  <a:pt x="384546" y="1099457"/>
                  <a:pt x="337457" y="1099457"/>
                </a:cubicBezTo>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A blue and white cover with a baseball bat and ball&#10;&#10;Description automatically generated">
            <a:extLst>
              <a:ext uri="{FF2B5EF4-FFF2-40B4-BE49-F238E27FC236}">
                <a16:creationId xmlns:a16="http://schemas.microsoft.com/office/drawing/2014/main" id="{20A18902-7EBD-7559-5AA1-EB09F4076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3486" y="4056389"/>
            <a:ext cx="5364836"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4CD4753-19D9-9BDE-CE42-2A1C0EE5104E}"/>
              </a:ext>
            </a:extLst>
          </p:cNvPr>
          <p:cNvSpPr txBox="1"/>
          <p:nvPr/>
        </p:nvSpPr>
        <p:spPr>
          <a:xfrm>
            <a:off x="2032016" y="5642071"/>
            <a:ext cx="1800493" cy="646331"/>
          </a:xfrm>
          <a:prstGeom prst="rect">
            <a:avLst/>
          </a:prstGeom>
          <a:noFill/>
        </p:spPr>
        <p:txBody>
          <a:bodyPr wrap="none" rtlCol="0">
            <a:spAutoFit/>
          </a:bodyPr>
          <a:lstStyle/>
          <a:p>
            <a:r>
              <a:rPr lang="en-US" dirty="0"/>
              <a:t>Gates open 5:30</a:t>
            </a:r>
          </a:p>
          <a:p>
            <a:r>
              <a:rPr lang="en-US" dirty="0"/>
              <a:t>Game starts 6:45</a:t>
            </a:r>
          </a:p>
        </p:txBody>
      </p:sp>
    </p:spTree>
    <p:extLst>
      <p:ext uri="{BB962C8B-B14F-4D97-AF65-F5344CB8AC3E}">
        <p14:creationId xmlns:p14="http://schemas.microsoft.com/office/powerpoint/2010/main" val="5585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F7F35F-D407-49F5-979E-04E3D247B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211059"/>
            <a:ext cx="7696199" cy="6435881"/>
          </a:xfrm>
          <a:prstGeom prst="rect">
            <a:avLst/>
          </a:prstGeom>
        </p:spPr>
      </p:pic>
      <p:sp>
        <p:nvSpPr>
          <p:cNvPr id="4" name="Rectangle: Rounded Corners 3">
            <a:extLst>
              <a:ext uri="{FF2B5EF4-FFF2-40B4-BE49-F238E27FC236}">
                <a16:creationId xmlns:a16="http://schemas.microsoft.com/office/drawing/2014/main" id="{6852F217-C19A-404C-8554-D84DB3D96DAA}"/>
              </a:ext>
            </a:extLst>
          </p:cNvPr>
          <p:cNvSpPr/>
          <p:nvPr/>
        </p:nvSpPr>
        <p:spPr>
          <a:xfrm>
            <a:off x="847725" y="790409"/>
            <a:ext cx="1743075"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0CFB0E7-E58D-43B5-878D-3F2C143DADC8}"/>
              </a:ext>
            </a:extLst>
          </p:cNvPr>
          <p:cNvSpPr/>
          <p:nvPr/>
        </p:nvSpPr>
        <p:spPr>
          <a:xfrm rot="19004179">
            <a:off x="3709524" y="5580303"/>
            <a:ext cx="1991795"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0EC8BC5-5C36-43D3-960F-D78DEB19C51F}"/>
              </a:ext>
            </a:extLst>
          </p:cNvPr>
          <p:cNvSpPr/>
          <p:nvPr/>
        </p:nvSpPr>
        <p:spPr>
          <a:xfrm>
            <a:off x="2042985" y="1354356"/>
            <a:ext cx="1991795"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77FA90E-1441-422F-8A5C-51A60DD51959}"/>
              </a:ext>
            </a:extLst>
          </p:cNvPr>
          <p:cNvSpPr txBox="1"/>
          <p:nvPr/>
        </p:nvSpPr>
        <p:spPr>
          <a:xfrm>
            <a:off x="8458200" y="1085850"/>
            <a:ext cx="3482492" cy="2862322"/>
          </a:xfrm>
          <a:prstGeom prst="rect">
            <a:avLst/>
          </a:prstGeom>
          <a:noFill/>
        </p:spPr>
        <p:txBody>
          <a:bodyPr wrap="none" rtlCol="0">
            <a:spAutoFit/>
          </a:bodyPr>
          <a:lstStyle/>
          <a:p>
            <a:r>
              <a:rPr lang="en-US" dirty="0"/>
              <a:t>RED line (direction: Glenmont)</a:t>
            </a:r>
          </a:p>
          <a:p>
            <a:r>
              <a:rPr lang="en-US" dirty="0">
                <a:latin typeface="Calibri" panose="020F0502020204030204" pitchFamily="34" charset="0"/>
                <a:cs typeface="Calibri" panose="020F0502020204030204" pitchFamily="34" charset="0"/>
              </a:rPr>
              <a:t>	→	</a:t>
            </a:r>
            <a:r>
              <a:rPr lang="en-US" dirty="0"/>
              <a:t>Gallery Place</a:t>
            </a:r>
          </a:p>
          <a:p>
            <a:r>
              <a:rPr lang="en-US" dirty="0"/>
              <a:t>GREEN line (direction: Branch Ave)</a:t>
            </a:r>
          </a:p>
          <a:p>
            <a:r>
              <a:rPr lang="en-US" dirty="0"/>
              <a:t>	</a:t>
            </a:r>
            <a:r>
              <a:rPr lang="en-US" dirty="0">
                <a:latin typeface="Calibri" panose="020F0502020204030204" pitchFamily="34" charset="0"/>
                <a:cs typeface="Calibri" panose="020F0502020204030204" pitchFamily="34" charset="0"/>
              </a:rPr>
              <a:t>→	Navy Yard-Ballpark</a:t>
            </a:r>
          </a:p>
          <a:p>
            <a:endParaRPr lang="en-US" dirty="0">
              <a:latin typeface="Calibri" panose="020F0502020204030204" pitchFamily="34" charset="0"/>
              <a:cs typeface="Calibri" panose="020F0502020204030204" pitchFamily="34" charset="0"/>
            </a:endParaRPr>
          </a:p>
          <a:p>
            <a:r>
              <a:rPr lang="en-US" dirty="0"/>
              <a:t>S/O/B line (toward Capitol Hill)</a:t>
            </a:r>
          </a:p>
          <a:p>
            <a:r>
              <a:rPr lang="en-US" dirty="0">
                <a:latin typeface="Calibri" panose="020F0502020204030204" pitchFamily="34" charset="0"/>
                <a:cs typeface="Calibri" panose="020F0502020204030204" pitchFamily="34" charset="0"/>
              </a:rPr>
              <a:t>	→	</a:t>
            </a:r>
            <a:r>
              <a:rPr lang="en-US" dirty="0"/>
              <a:t>L’Enfant Plaza</a:t>
            </a:r>
          </a:p>
          <a:p>
            <a:r>
              <a:rPr lang="en-US" dirty="0"/>
              <a:t>GREEN line (direction: Branch Ave)</a:t>
            </a:r>
          </a:p>
          <a:p>
            <a:r>
              <a:rPr lang="en-US" dirty="0"/>
              <a:t>	</a:t>
            </a:r>
            <a:r>
              <a:rPr lang="en-US" dirty="0">
                <a:latin typeface="Calibri" panose="020F0502020204030204" pitchFamily="34" charset="0"/>
                <a:cs typeface="Calibri" panose="020F0502020204030204" pitchFamily="34" charset="0"/>
              </a:rPr>
              <a:t>→	Navy Yard-Ballpark</a:t>
            </a:r>
            <a:endParaRPr lang="en-US" dirty="0"/>
          </a:p>
          <a:p>
            <a:endParaRPr lang="en-US" dirty="0"/>
          </a:p>
        </p:txBody>
      </p:sp>
      <p:sp>
        <p:nvSpPr>
          <p:cNvPr id="8" name="Arrow: Right 7">
            <a:extLst>
              <a:ext uri="{FF2B5EF4-FFF2-40B4-BE49-F238E27FC236}">
                <a16:creationId xmlns:a16="http://schemas.microsoft.com/office/drawing/2014/main" id="{29CF0116-3EA2-4CAA-8829-FF0B79BDD6F3}"/>
              </a:ext>
            </a:extLst>
          </p:cNvPr>
          <p:cNvSpPr/>
          <p:nvPr/>
        </p:nvSpPr>
        <p:spPr>
          <a:xfrm>
            <a:off x="9601200" y="6124575"/>
            <a:ext cx="1257300" cy="33337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949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11E4BE-6B4C-4DB7-B9D8-D82BB1D156E6}"/>
              </a:ext>
            </a:extLst>
          </p:cNvPr>
          <p:cNvSpPr txBox="1"/>
          <p:nvPr/>
        </p:nvSpPr>
        <p:spPr>
          <a:xfrm>
            <a:off x="723900" y="682109"/>
            <a:ext cx="6096000" cy="1015663"/>
          </a:xfrm>
          <a:prstGeom prst="rect">
            <a:avLst/>
          </a:prstGeom>
          <a:noFill/>
        </p:spPr>
        <p:txBody>
          <a:bodyPr wrap="square">
            <a:spAutoFit/>
          </a:bodyPr>
          <a:lstStyle/>
          <a:p>
            <a:r>
              <a:rPr lang="en-US" sz="2000" dirty="0"/>
              <a:t>EXIT – </a:t>
            </a:r>
          </a:p>
          <a:p>
            <a:endParaRPr lang="en-US" sz="2000" dirty="0"/>
          </a:p>
          <a:p>
            <a:r>
              <a:rPr lang="en-US" sz="2000" dirty="0"/>
              <a:t>SE corner M &amp; Half </a:t>
            </a:r>
            <a:r>
              <a:rPr lang="en-US" sz="2000" dirty="0" err="1"/>
              <a:t>Sts</a:t>
            </a:r>
            <a:r>
              <a:rPr lang="en-US" sz="2000" dirty="0"/>
              <a:t>., SE</a:t>
            </a:r>
          </a:p>
        </p:txBody>
      </p:sp>
      <p:pic>
        <p:nvPicPr>
          <p:cNvPr id="7" name="Picture 6">
            <a:extLst>
              <a:ext uri="{FF2B5EF4-FFF2-40B4-BE49-F238E27FC236}">
                <a16:creationId xmlns:a16="http://schemas.microsoft.com/office/drawing/2014/main" id="{2C01B2A8-C0A4-4F30-8A24-DB2E5F4C5A1A}"/>
              </a:ext>
            </a:extLst>
          </p:cNvPr>
          <p:cNvPicPr>
            <a:picLocks noChangeAspect="1"/>
          </p:cNvPicPr>
          <p:nvPr/>
        </p:nvPicPr>
        <p:blipFill>
          <a:blip r:embed="rId2"/>
          <a:stretch>
            <a:fillRect/>
          </a:stretch>
        </p:blipFill>
        <p:spPr>
          <a:xfrm>
            <a:off x="4681170" y="590136"/>
            <a:ext cx="5268060" cy="5925377"/>
          </a:xfrm>
          <a:prstGeom prst="rect">
            <a:avLst/>
          </a:prstGeom>
        </p:spPr>
      </p:pic>
    </p:spTree>
    <p:extLst>
      <p:ext uri="{BB962C8B-B14F-4D97-AF65-F5344CB8AC3E}">
        <p14:creationId xmlns:p14="http://schemas.microsoft.com/office/powerpoint/2010/main" val="2765191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3E9504-DA0C-68BC-22E5-7A760D053382}"/>
              </a:ext>
            </a:extLst>
          </p:cNvPr>
          <p:cNvSpPr txBox="1"/>
          <p:nvPr/>
        </p:nvSpPr>
        <p:spPr>
          <a:xfrm>
            <a:off x="1333500" y="828675"/>
            <a:ext cx="5524500" cy="523220"/>
          </a:xfrm>
          <a:prstGeom prst="rect">
            <a:avLst/>
          </a:prstGeom>
          <a:noFill/>
          <a:ln>
            <a:solidFill>
              <a:srgbClr val="FFFF00"/>
            </a:solidFill>
          </a:ln>
        </p:spPr>
        <p:txBody>
          <a:bodyPr wrap="square" rtlCol="0">
            <a:spAutoFit/>
          </a:bodyPr>
          <a:lstStyle/>
          <a:p>
            <a:pPr algn="ctr"/>
            <a:r>
              <a:rPr lang="en-US" sz="2800" dirty="0"/>
              <a:t> READINGS</a:t>
            </a:r>
          </a:p>
        </p:txBody>
      </p:sp>
      <p:sp>
        <p:nvSpPr>
          <p:cNvPr id="7" name="TextBox 6">
            <a:extLst>
              <a:ext uri="{FF2B5EF4-FFF2-40B4-BE49-F238E27FC236}">
                <a16:creationId xmlns:a16="http://schemas.microsoft.com/office/drawing/2014/main" id="{25185583-60CC-A16D-F37F-DAE7F43A7DC9}"/>
              </a:ext>
            </a:extLst>
          </p:cNvPr>
          <p:cNvSpPr txBox="1"/>
          <p:nvPr/>
        </p:nvSpPr>
        <p:spPr>
          <a:xfrm>
            <a:off x="2689374" y="2469811"/>
            <a:ext cx="2234394" cy="1938992"/>
          </a:xfrm>
          <a:prstGeom prst="rect">
            <a:avLst/>
          </a:prstGeom>
          <a:noFill/>
        </p:spPr>
        <p:txBody>
          <a:bodyPr wrap="none" rtlCol="0">
            <a:spAutoFit/>
          </a:bodyPr>
          <a:lstStyle/>
          <a:p>
            <a:r>
              <a:rPr lang="en-US" sz="2400" dirty="0"/>
              <a:t>Terms</a:t>
            </a:r>
          </a:p>
          <a:p>
            <a:endParaRPr lang="en-US" sz="2400" dirty="0"/>
          </a:p>
          <a:p>
            <a:pPr algn="ctr"/>
            <a:r>
              <a:rPr lang="en-US" sz="2400" dirty="0"/>
              <a:t>Climate change</a:t>
            </a:r>
          </a:p>
          <a:p>
            <a:pPr algn="ctr"/>
            <a:r>
              <a:rPr lang="en-US" sz="2400" dirty="0"/>
              <a:t>vs</a:t>
            </a:r>
          </a:p>
          <a:p>
            <a:pPr algn="ctr"/>
            <a:r>
              <a:rPr lang="en-US" sz="2400" dirty="0"/>
              <a:t>Global Warming</a:t>
            </a:r>
          </a:p>
        </p:txBody>
      </p:sp>
      <p:pic>
        <p:nvPicPr>
          <p:cNvPr id="9" name="Picture 8" descr="A close-up of a newspaper&#10;&#10;Description automatically generated">
            <a:extLst>
              <a:ext uri="{FF2B5EF4-FFF2-40B4-BE49-F238E27FC236}">
                <a16:creationId xmlns:a16="http://schemas.microsoft.com/office/drawing/2014/main" id="{7A049DBF-692E-E5E1-66F2-DA76A41DC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4344" y="190674"/>
            <a:ext cx="4161504" cy="6476652"/>
          </a:xfrm>
          <a:prstGeom prst="rect">
            <a:avLst/>
          </a:prstGeom>
        </p:spPr>
      </p:pic>
    </p:spTree>
    <p:extLst>
      <p:ext uri="{BB962C8B-B14F-4D97-AF65-F5344CB8AC3E}">
        <p14:creationId xmlns:p14="http://schemas.microsoft.com/office/powerpoint/2010/main" val="59093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F79F78-B12D-8468-3A02-70EE6FB59EEA}"/>
              </a:ext>
            </a:extLst>
          </p:cNvPr>
          <p:cNvSpPr txBox="1"/>
          <p:nvPr/>
        </p:nvSpPr>
        <p:spPr>
          <a:xfrm>
            <a:off x="1404258" y="1657345"/>
            <a:ext cx="8741228" cy="4632037"/>
          </a:xfrm>
          <a:prstGeom prst="rect">
            <a:avLst/>
          </a:prstGeom>
          <a:noFill/>
        </p:spPr>
        <p:txBody>
          <a:bodyPr wrap="square">
            <a:spAutoFit/>
          </a:bodyPr>
          <a:lstStyle/>
          <a:p>
            <a:pPr marL="342900" marR="0" lvl="0" indent="-342900">
              <a:spcBef>
                <a:spcPts val="0"/>
              </a:spcBef>
              <a:spcAft>
                <a:spcPts val="600"/>
              </a:spcAft>
              <a:buFont typeface="Arial" panose="020B0604020202020204" pitchFamily="34" charset="0"/>
              <a:buChar char="•"/>
            </a:pPr>
            <a:r>
              <a:rPr lang="en-US" sz="2000" dirty="0">
                <a:effectLst/>
                <a:ea typeface="Times New Roman" panose="02020603050405020304" pitchFamily="18" charset="0"/>
              </a:rPr>
              <a:t>A summary (by the organizers) of the achievements of the UN Climate Change COP 28 conference in November, which they said was “particularly momentous” for several reasons.  </a:t>
            </a:r>
            <a:endParaRPr lang="en-US" sz="2000" dirty="0">
              <a:effectLst/>
              <a:ea typeface="DengXian" panose="02010600030101010101" pitchFamily="2" charset="-122"/>
            </a:endParaRPr>
          </a:p>
          <a:p>
            <a:pPr marL="342900" marR="0" lvl="0" indent="-342900">
              <a:spcBef>
                <a:spcPts val="0"/>
              </a:spcBef>
              <a:spcAft>
                <a:spcPts val="600"/>
              </a:spcAft>
              <a:buFont typeface="Arial" panose="020B0604020202020204" pitchFamily="34" charset="0"/>
              <a:buChar char="•"/>
            </a:pPr>
            <a:r>
              <a:rPr lang="en-US" sz="2000" dirty="0">
                <a:effectLst/>
                <a:ea typeface="Times New Roman" panose="02020603050405020304" pitchFamily="18" charset="0"/>
              </a:rPr>
              <a:t>A longer (but </a:t>
            </a:r>
            <a:r>
              <a:rPr lang="en-US" sz="2000" i="1" dirty="0">
                <a:effectLst/>
                <a:ea typeface="Times New Roman" panose="02020603050405020304" pitchFamily="18" charset="0"/>
              </a:rPr>
              <a:t>not</a:t>
            </a:r>
            <a:r>
              <a:rPr lang="en-US" sz="2000" dirty="0">
                <a:effectLst/>
                <a:ea typeface="Times New Roman" panose="02020603050405020304" pitchFamily="18" charset="0"/>
              </a:rPr>
              <a:t> required reading) summary of COP 28’s “successes and failures” prepared by the Brookings Institution.</a:t>
            </a:r>
            <a:endParaRPr lang="en-US" sz="2000" dirty="0">
              <a:effectLst/>
              <a:ea typeface="DengXian" panose="02010600030101010101" pitchFamily="2" charset="-122"/>
            </a:endParaRPr>
          </a:p>
          <a:p>
            <a:pPr marL="342900" marR="0" lvl="0" indent="-342900">
              <a:spcBef>
                <a:spcPts val="0"/>
              </a:spcBef>
              <a:spcAft>
                <a:spcPts val="600"/>
              </a:spcAft>
              <a:buFont typeface="Arial" panose="020B0604020202020204" pitchFamily="34" charset="0"/>
              <a:buChar char="•"/>
            </a:pPr>
            <a:r>
              <a:rPr lang="en-US" sz="2000" dirty="0">
                <a:effectLst/>
                <a:ea typeface="Times New Roman" panose="02020603050405020304" pitchFamily="18" charset="0"/>
              </a:rPr>
              <a:t>The Executive Summary and Introduction of a paper published by guest-speaker John Conger’s organization.</a:t>
            </a:r>
            <a:endParaRPr lang="en-US" sz="2000" dirty="0">
              <a:effectLst/>
              <a:ea typeface="DengXian" panose="02010600030101010101" pitchFamily="2" charset="-122"/>
            </a:endParaRPr>
          </a:p>
          <a:p>
            <a:pPr marL="342900" indent="-342900">
              <a:spcAft>
                <a:spcPts val="600"/>
              </a:spcAft>
              <a:buFont typeface="Arial" panose="020B0604020202020204" pitchFamily="34" charset="0"/>
              <a:buChar char="•"/>
            </a:pPr>
            <a:r>
              <a:rPr lang="en-US" sz="2000" dirty="0">
                <a:effectLst/>
                <a:ea typeface="Times New Roman" panose="02020603050405020304" pitchFamily="18" charset="0"/>
                <a:cs typeface="Calibri" panose="020F0502020204030204" pitchFamily="34" charset="0"/>
              </a:rPr>
              <a:t>The factsheet covering the documents (in a combined PDF) released by the White House in late October 2021 about the climate crisis from various government departments and agencies – PLUS the key judgments (pp </a:t>
            </a:r>
            <a:r>
              <a:rPr lang="en-US" sz="2000" dirty="0" err="1">
                <a:effectLst/>
                <a:ea typeface="Times New Roman" panose="02020603050405020304" pitchFamily="18" charset="0"/>
                <a:cs typeface="Calibri" panose="020F0502020204030204" pitchFamily="34" charset="0"/>
              </a:rPr>
              <a:t>i</a:t>
            </a:r>
            <a:r>
              <a:rPr lang="en-US" sz="2000" dirty="0">
                <a:effectLst/>
                <a:ea typeface="Times New Roman" panose="02020603050405020304" pitchFamily="18" charset="0"/>
                <a:cs typeface="Calibri" panose="020F0502020204030204" pitchFamily="34" charset="0"/>
              </a:rPr>
              <a:t>-ii) of the Intelligence Community assessment.  The WH document has short summaries of each the papers by the Intelligence Community, Department of Defense, Department of Homeland Security, and its own report on the impact of climate change on migration.</a:t>
            </a:r>
            <a:endParaRPr lang="en-US" sz="2000" dirty="0"/>
          </a:p>
        </p:txBody>
      </p:sp>
      <p:sp>
        <p:nvSpPr>
          <p:cNvPr id="4" name="TextBox 3">
            <a:extLst>
              <a:ext uri="{FF2B5EF4-FFF2-40B4-BE49-F238E27FC236}">
                <a16:creationId xmlns:a16="http://schemas.microsoft.com/office/drawing/2014/main" id="{7A3737CE-A9AF-155B-2A55-36263058A811}"/>
              </a:ext>
            </a:extLst>
          </p:cNvPr>
          <p:cNvSpPr txBox="1"/>
          <p:nvPr/>
        </p:nvSpPr>
        <p:spPr>
          <a:xfrm>
            <a:off x="513791" y="568618"/>
            <a:ext cx="2528256" cy="461665"/>
          </a:xfrm>
          <a:prstGeom prst="rect">
            <a:avLst/>
          </a:prstGeom>
          <a:noFill/>
          <a:ln>
            <a:solidFill>
              <a:schemeClr val="accent5"/>
            </a:solidFill>
          </a:ln>
        </p:spPr>
        <p:txBody>
          <a:bodyPr wrap="none" lIns="548640" rIns="548640" rtlCol="0">
            <a:spAutoFit/>
          </a:bodyPr>
          <a:lstStyle/>
          <a:p>
            <a:r>
              <a:rPr lang="en-US" sz="2400" dirty="0"/>
              <a:t>READINGS</a:t>
            </a:r>
          </a:p>
        </p:txBody>
      </p:sp>
      <p:sp>
        <p:nvSpPr>
          <p:cNvPr id="6" name="TextBox 5">
            <a:extLst>
              <a:ext uri="{FF2B5EF4-FFF2-40B4-BE49-F238E27FC236}">
                <a16:creationId xmlns:a16="http://schemas.microsoft.com/office/drawing/2014/main" id="{E6D29EC7-80CF-14DC-9A14-B7E683A462D2}"/>
              </a:ext>
            </a:extLst>
          </p:cNvPr>
          <p:cNvSpPr txBox="1"/>
          <p:nvPr/>
        </p:nvSpPr>
        <p:spPr>
          <a:xfrm>
            <a:off x="8882743" y="6058549"/>
            <a:ext cx="1236236" cy="461665"/>
          </a:xfrm>
          <a:prstGeom prst="rect">
            <a:avLst/>
          </a:prstGeom>
          <a:noFill/>
        </p:spPr>
        <p:txBody>
          <a:bodyPr wrap="none" rtlCol="0">
            <a:spAutoFit/>
          </a:bodyPr>
          <a:lstStyle/>
          <a:p>
            <a:r>
              <a:rPr lang="en-US" sz="2400" dirty="0"/>
              <a:t>QUIZ </a:t>
            </a:r>
            <a:r>
              <a:rPr lang="en-US" sz="2400" dirty="0">
                <a:sym typeface="Wingdings" panose="05000000000000000000" pitchFamily="2" charset="2"/>
              </a:rPr>
              <a:t></a:t>
            </a:r>
            <a:endParaRPr lang="en-US" sz="2400" dirty="0"/>
          </a:p>
        </p:txBody>
      </p:sp>
    </p:spTree>
    <p:extLst>
      <p:ext uri="{BB962C8B-B14F-4D97-AF65-F5344CB8AC3E}">
        <p14:creationId xmlns:p14="http://schemas.microsoft.com/office/powerpoint/2010/main" val="217350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AU_analysis_class_them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_analysis_class_theme" id="{D629ACFE-B0C4-497E-BC82-35A72FF012DF}" vid="{1BAA6AC4-EBB9-499A-AE4A-F60AD4DD45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AU_analysis_class_theme</Template>
  <TotalTime>4926</TotalTime>
  <Words>1361</Words>
  <Application>Microsoft Office PowerPoint</Application>
  <PresentationFormat>Widescreen</PresentationFormat>
  <Paragraphs>345</Paragraphs>
  <Slides>40</Slides>
  <Notes>0</Notes>
  <HiddenSlides>5</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DengXian</vt:lpstr>
      <vt:lpstr>Arial</vt:lpstr>
      <vt:lpstr>Calibri</vt:lpstr>
      <vt:lpstr>Corbel</vt:lpstr>
      <vt:lpstr>Times New Roman</vt:lpstr>
      <vt:lpstr>Wingdings</vt:lpstr>
      <vt:lpstr>AU_analysis_class_theme</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Policy Seminar and NSC Simulation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401/402 Intro on Tuesday 2023-08-29</dc:title>
  <dc:subject/>
  <dc:creator>Fulton Armstrong</dc:creator>
  <cp:keywords/>
  <dc:description>This is the 401/402 part of the block I will do on Tuesday, 29 August. Before that class, I will merge it with the Bootcamp part of the block I will do on that day.</dc:description>
  <cp:lastModifiedBy>Fulton A</cp:lastModifiedBy>
  <cp:revision>233</cp:revision>
  <cp:lastPrinted>2024-04-15T16:18:00Z</cp:lastPrinted>
  <dcterms:created xsi:type="dcterms:W3CDTF">2020-01-10T15:37:44Z</dcterms:created>
  <dcterms:modified xsi:type="dcterms:W3CDTF">2024-04-16T16:25:58Z</dcterms:modified>
  <cp:category/>
</cp:coreProperties>
</file>