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692" r:id="rId3"/>
    <p:sldMasterId id="2147483704" r:id="rId4"/>
    <p:sldMasterId id="2147483716" r:id="rId5"/>
    <p:sldMasterId id="2147483734" r:id="rId6"/>
    <p:sldMasterId id="2147483746" r:id="rId7"/>
    <p:sldMasterId id="2147483749" r:id="rId8"/>
  </p:sldMasterIdLst>
  <p:notesMasterIdLst>
    <p:notesMasterId r:id="rId67"/>
  </p:notesMasterIdLst>
  <p:sldIdLst>
    <p:sldId id="2268" r:id="rId9"/>
    <p:sldId id="1770" r:id="rId10"/>
    <p:sldId id="1966" r:id="rId11"/>
    <p:sldId id="2384" r:id="rId12"/>
    <p:sldId id="2181" r:id="rId13"/>
    <p:sldId id="2385" r:id="rId14"/>
    <p:sldId id="2386" r:id="rId15"/>
    <p:sldId id="1958" r:id="rId16"/>
    <p:sldId id="1795" r:id="rId17"/>
    <p:sldId id="2187" r:id="rId18"/>
    <p:sldId id="2378" r:id="rId19"/>
    <p:sldId id="2380" r:id="rId20"/>
    <p:sldId id="2412" r:id="rId21"/>
    <p:sldId id="2413" r:id="rId22"/>
    <p:sldId id="260" r:id="rId23"/>
    <p:sldId id="2421" r:id="rId24"/>
    <p:sldId id="2387" r:id="rId25"/>
    <p:sldId id="2422" r:id="rId26"/>
    <p:sldId id="2423" r:id="rId27"/>
    <p:sldId id="2424" r:id="rId28"/>
    <p:sldId id="2425" r:id="rId29"/>
    <p:sldId id="2390" r:id="rId30"/>
    <p:sldId id="2408" r:id="rId31"/>
    <p:sldId id="2409" r:id="rId32"/>
    <p:sldId id="2410" r:id="rId33"/>
    <p:sldId id="2411" r:id="rId34"/>
    <p:sldId id="2391" r:id="rId35"/>
    <p:sldId id="2404" r:id="rId36"/>
    <p:sldId id="2405" r:id="rId37"/>
    <p:sldId id="2406" r:id="rId38"/>
    <p:sldId id="2407" r:id="rId39"/>
    <p:sldId id="2392" r:id="rId40"/>
    <p:sldId id="2400" r:id="rId41"/>
    <p:sldId id="2401" r:id="rId42"/>
    <p:sldId id="2402" r:id="rId43"/>
    <p:sldId id="2403" r:id="rId44"/>
    <p:sldId id="2389" r:id="rId45"/>
    <p:sldId id="256" r:id="rId46"/>
    <p:sldId id="257" r:id="rId47"/>
    <p:sldId id="258" r:id="rId48"/>
    <p:sldId id="259" r:id="rId49"/>
    <p:sldId id="2388" r:id="rId50"/>
    <p:sldId id="2419" r:id="rId51"/>
    <p:sldId id="265" r:id="rId52"/>
    <p:sldId id="266" r:id="rId53"/>
    <p:sldId id="267" r:id="rId54"/>
    <p:sldId id="2233" r:id="rId55"/>
    <p:sldId id="1876" r:id="rId56"/>
    <p:sldId id="1053" r:id="rId57"/>
    <p:sldId id="2399" r:id="rId58"/>
    <p:sldId id="1060" r:id="rId59"/>
    <p:sldId id="2382" r:id="rId60"/>
    <p:sldId id="1054" r:id="rId61"/>
    <p:sldId id="1057" r:id="rId62"/>
    <p:sldId id="1972" r:id="rId63"/>
    <p:sldId id="2381" r:id="rId64"/>
    <p:sldId id="982" r:id="rId65"/>
    <p:sldId id="2383" r:id="rId66"/>
  </p:sldIdLst>
  <p:sldSz cx="12192000" cy="6858000"/>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4FA2"/>
    <a:srgbClr val="85CBDB"/>
    <a:srgbClr val="FFFFFF"/>
    <a:srgbClr val="BF2F1E"/>
    <a:srgbClr val="E9EBE2"/>
    <a:srgbClr val="BDCAAE"/>
    <a:srgbClr val="F6F5F5"/>
    <a:srgbClr val="F8F0DE"/>
    <a:srgbClr val="92D0DB"/>
    <a:srgbClr val="1040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701D13-1E54-485B-ACDF-01F9B5D9A639}" v="9" dt="2026-04-23T13:49:05.357"/>
    <p1510:client id="{4744FB6A-0A23-4FF8-9B5E-49BB212E2592}" v="2" dt="2026-04-23T13:08:14.555"/>
    <p1510:client id="{90EE099E-CA84-40AA-80B3-A2BB47E4919C}" v="11" dt="2026-04-23T12:49:17.514"/>
    <p1510:client id="{C9D1735E-770A-4D1C-AF55-01A0B60A1075}" v="12" dt="2026-04-23T00:09:42.4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41" autoAdjust="0"/>
    <p:restoredTop sz="95073"/>
  </p:normalViewPr>
  <p:slideViewPr>
    <p:cSldViewPr snapToGrid="0">
      <p:cViewPr varScale="1">
        <p:scale>
          <a:sx n="70" d="100"/>
          <a:sy n="70" d="100"/>
        </p:scale>
        <p:origin x="225" y="48"/>
      </p:cViewPr>
      <p:guideLst>
        <p:guide orient="horz" pos="2160"/>
        <p:guide pos="3840"/>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7.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ulton A" userId="6ce49bf28c24c9be" providerId="LiveId" clId="{6BBDCC28-EAC0-40FF-A09B-B0AEED10F0DB}"/>
    <pc:docChg chg="undo custSel addSld delSld modSld">
      <pc:chgData name="Fulton A" userId="6ce49bf28c24c9be" providerId="LiveId" clId="{6BBDCC28-EAC0-40FF-A09B-B0AEED10F0DB}" dt="2026-04-23T13:49:14.976" v="30" actId="47"/>
      <pc:docMkLst>
        <pc:docMk/>
      </pc:docMkLst>
      <pc:sldChg chg="modSp mod">
        <pc:chgData name="Fulton A" userId="6ce49bf28c24c9be" providerId="LiveId" clId="{6BBDCC28-EAC0-40FF-A09B-B0AEED10F0DB}" dt="2026-04-23T13:09:42.506" v="0" actId="207"/>
        <pc:sldMkLst>
          <pc:docMk/>
          <pc:sldMk cId="0" sldId="2400"/>
        </pc:sldMkLst>
        <pc:spChg chg="mod">
          <ac:chgData name="Fulton A" userId="6ce49bf28c24c9be" providerId="LiveId" clId="{6BBDCC28-EAC0-40FF-A09B-B0AEED10F0DB}" dt="2026-04-23T13:09:42.506" v="0" actId="207"/>
          <ac:spMkLst>
            <pc:docMk/>
            <pc:sldMk cId="0" sldId="2400"/>
            <ac:spMk id="14" creationId="{00000000-0000-0000-0000-000000000000}"/>
          </ac:spMkLst>
        </pc:spChg>
      </pc:sldChg>
      <pc:sldChg chg="addSp delSp modSp del mod addAnim delAnim modAnim">
        <pc:chgData name="Fulton A" userId="6ce49bf28c24c9be" providerId="LiveId" clId="{6BBDCC28-EAC0-40FF-A09B-B0AEED10F0DB}" dt="2026-04-23T13:42:02.775" v="22" actId="47"/>
        <pc:sldMkLst>
          <pc:docMk/>
          <pc:sldMk cId="0" sldId="2414"/>
        </pc:sldMkLst>
        <pc:spChg chg="mod">
          <ac:chgData name="Fulton A" userId="6ce49bf28c24c9be" providerId="LiveId" clId="{6BBDCC28-EAC0-40FF-A09B-B0AEED10F0DB}" dt="2026-04-23T13:20:43.573" v="10" actId="207"/>
          <ac:spMkLst>
            <pc:docMk/>
            <pc:sldMk cId="0" sldId="2414"/>
            <ac:spMk id="4" creationId="{00000000-0000-0000-0000-000000000000}"/>
          </ac:spMkLst>
        </pc:spChg>
        <pc:spChg chg="add del">
          <ac:chgData name="Fulton A" userId="6ce49bf28c24c9be" providerId="LiveId" clId="{6BBDCC28-EAC0-40FF-A09B-B0AEED10F0DB}" dt="2026-04-23T13:19:57.556" v="4" actId="11529"/>
          <ac:spMkLst>
            <pc:docMk/>
            <pc:sldMk cId="0" sldId="2414"/>
            <ac:spMk id="33" creationId="{1746C867-05CD-7791-6BF3-008D3B713F6D}"/>
          </ac:spMkLst>
        </pc:spChg>
        <pc:spChg chg="add mod">
          <ac:chgData name="Fulton A" userId="6ce49bf28c24c9be" providerId="LiveId" clId="{6BBDCC28-EAC0-40FF-A09B-B0AEED10F0DB}" dt="2026-04-23T13:21:41.347" v="16" actId="1076"/>
          <ac:spMkLst>
            <pc:docMk/>
            <pc:sldMk cId="0" sldId="2414"/>
            <ac:spMk id="34" creationId="{040C6F20-932B-30A2-61CB-FB2BC06928A2}"/>
          </ac:spMkLst>
        </pc:spChg>
        <pc:spChg chg="add mod">
          <ac:chgData name="Fulton A" userId="6ce49bf28c24c9be" providerId="LiveId" clId="{6BBDCC28-EAC0-40FF-A09B-B0AEED10F0DB}" dt="2026-04-23T13:21:38.812" v="15" actId="1076"/>
          <ac:spMkLst>
            <pc:docMk/>
            <pc:sldMk cId="0" sldId="2414"/>
            <ac:spMk id="35" creationId="{7F77BB45-CBA7-6860-E701-00CEED1F2FB0}"/>
          </ac:spMkLst>
        </pc:spChg>
        <pc:spChg chg="add del mod">
          <ac:chgData name="Fulton A" userId="6ce49bf28c24c9be" providerId="LiveId" clId="{6BBDCC28-EAC0-40FF-A09B-B0AEED10F0DB}" dt="2026-04-23T13:20:11.461" v="8" actId="478"/>
          <ac:spMkLst>
            <pc:docMk/>
            <pc:sldMk cId="0" sldId="2414"/>
            <ac:spMk id="47" creationId="{A7D2E3A0-18FA-C039-5DCD-3C359E57E67D}"/>
          </ac:spMkLst>
        </pc:spChg>
      </pc:sldChg>
      <pc:sldChg chg="del">
        <pc:chgData name="Fulton A" userId="6ce49bf28c24c9be" providerId="LiveId" clId="{6BBDCC28-EAC0-40FF-A09B-B0AEED10F0DB}" dt="2026-04-23T13:49:14.976" v="30" actId="47"/>
        <pc:sldMkLst>
          <pc:docMk/>
          <pc:sldMk cId="2123865053" sldId="2415"/>
        </pc:sldMkLst>
      </pc:sldChg>
      <pc:sldChg chg="del">
        <pc:chgData name="Fulton A" userId="6ce49bf28c24c9be" providerId="LiveId" clId="{6BBDCC28-EAC0-40FF-A09B-B0AEED10F0DB}" dt="2026-04-23T13:49:14.976" v="30" actId="47"/>
        <pc:sldMkLst>
          <pc:docMk/>
          <pc:sldMk cId="3153341557" sldId="2416"/>
        </pc:sldMkLst>
      </pc:sldChg>
      <pc:sldChg chg="del">
        <pc:chgData name="Fulton A" userId="6ce49bf28c24c9be" providerId="LiveId" clId="{6BBDCC28-EAC0-40FF-A09B-B0AEED10F0DB}" dt="2026-04-23T13:49:14.976" v="30" actId="47"/>
        <pc:sldMkLst>
          <pc:docMk/>
          <pc:sldMk cId="1921539923" sldId="2417"/>
        </pc:sldMkLst>
      </pc:sldChg>
      <pc:sldChg chg="del">
        <pc:chgData name="Fulton A" userId="6ce49bf28c24c9be" providerId="LiveId" clId="{6BBDCC28-EAC0-40FF-A09B-B0AEED10F0DB}" dt="2026-04-23T13:49:14.976" v="30" actId="47"/>
        <pc:sldMkLst>
          <pc:docMk/>
          <pc:sldMk cId="2648060279" sldId="2418"/>
        </pc:sldMkLst>
      </pc:sldChg>
      <pc:sldChg chg="add del mod modShow">
        <pc:chgData name="Fulton A" userId="6ce49bf28c24c9be" providerId="LiveId" clId="{6BBDCC28-EAC0-40FF-A09B-B0AEED10F0DB}" dt="2026-04-23T13:42:05.847" v="23" actId="47"/>
        <pc:sldMkLst>
          <pc:docMk/>
          <pc:sldMk cId="2895644090" sldId="2420"/>
        </pc:sldMkLst>
      </pc:sldChg>
      <pc:sldChg chg="add del setBg">
        <pc:chgData name="Fulton A" userId="6ce49bf28c24c9be" providerId="LiveId" clId="{6BBDCC28-EAC0-40FF-A09B-B0AEED10F0DB}" dt="2026-04-23T13:41:58.701" v="21"/>
        <pc:sldMkLst>
          <pc:docMk/>
          <pc:sldMk cId="0" sldId="2421"/>
        </pc:sldMkLst>
      </pc:sldChg>
      <pc:sldChg chg="modSp add mod">
        <pc:chgData name="Fulton A" userId="6ce49bf28c24c9be" providerId="LiveId" clId="{6BBDCC28-EAC0-40FF-A09B-B0AEED10F0DB}" dt="2026-04-23T13:49:05.391" v="29" actId="27636"/>
        <pc:sldMkLst>
          <pc:docMk/>
          <pc:sldMk cId="2627019259" sldId="2422"/>
        </pc:sldMkLst>
        <pc:spChg chg="mod">
          <ac:chgData name="Fulton A" userId="6ce49bf28c24c9be" providerId="LiveId" clId="{6BBDCC28-EAC0-40FF-A09B-B0AEED10F0DB}" dt="2026-04-23T13:49:05.391" v="29" actId="27636"/>
          <ac:spMkLst>
            <pc:docMk/>
            <pc:sldMk cId="2627019259" sldId="2422"/>
            <ac:spMk id="2" creationId="{1F76ADCD-DFF1-967C-5B07-3ACDC22196EC}"/>
          </ac:spMkLst>
        </pc:spChg>
      </pc:sldChg>
      <pc:sldChg chg="modSp add del mod">
        <pc:chgData name="Fulton A" userId="6ce49bf28c24c9be" providerId="LiveId" clId="{6BBDCC28-EAC0-40FF-A09B-B0AEED10F0DB}" dt="2026-04-23T13:49:05.325" v="27"/>
        <pc:sldMkLst>
          <pc:docMk/>
          <pc:sldMk cId="3779194878" sldId="2422"/>
        </pc:sldMkLst>
        <pc:spChg chg="mod">
          <ac:chgData name="Fulton A" userId="6ce49bf28c24c9be" providerId="LiveId" clId="{6BBDCC28-EAC0-40FF-A09B-B0AEED10F0DB}" dt="2026-04-23T13:49:05.325" v="27"/>
          <ac:spMkLst>
            <pc:docMk/>
            <pc:sldMk cId="3779194878" sldId="2422"/>
            <ac:spMk id="2" creationId="{1F76ADCD-DFF1-967C-5B07-3ACDC22196EC}"/>
          </ac:spMkLst>
        </pc:spChg>
      </pc:sldChg>
      <pc:sldChg chg="add">
        <pc:chgData name="Fulton A" userId="6ce49bf28c24c9be" providerId="LiveId" clId="{6BBDCC28-EAC0-40FF-A09B-B0AEED10F0DB}" dt="2026-04-23T13:49:05.348" v="28"/>
        <pc:sldMkLst>
          <pc:docMk/>
          <pc:sldMk cId="104288740" sldId="2423"/>
        </pc:sldMkLst>
      </pc:sldChg>
      <pc:sldChg chg="add del">
        <pc:chgData name="Fulton A" userId="6ce49bf28c24c9be" providerId="LiveId" clId="{6BBDCC28-EAC0-40FF-A09B-B0AEED10F0DB}" dt="2026-04-23T13:49:05.325" v="27"/>
        <pc:sldMkLst>
          <pc:docMk/>
          <pc:sldMk cId="2599713742" sldId="2423"/>
        </pc:sldMkLst>
      </pc:sldChg>
      <pc:sldChg chg="add del setBg">
        <pc:chgData name="Fulton A" userId="6ce49bf28c24c9be" providerId="LiveId" clId="{6BBDCC28-EAC0-40FF-A09B-B0AEED10F0DB}" dt="2026-04-23T13:49:05.325" v="27"/>
        <pc:sldMkLst>
          <pc:docMk/>
          <pc:sldMk cId="2132983640" sldId="2424"/>
        </pc:sldMkLst>
      </pc:sldChg>
      <pc:sldChg chg="add">
        <pc:chgData name="Fulton A" userId="6ce49bf28c24c9be" providerId="LiveId" clId="{6BBDCC28-EAC0-40FF-A09B-B0AEED10F0DB}" dt="2026-04-23T13:49:05.348" v="28"/>
        <pc:sldMkLst>
          <pc:docMk/>
          <pc:sldMk cId="2611834906" sldId="2424"/>
        </pc:sldMkLst>
      </pc:sldChg>
      <pc:sldChg chg="add">
        <pc:chgData name="Fulton A" userId="6ce49bf28c24c9be" providerId="LiveId" clId="{6BBDCC28-EAC0-40FF-A09B-B0AEED10F0DB}" dt="2026-04-23T13:49:05.348" v="28"/>
        <pc:sldMkLst>
          <pc:docMk/>
          <pc:sldMk cId="3390957083" sldId="2425"/>
        </pc:sldMkLst>
      </pc:sldChg>
      <pc:sldChg chg="add del">
        <pc:chgData name="Fulton A" userId="6ce49bf28c24c9be" providerId="LiveId" clId="{6BBDCC28-EAC0-40FF-A09B-B0AEED10F0DB}" dt="2026-04-23T13:49:05.325" v="27"/>
        <pc:sldMkLst>
          <pc:docMk/>
          <pc:sldMk cId="3742363925" sldId="242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82119" cy="466434"/>
          </a:xfrm>
          <a:prstGeom prst="rect">
            <a:avLst/>
          </a:prstGeom>
        </p:spPr>
        <p:txBody>
          <a:bodyPr vert="horz" lIns="92407" tIns="46204" rIns="92407" bIns="46204" rtlCol="0"/>
          <a:lstStyle>
            <a:lvl1pPr algn="l">
              <a:defRPr sz="1200"/>
            </a:lvl1pPr>
          </a:lstStyle>
          <a:p>
            <a:endParaRPr lang="en-US"/>
          </a:p>
        </p:txBody>
      </p:sp>
      <p:sp>
        <p:nvSpPr>
          <p:cNvPr id="3" name="Date Placeholder 2"/>
          <p:cNvSpPr>
            <a:spLocks noGrp="1"/>
          </p:cNvSpPr>
          <p:nvPr>
            <p:ph type="dt" idx="1"/>
          </p:nvPr>
        </p:nvSpPr>
        <p:spPr>
          <a:xfrm>
            <a:off x="3898106" y="0"/>
            <a:ext cx="2982119" cy="466434"/>
          </a:xfrm>
          <a:prstGeom prst="rect">
            <a:avLst/>
          </a:prstGeom>
        </p:spPr>
        <p:txBody>
          <a:bodyPr vert="horz" lIns="92407" tIns="46204" rIns="92407" bIns="46204" rtlCol="0"/>
          <a:lstStyle>
            <a:lvl1pPr algn="r">
              <a:defRPr sz="1200"/>
            </a:lvl1pPr>
          </a:lstStyle>
          <a:p>
            <a:fld id="{A4B45A41-E728-4C03-8E92-ADFB1F2FD97D}" type="datetimeFigureOut">
              <a:rPr lang="en-US" smtClean="0"/>
              <a:t>4/23/2026</a:t>
            </a:fld>
            <a:endParaRPr lang="en-US"/>
          </a:p>
        </p:txBody>
      </p:sp>
      <p:sp>
        <p:nvSpPr>
          <p:cNvPr id="4" name="Slide Image Placeholder 3"/>
          <p:cNvSpPr>
            <a:spLocks noGrp="1" noRot="1" noChangeAspect="1"/>
          </p:cNvSpPr>
          <p:nvPr>
            <p:ph type="sldImg" idx="2"/>
          </p:nvPr>
        </p:nvSpPr>
        <p:spPr>
          <a:xfrm>
            <a:off x="654050" y="1162050"/>
            <a:ext cx="5573713" cy="3136900"/>
          </a:xfrm>
          <a:prstGeom prst="rect">
            <a:avLst/>
          </a:prstGeom>
          <a:noFill/>
          <a:ln w="12700">
            <a:solidFill>
              <a:prstClr val="black"/>
            </a:solidFill>
          </a:ln>
        </p:spPr>
        <p:txBody>
          <a:bodyPr vert="horz" lIns="92407" tIns="46204" rIns="92407" bIns="46204" rtlCol="0" anchor="ctr"/>
          <a:lstStyle/>
          <a:p>
            <a:endParaRPr lang="en-US"/>
          </a:p>
        </p:txBody>
      </p:sp>
      <p:sp>
        <p:nvSpPr>
          <p:cNvPr id="5" name="Notes Placeholder 4"/>
          <p:cNvSpPr>
            <a:spLocks noGrp="1"/>
          </p:cNvSpPr>
          <p:nvPr>
            <p:ph type="body" sz="quarter" idx="3"/>
          </p:nvPr>
        </p:nvSpPr>
        <p:spPr>
          <a:xfrm>
            <a:off x="688182" y="4473896"/>
            <a:ext cx="5505450" cy="3660458"/>
          </a:xfrm>
          <a:prstGeom prst="rect">
            <a:avLst/>
          </a:prstGeom>
        </p:spPr>
        <p:txBody>
          <a:bodyPr vert="horz" lIns="92407" tIns="46204" rIns="92407" bIns="4620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971"/>
            <a:ext cx="2982119" cy="466433"/>
          </a:xfrm>
          <a:prstGeom prst="rect">
            <a:avLst/>
          </a:prstGeom>
        </p:spPr>
        <p:txBody>
          <a:bodyPr vert="horz" lIns="92407" tIns="46204" rIns="92407" bIns="46204" rtlCol="0" anchor="b"/>
          <a:lstStyle>
            <a:lvl1pPr algn="l">
              <a:defRPr sz="1200"/>
            </a:lvl1pPr>
          </a:lstStyle>
          <a:p>
            <a:endParaRPr lang="en-US"/>
          </a:p>
        </p:txBody>
      </p:sp>
      <p:sp>
        <p:nvSpPr>
          <p:cNvPr id="7" name="Slide Number Placeholder 6"/>
          <p:cNvSpPr>
            <a:spLocks noGrp="1"/>
          </p:cNvSpPr>
          <p:nvPr>
            <p:ph type="sldNum" sz="quarter" idx="5"/>
          </p:nvPr>
        </p:nvSpPr>
        <p:spPr>
          <a:xfrm>
            <a:off x="3898106" y="8829971"/>
            <a:ext cx="2982119" cy="466433"/>
          </a:xfrm>
          <a:prstGeom prst="rect">
            <a:avLst/>
          </a:prstGeom>
        </p:spPr>
        <p:txBody>
          <a:bodyPr vert="horz" lIns="92407" tIns="46204" rIns="92407" bIns="46204" rtlCol="0" anchor="b"/>
          <a:lstStyle>
            <a:lvl1pPr algn="r">
              <a:defRPr sz="1200"/>
            </a:lvl1pPr>
          </a:lstStyle>
          <a:p>
            <a:fld id="{CA4382C9-6A48-49AF-A069-E0AA57207C6C}" type="slidenum">
              <a:rPr lang="en-US" smtClean="0"/>
              <a:t>‹#›</a:t>
            </a:fld>
            <a:endParaRPr lang="en-US"/>
          </a:p>
        </p:txBody>
      </p:sp>
    </p:spTree>
    <p:extLst>
      <p:ext uri="{BB962C8B-B14F-4D97-AF65-F5344CB8AC3E}">
        <p14:creationId xmlns:p14="http://schemas.microsoft.com/office/powerpoint/2010/main" val="2924511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4382C9-6A48-49AF-A069-E0AA57207C6C}" type="slidenum">
              <a:rPr lang="en-US" smtClean="0"/>
              <a:t>1</a:t>
            </a:fld>
            <a:endParaRPr lang="en-US"/>
          </a:p>
        </p:txBody>
      </p:sp>
    </p:spTree>
    <p:extLst>
      <p:ext uri="{BB962C8B-B14F-4D97-AF65-F5344CB8AC3E}">
        <p14:creationId xmlns:p14="http://schemas.microsoft.com/office/powerpoint/2010/main" val="3000982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C4EBA-C02F-0783-CF83-A8D30E37EB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3DF44C-B68C-F960-FFEE-FECE7D2577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B61CF6-A444-0E46-C063-1559A64B8B15}"/>
              </a:ext>
            </a:extLst>
          </p:cNvPr>
          <p:cNvSpPr>
            <a:spLocks noGrp="1"/>
          </p:cNvSpPr>
          <p:nvPr>
            <p:ph type="body" idx="1"/>
          </p:nvPr>
        </p:nvSpPr>
        <p:spPr/>
        <p:txBody>
          <a:bodyPr/>
          <a:lstStyle/>
          <a:p>
            <a:r>
              <a:rPr lang="en-US" dirty="0">
                <a:ea typeface="Calibri"/>
                <a:cs typeface="Calibri"/>
              </a:rPr>
              <a:t>Coordination – point this is where we can talk about the Isreal attacks need precision and working with the US tech can help be much more precise and have to accept that this is a long due process not something happens overnight. </a:t>
            </a:r>
          </a:p>
        </p:txBody>
      </p:sp>
      <p:sp>
        <p:nvSpPr>
          <p:cNvPr id="4" name="Slide Number Placeholder 3">
            <a:extLst>
              <a:ext uri="{FF2B5EF4-FFF2-40B4-BE49-F238E27FC236}">
                <a16:creationId xmlns:a16="http://schemas.microsoft.com/office/drawing/2014/main" id="{69258816-60CD-7D7C-0B4A-D1A0679DC2B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2367C7-ECF8-4D9A-A908-59B2AE71F0F8}"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6922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AB960-943D-5CF0-9034-D059A6C7A0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783A79-CF1C-40F6-245B-8FB8F3A131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AD18ED-F327-D302-1A2C-66CBAD33C2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9B3132-36AB-EDB3-3A7B-48EFC6806E7C}"/>
              </a:ext>
            </a:extLst>
          </p:cNvPr>
          <p:cNvSpPr>
            <a:spLocks noGrp="1"/>
          </p:cNvSpPr>
          <p:nvPr>
            <p:ph type="sldNum" sz="quarter" idx="5"/>
          </p:nvPr>
        </p:nvSpPr>
        <p:spPr/>
        <p:txBody>
          <a:bodyPr/>
          <a:lstStyle/>
          <a:p>
            <a:fld id="{CA4382C9-6A48-49AF-A069-E0AA57207C6C}" type="slidenum">
              <a:rPr lang="en-US" smtClean="0"/>
              <a:t>58</a:t>
            </a:fld>
            <a:endParaRPr lang="en-US"/>
          </a:p>
        </p:txBody>
      </p:sp>
    </p:spTree>
    <p:extLst>
      <p:ext uri="{BB962C8B-B14F-4D97-AF65-F5344CB8AC3E}">
        <p14:creationId xmlns:p14="http://schemas.microsoft.com/office/powerpoint/2010/main" val="2203914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194650"/>
          </a:xfrm>
        </p:spPr>
        <p:txBody>
          <a:bodyPr wrap="none" anchor="t">
            <a:normAutofit/>
          </a:bodyPr>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829879"/>
            <a:ext cx="9144000" cy="618523"/>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C2A612B4-EC48-419E-AD90-569E22E2D17F}" type="datetimeFigureOut">
              <a:rPr lang="en-US" smtClean="0"/>
              <a:t>4/23/2026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086384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2"/>
            <a:ext cx="10515600" cy="819355"/>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7"/>
            <a:ext cx="105156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9" y="5186516"/>
            <a:ext cx="10514012"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999565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839789" y="4489399"/>
            <a:ext cx="10514012"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726718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720645" y="3365557"/>
            <a:ext cx="8752299"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2322045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9"/>
            <a:ext cx="10515600" cy="2511835"/>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839789" y="4850581"/>
            <a:ext cx="10514012"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1190256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7"/>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1" y="1885950"/>
            <a:ext cx="2946867"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1"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4587996" y="1885950"/>
            <a:ext cx="293624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7829037" y="1885950"/>
            <a:ext cx="2932113"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7" y="2571750"/>
            <a:ext cx="29321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C2A612B4-EC48-419E-AD90-569E22E2D17F}" type="datetimeFigureOut">
              <a:rPr lang="en-US" smtClean="0"/>
              <a:t>4/23/2026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1727609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7"/>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1"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1"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1332085" y="4873767"/>
            <a:ext cx="2940051"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4568998" y="4297503"/>
            <a:ext cx="293052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4567645" y="4873766"/>
            <a:ext cx="2934407"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7804324" y="4297503"/>
            <a:ext cx="2932113"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7804322"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7804198" y="4873764"/>
            <a:ext cx="2935997"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C2A612B4-EC48-419E-AD90-569E22E2D17F}" type="datetimeFigureOut">
              <a:rPr lang="en-US" smtClean="0"/>
              <a:t>4/23/2026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4237084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214756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0442971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0285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6329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1409497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84399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11228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8159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35260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05912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65163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86873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52909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9597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2531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194650"/>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829878"/>
            <a:ext cx="9144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4056786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625937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319515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48931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90754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641691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359457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894670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333248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116767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95859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A612B4-EC48-419E-AD90-569E22E2D17F}" type="datetimeFigureOut">
              <a:rPr lang="en-US" smtClean="0"/>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9758431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699955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24851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0107203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4063134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775947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4/23/2026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9839387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4/23/2026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2568582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9756504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238126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411421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1" y="1681163"/>
            <a:ext cx="5035548"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1"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A612B4-EC48-419E-AD90-569E22E2D17F}" type="datetimeFigureOut">
              <a:rPr lang="en-US" smtClean="0"/>
              <a:t>4/23/2026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3918137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4/23/2026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8778800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4242591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spTree>
    <p:extLst>
      <p:ext uri="{BB962C8B-B14F-4D97-AF65-F5344CB8AC3E}">
        <p14:creationId xmlns:p14="http://schemas.microsoft.com/office/powerpoint/2010/main" val="10027886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1415985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spTree>
    <p:extLst>
      <p:ext uri="{BB962C8B-B14F-4D97-AF65-F5344CB8AC3E}">
        <p14:creationId xmlns:p14="http://schemas.microsoft.com/office/powerpoint/2010/main" val="2389437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9955609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2593111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3602331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BA2E1-DA4C-32B4-6A18-A76DA569E5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2FD04D-5AFB-1BC5-D3F5-AC0BAC543A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67C8D8-7E75-9963-DEA0-E337AAA7E25D}"/>
              </a:ext>
            </a:extLst>
          </p:cNvPr>
          <p:cNvSpPr>
            <a:spLocks noGrp="1"/>
          </p:cNvSpPr>
          <p:nvPr>
            <p:ph type="dt" sz="half" idx="10"/>
          </p:nvPr>
        </p:nvSpPr>
        <p:spPr/>
        <p:txBody>
          <a:bodyPr/>
          <a:lstStyle/>
          <a:p>
            <a:fld id="{D86F2767-D8CA-CE48-A33B-D0C99825CCF0}" type="datetimeFigureOut">
              <a:rPr lang="en-US" smtClean="0"/>
              <a:t>4/23/2026</a:t>
            </a:fld>
            <a:endParaRPr lang="en-US"/>
          </a:p>
        </p:txBody>
      </p:sp>
      <p:sp>
        <p:nvSpPr>
          <p:cNvPr id="5" name="Footer Placeholder 4">
            <a:extLst>
              <a:ext uri="{FF2B5EF4-FFF2-40B4-BE49-F238E27FC236}">
                <a16:creationId xmlns:a16="http://schemas.microsoft.com/office/drawing/2014/main" id="{5A96E05B-38E4-13D0-2F27-84043DE0EE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5F8DE2-C1D9-F129-2027-92B13E12E787}"/>
              </a:ext>
            </a:extLst>
          </p:cNvPr>
          <p:cNvSpPr>
            <a:spLocks noGrp="1"/>
          </p:cNvSpPr>
          <p:nvPr>
            <p:ph type="sldNum" sz="quarter" idx="12"/>
          </p:nvPr>
        </p:nvSpPr>
        <p:spPr/>
        <p:txBody>
          <a:bodyPr/>
          <a:lstStyle/>
          <a:p>
            <a:fld id="{381B41C2-E040-034A-9163-F4051DB197D0}" type="slidenum">
              <a:rPr lang="en-US" smtClean="0"/>
              <a:t>‹#›</a:t>
            </a:fld>
            <a:endParaRPr lang="en-US"/>
          </a:p>
        </p:txBody>
      </p:sp>
    </p:spTree>
    <p:extLst>
      <p:ext uri="{BB962C8B-B14F-4D97-AF65-F5344CB8AC3E}">
        <p14:creationId xmlns:p14="http://schemas.microsoft.com/office/powerpoint/2010/main" val="2354387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0033D-2A44-2C3F-2224-AC0CC41A1E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F1F958-756E-7A69-A0B4-A95A9F6C1E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F15A13-E982-E98E-4FA2-84B52D230FDC}"/>
              </a:ext>
            </a:extLst>
          </p:cNvPr>
          <p:cNvSpPr>
            <a:spLocks noGrp="1"/>
          </p:cNvSpPr>
          <p:nvPr>
            <p:ph type="dt" sz="half" idx="10"/>
          </p:nvPr>
        </p:nvSpPr>
        <p:spPr/>
        <p:txBody>
          <a:bodyPr/>
          <a:lstStyle/>
          <a:p>
            <a:fld id="{D86F2767-D8CA-CE48-A33B-D0C99825CCF0}" type="datetimeFigureOut">
              <a:rPr lang="en-US" smtClean="0"/>
              <a:t>4/23/2026</a:t>
            </a:fld>
            <a:endParaRPr lang="en-US"/>
          </a:p>
        </p:txBody>
      </p:sp>
      <p:sp>
        <p:nvSpPr>
          <p:cNvPr id="5" name="Footer Placeholder 4">
            <a:extLst>
              <a:ext uri="{FF2B5EF4-FFF2-40B4-BE49-F238E27FC236}">
                <a16:creationId xmlns:a16="http://schemas.microsoft.com/office/drawing/2014/main" id="{176FE46D-353B-E95E-B0C7-14CDF70F82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516C17-088B-A3CA-4F76-D8F305EDE4EE}"/>
              </a:ext>
            </a:extLst>
          </p:cNvPr>
          <p:cNvSpPr>
            <a:spLocks noGrp="1"/>
          </p:cNvSpPr>
          <p:nvPr>
            <p:ph type="sldNum" sz="quarter" idx="12"/>
          </p:nvPr>
        </p:nvSpPr>
        <p:spPr/>
        <p:txBody>
          <a:bodyPr/>
          <a:lstStyle/>
          <a:p>
            <a:fld id="{381B41C2-E040-034A-9163-F4051DB197D0}" type="slidenum">
              <a:rPr lang="en-US" smtClean="0"/>
              <a:t>‹#›</a:t>
            </a:fld>
            <a:endParaRPr lang="en-US"/>
          </a:p>
        </p:txBody>
      </p:sp>
    </p:spTree>
    <p:extLst>
      <p:ext uri="{BB962C8B-B14F-4D97-AF65-F5344CB8AC3E}">
        <p14:creationId xmlns:p14="http://schemas.microsoft.com/office/powerpoint/2010/main" val="323591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2A612B4-EC48-419E-AD90-569E22E2D17F}" type="datetimeFigureOut">
              <a:rPr lang="en-US" smtClean="0"/>
              <a:t>4/23/2026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10205768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4E6D-2493-00A2-ED37-D77CEDD173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15849A-7F17-8773-241D-A15542F9072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A43AC5-251B-CE84-702B-A80052EE90EC}"/>
              </a:ext>
            </a:extLst>
          </p:cNvPr>
          <p:cNvSpPr>
            <a:spLocks noGrp="1"/>
          </p:cNvSpPr>
          <p:nvPr>
            <p:ph type="dt" sz="half" idx="10"/>
          </p:nvPr>
        </p:nvSpPr>
        <p:spPr/>
        <p:txBody>
          <a:bodyPr/>
          <a:lstStyle/>
          <a:p>
            <a:fld id="{D86F2767-D8CA-CE48-A33B-D0C99825CCF0}" type="datetimeFigureOut">
              <a:rPr lang="en-US" smtClean="0"/>
              <a:t>4/23/2026</a:t>
            </a:fld>
            <a:endParaRPr lang="en-US"/>
          </a:p>
        </p:txBody>
      </p:sp>
      <p:sp>
        <p:nvSpPr>
          <p:cNvPr id="5" name="Footer Placeholder 4">
            <a:extLst>
              <a:ext uri="{FF2B5EF4-FFF2-40B4-BE49-F238E27FC236}">
                <a16:creationId xmlns:a16="http://schemas.microsoft.com/office/drawing/2014/main" id="{296FC3A5-7E03-7FC0-51CC-04141102C5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73B82F-A8DB-6C15-9B91-436EEE0DE944}"/>
              </a:ext>
            </a:extLst>
          </p:cNvPr>
          <p:cNvSpPr>
            <a:spLocks noGrp="1"/>
          </p:cNvSpPr>
          <p:nvPr>
            <p:ph type="sldNum" sz="quarter" idx="12"/>
          </p:nvPr>
        </p:nvSpPr>
        <p:spPr/>
        <p:txBody>
          <a:bodyPr/>
          <a:lstStyle/>
          <a:p>
            <a:fld id="{381B41C2-E040-034A-9163-F4051DB197D0}" type="slidenum">
              <a:rPr lang="en-US" smtClean="0"/>
              <a:t>‹#›</a:t>
            </a:fld>
            <a:endParaRPr lang="en-US"/>
          </a:p>
        </p:txBody>
      </p:sp>
    </p:spTree>
    <p:extLst>
      <p:ext uri="{BB962C8B-B14F-4D97-AF65-F5344CB8AC3E}">
        <p14:creationId xmlns:p14="http://schemas.microsoft.com/office/powerpoint/2010/main" val="3884570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F027D-CAA9-0CB1-890B-65CDEF2475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B5006D-1BED-938A-BAC4-08A4D88E6A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D88EAC-84B6-9B34-FF37-A00F89A4D3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5D513-63C5-4EAA-E683-D0833CED9771}"/>
              </a:ext>
            </a:extLst>
          </p:cNvPr>
          <p:cNvSpPr>
            <a:spLocks noGrp="1"/>
          </p:cNvSpPr>
          <p:nvPr>
            <p:ph type="dt" sz="half" idx="10"/>
          </p:nvPr>
        </p:nvSpPr>
        <p:spPr/>
        <p:txBody>
          <a:bodyPr/>
          <a:lstStyle/>
          <a:p>
            <a:fld id="{D86F2767-D8CA-CE48-A33B-D0C99825CCF0}" type="datetimeFigureOut">
              <a:rPr lang="en-US" smtClean="0"/>
              <a:t>4/23/2026</a:t>
            </a:fld>
            <a:endParaRPr lang="en-US"/>
          </a:p>
        </p:txBody>
      </p:sp>
      <p:sp>
        <p:nvSpPr>
          <p:cNvPr id="6" name="Footer Placeholder 5">
            <a:extLst>
              <a:ext uri="{FF2B5EF4-FFF2-40B4-BE49-F238E27FC236}">
                <a16:creationId xmlns:a16="http://schemas.microsoft.com/office/drawing/2014/main" id="{74C667BE-A501-17BC-073D-78849612DF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5EF9CF-07B7-A396-3ED3-3B115A4AD1F2}"/>
              </a:ext>
            </a:extLst>
          </p:cNvPr>
          <p:cNvSpPr>
            <a:spLocks noGrp="1"/>
          </p:cNvSpPr>
          <p:nvPr>
            <p:ph type="sldNum" sz="quarter" idx="12"/>
          </p:nvPr>
        </p:nvSpPr>
        <p:spPr/>
        <p:txBody>
          <a:bodyPr/>
          <a:lstStyle/>
          <a:p>
            <a:fld id="{381B41C2-E040-034A-9163-F4051DB197D0}" type="slidenum">
              <a:rPr lang="en-US" smtClean="0"/>
              <a:t>‹#›</a:t>
            </a:fld>
            <a:endParaRPr lang="en-US"/>
          </a:p>
        </p:txBody>
      </p:sp>
    </p:spTree>
    <p:extLst>
      <p:ext uri="{BB962C8B-B14F-4D97-AF65-F5344CB8AC3E}">
        <p14:creationId xmlns:p14="http://schemas.microsoft.com/office/powerpoint/2010/main" val="21394955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75CC6-6D3B-18A8-0F17-468EDC59C7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6EEF7-EB5E-F6AC-E7D8-637FF6BEB3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426F9D-6152-5EC1-29AC-F35DBF7C55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D44FF8-DB22-EC3A-C802-60CE05CD80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6AAF8-C5CE-CA16-9392-2FE009B9B8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BE94F0-B1C2-50F5-AD51-DBCFB537889A}"/>
              </a:ext>
            </a:extLst>
          </p:cNvPr>
          <p:cNvSpPr>
            <a:spLocks noGrp="1"/>
          </p:cNvSpPr>
          <p:nvPr>
            <p:ph type="dt" sz="half" idx="10"/>
          </p:nvPr>
        </p:nvSpPr>
        <p:spPr/>
        <p:txBody>
          <a:bodyPr/>
          <a:lstStyle/>
          <a:p>
            <a:fld id="{D86F2767-D8CA-CE48-A33B-D0C99825CCF0}" type="datetimeFigureOut">
              <a:rPr lang="en-US" smtClean="0"/>
              <a:t>4/23/2026</a:t>
            </a:fld>
            <a:endParaRPr lang="en-US"/>
          </a:p>
        </p:txBody>
      </p:sp>
      <p:sp>
        <p:nvSpPr>
          <p:cNvPr id="8" name="Footer Placeholder 7">
            <a:extLst>
              <a:ext uri="{FF2B5EF4-FFF2-40B4-BE49-F238E27FC236}">
                <a16:creationId xmlns:a16="http://schemas.microsoft.com/office/drawing/2014/main" id="{D10B3AD1-F30D-005F-E5C9-EB973187BC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D287DC-9E3F-6C63-2C94-A31797DBACD5}"/>
              </a:ext>
            </a:extLst>
          </p:cNvPr>
          <p:cNvSpPr>
            <a:spLocks noGrp="1"/>
          </p:cNvSpPr>
          <p:nvPr>
            <p:ph type="sldNum" sz="quarter" idx="12"/>
          </p:nvPr>
        </p:nvSpPr>
        <p:spPr/>
        <p:txBody>
          <a:bodyPr/>
          <a:lstStyle/>
          <a:p>
            <a:fld id="{381B41C2-E040-034A-9163-F4051DB197D0}" type="slidenum">
              <a:rPr lang="en-US" smtClean="0"/>
              <a:t>‹#›</a:t>
            </a:fld>
            <a:endParaRPr lang="en-US"/>
          </a:p>
        </p:txBody>
      </p:sp>
    </p:spTree>
    <p:extLst>
      <p:ext uri="{BB962C8B-B14F-4D97-AF65-F5344CB8AC3E}">
        <p14:creationId xmlns:p14="http://schemas.microsoft.com/office/powerpoint/2010/main" val="40166945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C40F2-F4AE-9E18-DC5A-32F786AC20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0F453E-7E99-AFA4-FB58-5DD036E3E553}"/>
              </a:ext>
            </a:extLst>
          </p:cNvPr>
          <p:cNvSpPr>
            <a:spLocks noGrp="1"/>
          </p:cNvSpPr>
          <p:nvPr>
            <p:ph type="dt" sz="half" idx="10"/>
          </p:nvPr>
        </p:nvSpPr>
        <p:spPr/>
        <p:txBody>
          <a:bodyPr/>
          <a:lstStyle/>
          <a:p>
            <a:fld id="{D86F2767-D8CA-CE48-A33B-D0C99825CCF0}" type="datetimeFigureOut">
              <a:rPr lang="en-US" smtClean="0"/>
              <a:t>4/23/2026</a:t>
            </a:fld>
            <a:endParaRPr lang="en-US"/>
          </a:p>
        </p:txBody>
      </p:sp>
      <p:sp>
        <p:nvSpPr>
          <p:cNvPr id="4" name="Footer Placeholder 3">
            <a:extLst>
              <a:ext uri="{FF2B5EF4-FFF2-40B4-BE49-F238E27FC236}">
                <a16:creationId xmlns:a16="http://schemas.microsoft.com/office/drawing/2014/main" id="{158295C5-046D-C176-7B06-838BA7310A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1A567E-3600-C4D3-74B4-B16BA350EA8A}"/>
              </a:ext>
            </a:extLst>
          </p:cNvPr>
          <p:cNvSpPr>
            <a:spLocks noGrp="1"/>
          </p:cNvSpPr>
          <p:nvPr>
            <p:ph type="sldNum" sz="quarter" idx="12"/>
          </p:nvPr>
        </p:nvSpPr>
        <p:spPr/>
        <p:txBody>
          <a:bodyPr/>
          <a:lstStyle/>
          <a:p>
            <a:fld id="{381B41C2-E040-034A-9163-F4051DB197D0}" type="slidenum">
              <a:rPr lang="en-US" smtClean="0"/>
              <a:t>‹#›</a:t>
            </a:fld>
            <a:endParaRPr lang="en-US"/>
          </a:p>
        </p:txBody>
      </p:sp>
    </p:spTree>
    <p:extLst>
      <p:ext uri="{BB962C8B-B14F-4D97-AF65-F5344CB8AC3E}">
        <p14:creationId xmlns:p14="http://schemas.microsoft.com/office/powerpoint/2010/main" val="9680000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3376C2-F281-6591-CC45-226D65D844BB}"/>
              </a:ext>
            </a:extLst>
          </p:cNvPr>
          <p:cNvSpPr>
            <a:spLocks noGrp="1"/>
          </p:cNvSpPr>
          <p:nvPr>
            <p:ph type="dt" sz="half" idx="10"/>
          </p:nvPr>
        </p:nvSpPr>
        <p:spPr/>
        <p:txBody>
          <a:bodyPr/>
          <a:lstStyle/>
          <a:p>
            <a:fld id="{D86F2767-D8CA-CE48-A33B-D0C99825CCF0}" type="datetimeFigureOut">
              <a:rPr lang="en-US" smtClean="0"/>
              <a:t>4/23/2026</a:t>
            </a:fld>
            <a:endParaRPr lang="en-US"/>
          </a:p>
        </p:txBody>
      </p:sp>
      <p:sp>
        <p:nvSpPr>
          <p:cNvPr id="3" name="Footer Placeholder 2">
            <a:extLst>
              <a:ext uri="{FF2B5EF4-FFF2-40B4-BE49-F238E27FC236}">
                <a16:creationId xmlns:a16="http://schemas.microsoft.com/office/drawing/2014/main" id="{3FEA098E-3837-55B6-9D04-001CEEA65C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9D4733-814C-CD5E-2567-554D7B2295A5}"/>
              </a:ext>
            </a:extLst>
          </p:cNvPr>
          <p:cNvSpPr>
            <a:spLocks noGrp="1"/>
          </p:cNvSpPr>
          <p:nvPr>
            <p:ph type="sldNum" sz="quarter" idx="12"/>
          </p:nvPr>
        </p:nvSpPr>
        <p:spPr/>
        <p:txBody>
          <a:bodyPr/>
          <a:lstStyle/>
          <a:p>
            <a:fld id="{381B41C2-E040-034A-9163-F4051DB197D0}" type="slidenum">
              <a:rPr lang="en-US" smtClean="0"/>
              <a:t>‹#›</a:t>
            </a:fld>
            <a:endParaRPr lang="en-US"/>
          </a:p>
        </p:txBody>
      </p:sp>
    </p:spTree>
    <p:extLst>
      <p:ext uri="{BB962C8B-B14F-4D97-AF65-F5344CB8AC3E}">
        <p14:creationId xmlns:p14="http://schemas.microsoft.com/office/powerpoint/2010/main" val="40975901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D7E0A-2ADD-6FC8-DBC5-26107293DF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0A0C44-FA3F-7136-7332-E08CC7AC3A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41B639-73B5-6AA7-DA5E-0787F5E22E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6C625E-9BD6-E18C-9D85-01B0A3C1B0BD}"/>
              </a:ext>
            </a:extLst>
          </p:cNvPr>
          <p:cNvSpPr>
            <a:spLocks noGrp="1"/>
          </p:cNvSpPr>
          <p:nvPr>
            <p:ph type="dt" sz="half" idx="10"/>
          </p:nvPr>
        </p:nvSpPr>
        <p:spPr/>
        <p:txBody>
          <a:bodyPr/>
          <a:lstStyle/>
          <a:p>
            <a:fld id="{D86F2767-D8CA-CE48-A33B-D0C99825CCF0}" type="datetimeFigureOut">
              <a:rPr lang="en-US" smtClean="0"/>
              <a:t>4/23/2026</a:t>
            </a:fld>
            <a:endParaRPr lang="en-US"/>
          </a:p>
        </p:txBody>
      </p:sp>
      <p:sp>
        <p:nvSpPr>
          <p:cNvPr id="6" name="Footer Placeholder 5">
            <a:extLst>
              <a:ext uri="{FF2B5EF4-FFF2-40B4-BE49-F238E27FC236}">
                <a16:creationId xmlns:a16="http://schemas.microsoft.com/office/drawing/2014/main" id="{52ECB462-40BA-066F-0558-FCC1B2C0A8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D4A4F7-5B53-6B49-2F86-700DB3EC478E}"/>
              </a:ext>
            </a:extLst>
          </p:cNvPr>
          <p:cNvSpPr>
            <a:spLocks noGrp="1"/>
          </p:cNvSpPr>
          <p:nvPr>
            <p:ph type="sldNum" sz="quarter" idx="12"/>
          </p:nvPr>
        </p:nvSpPr>
        <p:spPr/>
        <p:txBody>
          <a:bodyPr/>
          <a:lstStyle/>
          <a:p>
            <a:fld id="{381B41C2-E040-034A-9163-F4051DB197D0}" type="slidenum">
              <a:rPr lang="en-US" smtClean="0"/>
              <a:t>‹#›</a:t>
            </a:fld>
            <a:endParaRPr lang="en-US"/>
          </a:p>
        </p:txBody>
      </p:sp>
    </p:spTree>
    <p:extLst>
      <p:ext uri="{BB962C8B-B14F-4D97-AF65-F5344CB8AC3E}">
        <p14:creationId xmlns:p14="http://schemas.microsoft.com/office/powerpoint/2010/main" val="26505748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D9626-9103-8D94-11E0-DB489967D3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B3D6BD-9184-8041-F167-08A8F730F8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6AD214-4E06-E1DC-2356-1D5B8C572B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8AE448-A68A-D0C3-C006-F77CD889EC2E}"/>
              </a:ext>
            </a:extLst>
          </p:cNvPr>
          <p:cNvSpPr>
            <a:spLocks noGrp="1"/>
          </p:cNvSpPr>
          <p:nvPr>
            <p:ph type="dt" sz="half" idx="10"/>
          </p:nvPr>
        </p:nvSpPr>
        <p:spPr/>
        <p:txBody>
          <a:bodyPr/>
          <a:lstStyle/>
          <a:p>
            <a:fld id="{D86F2767-D8CA-CE48-A33B-D0C99825CCF0}" type="datetimeFigureOut">
              <a:rPr lang="en-US" smtClean="0"/>
              <a:t>4/23/2026</a:t>
            </a:fld>
            <a:endParaRPr lang="en-US"/>
          </a:p>
        </p:txBody>
      </p:sp>
      <p:sp>
        <p:nvSpPr>
          <p:cNvPr id="6" name="Footer Placeholder 5">
            <a:extLst>
              <a:ext uri="{FF2B5EF4-FFF2-40B4-BE49-F238E27FC236}">
                <a16:creationId xmlns:a16="http://schemas.microsoft.com/office/drawing/2014/main" id="{5F839078-0D9F-F30C-2EAA-B1D094AD99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BAA9E7-6BEF-13DE-0E83-6B7F9336A61B}"/>
              </a:ext>
            </a:extLst>
          </p:cNvPr>
          <p:cNvSpPr>
            <a:spLocks noGrp="1"/>
          </p:cNvSpPr>
          <p:nvPr>
            <p:ph type="sldNum" sz="quarter" idx="12"/>
          </p:nvPr>
        </p:nvSpPr>
        <p:spPr/>
        <p:txBody>
          <a:bodyPr/>
          <a:lstStyle/>
          <a:p>
            <a:fld id="{381B41C2-E040-034A-9163-F4051DB197D0}" type="slidenum">
              <a:rPr lang="en-US" smtClean="0"/>
              <a:t>‹#›</a:t>
            </a:fld>
            <a:endParaRPr lang="en-US"/>
          </a:p>
        </p:txBody>
      </p:sp>
    </p:spTree>
    <p:extLst>
      <p:ext uri="{BB962C8B-B14F-4D97-AF65-F5344CB8AC3E}">
        <p14:creationId xmlns:p14="http://schemas.microsoft.com/office/powerpoint/2010/main" val="30072451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D86B7-BEC6-0FC1-675D-57A0541DC5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AF2267-E744-AC81-5026-3B8820D542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06E166-B81B-B0EA-5EC3-F07712141A91}"/>
              </a:ext>
            </a:extLst>
          </p:cNvPr>
          <p:cNvSpPr>
            <a:spLocks noGrp="1"/>
          </p:cNvSpPr>
          <p:nvPr>
            <p:ph type="dt" sz="half" idx="10"/>
          </p:nvPr>
        </p:nvSpPr>
        <p:spPr/>
        <p:txBody>
          <a:bodyPr/>
          <a:lstStyle/>
          <a:p>
            <a:fld id="{D86F2767-D8CA-CE48-A33B-D0C99825CCF0}" type="datetimeFigureOut">
              <a:rPr lang="en-US" smtClean="0"/>
              <a:t>4/23/2026</a:t>
            </a:fld>
            <a:endParaRPr lang="en-US"/>
          </a:p>
        </p:txBody>
      </p:sp>
      <p:sp>
        <p:nvSpPr>
          <p:cNvPr id="5" name="Footer Placeholder 4">
            <a:extLst>
              <a:ext uri="{FF2B5EF4-FFF2-40B4-BE49-F238E27FC236}">
                <a16:creationId xmlns:a16="http://schemas.microsoft.com/office/drawing/2014/main" id="{E5370658-344C-2CE0-4537-FA378281E9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43A318-FBC6-75F2-7019-1312131F360C}"/>
              </a:ext>
            </a:extLst>
          </p:cNvPr>
          <p:cNvSpPr>
            <a:spLocks noGrp="1"/>
          </p:cNvSpPr>
          <p:nvPr>
            <p:ph type="sldNum" sz="quarter" idx="12"/>
          </p:nvPr>
        </p:nvSpPr>
        <p:spPr/>
        <p:txBody>
          <a:bodyPr/>
          <a:lstStyle/>
          <a:p>
            <a:fld id="{381B41C2-E040-034A-9163-F4051DB197D0}" type="slidenum">
              <a:rPr lang="en-US" smtClean="0"/>
              <a:t>‹#›</a:t>
            </a:fld>
            <a:endParaRPr lang="en-US"/>
          </a:p>
        </p:txBody>
      </p:sp>
    </p:spTree>
    <p:extLst>
      <p:ext uri="{BB962C8B-B14F-4D97-AF65-F5344CB8AC3E}">
        <p14:creationId xmlns:p14="http://schemas.microsoft.com/office/powerpoint/2010/main" val="17076069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4200D6-6B36-4E7C-9F3E-6884DCE715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6A8CF8-B4C7-1D0F-D39F-3594FA0B2D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9F1178-D750-C9DB-A413-9B38854D9429}"/>
              </a:ext>
            </a:extLst>
          </p:cNvPr>
          <p:cNvSpPr>
            <a:spLocks noGrp="1"/>
          </p:cNvSpPr>
          <p:nvPr>
            <p:ph type="dt" sz="half" idx="10"/>
          </p:nvPr>
        </p:nvSpPr>
        <p:spPr/>
        <p:txBody>
          <a:bodyPr/>
          <a:lstStyle/>
          <a:p>
            <a:fld id="{D86F2767-D8CA-CE48-A33B-D0C99825CCF0}" type="datetimeFigureOut">
              <a:rPr lang="en-US" smtClean="0"/>
              <a:t>4/23/2026</a:t>
            </a:fld>
            <a:endParaRPr lang="en-US"/>
          </a:p>
        </p:txBody>
      </p:sp>
      <p:sp>
        <p:nvSpPr>
          <p:cNvPr id="5" name="Footer Placeholder 4">
            <a:extLst>
              <a:ext uri="{FF2B5EF4-FFF2-40B4-BE49-F238E27FC236}">
                <a16:creationId xmlns:a16="http://schemas.microsoft.com/office/drawing/2014/main" id="{0AD0A8CE-D670-DC0E-8201-D8CCCB7F2E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B38D06-1094-3855-CF33-F450FC825DA4}"/>
              </a:ext>
            </a:extLst>
          </p:cNvPr>
          <p:cNvSpPr>
            <a:spLocks noGrp="1"/>
          </p:cNvSpPr>
          <p:nvPr>
            <p:ph type="sldNum" sz="quarter" idx="12"/>
          </p:nvPr>
        </p:nvSpPr>
        <p:spPr/>
        <p:txBody>
          <a:bodyPr/>
          <a:lstStyle/>
          <a:p>
            <a:fld id="{381B41C2-E040-034A-9163-F4051DB197D0}" type="slidenum">
              <a:rPr lang="en-US" smtClean="0"/>
              <a:t>‹#›</a:t>
            </a:fld>
            <a:endParaRPr lang="en-US"/>
          </a:p>
        </p:txBody>
      </p:sp>
    </p:spTree>
    <p:extLst>
      <p:ext uri="{BB962C8B-B14F-4D97-AF65-F5344CB8AC3E}">
        <p14:creationId xmlns:p14="http://schemas.microsoft.com/office/powerpoint/2010/main" val="10718074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p:bg>
      <p:bgPr>
        <a:solidFill>
          <a:schemeClr val="accent2"/>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1214880" y="1809600"/>
            <a:ext cx="9761760" cy="2182080"/>
          </a:xfrm>
          <a:prstGeom prst="rect">
            <a:avLst/>
          </a:prstGeom>
          <a:noFill/>
          <a:ln w="0">
            <a:noFill/>
          </a:ln>
        </p:spPr>
        <p:txBody>
          <a:bodyPr lIns="91440" tIns="91440" rIns="91440" bIns="91440" anchor="b">
            <a:noAutofit/>
          </a:bodyPr>
          <a:lstStyle>
            <a:lvl1pPr indent="0">
              <a:buNone/>
              <a:defRPr/>
            </a:lvl1pPr>
          </a:lstStyle>
          <a:p>
            <a:pPr indent="0">
              <a:buNone/>
            </a:pPr>
            <a:r>
              <a:rPr lang="fr-FR" sz="6400" b="0" u="none" strike="noStrike">
                <a:solidFill>
                  <a:schemeClr val="dk1"/>
                </a:solidFill>
                <a:effectLst/>
                <a:uFillTx/>
                <a:latin typeface="Arial"/>
              </a:rPr>
              <a:t>Click to edit the title text format</a:t>
            </a:r>
          </a:p>
        </p:txBody>
      </p:sp>
      <p:grpSp>
        <p:nvGrpSpPr>
          <p:cNvPr id="3" name="Google Shape;11;p2"/>
          <p:cNvGrpSpPr/>
          <p:nvPr/>
        </p:nvGrpSpPr>
        <p:grpSpPr>
          <a:xfrm>
            <a:off x="480" y="435840"/>
            <a:ext cx="12190560" cy="5986080"/>
            <a:chOff x="360" y="326880"/>
            <a:chExt cx="9142920" cy="4489560"/>
          </a:xfrm>
        </p:grpSpPr>
        <p:sp>
          <p:nvSpPr>
            <p:cNvPr id="4" name="Google Shape;12;p2"/>
            <p:cNvSpPr/>
            <p:nvPr/>
          </p:nvSpPr>
          <p:spPr>
            <a:xfrm>
              <a:off x="8735400" y="2571840"/>
              <a:ext cx="407880" cy="2244600"/>
            </a:xfrm>
            <a:prstGeom prst="rect">
              <a:avLst/>
            </a:prstGeom>
            <a:solidFill>
              <a:schemeClr val="accent1"/>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gn="ctr" defTabSz="1219170">
                <a:lnSpc>
                  <a:spcPct val="100000"/>
                </a:lnSpc>
                <a:tabLst>
                  <a:tab pos="0" algn="l"/>
                </a:tabLst>
              </a:pPr>
              <a:endParaRPr lang="en-US" sz="2400" b="0" u="none" strike="noStrike">
                <a:solidFill>
                  <a:srgbClr val="000000"/>
                </a:solidFill>
                <a:effectLst/>
                <a:uFillTx/>
                <a:latin typeface="OpenSymbol"/>
              </a:endParaRPr>
            </a:p>
          </p:txBody>
        </p:sp>
        <p:sp>
          <p:nvSpPr>
            <p:cNvPr id="5" name="Google Shape;13;p2"/>
            <p:cNvSpPr/>
            <p:nvPr/>
          </p:nvSpPr>
          <p:spPr>
            <a:xfrm>
              <a:off x="360" y="326880"/>
              <a:ext cx="421560" cy="2244600"/>
            </a:xfrm>
            <a:prstGeom prst="rect">
              <a:avLst/>
            </a:prstGeom>
            <a:solidFill>
              <a:schemeClr val="accent1"/>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gn="ctr" defTabSz="1219170">
                <a:lnSpc>
                  <a:spcPct val="100000"/>
                </a:lnSpc>
                <a:tabLst>
                  <a:tab pos="0" algn="l"/>
                </a:tabLst>
              </a:pPr>
              <a:endParaRPr lang="en-US" sz="2400" b="0" u="none" strike="noStrike">
                <a:solidFill>
                  <a:srgbClr val="000000"/>
                </a:solidFill>
                <a:effectLst/>
                <a:uFillTx/>
                <a:latin typeface="OpenSymbol"/>
              </a:endParaRPr>
            </a:p>
          </p:txBody>
        </p:sp>
      </p:grpSp>
      <p:grpSp>
        <p:nvGrpSpPr>
          <p:cNvPr id="6" name="Google Shape;14;p2"/>
          <p:cNvGrpSpPr/>
          <p:nvPr/>
        </p:nvGrpSpPr>
        <p:grpSpPr>
          <a:xfrm>
            <a:off x="-10080" y="-4800"/>
            <a:ext cx="12219840" cy="6867360"/>
            <a:chOff x="-7560" y="-3600"/>
            <a:chExt cx="9164880" cy="5150520"/>
          </a:xfrm>
        </p:grpSpPr>
        <p:cxnSp>
          <p:nvCxnSpPr>
            <p:cNvPr id="7" name="Google Shape;15;p2"/>
            <p:cNvCxnSpPr/>
            <p:nvPr/>
          </p:nvCxnSpPr>
          <p:spPr>
            <a:xfrm>
              <a:off x="8735400" y="2571480"/>
              <a:ext cx="422280" cy="360"/>
            </a:xfrm>
            <a:prstGeom prst="straightConnector1">
              <a:avLst/>
            </a:prstGeom>
            <a:ln w="9525">
              <a:solidFill>
                <a:srgbClr val="262921"/>
              </a:solidFill>
              <a:round/>
            </a:ln>
          </p:spPr>
        </p:cxnSp>
        <p:cxnSp>
          <p:nvCxnSpPr>
            <p:cNvPr id="8" name="Google Shape;16;p2"/>
            <p:cNvCxnSpPr/>
            <p:nvPr/>
          </p:nvCxnSpPr>
          <p:spPr>
            <a:xfrm>
              <a:off x="0" y="2571480"/>
              <a:ext cx="421920" cy="360"/>
            </a:xfrm>
            <a:prstGeom prst="straightConnector1">
              <a:avLst/>
            </a:prstGeom>
            <a:ln w="9525">
              <a:solidFill>
                <a:srgbClr val="262921"/>
              </a:solidFill>
              <a:round/>
            </a:ln>
          </p:spPr>
        </p:cxnSp>
        <p:grpSp>
          <p:nvGrpSpPr>
            <p:cNvPr id="9" name="Google Shape;17;p2"/>
            <p:cNvGrpSpPr/>
            <p:nvPr/>
          </p:nvGrpSpPr>
          <p:grpSpPr>
            <a:xfrm>
              <a:off x="-7560" y="-3600"/>
              <a:ext cx="9160560" cy="5150520"/>
              <a:chOff x="-7560" y="-3600"/>
              <a:chExt cx="9160560" cy="5150520"/>
            </a:xfrm>
          </p:grpSpPr>
          <p:cxnSp>
            <p:nvCxnSpPr>
              <p:cNvPr id="10" name="Google Shape;18;p2"/>
              <p:cNvCxnSpPr/>
              <p:nvPr/>
            </p:nvCxnSpPr>
            <p:spPr>
              <a:xfrm>
                <a:off x="-7560" y="316080"/>
                <a:ext cx="9160920" cy="360"/>
              </a:xfrm>
              <a:prstGeom prst="straightConnector1">
                <a:avLst/>
              </a:prstGeom>
              <a:ln w="9525">
                <a:solidFill>
                  <a:srgbClr val="262921"/>
                </a:solidFill>
                <a:round/>
              </a:ln>
            </p:spPr>
          </p:cxnSp>
          <p:cxnSp>
            <p:nvCxnSpPr>
              <p:cNvPr id="11" name="Google Shape;19;p2"/>
              <p:cNvCxnSpPr/>
              <p:nvPr/>
            </p:nvCxnSpPr>
            <p:spPr>
              <a:xfrm>
                <a:off x="-7560" y="4832280"/>
                <a:ext cx="9160920" cy="360"/>
              </a:xfrm>
              <a:prstGeom prst="straightConnector1">
                <a:avLst/>
              </a:prstGeom>
              <a:ln w="9525">
                <a:solidFill>
                  <a:srgbClr val="262921"/>
                </a:solidFill>
                <a:round/>
              </a:ln>
            </p:spPr>
          </p:cxnSp>
          <p:cxnSp>
            <p:nvCxnSpPr>
              <p:cNvPr id="12" name="Google Shape;20;p2"/>
              <p:cNvCxnSpPr/>
              <p:nvPr/>
            </p:nvCxnSpPr>
            <p:spPr>
              <a:xfrm>
                <a:off x="421560" y="-3600"/>
                <a:ext cx="360" cy="5150880"/>
              </a:xfrm>
              <a:prstGeom prst="straightConnector1">
                <a:avLst/>
              </a:prstGeom>
              <a:ln w="9525">
                <a:solidFill>
                  <a:srgbClr val="262921"/>
                </a:solidFill>
                <a:round/>
              </a:ln>
            </p:spPr>
          </p:cxnSp>
          <p:cxnSp>
            <p:nvCxnSpPr>
              <p:cNvPr id="13" name="Google Shape;21;p2"/>
              <p:cNvCxnSpPr/>
              <p:nvPr/>
            </p:nvCxnSpPr>
            <p:spPr>
              <a:xfrm>
                <a:off x="8735400" y="-3600"/>
                <a:ext cx="360" cy="5150880"/>
              </a:xfrm>
              <a:prstGeom prst="straightConnector1">
                <a:avLst/>
              </a:prstGeom>
              <a:ln w="9525">
                <a:solidFill>
                  <a:srgbClr val="262921"/>
                </a:solidFill>
                <a:round/>
              </a:ln>
            </p:spPr>
          </p:cxnSp>
        </p:grpSp>
      </p:grpSp>
      <p:sp>
        <p:nvSpPr>
          <p:cNvPr id="14" name="PlaceHolder 2"/>
          <p:cNvSpPr>
            <a:spLocks noGrp="1"/>
          </p:cNvSpPr>
          <p:nvPr>
            <p:ph type="body"/>
          </p:nvPr>
        </p:nvSpPr>
        <p:spPr>
          <a:xfrm>
            <a:off x="609600" y="1604640"/>
            <a:ext cx="10972320" cy="3977280"/>
          </a:xfrm>
          <a:prstGeom prst="rect">
            <a:avLst/>
          </a:prstGeom>
          <a:noFill/>
          <a:ln w="0">
            <a:noFill/>
          </a:ln>
        </p:spPr>
        <p:txBody>
          <a:bodyPr lIns="0" tIns="0" rIns="0" bIns="0" anchor="t">
            <a:normAutofit/>
          </a:bodyPr>
          <a:lstStyle>
            <a:lvl1pPr marL="575986" indent="-431989">
              <a:spcBef>
                <a:spcPts val="1889"/>
              </a:spcBef>
              <a:buClr>
                <a:srgbClr val="000000"/>
              </a:buClr>
              <a:buSzPct val="45000"/>
              <a:buFont typeface="Wingdings" charset="2"/>
              <a:buChar char=""/>
              <a:defRPr/>
            </a:lvl1pPr>
          </a:lstStyle>
          <a:p>
            <a:pPr marL="432000" indent="-324000">
              <a:spcBef>
                <a:spcPts val="1417"/>
              </a:spcBef>
              <a:buClr>
                <a:srgbClr val="000000"/>
              </a:buClr>
              <a:buSzPct val="45000"/>
              <a:buFont typeface="Wingdings" charset="2"/>
              <a:buChar char=""/>
            </a:pPr>
            <a:r>
              <a:rPr lang="fr-FR" sz="1867" b="0" u="none" strike="noStrike">
                <a:solidFill>
                  <a:srgbClr val="000000"/>
                </a:solidFill>
                <a:effectLst/>
                <a:uFillTx/>
                <a:latin typeface="Arial"/>
              </a:rPr>
              <a:t>Click to edit the outline text format</a:t>
            </a:r>
          </a:p>
          <a:p>
            <a:pPr marL="1151971" lvl="1" indent="-431989">
              <a:spcBef>
                <a:spcPts val="1512"/>
              </a:spcBef>
              <a:buClr>
                <a:srgbClr val="000000"/>
              </a:buClr>
              <a:buSzPct val="75000"/>
              <a:buFont typeface="Symbol" charset="2"/>
              <a:buChar char=""/>
            </a:pPr>
            <a:r>
              <a:rPr lang="fr-FR" sz="1867" b="0" u="none" strike="noStrike">
                <a:solidFill>
                  <a:srgbClr val="000000"/>
                </a:solidFill>
                <a:effectLst/>
                <a:uFillTx/>
                <a:latin typeface="Arial"/>
              </a:rPr>
              <a:t>Second Outline Level</a:t>
            </a:r>
          </a:p>
          <a:p>
            <a:pPr marL="1727957" lvl="2" indent="-383990">
              <a:spcBef>
                <a:spcPts val="1133"/>
              </a:spcBef>
              <a:buClr>
                <a:srgbClr val="000000"/>
              </a:buClr>
              <a:buSzPct val="45000"/>
              <a:buFont typeface="Wingdings" charset="2"/>
              <a:buChar char=""/>
            </a:pPr>
            <a:r>
              <a:rPr lang="fr-FR" sz="1867" b="0" u="none" strike="noStrike">
                <a:solidFill>
                  <a:srgbClr val="000000"/>
                </a:solidFill>
                <a:effectLst/>
                <a:uFillTx/>
                <a:latin typeface="Arial"/>
              </a:rPr>
              <a:t>Third Outline Level</a:t>
            </a:r>
          </a:p>
          <a:p>
            <a:pPr marL="2303942" lvl="3" indent="-287993">
              <a:spcBef>
                <a:spcPts val="756"/>
              </a:spcBef>
              <a:buClr>
                <a:srgbClr val="000000"/>
              </a:buClr>
              <a:buSzPct val="75000"/>
              <a:buFont typeface="Symbol" charset="2"/>
              <a:buChar char=""/>
            </a:pPr>
            <a:r>
              <a:rPr lang="fr-FR" sz="1867" b="0" u="none" strike="noStrike">
                <a:solidFill>
                  <a:srgbClr val="000000"/>
                </a:solidFill>
                <a:effectLst/>
                <a:uFillTx/>
                <a:latin typeface="Arial"/>
              </a:rPr>
              <a:t>Fourth Outline Level</a:t>
            </a:r>
          </a:p>
          <a:p>
            <a:pPr marL="2879928" lvl="4" indent="-287993">
              <a:spcBef>
                <a:spcPts val="377"/>
              </a:spcBef>
              <a:buClr>
                <a:srgbClr val="000000"/>
              </a:buClr>
              <a:buSzPct val="45000"/>
              <a:buFont typeface="Wingdings" charset="2"/>
              <a:buChar char=""/>
            </a:pPr>
            <a:r>
              <a:rPr lang="fr-FR" sz="2667" b="0" u="none" strike="noStrike">
                <a:solidFill>
                  <a:srgbClr val="000000"/>
                </a:solidFill>
                <a:effectLst/>
                <a:uFillTx/>
                <a:latin typeface="Arial"/>
              </a:rPr>
              <a:t>Fifth Outline Level</a:t>
            </a:r>
          </a:p>
          <a:p>
            <a:pPr marL="3455914" lvl="5" indent="-287993">
              <a:spcBef>
                <a:spcPts val="377"/>
              </a:spcBef>
              <a:buClr>
                <a:srgbClr val="000000"/>
              </a:buClr>
              <a:buSzPct val="45000"/>
              <a:buFont typeface="Wingdings" charset="2"/>
              <a:buChar char=""/>
            </a:pPr>
            <a:r>
              <a:rPr lang="fr-FR" sz="2667" b="0" u="none" strike="noStrike">
                <a:solidFill>
                  <a:srgbClr val="000000"/>
                </a:solidFill>
                <a:effectLst/>
                <a:uFillTx/>
                <a:latin typeface="Arial"/>
              </a:rPr>
              <a:t>Sixth Outline Level</a:t>
            </a:r>
          </a:p>
          <a:p>
            <a:pPr marL="4031899" lvl="6" indent="-287993">
              <a:spcBef>
                <a:spcPts val="377"/>
              </a:spcBef>
              <a:buClr>
                <a:srgbClr val="000000"/>
              </a:buClr>
              <a:buSzPct val="45000"/>
              <a:buFont typeface="Wingdings" charset="2"/>
              <a:buChar char=""/>
            </a:pPr>
            <a:r>
              <a:rPr lang="fr-FR" sz="2667" b="0" u="none" strike="noStrike">
                <a:solidFill>
                  <a:srgbClr val="000000"/>
                </a:solidFill>
                <a:effectLst/>
                <a:uFillTx/>
                <a:latin typeface="Arial"/>
              </a:rPr>
              <a:t>Seventh Outline Level</a:t>
            </a:r>
          </a:p>
        </p:txBody>
      </p:sp>
    </p:spTree>
    <p:extLst>
      <p:ext uri="{BB962C8B-B14F-4D97-AF65-F5344CB8AC3E}">
        <p14:creationId xmlns:p14="http://schemas.microsoft.com/office/powerpoint/2010/main" val="2505142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A612B4-EC48-419E-AD90-569E22E2D17F}" type="datetimeFigureOut">
              <a:rPr lang="en-US" smtClean="0"/>
              <a:t>4/23/2026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2963641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CUSTOM_3_1">
    <p:bg>
      <p:bgPr>
        <a:solidFill>
          <a:schemeClr val="accent2"/>
        </a:solidFill>
        <a:effectLst/>
      </p:bgPr>
    </p:bg>
    <p:spTree>
      <p:nvGrpSpPr>
        <p:cNvPr id="1" name=""/>
        <p:cNvGrpSpPr/>
        <p:nvPr/>
      </p:nvGrpSpPr>
      <p:grpSpPr>
        <a:xfrm>
          <a:off x="0" y="0"/>
          <a:ext cx="0" cy="0"/>
          <a:chOff x="0" y="0"/>
          <a:chExt cx="0" cy="0"/>
        </a:xfrm>
      </p:grpSpPr>
      <p:sp>
        <p:nvSpPr>
          <p:cNvPr id="36" name="PlaceHolder 1"/>
          <p:cNvSpPr>
            <a:spLocks noGrp="1"/>
          </p:cNvSpPr>
          <p:nvPr>
            <p:ph type="title"/>
          </p:nvPr>
        </p:nvSpPr>
        <p:spPr>
          <a:xfrm>
            <a:off x="3130560" y="719520"/>
            <a:ext cx="5930400" cy="1810080"/>
          </a:xfrm>
          <a:prstGeom prst="rect">
            <a:avLst/>
          </a:prstGeom>
          <a:noFill/>
          <a:ln w="0">
            <a:noFill/>
          </a:ln>
        </p:spPr>
        <p:txBody>
          <a:bodyPr lIns="91440" tIns="91440" rIns="91440" bIns="91440" anchor="ctr">
            <a:noAutofit/>
          </a:bodyPr>
          <a:lstStyle>
            <a:lvl1pPr indent="0">
              <a:buNone/>
              <a:defRPr/>
            </a:lvl1pPr>
          </a:lstStyle>
          <a:p>
            <a:pPr indent="0">
              <a:buNone/>
            </a:pPr>
            <a:r>
              <a:rPr lang="fr-FR" sz="6667" b="0" u="none" strike="noStrike">
                <a:solidFill>
                  <a:schemeClr val="dk1"/>
                </a:solidFill>
                <a:effectLst/>
                <a:uFillTx/>
                <a:latin typeface="Arial"/>
              </a:rPr>
              <a:t>Click to edit the title text format</a:t>
            </a:r>
          </a:p>
        </p:txBody>
      </p:sp>
      <p:sp>
        <p:nvSpPr>
          <p:cNvPr id="37" name="Google Shape;319;p31"/>
          <p:cNvSpPr/>
          <p:nvPr/>
        </p:nvSpPr>
        <p:spPr>
          <a:xfrm>
            <a:off x="2798880" y="4879200"/>
            <a:ext cx="6593760" cy="741120"/>
          </a:xfrm>
          <a:prstGeom prst="rect">
            <a:avLst/>
          </a:prstGeom>
          <a:noFill/>
          <a:ln w="0">
            <a:noFill/>
          </a:ln>
        </p:spPr>
        <p:style>
          <a:lnRef idx="0">
            <a:scrgbClr r="0" g="0" b="0"/>
          </a:lnRef>
          <a:fillRef idx="0">
            <a:scrgbClr r="0" g="0" b="0"/>
          </a:fillRef>
          <a:effectRef idx="0">
            <a:scrgbClr r="0" g="0" b="0"/>
          </a:effectRef>
          <a:fontRef idx="minor"/>
        </p:style>
        <p:txBody>
          <a:bodyPr tIns="121920" bIns="121920" anchor="t">
            <a:noAutofit/>
          </a:bodyPr>
          <a:lstStyle/>
          <a:p>
            <a:pPr algn="ctr" defTabSz="1219170">
              <a:lnSpc>
                <a:spcPct val="100000"/>
              </a:lnSpc>
              <a:spcBef>
                <a:spcPts val="400"/>
              </a:spcBef>
              <a:tabLst>
                <a:tab pos="0" algn="l"/>
              </a:tabLst>
            </a:pPr>
            <a:r>
              <a:rPr lang="en" sz="1600" b="1" u="none" strike="noStrike">
                <a:solidFill>
                  <a:schemeClr val="lt1"/>
                </a:solidFill>
                <a:effectLst/>
                <a:uFillTx/>
                <a:latin typeface="Jost"/>
                <a:ea typeface="Jost"/>
              </a:rPr>
              <a:t>CREDITS:</a:t>
            </a:r>
            <a:r>
              <a:rPr lang="en" sz="1600" b="0" u="none" strike="noStrike">
                <a:solidFill>
                  <a:schemeClr val="lt1"/>
                </a:solidFill>
                <a:effectLst/>
                <a:uFillTx/>
                <a:latin typeface="Jost"/>
                <a:ea typeface="Jost"/>
              </a:rPr>
              <a:t> This presentation template was created by </a:t>
            </a:r>
            <a:r>
              <a:rPr lang="en" sz="1600" b="1" u="sng" strike="noStrike">
                <a:solidFill>
                  <a:schemeClr val="lt1"/>
                </a:solidFill>
                <a:effectLst/>
                <a:uFillTx/>
                <a:latin typeface="Jost"/>
                <a:ea typeface="Jost"/>
                <a:hlinkClick r:id="rId2"/>
              </a:rPr>
              <a:t>Slidesgo</a:t>
            </a:r>
            <a:r>
              <a:rPr lang="en" sz="1600" b="0" u="none" strike="noStrike">
                <a:solidFill>
                  <a:schemeClr val="lt1"/>
                </a:solidFill>
                <a:effectLst/>
                <a:uFillTx/>
                <a:latin typeface="Jost"/>
                <a:ea typeface="Jost"/>
              </a:rPr>
              <a:t>, and includes icons by </a:t>
            </a:r>
            <a:r>
              <a:rPr lang="en" sz="1600" b="1" u="sng" strike="noStrike">
                <a:solidFill>
                  <a:schemeClr val="lt1"/>
                </a:solidFill>
                <a:effectLst/>
                <a:uFillTx/>
                <a:latin typeface="Jost"/>
                <a:ea typeface="Jost"/>
                <a:hlinkClick r:id="rId3"/>
              </a:rPr>
              <a:t>Flaticon</a:t>
            </a:r>
            <a:r>
              <a:rPr lang="en" sz="1600" b="0" u="none" strike="noStrike">
                <a:solidFill>
                  <a:schemeClr val="lt1"/>
                </a:solidFill>
                <a:effectLst/>
                <a:uFillTx/>
                <a:latin typeface="Jost"/>
                <a:ea typeface="Jost"/>
              </a:rPr>
              <a:t>, and infographics &amp; images by </a:t>
            </a:r>
            <a:r>
              <a:rPr lang="en" sz="1600" b="1" u="sng" strike="noStrike">
                <a:solidFill>
                  <a:schemeClr val="lt1"/>
                </a:solidFill>
                <a:effectLst/>
                <a:uFillTx/>
                <a:latin typeface="Jost"/>
                <a:ea typeface="Jost"/>
                <a:hlinkClick r:id="rId4"/>
              </a:rPr>
              <a:t>Freepik</a:t>
            </a:r>
            <a:r>
              <a:rPr lang="en" sz="1600" b="0" u="sng" strike="noStrike">
                <a:solidFill>
                  <a:schemeClr val="lt1"/>
                </a:solidFill>
                <a:effectLst/>
                <a:uFillTx/>
                <a:latin typeface="Jost"/>
                <a:ea typeface="Jost"/>
              </a:rPr>
              <a:t> </a:t>
            </a:r>
            <a:endParaRPr lang="en-US" sz="1600" b="0" u="none" strike="noStrike">
              <a:solidFill>
                <a:srgbClr val="000000"/>
              </a:solidFill>
              <a:effectLst/>
              <a:uFillTx/>
              <a:latin typeface="OpenSymbol"/>
            </a:endParaRPr>
          </a:p>
        </p:txBody>
      </p:sp>
      <p:grpSp>
        <p:nvGrpSpPr>
          <p:cNvPr id="38" name="Google Shape;320;p31"/>
          <p:cNvGrpSpPr/>
          <p:nvPr/>
        </p:nvGrpSpPr>
        <p:grpSpPr>
          <a:xfrm>
            <a:off x="480" y="435840"/>
            <a:ext cx="12190560" cy="5986080"/>
            <a:chOff x="360" y="326880"/>
            <a:chExt cx="9142920" cy="4489560"/>
          </a:xfrm>
        </p:grpSpPr>
        <p:sp>
          <p:nvSpPr>
            <p:cNvPr id="39" name="Google Shape;321;p31"/>
            <p:cNvSpPr/>
            <p:nvPr/>
          </p:nvSpPr>
          <p:spPr>
            <a:xfrm>
              <a:off x="8735400" y="2571840"/>
              <a:ext cx="407880" cy="2244600"/>
            </a:xfrm>
            <a:prstGeom prst="rect">
              <a:avLst/>
            </a:prstGeom>
            <a:solidFill>
              <a:schemeClr val="accent1"/>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gn="ctr" defTabSz="1219170">
                <a:lnSpc>
                  <a:spcPct val="100000"/>
                </a:lnSpc>
                <a:tabLst>
                  <a:tab pos="0" algn="l"/>
                </a:tabLst>
              </a:pPr>
              <a:endParaRPr lang="en-US" sz="2400" b="0" u="none" strike="noStrike">
                <a:solidFill>
                  <a:srgbClr val="000000"/>
                </a:solidFill>
                <a:effectLst/>
                <a:uFillTx/>
                <a:latin typeface="OpenSymbol"/>
              </a:endParaRPr>
            </a:p>
          </p:txBody>
        </p:sp>
        <p:sp>
          <p:nvSpPr>
            <p:cNvPr id="40" name="Google Shape;322;p31"/>
            <p:cNvSpPr/>
            <p:nvPr/>
          </p:nvSpPr>
          <p:spPr>
            <a:xfrm>
              <a:off x="360" y="326880"/>
              <a:ext cx="421560" cy="2244600"/>
            </a:xfrm>
            <a:prstGeom prst="rect">
              <a:avLst/>
            </a:prstGeom>
            <a:solidFill>
              <a:schemeClr val="accent1"/>
            </a:solidFill>
            <a:ln w="0">
              <a:noFill/>
            </a:ln>
          </p:spPr>
          <p:style>
            <a:lnRef idx="0">
              <a:scrgbClr r="0" g="0" b="0"/>
            </a:lnRef>
            <a:fillRef idx="0">
              <a:scrgbClr r="0" g="0" b="0"/>
            </a:fillRef>
            <a:effectRef idx="0">
              <a:scrgbClr r="0" g="0" b="0"/>
            </a:effectRef>
            <a:fontRef idx="minor"/>
          </p:style>
          <p:txBody>
            <a:bodyPr tIns="91440" bIns="91440" anchor="ctr">
              <a:noAutofit/>
            </a:bodyPr>
            <a:lstStyle/>
            <a:p>
              <a:pPr algn="ctr" defTabSz="1219170">
                <a:lnSpc>
                  <a:spcPct val="100000"/>
                </a:lnSpc>
                <a:tabLst>
                  <a:tab pos="0" algn="l"/>
                </a:tabLst>
              </a:pPr>
              <a:endParaRPr lang="en-US" sz="2400" b="0" u="none" strike="noStrike">
                <a:solidFill>
                  <a:srgbClr val="000000"/>
                </a:solidFill>
                <a:effectLst/>
                <a:uFillTx/>
                <a:latin typeface="OpenSymbol"/>
              </a:endParaRPr>
            </a:p>
          </p:txBody>
        </p:sp>
      </p:grpSp>
      <p:grpSp>
        <p:nvGrpSpPr>
          <p:cNvPr id="41" name="Google Shape;323;p31"/>
          <p:cNvGrpSpPr/>
          <p:nvPr/>
        </p:nvGrpSpPr>
        <p:grpSpPr>
          <a:xfrm>
            <a:off x="-10080" y="-4800"/>
            <a:ext cx="12219840" cy="6867360"/>
            <a:chOff x="-7560" y="-3600"/>
            <a:chExt cx="9164880" cy="5150520"/>
          </a:xfrm>
        </p:grpSpPr>
        <p:cxnSp>
          <p:nvCxnSpPr>
            <p:cNvPr id="42" name="Google Shape;324;p31"/>
            <p:cNvCxnSpPr/>
            <p:nvPr/>
          </p:nvCxnSpPr>
          <p:spPr>
            <a:xfrm>
              <a:off x="8735400" y="2571480"/>
              <a:ext cx="422280" cy="360"/>
            </a:xfrm>
            <a:prstGeom prst="straightConnector1">
              <a:avLst/>
            </a:prstGeom>
            <a:ln w="9525">
              <a:solidFill>
                <a:srgbClr val="262921"/>
              </a:solidFill>
              <a:round/>
            </a:ln>
          </p:spPr>
        </p:cxnSp>
        <p:cxnSp>
          <p:nvCxnSpPr>
            <p:cNvPr id="43" name="Google Shape;325;p31"/>
            <p:cNvCxnSpPr/>
            <p:nvPr/>
          </p:nvCxnSpPr>
          <p:spPr>
            <a:xfrm>
              <a:off x="0" y="2571480"/>
              <a:ext cx="421920" cy="360"/>
            </a:xfrm>
            <a:prstGeom prst="straightConnector1">
              <a:avLst/>
            </a:prstGeom>
            <a:ln w="9525">
              <a:solidFill>
                <a:srgbClr val="262921"/>
              </a:solidFill>
              <a:round/>
            </a:ln>
          </p:spPr>
        </p:cxnSp>
        <p:grpSp>
          <p:nvGrpSpPr>
            <p:cNvPr id="44" name="Google Shape;326;p31"/>
            <p:cNvGrpSpPr/>
            <p:nvPr/>
          </p:nvGrpSpPr>
          <p:grpSpPr>
            <a:xfrm>
              <a:off x="-7560" y="-3600"/>
              <a:ext cx="9160560" cy="5150520"/>
              <a:chOff x="-7560" y="-3600"/>
              <a:chExt cx="9160560" cy="5150520"/>
            </a:xfrm>
          </p:grpSpPr>
          <p:cxnSp>
            <p:nvCxnSpPr>
              <p:cNvPr id="45" name="Google Shape;327;p31"/>
              <p:cNvCxnSpPr/>
              <p:nvPr/>
            </p:nvCxnSpPr>
            <p:spPr>
              <a:xfrm>
                <a:off x="-7560" y="316080"/>
                <a:ext cx="9160920" cy="360"/>
              </a:xfrm>
              <a:prstGeom prst="straightConnector1">
                <a:avLst/>
              </a:prstGeom>
              <a:ln w="9525">
                <a:solidFill>
                  <a:srgbClr val="262921"/>
                </a:solidFill>
                <a:round/>
              </a:ln>
            </p:spPr>
          </p:cxnSp>
          <p:cxnSp>
            <p:nvCxnSpPr>
              <p:cNvPr id="46" name="Google Shape;328;p31"/>
              <p:cNvCxnSpPr/>
              <p:nvPr/>
            </p:nvCxnSpPr>
            <p:spPr>
              <a:xfrm>
                <a:off x="-7560" y="4832280"/>
                <a:ext cx="9160920" cy="360"/>
              </a:xfrm>
              <a:prstGeom prst="straightConnector1">
                <a:avLst/>
              </a:prstGeom>
              <a:ln w="9525">
                <a:solidFill>
                  <a:srgbClr val="262921"/>
                </a:solidFill>
                <a:round/>
              </a:ln>
            </p:spPr>
          </p:cxnSp>
          <p:cxnSp>
            <p:nvCxnSpPr>
              <p:cNvPr id="47" name="Google Shape;329;p31"/>
              <p:cNvCxnSpPr/>
              <p:nvPr/>
            </p:nvCxnSpPr>
            <p:spPr>
              <a:xfrm>
                <a:off x="421560" y="-3600"/>
                <a:ext cx="360" cy="5150880"/>
              </a:xfrm>
              <a:prstGeom prst="straightConnector1">
                <a:avLst/>
              </a:prstGeom>
              <a:ln w="9525">
                <a:solidFill>
                  <a:srgbClr val="262921"/>
                </a:solidFill>
                <a:round/>
              </a:ln>
            </p:spPr>
          </p:cxnSp>
          <p:cxnSp>
            <p:nvCxnSpPr>
              <p:cNvPr id="48" name="Google Shape;330;p31"/>
              <p:cNvCxnSpPr/>
              <p:nvPr/>
            </p:nvCxnSpPr>
            <p:spPr>
              <a:xfrm>
                <a:off x="8735400" y="-3600"/>
                <a:ext cx="360" cy="5150880"/>
              </a:xfrm>
              <a:prstGeom prst="straightConnector1">
                <a:avLst/>
              </a:prstGeom>
              <a:ln w="9525">
                <a:solidFill>
                  <a:srgbClr val="262921"/>
                </a:solidFill>
                <a:round/>
              </a:ln>
            </p:spPr>
          </p:cxnSp>
        </p:grpSp>
      </p:grpSp>
      <p:sp>
        <p:nvSpPr>
          <p:cNvPr id="49" name="PlaceHolder 2"/>
          <p:cNvSpPr>
            <a:spLocks noGrp="1"/>
          </p:cNvSpPr>
          <p:nvPr>
            <p:ph type="body"/>
          </p:nvPr>
        </p:nvSpPr>
        <p:spPr>
          <a:xfrm>
            <a:off x="609600" y="1604640"/>
            <a:ext cx="10972320" cy="3977280"/>
          </a:xfrm>
          <a:prstGeom prst="rect">
            <a:avLst/>
          </a:prstGeom>
          <a:noFill/>
          <a:ln w="0">
            <a:noFill/>
          </a:ln>
        </p:spPr>
        <p:txBody>
          <a:bodyPr lIns="0" tIns="0" rIns="0" bIns="0" anchor="t">
            <a:normAutofit/>
          </a:bodyPr>
          <a:lstStyle>
            <a:lvl1pPr marL="575986" indent="-431989">
              <a:spcBef>
                <a:spcPts val="1889"/>
              </a:spcBef>
              <a:buClr>
                <a:srgbClr val="000000"/>
              </a:buClr>
              <a:buSzPct val="45000"/>
              <a:buFont typeface="Wingdings" charset="2"/>
              <a:buChar char=""/>
              <a:defRPr/>
            </a:lvl1pPr>
          </a:lstStyle>
          <a:p>
            <a:pPr marL="432000" indent="-324000">
              <a:spcBef>
                <a:spcPts val="1417"/>
              </a:spcBef>
              <a:buClr>
                <a:srgbClr val="000000"/>
              </a:buClr>
              <a:buSzPct val="45000"/>
              <a:buFont typeface="Wingdings" charset="2"/>
              <a:buChar char=""/>
            </a:pPr>
            <a:r>
              <a:rPr lang="fr-FR" sz="1867" b="0" u="none" strike="noStrike">
                <a:solidFill>
                  <a:srgbClr val="000000"/>
                </a:solidFill>
                <a:effectLst/>
                <a:uFillTx/>
                <a:latin typeface="Arial"/>
              </a:rPr>
              <a:t>Click to edit the outline text format</a:t>
            </a:r>
          </a:p>
          <a:p>
            <a:pPr marL="1151971" lvl="1" indent="-431989">
              <a:spcBef>
                <a:spcPts val="1512"/>
              </a:spcBef>
              <a:buClr>
                <a:srgbClr val="000000"/>
              </a:buClr>
              <a:buSzPct val="75000"/>
              <a:buFont typeface="Symbol" charset="2"/>
              <a:buChar char=""/>
            </a:pPr>
            <a:r>
              <a:rPr lang="fr-FR" sz="1867" b="0" u="none" strike="noStrike">
                <a:solidFill>
                  <a:srgbClr val="000000"/>
                </a:solidFill>
                <a:effectLst/>
                <a:uFillTx/>
                <a:latin typeface="Arial"/>
              </a:rPr>
              <a:t>Second Outline Level</a:t>
            </a:r>
          </a:p>
          <a:p>
            <a:pPr marL="1727957" lvl="2" indent="-383990">
              <a:spcBef>
                <a:spcPts val="1133"/>
              </a:spcBef>
              <a:buClr>
                <a:srgbClr val="000000"/>
              </a:buClr>
              <a:buSzPct val="45000"/>
              <a:buFont typeface="Wingdings" charset="2"/>
              <a:buChar char=""/>
            </a:pPr>
            <a:r>
              <a:rPr lang="fr-FR" sz="1867" b="0" u="none" strike="noStrike">
                <a:solidFill>
                  <a:srgbClr val="000000"/>
                </a:solidFill>
                <a:effectLst/>
                <a:uFillTx/>
                <a:latin typeface="Arial"/>
              </a:rPr>
              <a:t>Third Outline Level</a:t>
            </a:r>
          </a:p>
          <a:p>
            <a:pPr marL="2303942" lvl="3" indent="-287993">
              <a:spcBef>
                <a:spcPts val="756"/>
              </a:spcBef>
              <a:buClr>
                <a:srgbClr val="000000"/>
              </a:buClr>
              <a:buSzPct val="75000"/>
              <a:buFont typeface="Symbol" charset="2"/>
              <a:buChar char=""/>
            </a:pPr>
            <a:r>
              <a:rPr lang="fr-FR" sz="1867" b="0" u="none" strike="noStrike">
                <a:solidFill>
                  <a:srgbClr val="000000"/>
                </a:solidFill>
                <a:effectLst/>
                <a:uFillTx/>
                <a:latin typeface="Arial"/>
              </a:rPr>
              <a:t>Fourth Outline Level</a:t>
            </a:r>
          </a:p>
          <a:p>
            <a:pPr marL="2879928" lvl="4" indent="-287993">
              <a:spcBef>
                <a:spcPts val="377"/>
              </a:spcBef>
              <a:buClr>
                <a:srgbClr val="000000"/>
              </a:buClr>
              <a:buSzPct val="45000"/>
              <a:buFont typeface="Wingdings" charset="2"/>
              <a:buChar char=""/>
            </a:pPr>
            <a:r>
              <a:rPr lang="fr-FR" sz="2667" b="0" u="none" strike="noStrike">
                <a:solidFill>
                  <a:srgbClr val="000000"/>
                </a:solidFill>
                <a:effectLst/>
                <a:uFillTx/>
                <a:latin typeface="Arial"/>
              </a:rPr>
              <a:t>Fifth Outline Level</a:t>
            </a:r>
          </a:p>
          <a:p>
            <a:pPr marL="3455914" lvl="5" indent="-287993">
              <a:spcBef>
                <a:spcPts val="377"/>
              </a:spcBef>
              <a:buClr>
                <a:srgbClr val="000000"/>
              </a:buClr>
              <a:buSzPct val="45000"/>
              <a:buFont typeface="Wingdings" charset="2"/>
              <a:buChar char=""/>
            </a:pPr>
            <a:r>
              <a:rPr lang="fr-FR" sz="2667" b="0" u="none" strike="noStrike">
                <a:solidFill>
                  <a:srgbClr val="000000"/>
                </a:solidFill>
                <a:effectLst/>
                <a:uFillTx/>
                <a:latin typeface="Arial"/>
              </a:rPr>
              <a:t>Sixth Outline Level</a:t>
            </a:r>
          </a:p>
          <a:p>
            <a:pPr marL="4031899" lvl="6" indent="-287993">
              <a:spcBef>
                <a:spcPts val="377"/>
              </a:spcBef>
              <a:buClr>
                <a:srgbClr val="000000"/>
              </a:buClr>
              <a:buSzPct val="45000"/>
              <a:buFont typeface="Wingdings" charset="2"/>
              <a:buChar char=""/>
            </a:pPr>
            <a:r>
              <a:rPr lang="fr-FR" sz="2667" b="0" u="none" strike="noStrike">
                <a:solidFill>
                  <a:srgbClr val="000000"/>
                </a:solidFill>
                <a:effectLst/>
                <a:uFillTx/>
                <a:latin typeface="Arial"/>
              </a:rPr>
              <a:t>Seventh Outline Level</a:t>
            </a:r>
          </a:p>
        </p:txBody>
      </p:sp>
    </p:spTree>
    <p:extLst>
      <p:ext uri="{BB962C8B-B14F-4D97-AF65-F5344CB8AC3E}">
        <p14:creationId xmlns:p14="http://schemas.microsoft.com/office/powerpoint/2010/main" val="39841962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 preserve="1">
  <p:cSld name="TITLE_AND_BODY">
    <p:spTree>
      <p:nvGrpSpPr>
        <p:cNvPr id="1" name=""/>
        <p:cNvGrpSpPr/>
        <p:nvPr/>
      </p:nvGrpSpPr>
      <p:grpSpPr>
        <a:xfrm>
          <a:off x="0" y="0"/>
          <a:ext cx="0" cy="0"/>
          <a:chOff x="0" y="0"/>
          <a:chExt cx="0" cy="0"/>
        </a:xfrm>
      </p:grpSpPr>
      <p:sp>
        <p:nvSpPr>
          <p:cNvPr id="34" name="PlaceHolder 1"/>
          <p:cNvSpPr>
            <a:spLocks noGrp="1"/>
          </p:cNvSpPr>
          <p:nvPr>
            <p:ph type="title"/>
          </p:nvPr>
        </p:nvSpPr>
        <p:spPr>
          <a:xfrm>
            <a:off x="3130560" y="1458361"/>
            <a:ext cx="5930400" cy="332399"/>
          </a:xfrm>
          <a:prstGeom prst="rect">
            <a:avLst/>
          </a:prstGeom>
          <a:noFill/>
          <a:ln w="0">
            <a:noFill/>
          </a:ln>
        </p:spPr>
        <p:txBody>
          <a:bodyPr lIns="0" tIns="0" rIns="0" bIns="0" anchor="ctr">
            <a:spAutoFit/>
          </a:bodyPr>
          <a:lstStyle>
            <a:lvl1pPr indent="0">
              <a:buNone/>
              <a:defRPr/>
            </a:lvl1pPr>
          </a:lstStyle>
          <a:p>
            <a:pPr indent="0">
              <a:buNone/>
            </a:pPr>
            <a:endParaRPr lang="fr-FR" sz="2400" b="0" u="none" strike="noStrike">
              <a:solidFill>
                <a:schemeClr val="dk1"/>
              </a:solidFill>
              <a:effectLst/>
              <a:uFillTx/>
              <a:latin typeface="Arial"/>
            </a:endParaRPr>
          </a:p>
        </p:txBody>
      </p:sp>
      <p:sp>
        <p:nvSpPr>
          <p:cNvPr id="35" name="PlaceHolder 2"/>
          <p:cNvSpPr>
            <a:spLocks noGrp="1"/>
          </p:cNvSpPr>
          <p:nvPr>
            <p:ph/>
          </p:nvPr>
        </p:nvSpPr>
        <p:spPr>
          <a:xfrm>
            <a:off x="609600" y="1604640"/>
            <a:ext cx="10972320" cy="3977280"/>
          </a:xfrm>
          <a:prstGeom prst="rect">
            <a:avLst/>
          </a:prstGeom>
          <a:noFill/>
          <a:ln w="0">
            <a:noFill/>
          </a:ln>
        </p:spPr>
        <p:txBody>
          <a:bodyPr lIns="0" tIns="0" rIns="0" bIns="0" anchor="t">
            <a:normAutofit/>
          </a:bodyPr>
          <a:lstStyle>
            <a:lvl1pPr indent="0">
              <a:spcBef>
                <a:spcPts val="1889"/>
              </a:spcBef>
              <a:buNone/>
              <a:defRPr/>
            </a:lvl1pPr>
          </a:lstStyle>
          <a:p>
            <a:pPr indent="0">
              <a:spcBef>
                <a:spcPts val="1417"/>
              </a:spcBef>
              <a:buNone/>
            </a:pPr>
            <a:endParaRPr lang="fr-FR" sz="1867" b="0" u="none" strike="noStrike">
              <a:solidFill>
                <a:srgbClr val="000000"/>
              </a:solidFill>
              <a:effectLst/>
              <a:uFillTx/>
              <a:latin typeface="Arial"/>
            </a:endParaRPr>
          </a:p>
        </p:txBody>
      </p:sp>
    </p:spTree>
    <p:extLst>
      <p:ext uri="{BB962C8B-B14F-4D97-AF65-F5344CB8AC3E}">
        <p14:creationId xmlns:p14="http://schemas.microsoft.com/office/powerpoint/2010/main" val="2269899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1" y="2057400"/>
            <a:ext cx="3652025"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039489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120001" y="2057400"/>
            <a:ext cx="3652025"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424713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C2A612B4-EC48-419E-AD90-569E22E2D17F}" type="datetimeFigureOut">
              <a:rPr lang="en-US" smtClean="0"/>
              <a:t>4/23/2026</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9F09939E-7792-43E1-9F24-D228CB5BDBC8}" type="slidenum">
              <a:rPr lang="en-US" smtClean="0"/>
              <a:t>‹#›</a:t>
            </a:fld>
            <a:endParaRPr lang="en-US"/>
          </a:p>
        </p:txBody>
      </p:sp>
    </p:spTree>
    <p:extLst>
      <p:ext uri="{BB962C8B-B14F-4D97-AF65-F5344CB8AC3E}">
        <p14:creationId xmlns:p14="http://schemas.microsoft.com/office/powerpoint/2010/main" val="53162672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3450686"/>
      </p:ext>
    </p:extLst>
  </p:cSld>
  <p:clrMap bg1="lt1" tx1="dk1" bg2="lt2" tx2="dk2" accent1="accent1" accent2="accent2" accent3="accent3" accent4="accent4" accent5="accent5" accent6="accent6" hlink="hlink" folHlink="folHlink"/>
  <p:sldLayoutIdLst>
    <p:sldLayoutId id="2147483691" r:id="rId1"/>
  </p:sldLayoutIdLst>
  <p:hf sldNum="0"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4/23/2026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5749389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4/23/2026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82979129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4/23/2026</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2420045155"/>
      </p:ext>
    </p:extLst>
  </p:cSld>
  <p:clrMap bg1="dk1" tx1="lt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DA54CB-9F7B-5603-789D-814402017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F3A726-DC58-6FFB-F3C4-A99F413BC7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0C93AF-D1C3-2834-4722-7675D684FD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86F2767-D8CA-CE48-A33B-D0C99825CCF0}" type="datetimeFigureOut">
              <a:rPr lang="en-US" smtClean="0"/>
              <a:t>4/23/2026</a:t>
            </a:fld>
            <a:endParaRPr lang="en-US"/>
          </a:p>
        </p:txBody>
      </p:sp>
      <p:sp>
        <p:nvSpPr>
          <p:cNvPr id="5" name="Footer Placeholder 4">
            <a:extLst>
              <a:ext uri="{FF2B5EF4-FFF2-40B4-BE49-F238E27FC236}">
                <a16:creationId xmlns:a16="http://schemas.microsoft.com/office/drawing/2014/main" id="{0B3C8CAC-597F-E9EA-6F3C-D846CC37BE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252AF6A-30C7-36FB-45E1-B38B3D8CDB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81B41C2-E040-034A-9163-F4051DB197D0}" type="slidenum">
              <a:rPr lang="en-US" smtClean="0"/>
              <a:t>‹#›</a:t>
            </a:fld>
            <a:endParaRPr lang="en-US"/>
          </a:p>
        </p:txBody>
      </p:sp>
    </p:spTree>
    <p:extLst>
      <p:ext uri="{BB962C8B-B14F-4D97-AF65-F5344CB8AC3E}">
        <p14:creationId xmlns:p14="http://schemas.microsoft.com/office/powerpoint/2010/main" val="2565940563"/>
      </p:ext>
    </p:extLst>
  </p:cSld>
  <p:clrMap bg1="dk1" tx1="lt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368872"/>
      </p:ext>
    </p:extLst>
  </p:cSld>
  <p:clrMap bg1="lt1" tx1="dk1" bg2="dk2" tx2="lt2" accent1="accent1" accent2="accent2" accent3="accent3" accent4="accent4" accent5="accent5" accent6="accent6" hlink="hlink" folHlink="folHlink"/>
  <p:sldLayoutIdLst>
    <p:sldLayoutId id="2147483747" r:id="rId1"/>
    <p:sldLayoutId id="2147483748" r:id="rId2"/>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6" name="PlaceHolder 1"/>
          <p:cNvSpPr>
            <a:spLocks noGrp="1"/>
          </p:cNvSpPr>
          <p:nvPr>
            <p:ph type="title"/>
          </p:nvPr>
        </p:nvSpPr>
        <p:spPr>
          <a:xfrm>
            <a:off x="960000" y="593280"/>
            <a:ext cx="10271520" cy="763200"/>
          </a:xfrm>
          <a:prstGeom prst="rect">
            <a:avLst/>
          </a:prstGeom>
          <a:noFill/>
          <a:ln w="0">
            <a:noFill/>
          </a:ln>
        </p:spPr>
        <p:txBody>
          <a:bodyPr lIns="91440" tIns="91440" rIns="91440" bIns="91440" anchor="t">
            <a:noAutofit/>
          </a:bodyPr>
          <a:lstStyle/>
          <a:p>
            <a:pPr indent="0">
              <a:buNone/>
            </a:pPr>
            <a:r>
              <a:rPr lang="fr-FR" sz="3867" b="0" u="none" strike="noStrike">
                <a:solidFill>
                  <a:schemeClr val="dk1"/>
                </a:solidFill>
                <a:effectLst/>
                <a:uFillTx/>
                <a:latin typeface="Arial"/>
              </a:rPr>
              <a:t>Click to edit the title text format</a:t>
            </a:r>
          </a:p>
        </p:txBody>
      </p:sp>
      <p:sp>
        <p:nvSpPr>
          <p:cNvPr id="27" name="PlaceHolder 2"/>
          <p:cNvSpPr>
            <a:spLocks noGrp="1"/>
          </p:cNvSpPr>
          <p:nvPr>
            <p:ph type="body"/>
          </p:nvPr>
        </p:nvSpPr>
        <p:spPr>
          <a:xfrm>
            <a:off x="960000" y="1620960"/>
            <a:ext cx="10271520" cy="557760"/>
          </a:xfrm>
          <a:prstGeom prst="rect">
            <a:avLst/>
          </a:prstGeom>
          <a:noFill/>
          <a:ln w="0">
            <a:noFill/>
          </a:ln>
        </p:spPr>
        <p:txBody>
          <a:bodyPr lIns="91440" tIns="91440" rIns="91440" bIns="91440" anchor="t">
            <a:noAutofit/>
          </a:bodyPr>
          <a:lstStyle/>
          <a:p>
            <a:pPr marL="432000" indent="-324000">
              <a:spcBef>
                <a:spcPts val="1417"/>
              </a:spcBef>
              <a:buClr>
                <a:srgbClr val="000000"/>
              </a:buClr>
              <a:buSzPct val="45000"/>
              <a:buFont typeface="Wingdings" charset="2"/>
              <a:buChar char=""/>
            </a:pPr>
            <a:r>
              <a:rPr lang="fr-FR" sz="1600" b="0" u="none" strike="noStrike">
                <a:solidFill>
                  <a:srgbClr val="000000"/>
                </a:solidFill>
                <a:effectLst/>
                <a:uFillTx/>
                <a:latin typeface="Arial"/>
              </a:rPr>
              <a:t>Click to edit the outline text format</a:t>
            </a:r>
          </a:p>
          <a:p>
            <a:pPr marL="1151971" lvl="1" indent="-431989">
              <a:spcBef>
                <a:spcPts val="1512"/>
              </a:spcBef>
              <a:buClr>
                <a:srgbClr val="000000"/>
              </a:buClr>
              <a:buSzPct val="75000"/>
              <a:buFont typeface="Symbol" charset="2"/>
              <a:buChar char=""/>
            </a:pPr>
            <a:r>
              <a:rPr lang="fr-FR" sz="1600" b="0" u="none" strike="noStrike">
                <a:solidFill>
                  <a:srgbClr val="000000"/>
                </a:solidFill>
                <a:effectLst/>
                <a:uFillTx/>
                <a:latin typeface="Arial"/>
              </a:rPr>
              <a:t>Second Outline Level</a:t>
            </a:r>
          </a:p>
          <a:p>
            <a:pPr marL="1727957" lvl="2" indent="-383990">
              <a:spcBef>
                <a:spcPts val="1133"/>
              </a:spcBef>
              <a:buClr>
                <a:srgbClr val="000000"/>
              </a:buClr>
              <a:buSzPct val="45000"/>
              <a:buFont typeface="Wingdings" charset="2"/>
              <a:buChar char=""/>
            </a:pPr>
            <a:r>
              <a:rPr lang="fr-FR" sz="1600" b="0" u="none" strike="noStrike">
                <a:solidFill>
                  <a:srgbClr val="000000"/>
                </a:solidFill>
                <a:effectLst/>
                <a:uFillTx/>
                <a:latin typeface="Arial"/>
              </a:rPr>
              <a:t>Third Outline Level</a:t>
            </a:r>
          </a:p>
          <a:p>
            <a:pPr marL="2303942" lvl="3" indent="-287993">
              <a:spcBef>
                <a:spcPts val="756"/>
              </a:spcBef>
              <a:buClr>
                <a:srgbClr val="000000"/>
              </a:buClr>
              <a:buSzPct val="75000"/>
              <a:buFont typeface="Symbol" charset="2"/>
              <a:buChar char=""/>
            </a:pPr>
            <a:r>
              <a:rPr lang="fr-FR" sz="1600" b="0" u="none" strike="noStrike">
                <a:solidFill>
                  <a:srgbClr val="000000"/>
                </a:solidFill>
                <a:effectLst/>
                <a:uFillTx/>
                <a:latin typeface="Arial"/>
              </a:rPr>
              <a:t>Fourth Outline Level</a:t>
            </a:r>
          </a:p>
          <a:p>
            <a:pPr marL="2879928" lvl="4" indent="-287993">
              <a:spcBef>
                <a:spcPts val="377"/>
              </a:spcBef>
              <a:buClr>
                <a:srgbClr val="000000"/>
              </a:buClr>
              <a:buSzPct val="45000"/>
              <a:buFont typeface="Wingdings" charset="2"/>
              <a:buChar char=""/>
            </a:pPr>
            <a:r>
              <a:rPr lang="fr-FR" sz="1600" b="0" u="none" strike="noStrike">
                <a:solidFill>
                  <a:srgbClr val="000000"/>
                </a:solidFill>
                <a:effectLst/>
                <a:uFillTx/>
                <a:latin typeface="Arial"/>
              </a:rPr>
              <a:t>Fifth Outline Level</a:t>
            </a:r>
          </a:p>
          <a:p>
            <a:pPr marL="3455914" lvl="5" indent="-287993">
              <a:spcBef>
                <a:spcPts val="377"/>
              </a:spcBef>
              <a:buClr>
                <a:srgbClr val="000000"/>
              </a:buClr>
              <a:buSzPct val="45000"/>
              <a:buFont typeface="Wingdings" charset="2"/>
              <a:buChar char=""/>
            </a:pPr>
            <a:r>
              <a:rPr lang="fr-FR" sz="1600" b="0" u="none" strike="noStrike">
                <a:solidFill>
                  <a:srgbClr val="000000"/>
                </a:solidFill>
                <a:effectLst/>
                <a:uFillTx/>
                <a:latin typeface="Arial"/>
              </a:rPr>
              <a:t>Sixth Outline Level</a:t>
            </a:r>
          </a:p>
          <a:p>
            <a:pPr marL="4031899" lvl="6" indent="-287993">
              <a:spcBef>
                <a:spcPts val="377"/>
              </a:spcBef>
              <a:buClr>
                <a:srgbClr val="000000"/>
              </a:buClr>
              <a:buSzPct val="45000"/>
              <a:buFont typeface="Wingdings" charset="2"/>
              <a:buChar char=""/>
            </a:pPr>
            <a:r>
              <a:rPr lang="fr-FR" sz="1600" b="0" u="none" strike="noStrike">
                <a:solidFill>
                  <a:srgbClr val="000000"/>
                </a:solidFill>
                <a:effectLst/>
                <a:uFillTx/>
                <a:latin typeface="Arial"/>
              </a:rPr>
              <a:t>Seventh Outline Level</a:t>
            </a:r>
          </a:p>
        </p:txBody>
      </p:sp>
      <p:sp>
        <p:nvSpPr>
          <p:cNvPr id="28" name="Google Shape;34;p4"/>
          <p:cNvSpPr/>
          <p:nvPr/>
        </p:nvSpPr>
        <p:spPr>
          <a:xfrm>
            <a:off x="0" y="416640"/>
            <a:ext cx="561120" cy="6034560"/>
          </a:xfrm>
          <a:prstGeom prst="rect">
            <a:avLst/>
          </a:prstGeom>
          <a:solidFill>
            <a:schemeClr val="accent1"/>
          </a:solidFill>
          <a:ln w="0">
            <a:noFill/>
          </a:ln>
        </p:spPr>
        <p:style>
          <a:lnRef idx="0">
            <a:scrgbClr r="0" g="0" b="0"/>
          </a:lnRef>
          <a:fillRef idx="0">
            <a:scrgbClr r="0" g="0" b="0"/>
          </a:fillRef>
          <a:effectRef idx="0">
            <a:scrgbClr r="0" g="0" b="0"/>
          </a:effectRef>
          <a:fontRef idx="minor"/>
        </p:style>
        <p:txBody>
          <a:bodyPr tIns="121920" bIns="121920" anchor="ctr">
            <a:noAutofit/>
          </a:bodyPr>
          <a:lstStyle/>
          <a:p>
            <a:pPr algn="ctr" defTabSz="1219170">
              <a:lnSpc>
                <a:spcPct val="100000"/>
              </a:lnSpc>
              <a:tabLst>
                <a:tab pos="0" algn="l"/>
              </a:tabLst>
            </a:pPr>
            <a:endParaRPr lang="en-US" sz="2400" b="0" u="none" strike="noStrike">
              <a:solidFill>
                <a:srgbClr val="000000"/>
              </a:solidFill>
              <a:effectLst/>
              <a:uFillTx/>
              <a:latin typeface="OpenSymbol"/>
            </a:endParaRPr>
          </a:p>
        </p:txBody>
      </p:sp>
      <p:grpSp>
        <p:nvGrpSpPr>
          <p:cNvPr id="29" name="Google Shape;35;p4"/>
          <p:cNvGrpSpPr/>
          <p:nvPr/>
        </p:nvGrpSpPr>
        <p:grpSpPr>
          <a:xfrm>
            <a:off x="-10080" y="421440"/>
            <a:ext cx="12214080" cy="6022080"/>
            <a:chOff x="-7560" y="316080"/>
            <a:chExt cx="9160560" cy="4516560"/>
          </a:xfrm>
        </p:grpSpPr>
        <p:cxnSp>
          <p:nvCxnSpPr>
            <p:cNvPr id="30" name="Google Shape;36;p4"/>
            <p:cNvCxnSpPr/>
            <p:nvPr/>
          </p:nvCxnSpPr>
          <p:spPr>
            <a:xfrm>
              <a:off x="-7560" y="316080"/>
              <a:ext cx="9160920" cy="360"/>
            </a:xfrm>
            <a:prstGeom prst="straightConnector1">
              <a:avLst/>
            </a:prstGeom>
            <a:ln w="9525">
              <a:solidFill>
                <a:srgbClr val="262921"/>
              </a:solidFill>
              <a:round/>
            </a:ln>
          </p:spPr>
        </p:cxnSp>
        <p:cxnSp>
          <p:nvCxnSpPr>
            <p:cNvPr id="31" name="Google Shape;37;p4"/>
            <p:cNvCxnSpPr/>
            <p:nvPr/>
          </p:nvCxnSpPr>
          <p:spPr>
            <a:xfrm>
              <a:off x="-7560" y="4832280"/>
              <a:ext cx="9160920" cy="360"/>
            </a:xfrm>
            <a:prstGeom prst="straightConnector1">
              <a:avLst/>
            </a:prstGeom>
            <a:ln w="9525">
              <a:solidFill>
                <a:srgbClr val="262921"/>
              </a:solidFill>
              <a:round/>
            </a:ln>
          </p:spPr>
        </p:cxnSp>
        <p:cxnSp>
          <p:nvCxnSpPr>
            <p:cNvPr id="32" name="Google Shape;38;p4"/>
            <p:cNvCxnSpPr/>
            <p:nvPr/>
          </p:nvCxnSpPr>
          <p:spPr>
            <a:xfrm>
              <a:off x="421560" y="316080"/>
              <a:ext cx="360" cy="4516920"/>
            </a:xfrm>
            <a:prstGeom prst="straightConnector1">
              <a:avLst/>
            </a:prstGeom>
            <a:ln w="9525">
              <a:solidFill>
                <a:srgbClr val="262921"/>
              </a:solidFill>
              <a:round/>
            </a:ln>
          </p:spPr>
        </p:cxnSp>
        <p:cxnSp>
          <p:nvCxnSpPr>
            <p:cNvPr id="33" name="Google Shape;39;p4"/>
            <p:cNvCxnSpPr/>
            <p:nvPr/>
          </p:nvCxnSpPr>
          <p:spPr>
            <a:xfrm>
              <a:off x="8735400" y="316080"/>
              <a:ext cx="360" cy="4516920"/>
            </a:xfrm>
            <a:prstGeom prst="straightConnector1">
              <a:avLst/>
            </a:prstGeom>
            <a:ln w="9525">
              <a:solidFill>
                <a:srgbClr val="262921"/>
              </a:solidFill>
              <a:round/>
            </a:ln>
          </p:spPr>
        </p:cxnSp>
      </p:grpSp>
    </p:spTree>
    <p:extLst>
      <p:ext uri="{BB962C8B-B14F-4D97-AF65-F5344CB8AC3E}">
        <p14:creationId xmlns:p14="http://schemas.microsoft.com/office/powerpoint/2010/main" val="1978288723"/>
      </p:ext>
    </p:extLst>
  </p:cSld>
  <p:clrMap bg1="lt1" tx1="dk1" bg2="dk2" tx2="lt2" accent1="accent1" accent2="accent2" accent3="accent3" accent4="accent4" accent5="accent5" accent6="accent6" hlink="hlink" folHlink="folHlink"/>
  <p:sldLayoutIdLst>
    <p:sldLayoutId id="2147483750" r:id="rId1"/>
  </p:sldLayoutIdLst>
  <p:txStyles>
    <p:titleStyle>
      <a:lvl1pPr indent="0"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575986" indent="-431989" algn="l" defTabSz="1219170" rtl="0" eaLnBrk="1" latinLnBrk="0" hangingPunct="1">
        <a:lnSpc>
          <a:spcPct val="90000"/>
        </a:lnSpc>
        <a:spcBef>
          <a:spcPts val="1889"/>
        </a:spcBef>
        <a:buClr>
          <a:srgbClr val="000000"/>
        </a:buClr>
        <a:buSzPct val="45000"/>
        <a:buFont typeface="Wingdings" charset="2"/>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2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2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28.png"/></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46E5D-0C2B-8388-82B9-3B61E3BDE8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8705E9-872D-A690-3099-E1071C88D830}"/>
              </a:ext>
            </a:extLst>
          </p:cNvPr>
          <p:cNvSpPr>
            <a:spLocks noGrp="1"/>
          </p:cNvSpPr>
          <p:nvPr>
            <p:ph type="ctrTitle"/>
          </p:nvPr>
        </p:nvSpPr>
        <p:spPr>
          <a:xfrm>
            <a:off x="2266950" y="1781175"/>
            <a:ext cx="7686674" cy="1194650"/>
          </a:xfrm>
        </p:spPr>
        <p:txBody>
          <a:bodyPr>
            <a:normAutofit/>
          </a:bodyPr>
          <a:lstStyle/>
          <a:p>
            <a:r>
              <a:rPr lang="en-US" sz="4000" dirty="0"/>
              <a:t>Global Policy Seminar and NSC Simulation</a:t>
            </a:r>
          </a:p>
        </p:txBody>
      </p:sp>
      <p:sp>
        <p:nvSpPr>
          <p:cNvPr id="3" name="Subtitle 2">
            <a:extLst>
              <a:ext uri="{FF2B5EF4-FFF2-40B4-BE49-F238E27FC236}">
                <a16:creationId xmlns:a16="http://schemas.microsoft.com/office/drawing/2014/main" id="{21F95AEF-3C23-E4D8-7848-8D66F326DB72}"/>
              </a:ext>
            </a:extLst>
          </p:cNvPr>
          <p:cNvSpPr>
            <a:spLocks noGrp="1"/>
          </p:cNvSpPr>
          <p:nvPr>
            <p:ph type="subTitle" idx="1"/>
          </p:nvPr>
        </p:nvSpPr>
        <p:spPr>
          <a:xfrm>
            <a:off x="1693037" y="2741801"/>
            <a:ext cx="6858000" cy="618523"/>
          </a:xfrm>
        </p:spPr>
        <p:txBody>
          <a:bodyPr>
            <a:normAutofit/>
          </a:bodyPr>
          <a:lstStyle/>
          <a:p>
            <a:r>
              <a:rPr lang="en-US" sz="2800" dirty="0"/>
              <a:t>IRP 401  -  IRP 402</a:t>
            </a:r>
          </a:p>
        </p:txBody>
      </p:sp>
      <p:sp>
        <p:nvSpPr>
          <p:cNvPr id="4" name="TextBox 3">
            <a:extLst>
              <a:ext uri="{FF2B5EF4-FFF2-40B4-BE49-F238E27FC236}">
                <a16:creationId xmlns:a16="http://schemas.microsoft.com/office/drawing/2014/main" id="{CC41E4B1-19B8-92B7-8C6C-B5F868B0E8EC}"/>
              </a:ext>
            </a:extLst>
          </p:cNvPr>
          <p:cNvSpPr txBox="1"/>
          <p:nvPr/>
        </p:nvSpPr>
        <p:spPr>
          <a:xfrm>
            <a:off x="5771609" y="5465641"/>
            <a:ext cx="3368102" cy="461665"/>
          </a:xfrm>
          <a:prstGeom prst="rect">
            <a:avLst/>
          </a:prstGeom>
          <a:noFill/>
        </p:spPr>
        <p:txBody>
          <a:bodyPr wrap="none" rtlCol="0">
            <a:spAutoFit/>
          </a:bodyPr>
          <a:lstStyle/>
          <a:p>
            <a:r>
              <a:rPr lang="en-US" sz="2400" dirty="0"/>
              <a:t>Prof. Fulton T. Armstrong</a:t>
            </a:r>
          </a:p>
        </p:txBody>
      </p:sp>
      <p:sp>
        <p:nvSpPr>
          <p:cNvPr id="6" name="TextBox 5">
            <a:extLst>
              <a:ext uri="{FF2B5EF4-FFF2-40B4-BE49-F238E27FC236}">
                <a16:creationId xmlns:a16="http://schemas.microsoft.com/office/drawing/2014/main" id="{4CDCFFB4-8B5F-D265-636A-13D0AD38C61A}"/>
              </a:ext>
            </a:extLst>
          </p:cNvPr>
          <p:cNvSpPr txBox="1"/>
          <p:nvPr/>
        </p:nvSpPr>
        <p:spPr>
          <a:xfrm>
            <a:off x="5771609" y="3997484"/>
            <a:ext cx="2119426" cy="830997"/>
          </a:xfrm>
          <a:prstGeom prst="rect">
            <a:avLst/>
          </a:prstGeom>
          <a:noFill/>
        </p:spPr>
        <p:txBody>
          <a:bodyPr wrap="none" rtlCol="0">
            <a:spAutoFit/>
          </a:bodyPr>
          <a:lstStyle/>
          <a:p>
            <a:r>
              <a:rPr lang="en-US" sz="2400" dirty="0"/>
              <a:t>Week Fourteen</a:t>
            </a:r>
            <a:br>
              <a:rPr lang="en-US" sz="2400" dirty="0"/>
            </a:br>
            <a:r>
              <a:rPr lang="en-US" sz="2400" dirty="0"/>
              <a:t>24 Apr 2026</a:t>
            </a:r>
          </a:p>
        </p:txBody>
      </p:sp>
      <p:pic>
        <p:nvPicPr>
          <p:cNvPr id="5" name="Picture 4">
            <a:extLst>
              <a:ext uri="{FF2B5EF4-FFF2-40B4-BE49-F238E27FC236}">
                <a16:creationId xmlns:a16="http://schemas.microsoft.com/office/drawing/2014/main" id="{8F66AC71-3CF3-485B-DD6C-709BBA61FE5E}"/>
              </a:ext>
            </a:extLst>
          </p:cNvPr>
          <p:cNvPicPr>
            <a:picLocks noChangeAspect="1"/>
          </p:cNvPicPr>
          <p:nvPr/>
        </p:nvPicPr>
        <p:blipFill>
          <a:blip r:embed="rId3"/>
          <a:stretch>
            <a:fillRect/>
          </a:stretch>
        </p:blipFill>
        <p:spPr>
          <a:xfrm>
            <a:off x="1418232" y="3882176"/>
            <a:ext cx="3232987" cy="2045130"/>
          </a:xfrm>
          <a:prstGeom prst="rect">
            <a:avLst/>
          </a:prstGeom>
        </p:spPr>
      </p:pic>
    </p:spTree>
    <p:extLst>
      <p:ext uri="{BB962C8B-B14F-4D97-AF65-F5344CB8AC3E}">
        <p14:creationId xmlns:p14="http://schemas.microsoft.com/office/powerpoint/2010/main" val="2619598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888728-8622-FE2C-AFD1-FA7A52860DA8}"/>
              </a:ext>
            </a:extLst>
          </p:cNvPr>
          <p:cNvPicPr>
            <a:picLocks noChangeAspect="1"/>
          </p:cNvPicPr>
          <p:nvPr/>
        </p:nvPicPr>
        <p:blipFill>
          <a:blip r:embed="rId2"/>
          <a:stretch>
            <a:fillRect/>
          </a:stretch>
        </p:blipFill>
        <p:spPr>
          <a:xfrm>
            <a:off x="5327738" y="671674"/>
            <a:ext cx="2433775" cy="5667052"/>
          </a:xfrm>
          <a:prstGeom prst="rect">
            <a:avLst/>
          </a:prstGeom>
        </p:spPr>
      </p:pic>
      <p:sp>
        <p:nvSpPr>
          <p:cNvPr id="4" name="TextBox 3">
            <a:extLst>
              <a:ext uri="{FF2B5EF4-FFF2-40B4-BE49-F238E27FC236}">
                <a16:creationId xmlns:a16="http://schemas.microsoft.com/office/drawing/2014/main" id="{5D549747-BD51-923C-8D5C-B3DEFD2FD185}"/>
              </a:ext>
            </a:extLst>
          </p:cNvPr>
          <p:cNvSpPr txBox="1"/>
          <p:nvPr/>
        </p:nvSpPr>
        <p:spPr>
          <a:xfrm>
            <a:off x="7761513" y="4169228"/>
            <a:ext cx="1616148" cy="523220"/>
          </a:xfrm>
          <a:prstGeom prst="rect">
            <a:avLst/>
          </a:prstGeom>
          <a:noFill/>
        </p:spPr>
        <p:txBody>
          <a:bodyPr wrap="none" rtlCol="0">
            <a:spAutoFit/>
          </a:bodyPr>
          <a:lstStyle/>
          <a:p>
            <a:r>
              <a:rPr lang="en-US" sz="2800" dirty="0"/>
              <a:t>7 minutes</a:t>
            </a:r>
          </a:p>
        </p:txBody>
      </p:sp>
      <p:sp>
        <p:nvSpPr>
          <p:cNvPr id="5" name="TextBox 4">
            <a:extLst>
              <a:ext uri="{FF2B5EF4-FFF2-40B4-BE49-F238E27FC236}">
                <a16:creationId xmlns:a16="http://schemas.microsoft.com/office/drawing/2014/main" id="{B68661BB-A45E-09EA-4C87-F9DD198CC97F}"/>
              </a:ext>
            </a:extLst>
          </p:cNvPr>
          <p:cNvSpPr txBox="1"/>
          <p:nvPr/>
        </p:nvSpPr>
        <p:spPr>
          <a:xfrm>
            <a:off x="7587342" y="3156857"/>
            <a:ext cx="3274679" cy="523220"/>
          </a:xfrm>
          <a:prstGeom prst="rect">
            <a:avLst/>
          </a:prstGeom>
          <a:noFill/>
        </p:spPr>
        <p:txBody>
          <a:bodyPr wrap="none" rtlCol="0">
            <a:spAutoFit/>
          </a:bodyPr>
          <a:lstStyle/>
          <a:p>
            <a:r>
              <a:rPr lang="en-US" sz="2800" dirty="0"/>
              <a:t>1 minute, 20 seconds</a:t>
            </a:r>
          </a:p>
        </p:txBody>
      </p:sp>
      <p:sp>
        <p:nvSpPr>
          <p:cNvPr id="6" name="TextBox 5">
            <a:extLst>
              <a:ext uri="{FF2B5EF4-FFF2-40B4-BE49-F238E27FC236}">
                <a16:creationId xmlns:a16="http://schemas.microsoft.com/office/drawing/2014/main" id="{7EBCB709-3749-3D35-ACF1-94C8C387702A}"/>
              </a:ext>
            </a:extLst>
          </p:cNvPr>
          <p:cNvSpPr txBox="1"/>
          <p:nvPr/>
        </p:nvSpPr>
        <p:spPr>
          <a:xfrm>
            <a:off x="7666423" y="1999730"/>
            <a:ext cx="1806328" cy="523220"/>
          </a:xfrm>
          <a:prstGeom prst="rect">
            <a:avLst/>
          </a:prstGeom>
          <a:noFill/>
        </p:spPr>
        <p:txBody>
          <a:bodyPr wrap="none" rtlCol="0">
            <a:spAutoFit/>
          </a:bodyPr>
          <a:lstStyle/>
          <a:p>
            <a:r>
              <a:rPr lang="en-US" sz="2800" dirty="0"/>
              <a:t>50 seconds</a:t>
            </a:r>
          </a:p>
        </p:txBody>
      </p:sp>
      <p:sp>
        <p:nvSpPr>
          <p:cNvPr id="7" name="TextBox 6">
            <a:extLst>
              <a:ext uri="{FF2B5EF4-FFF2-40B4-BE49-F238E27FC236}">
                <a16:creationId xmlns:a16="http://schemas.microsoft.com/office/drawing/2014/main" id="{5E6E2511-46A4-8FFD-5F51-0397BCD1B04C}"/>
              </a:ext>
            </a:extLst>
          </p:cNvPr>
          <p:cNvSpPr txBox="1"/>
          <p:nvPr/>
        </p:nvSpPr>
        <p:spPr>
          <a:xfrm>
            <a:off x="771917" y="1538065"/>
            <a:ext cx="1941557" cy="461665"/>
          </a:xfrm>
          <a:prstGeom prst="rect">
            <a:avLst/>
          </a:prstGeom>
          <a:noFill/>
        </p:spPr>
        <p:txBody>
          <a:bodyPr wrap="none" rtlCol="0">
            <a:spAutoFit/>
          </a:bodyPr>
          <a:lstStyle/>
          <a:p>
            <a:r>
              <a:rPr lang="en-US" sz="2400" dirty="0"/>
              <a:t>Set two times</a:t>
            </a:r>
          </a:p>
        </p:txBody>
      </p:sp>
      <p:sp>
        <p:nvSpPr>
          <p:cNvPr id="8" name="TextBox 7">
            <a:extLst>
              <a:ext uri="{FF2B5EF4-FFF2-40B4-BE49-F238E27FC236}">
                <a16:creationId xmlns:a16="http://schemas.microsoft.com/office/drawing/2014/main" id="{7F60620A-6202-A45D-A403-CF2E06CE6CEF}"/>
              </a:ext>
            </a:extLst>
          </p:cNvPr>
          <p:cNvSpPr txBox="1"/>
          <p:nvPr/>
        </p:nvSpPr>
        <p:spPr>
          <a:xfrm>
            <a:off x="2665641" y="1538065"/>
            <a:ext cx="2282877" cy="1569660"/>
          </a:xfrm>
          <a:prstGeom prst="rect">
            <a:avLst/>
          </a:prstGeom>
          <a:noFill/>
        </p:spPr>
        <p:txBody>
          <a:bodyPr wrap="square" rtlCol="0">
            <a:spAutoFit/>
          </a:bodyPr>
          <a:lstStyle/>
          <a:p>
            <a:pPr marL="342900" indent="-342900">
              <a:buFontTx/>
              <a:buChar char="-"/>
            </a:pPr>
            <a:r>
              <a:rPr lang="en-US" sz="2400" dirty="0"/>
              <a:t>for briefers</a:t>
            </a:r>
          </a:p>
          <a:p>
            <a:pPr marL="342900" indent="-342900">
              <a:buFontTx/>
              <a:buChar char="-"/>
            </a:pPr>
            <a:r>
              <a:rPr lang="en-US" sz="2400" dirty="0"/>
              <a:t>for Deputies/</a:t>
            </a:r>
            <a:br>
              <a:rPr lang="en-US" sz="2400" dirty="0"/>
            </a:br>
            <a:r>
              <a:rPr lang="en-US" sz="2400" dirty="0"/>
              <a:t>UN decision-makers </a:t>
            </a:r>
          </a:p>
        </p:txBody>
      </p:sp>
    </p:spTree>
    <p:extLst>
      <p:ext uri="{BB962C8B-B14F-4D97-AF65-F5344CB8AC3E}">
        <p14:creationId xmlns:p14="http://schemas.microsoft.com/office/powerpoint/2010/main" val="1919342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0F3E6C-DD13-D00A-AF3B-C7D65194BECA}"/>
              </a:ext>
            </a:extLst>
          </p:cNvPr>
          <p:cNvSpPr txBox="1"/>
          <p:nvPr/>
        </p:nvSpPr>
        <p:spPr>
          <a:xfrm>
            <a:off x="4881565" y="2572377"/>
            <a:ext cx="2428870" cy="523220"/>
          </a:xfrm>
          <a:prstGeom prst="rect">
            <a:avLst/>
          </a:prstGeom>
          <a:noFill/>
        </p:spPr>
        <p:txBody>
          <a:bodyPr wrap="none" rtlCol="0">
            <a:spAutoFit/>
          </a:bodyPr>
          <a:lstStyle/>
          <a:p>
            <a:r>
              <a:rPr lang="en-US" sz="2800" dirty="0"/>
              <a:t>Any questions?</a:t>
            </a:r>
          </a:p>
        </p:txBody>
      </p:sp>
    </p:spTree>
    <p:extLst>
      <p:ext uri="{BB962C8B-B14F-4D97-AF65-F5344CB8AC3E}">
        <p14:creationId xmlns:p14="http://schemas.microsoft.com/office/powerpoint/2010/main" val="253272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678B5-A49A-B41C-2B99-DD45C7E53450}"/>
            </a:ext>
          </a:extLst>
        </p:cNvPr>
        <p:cNvGrpSpPr/>
        <p:nvPr/>
      </p:nvGrpSpPr>
      <p:grpSpPr>
        <a:xfrm>
          <a:off x="0" y="0"/>
          <a:ext cx="0" cy="0"/>
          <a:chOff x="0" y="0"/>
          <a:chExt cx="0" cy="0"/>
        </a:xfrm>
      </p:grpSpPr>
      <p:pic>
        <p:nvPicPr>
          <p:cNvPr id="3" name="Picture 2" descr="A white house with columns and a flag&#10;&#10;AI-generated content may be incorrect.">
            <a:extLst>
              <a:ext uri="{FF2B5EF4-FFF2-40B4-BE49-F238E27FC236}">
                <a16:creationId xmlns:a16="http://schemas.microsoft.com/office/drawing/2014/main" id="{80A9AC8D-D31C-52CC-B0B1-D16C222DFE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608" y="1222087"/>
            <a:ext cx="1574574" cy="1097280"/>
          </a:xfrm>
          <a:prstGeom prst="rect">
            <a:avLst/>
          </a:prstGeom>
        </p:spPr>
      </p:pic>
      <p:pic>
        <p:nvPicPr>
          <p:cNvPr id="6" name="Picture 5">
            <a:extLst>
              <a:ext uri="{FF2B5EF4-FFF2-40B4-BE49-F238E27FC236}">
                <a16:creationId xmlns:a16="http://schemas.microsoft.com/office/drawing/2014/main" id="{41B630AC-55DC-4F33-13B5-5CFA0C674796}"/>
              </a:ext>
            </a:extLst>
          </p:cNvPr>
          <p:cNvPicPr>
            <a:picLocks noChangeAspect="1"/>
          </p:cNvPicPr>
          <p:nvPr/>
        </p:nvPicPr>
        <p:blipFill>
          <a:blip r:embed="rId3"/>
          <a:stretch>
            <a:fillRect/>
          </a:stretch>
        </p:blipFill>
        <p:spPr>
          <a:xfrm>
            <a:off x="2514305" y="1128442"/>
            <a:ext cx="8586179" cy="4601115"/>
          </a:xfrm>
          <a:prstGeom prst="rect">
            <a:avLst/>
          </a:prstGeom>
        </p:spPr>
      </p:pic>
      <p:sp>
        <p:nvSpPr>
          <p:cNvPr id="7" name="Rectangle: Rounded Corners 6">
            <a:extLst>
              <a:ext uri="{FF2B5EF4-FFF2-40B4-BE49-F238E27FC236}">
                <a16:creationId xmlns:a16="http://schemas.microsoft.com/office/drawing/2014/main" id="{34E1DC58-E9B6-9FDA-D73C-294C9A43E164}"/>
              </a:ext>
            </a:extLst>
          </p:cNvPr>
          <p:cNvSpPr/>
          <p:nvPr/>
        </p:nvSpPr>
        <p:spPr>
          <a:xfrm>
            <a:off x="2644842" y="1629947"/>
            <a:ext cx="8325104" cy="40957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1609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1706880" y="4876800"/>
            <a:ext cx="3413760" cy="3413760"/>
          </a:xfrm>
          <a:prstGeom prst="ellipse">
            <a:avLst/>
          </a:prstGeom>
          <a:solidFill>
            <a:srgbClr val="ED1C27"/>
          </a:solidFill>
          <a:ln w="12700">
            <a:solidFill>
              <a:srgbClr val="ED1C27"/>
            </a:solidFill>
            <a:prstDash val="solid"/>
          </a:ln>
        </p:spPr>
        <p:txBody>
          <a:bodyPr/>
          <a:lstStyle/>
          <a:p>
            <a:pPr defTabSz="1219170"/>
            <a:endParaRPr lang="en-US" sz="2400">
              <a:solidFill>
                <a:prstClr val="black"/>
              </a:solidFill>
              <a:latin typeface="Calibri" panose="020F0502020204030204"/>
            </a:endParaRPr>
          </a:p>
        </p:txBody>
      </p:sp>
      <p:sp>
        <p:nvSpPr>
          <p:cNvPr id="3" name="Shape 1"/>
          <p:cNvSpPr/>
          <p:nvPr/>
        </p:nvSpPr>
        <p:spPr>
          <a:xfrm>
            <a:off x="10607040" y="-1097280"/>
            <a:ext cx="2194560" cy="2194560"/>
          </a:xfrm>
          <a:prstGeom prst="ellipse">
            <a:avLst/>
          </a:prstGeom>
          <a:solidFill>
            <a:srgbClr val="024FA2"/>
          </a:solidFill>
          <a:ln w="12700">
            <a:solidFill>
              <a:srgbClr val="024FA2"/>
            </a:solidFill>
            <a:prstDash val="solid"/>
          </a:ln>
        </p:spPr>
        <p:txBody>
          <a:bodyPr/>
          <a:lstStyle/>
          <a:p>
            <a:pPr defTabSz="1219170"/>
            <a:endParaRPr lang="en-US" sz="2400">
              <a:solidFill>
                <a:prstClr val="black"/>
              </a:solidFill>
              <a:latin typeface="Calibri" panose="020F0502020204030204"/>
            </a:endParaRPr>
          </a:p>
        </p:txBody>
      </p:sp>
      <p:sp>
        <p:nvSpPr>
          <p:cNvPr id="4" name="Shape 2"/>
          <p:cNvSpPr/>
          <p:nvPr/>
        </p:nvSpPr>
        <p:spPr>
          <a:xfrm>
            <a:off x="548640" y="670560"/>
            <a:ext cx="487680" cy="487680"/>
          </a:xfrm>
          <a:prstGeom prst="ellipse">
            <a:avLst/>
          </a:prstGeom>
          <a:solidFill>
            <a:srgbClr val="ED1C27"/>
          </a:solidFill>
          <a:ln w="12700">
            <a:solidFill>
              <a:srgbClr val="ED1C27"/>
            </a:solidFill>
            <a:prstDash val="solid"/>
          </a:ln>
        </p:spPr>
        <p:txBody>
          <a:bodyPr/>
          <a:lstStyle/>
          <a:p>
            <a:pPr defTabSz="1219170"/>
            <a:endParaRPr lang="en-US" sz="2400">
              <a:solidFill>
                <a:prstClr val="black"/>
              </a:solidFill>
              <a:latin typeface="Calibri" panose="020F0502020204030204"/>
            </a:endParaRPr>
          </a:p>
        </p:txBody>
      </p:sp>
      <p:sp>
        <p:nvSpPr>
          <p:cNvPr id="5" name="Shape 3"/>
          <p:cNvSpPr/>
          <p:nvPr/>
        </p:nvSpPr>
        <p:spPr>
          <a:xfrm>
            <a:off x="731520" y="1341120"/>
            <a:ext cx="121920" cy="2438400"/>
          </a:xfrm>
          <a:prstGeom prst="rect">
            <a:avLst/>
          </a:prstGeom>
          <a:solidFill>
            <a:srgbClr val="ED1C27"/>
          </a:solidFill>
          <a:ln w="12700">
            <a:solidFill>
              <a:srgbClr val="ED1C27"/>
            </a:solidFill>
            <a:prstDash val="solid"/>
          </a:ln>
        </p:spPr>
        <p:txBody>
          <a:bodyPr/>
          <a:lstStyle/>
          <a:p>
            <a:pPr defTabSz="1219170"/>
            <a:endParaRPr lang="en-US" sz="2400">
              <a:solidFill>
                <a:prstClr val="black"/>
              </a:solidFill>
              <a:latin typeface="Calibri" panose="020F0502020204030204"/>
            </a:endParaRPr>
          </a:p>
        </p:txBody>
      </p:sp>
      <p:sp>
        <p:nvSpPr>
          <p:cNvPr id="6" name="Shape 4"/>
          <p:cNvSpPr/>
          <p:nvPr/>
        </p:nvSpPr>
        <p:spPr>
          <a:xfrm>
            <a:off x="1950720" y="1341120"/>
            <a:ext cx="8290560" cy="4145280"/>
          </a:xfrm>
          <a:prstGeom prst="rect">
            <a:avLst/>
          </a:prstGeom>
          <a:solidFill>
            <a:srgbClr val="024FA2"/>
          </a:solidFill>
          <a:ln w="12700">
            <a:solidFill>
              <a:srgbClr val="024FA2"/>
            </a:solidFill>
            <a:prstDash val="solid"/>
          </a:ln>
          <a:effectLst>
            <a:outerShdw blurRad="101600" dist="25400" dir="5400000" algn="bl" rotWithShape="0">
              <a:srgbClr val="000000">
                <a:alpha val="18000"/>
              </a:srgbClr>
            </a:outerShdw>
          </a:effectLst>
        </p:spPr>
        <p:txBody>
          <a:bodyPr/>
          <a:lstStyle/>
          <a:p>
            <a:pPr defTabSz="1219170"/>
            <a:endParaRPr lang="en-US" sz="2400">
              <a:solidFill>
                <a:prstClr val="black"/>
              </a:solidFill>
              <a:latin typeface="Calibri" panose="020F0502020204030204"/>
            </a:endParaRPr>
          </a:p>
        </p:txBody>
      </p:sp>
      <p:sp>
        <p:nvSpPr>
          <p:cNvPr id="7" name="Text 5"/>
          <p:cNvSpPr/>
          <p:nvPr/>
        </p:nvSpPr>
        <p:spPr>
          <a:xfrm>
            <a:off x="2194560" y="1706880"/>
            <a:ext cx="7802880" cy="426720"/>
          </a:xfrm>
          <a:prstGeom prst="rect">
            <a:avLst/>
          </a:prstGeom>
          <a:noFill/>
          <a:ln/>
        </p:spPr>
        <p:txBody>
          <a:bodyPr wrap="square" lIns="0" tIns="0" rIns="0" bIns="0" rtlCol="0" anchor="ctr"/>
          <a:lstStyle/>
          <a:p>
            <a:pPr defTabSz="1219170"/>
            <a:r>
              <a:rPr lang="en-US" sz="1467" b="1" kern="0" spc="400" dirty="0">
                <a:solidFill>
                  <a:srgbClr val="FFFFFF"/>
                </a:solidFill>
                <a:latin typeface="Calibri" pitchFamily="34" charset="0"/>
                <a:ea typeface="Calibri" pitchFamily="34" charset="-122"/>
                <a:cs typeface="Calibri" pitchFamily="34" charset="-120"/>
              </a:rPr>
              <a:t>POLICY BRIEF  ·  APRIL 2026</a:t>
            </a:r>
            <a:endParaRPr lang="en-US" sz="1467" dirty="0">
              <a:solidFill>
                <a:prstClr val="black"/>
              </a:solidFill>
              <a:latin typeface="Calibri" panose="020F0502020204030204"/>
            </a:endParaRPr>
          </a:p>
        </p:txBody>
      </p:sp>
      <p:sp>
        <p:nvSpPr>
          <p:cNvPr id="8" name="Shape 6"/>
          <p:cNvSpPr/>
          <p:nvPr/>
        </p:nvSpPr>
        <p:spPr>
          <a:xfrm>
            <a:off x="2194560" y="2194560"/>
            <a:ext cx="609600" cy="0"/>
          </a:xfrm>
          <a:prstGeom prst="line">
            <a:avLst/>
          </a:prstGeom>
          <a:noFill/>
          <a:ln w="19050">
            <a:solidFill>
              <a:srgbClr val="FFFFFF"/>
            </a:solidFill>
            <a:prstDash val="solid"/>
          </a:ln>
        </p:spPr>
        <p:txBody>
          <a:bodyPr/>
          <a:lstStyle/>
          <a:p>
            <a:pPr defTabSz="1219170"/>
            <a:endParaRPr lang="en-US" sz="2400">
              <a:solidFill>
                <a:prstClr val="black"/>
              </a:solidFill>
              <a:latin typeface="Calibri" panose="020F0502020204030204"/>
            </a:endParaRPr>
          </a:p>
        </p:txBody>
      </p:sp>
      <p:sp>
        <p:nvSpPr>
          <p:cNvPr id="9" name="Text 7"/>
          <p:cNvSpPr/>
          <p:nvPr/>
        </p:nvSpPr>
        <p:spPr>
          <a:xfrm>
            <a:off x="2104619" y="3169923"/>
            <a:ext cx="7802880" cy="792480"/>
          </a:xfrm>
          <a:prstGeom prst="rect">
            <a:avLst/>
          </a:prstGeom>
          <a:noFill/>
          <a:ln/>
        </p:spPr>
        <p:txBody>
          <a:bodyPr wrap="square" lIns="0" tIns="0" rIns="0" bIns="0" rtlCol="0" anchor="t"/>
          <a:lstStyle/>
          <a:p>
            <a:pPr defTabSz="1219170"/>
            <a:r>
              <a:rPr lang="en-US" sz="6133" b="1" u="sng" kern="0" spc="267" dirty="0">
                <a:solidFill>
                  <a:srgbClr val="FFFFFF"/>
                </a:solidFill>
                <a:latin typeface="Calibri" panose="020F0502020204030204" pitchFamily="34" charset="0"/>
                <a:cs typeface="Calibri" panose="020F0502020204030204" pitchFamily="34" charset="0"/>
              </a:rPr>
              <a:t>THE DPRK AND WMD:</a:t>
            </a:r>
            <a:endParaRPr lang="en-US" sz="6133" b="1" u="sng" dirty="0">
              <a:solidFill>
                <a:prstClr val="black"/>
              </a:solidFill>
              <a:latin typeface="Calibri" panose="020F0502020204030204" pitchFamily="34" charset="0"/>
              <a:cs typeface="Calibri" panose="020F0502020204030204" pitchFamily="34" charset="0"/>
            </a:endParaRPr>
          </a:p>
        </p:txBody>
      </p:sp>
      <p:sp>
        <p:nvSpPr>
          <p:cNvPr id="10" name="Text 8"/>
          <p:cNvSpPr/>
          <p:nvPr/>
        </p:nvSpPr>
        <p:spPr>
          <a:xfrm>
            <a:off x="2104619" y="4145281"/>
            <a:ext cx="7802880" cy="1158240"/>
          </a:xfrm>
          <a:prstGeom prst="rect">
            <a:avLst/>
          </a:prstGeom>
          <a:noFill/>
          <a:ln/>
        </p:spPr>
        <p:txBody>
          <a:bodyPr wrap="square" lIns="0" tIns="0" rIns="0" bIns="0" rtlCol="0" anchor="t"/>
          <a:lstStyle/>
          <a:p>
            <a:pPr defTabSz="1219170"/>
            <a:r>
              <a:rPr lang="en-US" sz="4000" b="1" kern="0" spc="400" dirty="0">
                <a:solidFill>
                  <a:srgbClr val="FFFFFF"/>
                </a:solidFill>
                <a:latin typeface="Calibri" panose="020F0502020204030204"/>
                <a:ea typeface="Bebas Neue" pitchFamily="34" charset="-122"/>
                <a:cs typeface="Bebas Neue" pitchFamily="34" charset="-120"/>
              </a:rPr>
              <a:t>ILLICIT FINANCE</a:t>
            </a:r>
            <a:endParaRPr lang="en-US" sz="4000" dirty="0">
              <a:solidFill>
                <a:prstClr val="black"/>
              </a:solidFill>
              <a:latin typeface="Calibri" panose="020F0502020204030204"/>
            </a:endParaRPr>
          </a:p>
        </p:txBody>
      </p:sp>
      <p:sp>
        <p:nvSpPr>
          <p:cNvPr id="12" name="Text 10"/>
          <p:cNvSpPr/>
          <p:nvPr/>
        </p:nvSpPr>
        <p:spPr>
          <a:xfrm>
            <a:off x="1950720" y="5791200"/>
            <a:ext cx="1463040" cy="426720"/>
          </a:xfrm>
          <a:prstGeom prst="rect">
            <a:avLst/>
          </a:prstGeom>
          <a:noFill/>
          <a:ln/>
        </p:spPr>
        <p:txBody>
          <a:bodyPr wrap="square" lIns="0" tIns="0" rIns="0" bIns="0" rtlCol="0" anchor="ctr"/>
          <a:lstStyle/>
          <a:p>
            <a:pPr defTabSz="1219170"/>
            <a:r>
              <a:rPr lang="en-US" sz="1867" b="1" kern="0" spc="400" dirty="0">
                <a:solidFill>
                  <a:srgbClr val="ED1C27"/>
                </a:solidFill>
                <a:latin typeface="Bebas Neue" pitchFamily="34" charset="0"/>
                <a:ea typeface="Bebas Neue" pitchFamily="34" charset="-122"/>
                <a:cs typeface="Bebas Neue" pitchFamily="34" charset="-120"/>
              </a:rPr>
              <a:t>TEAM</a:t>
            </a:r>
            <a:endParaRPr lang="en-US" sz="1867" dirty="0">
              <a:solidFill>
                <a:prstClr val="black"/>
              </a:solidFill>
              <a:latin typeface="Calibri" panose="020F0502020204030204"/>
            </a:endParaRPr>
          </a:p>
        </p:txBody>
      </p:sp>
      <p:sp>
        <p:nvSpPr>
          <p:cNvPr id="13" name="Text 11"/>
          <p:cNvSpPr/>
          <p:nvPr/>
        </p:nvSpPr>
        <p:spPr>
          <a:xfrm>
            <a:off x="3169920" y="5791200"/>
            <a:ext cx="7802880" cy="426720"/>
          </a:xfrm>
          <a:prstGeom prst="rect">
            <a:avLst/>
          </a:prstGeom>
          <a:noFill/>
          <a:ln/>
        </p:spPr>
        <p:txBody>
          <a:bodyPr wrap="square" lIns="0" tIns="0" rIns="0" bIns="0" rtlCol="0" anchor="ctr"/>
          <a:lstStyle/>
          <a:p>
            <a:pPr defTabSz="1219170"/>
            <a:r>
              <a:rPr lang="en-US" sz="1733" dirty="0">
                <a:solidFill>
                  <a:srgbClr val="1A1A1A"/>
                </a:solidFill>
                <a:latin typeface="Calibri" pitchFamily="34" charset="0"/>
                <a:ea typeface="Calibri" pitchFamily="34" charset="-122"/>
                <a:cs typeface="Calibri" pitchFamily="34" charset="-120"/>
              </a:rPr>
              <a:t>Filippo Donà</a:t>
            </a:r>
            <a:endParaRPr lang="en-US" sz="1733" dirty="0">
              <a:solidFill>
                <a:prstClr val="black"/>
              </a:solidFill>
              <a:latin typeface="Calibri" panose="020F0502020204030204"/>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1097280" y="-1097280"/>
            <a:ext cx="2194560" cy="2194560"/>
          </a:xfrm>
          <a:prstGeom prst="ellipse">
            <a:avLst/>
          </a:prstGeom>
          <a:solidFill>
            <a:srgbClr val="ED1C27"/>
          </a:solidFill>
          <a:ln w="12700">
            <a:solidFill>
              <a:srgbClr val="ED1C27"/>
            </a:solidFill>
            <a:prstDash val="solid"/>
          </a:ln>
        </p:spPr>
        <p:txBody>
          <a:bodyPr/>
          <a:lstStyle/>
          <a:p>
            <a:pPr defTabSz="1219170"/>
            <a:endParaRPr lang="en-US" sz="2400">
              <a:solidFill>
                <a:prstClr val="black"/>
              </a:solidFill>
              <a:latin typeface="Calibri" panose="020F0502020204030204"/>
            </a:endParaRPr>
          </a:p>
        </p:txBody>
      </p:sp>
      <p:sp>
        <p:nvSpPr>
          <p:cNvPr id="3" name="Shape 1"/>
          <p:cNvSpPr/>
          <p:nvPr/>
        </p:nvSpPr>
        <p:spPr>
          <a:xfrm>
            <a:off x="11094720" y="5791200"/>
            <a:ext cx="2194560" cy="2194560"/>
          </a:xfrm>
          <a:prstGeom prst="ellipse">
            <a:avLst/>
          </a:prstGeom>
          <a:solidFill>
            <a:srgbClr val="024FA2"/>
          </a:solidFill>
          <a:ln w="12700">
            <a:solidFill>
              <a:srgbClr val="024FA2"/>
            </a:solidFill>
            <a:prstDash val="solid"/>
          </a:ln>
        </p:spPr>
        <p:txBody>
          <a:bodyPr/>
          <a:lstStyle/>
          <a:p>
            <a:pPr defTabSz="1219170"/>
            <a:endParaRPr lang="en-US" sz="2400">
              <a:solidFill>
                <a:prstClr val="black"/>
              </a:solidFill>
              <a:latin typeface="Calibri" panose="020F0502020204030204"/>
            </a:endParaRPr>
          </a:p>
        </p:txBody>
      </p:sp>
      <p:sp>
        <p:nvSpPr>
          <p:cNvPr id="4" name="Shape 2"/>
          <p:cNvSpPr/>
          <p:nvPr/>
        </p:nvSpPr>
        <p:spPr>
          <a:xfrm>
            <a:off x="670560" y="365760"/>
            <a:ext cx="10607040" cy="792480"/>
          </a:xfrm>
          <a:prstGeom prst="rect">
            <a:avLst/>
          </a:prstGeom>
          <a:solidFill>
            <a:srgbClr val="024FA2"/>
          </a:solidFill>
          <a:ln w="12700">
            <a:solidFill>
              <a:srgbClr val="024FA2"/>
            </a:solidFill>
            <a:prstDash val="solid"/>
          </a:ln>
        </p:spPr>
        <p:txBody>
          <a:bodyPr/>
          <a:lstStyle/>
          <a:p>
            <a:pPr defTabSz="1219170"/>
            <a:endParaRPr lang="en-US" sz="2400">
              <a:solidFill>
                <a:prstClr val="black"/>
              </a:solidFill>
              <a:latin typeface="Calibri" panose="020F0502020204030204"/>
            </a:endParaRPr>
          </a:p>
        </p:txBody>
      </p:sp>
      <p:sp>
        <p:nvSpPr>
          <p:cNvPr id="5" name="Text 3"/>
          <p:cNvSpPr/>
          <p:nvPr/>
        </p:nvSpPr>
        <p:spPr>
          <a:xfrm>
            <a:off x="670560" y="365760"/>
            <a:ext cx="10607040" cy="792480"/>
          </a:xfrm>
          <a:prstGeom prst="rect">
            <a:avLst/>
          </a:prstGeom>
          <a:noFill/>
          <a:ln/>
        </p:spPr>
        <p:txBody>
          <a:bodyPr wrap="square" lIns="0" tIns="0" rIns="0" bIns="0" rtlCol="0" anchor="ctr"/>
          <a:lstStyle/>
          <a:p>
            <a:pPr algn="ctr" defTabSz="1219170"/>
            <a:r>
              <a:rPr lang="en-US" sz="3733" b="1" kern="0" spc="533" dirty="0">
                <a:solidFill>
                  <a:srgbClr val="FFFFFF"/>
                </a:solidFill>
                <a:latin typeface="Bebas Neue" pitchFamily="34" charset="0"/>
                <a:ea typeface="Bebas Neue" pitchFamily="34" charset="-122"/>
                <a:cs typeface="Bebas Neue" pitchFamily="34" charset="-120"/>
              </a:rPr>
              <a:t>BOTTOM LINE UP FRONT</a:t>
            </a:r>
            <a:endParaRPr lang="en-US" sz="3733" dirty="0">
              <a:solidFill>
                <a:prstClr val="black"/>
              </a:solidFill>
              <a:latin typeface="Calibri" panose="020F0502020204030204"/>
            </a:endParaRPr>
          </a:p>
        </p:txBody>
      </p:sp>
      <p:sp>
        <p:nvSpPr>
          <p:cNvPr id="6" name="Shape 4"/>
          <p:cNvSpPr/>
          <p:nvPr/>
        </p:nvSpPr>
        <p:spPr>
          <a:xfrm>
            <a:off x="670560" y="1463040"/>
            <a:ext cx="10607040" cy="1463040"/>
          </a:xfrm>
          <a:prstGeom prst="rect">
            <a:avLst/>
          </a:prstGeom>
          <a:solidFill>
            <a:srgbClr val="F4F4F4"/>
          </a:solidFill>
          <a:ln w="12700">
            <a:solidFill>
              <a:srgbClr val="F4F4F4"/>
            </a:solidFill>
            <a:prstDash val="solid"/>
          </a:ln>
        </p:spPr>
        <p:txBody>
          <a:bodyPr/>
          <a:lstStyle/>
          <a:p>
            <a:pPr defTabSz="1219170"/>
            <a:endParaRPr lang="en-US" sz="2400">
              <a:solidFill>
                <a:prstClr val="black"/>
              </a:solidFill>
              <a:latin typeface="Calibri" panose="020F0502020204030204"/>
            </a:endParaRPr>
          </a:p>
        </p:txBody>
      </p:sp>
      <p:sp>
        <p:nvSpPr>
          <p:cNvPr id="7" name="Shape 5"/>
          <p:cNvSpPr/>
          <p:nvPr/>
        </p:nvSpPr>
        <p:spPr>
          <a:xfrm>
            <a:off x="670560" y="1463040"/>
            <a:ext cx="195072" cy="1463040"/>
          </a:xfrm>
          <a:prstGeom prst="rect">
            <a:avLst/>
          </a:prstGeom>
          <a:solidFill>
            <a:srgbClr val="ED1C27"/>
          </a:solidFill>
          <a:ln w="12700">
            <a:solidFill>
              <a:srgbClr val="ED1C27"/>
            </a:solidFill>
            <a:prstDash val="solid"/>
          </a:ln>
        </p:spPr>
        <p:txBody>
          <a:bodyPr/>
          <a:lstStyle/>
          <a:p>
            <a:pPr defTabSz="1219170"/>
            <a:endParaRPr lang="en-US" sz="2400">
              <a:solidFill>
                <a:prstClr val="black"/>
              </a:solidFill>
              <a:latin typeface="Calibri" panose="020F0502020204030204"/>
            </a:endParaRPr>
          </a:p>
        </p:txBody>
      </p:sp>
      <p:sp>
        <p:nvSpPr>
          <p:cNvPr id="8" name="Text 6"/>
          <p:cNvSpPr/>
          <p:nvPr/>
        </p:nvSpPr>
        <p:spPr>
          <a:xfrm>
            <a:off x="1097280" y="1463040"/>
            <a:ext cx="9997440" cy="1463040"/>
          </a:xfrm>
          <a:prstGeom prst="rect">
            <a:avLst/>
          </a:prstGeom>
          <a:noFill/>
          <a:ln/>
        </p:spPr>
        <p:txBody>
          <a:bodyPr wrap="square" lIns="0" tIns="0" rIns="0" bIns="0" rtlCol="0" anchor="ctr"/>
          <a:lstStyle/>
          <a:p>
            <a:pPr defTabSz="1219170">
              <a:lnSpc>
                <a:spcPct val="115000"/>
              </a:lnSpc>
            </a:pPr>
            <a:r>
              <a:rPr lang="en-US" sz="1867" dirty="0">
                <a:solidFill>
                  <a:srgbClr val="1A1A1A"/>
                </a:solidFill>
                <a:latin typeface="Calibri" pitchFamily="34" charset="0"/>
                <a:ea typeface="Calibri" pitchFamily="34" charset="-122"/>
                <a:cs typeface="Calibri" pitchFamily="34" charset="-120"/>
              </a:rPr>
              <a:t>North Korea has built a sanctions-proof digital revenue system that directly funds its missile program. U.S. policy and International sanctions, both built for a physical-asset world, are reactive and fragmented. Closing the gap requires pressing global enforcement, additional domestic legislation in the near term, and a parallel diplomatic track</a:t>
            </a:r>
            <a:endParaRPr lang="en-US" sz="1867" dirty="0">
              <a:solidFill>
                <a:prstClr val="black"/>
              </a:solidFill>
              <a:latin typeface="Calibri" panose="020F0502020204030204"/>
            </a:endParaRPr>
          </a:p>
        </p:txBody>
      </p:sp>
      <p:sp>
        <p:nvSpPr>
          <p:cNvPr id="9" name="Text 7"/>
          <p:cNvSpPr/>
          <p:nvPr/>
        </p:nvSpPr>
        <p:spPr>
          <a:xfrm>
            <a:off x="670560" y="3230880"/>
            <a:ext cx="10607040" cy="365760"/>
          </a:xfrm>
          <a:prstGeom prst="rect">
            <a:avLst/>
          </a:prstGeom>
          <a:noFill/>
          <a:ln/>
        </p:spPr>
        <p:txBody>
          <a:bodyPr wrap="square" lIns="0" tIns="0" rIns="0" bIns="0" rtlCol="0" anchor="ctr"/>
          <a:lstStyle/>
          <a:p>
            <a:pPr defTabSz="1219170"/>
            <a:r>
              <a:rPr lang="en-US" sz="1867" b="1" kern="0" spc="400" dirty="0">
                <a:solidFill>
                  <a:srgbClr val="024FA2"/>
                </a:solidFill>
                <a:latin typeface="Bebas Neue" pitchFamily="34" charset="0"/>
                <a:ea typeface="Bebas Neue" pitchFamily="34" charset="-122"/>
                <a:cs typeface="Bebas Neue" pitchFamily="34" charset="-120"/>
              </a:rPr>
              <a:t>WHAT THE DATA SHOWS</a:t>
            </a:r>
            <a:endParaRPr lang="en-US" sz="1867" dirty="0">
              <a:solidFill>
                <a:prstClr val="black"/>
              </a:solidFill>
              <a:latin typeface="Calibri" panose="020F0502020204030204"/>
            </a:endParaRPr>
          </a:p>
        </p:txBody>
      </p:sp>
      <p:sp>
        <p:nvSpPr>
          <p:cNvPr id="10" name="Shape 8"/>
          <p:cNvSpPr/>
          <p:nvPr/>
        </p:nvSpPr>
        <p:spPr>
          <a:xfrm>
            <a:off x="670560" y="3621024"/>
            <a:ext cx="10607040" cy="0"/>
          </a:xfrm>
          <a:prstGeom prst="line">
            <a:avLst/>
          </a:prstGeom>
          <a:noFill/>
          <a:ln w="12700">
            <a:solidFill>
              <a:srgbClr val="024FA2"/>
            </a:solidFill>
            <a:prstDash val="solid"/>
          </a:ln>
        </p:spPr>
        <p:txBody>
          <a:bodyPr/>
          <a:lstStyle/>
          <a:p>
            <a:pPr defTabSz="1219170"/>
            <a:endParaRPr lang="en-US" sz="2400">
              <a:solidFill>
                <a:prstClr val="black"/>
              </a:solidFill>
              <a:latin typeface="Calibri" panose="020F0502020204030204"/>
            </a:endParaRPr>
          </a:p>
        </p:txBody>
      </p:sp>
      <p:sp>
        <p:nvSpPr>
          <p:cNvPr id="11" name="Text 9"/>
          <p:cNvSpPr/>
          <p:nvPr/>
        </p:nvSpPr>
        <p:spPr>
          <a:xfrm>
            <a:off x="670560" y="3779520"/>
            <a:ext cx="5242560" cy="2804160"/>
          </a:xfrm>
          <a:prstGeom prst="rect">
            <a:avLst/>
          </a:prstGeom>
          <a:noFill/>
          <a:ln/>
        </p:spPr>
        <p:txBody>
          <a:bodyPr wrap="square" lIns="0" tIns="0" rIns="0" bIns="0" rtlCol="0" anchor="t"/>
          <a:lstStyle/>
          <a:p>
            <a:pPr marL="457189" indent="-457189" defTabSz="1219170">
              <a:spcAft>
                <a:spcPts val="933"/>
              </a:spcAft>
              <a:buSzPct val="100000"/>
              <a:buFontTx/>
              <a:buChar char="■"/>
            </a:pPr>
            <a:r>
              <a:rPr lang="en-US" sz="1400" dirty="0">
                <a:solidFill>
                  <a:srgbClr val="1A1A1A"/>
                </a:solidFill>
                <a:latin typeface="Calibri" pitchFamily="34" charset="0"/>
                <a:ea typeface="Calibri" pitchFamily="34" charset="-122"/>
                <a:cs typeface="Calibri" pitchFamily="34" charset="-120"/>
              </a:rPr>
              <a:t>$6.75B stolen via crypto to date, directly funding WMD</a:t>
            </a:r>
            <a:endParaRPr lang="en-US" sz="1400" dirty="0">
              <a:solidFill>
                <a:prstClr val="black"/>
              </a:solidFill>
              <a:latin typeface="Calibri" panose="020F0502020204030204"/>
            </a:endParaRPr>
          </a:p>
          <a:p>
            <a:pPr marL="457189" indent="-457189" defTabSz="1219170">
              <a:spcAft>
                <a:spcPts val="933"/>
              </a:spcAft>
              <a:buSzPct val="100000"/>
              <a:buFontTx/>
              <a:buChar char="■"/>
            </a:pPr>
            <a:r>
              <a:rPr lang="en-US" sz="1400" dirty="0">
                <a:solidFill>
                  <a:srgbClr val="1A1A1A"/>
                </a:solidFill>
                <a:latin typeface="Calibri" pitchFamily="34" charset="0"/>
                <a:ea typeface="Calibri" pitchFamily="34" charset="-122"/>
                <a:cs typeface="Calibri" pitchFamily="34" charset="-120"/>
              </a:rPr>
              <a:t>60,000+ North Korean workers placed abroad. +225% in Western Firms in 2025; 300+ U.S. companies, including S&amp;P 500 firms, unknowingly hired them.</a:t>
            </a:r>
          </a:p>
          <a:p>
            <a:pPr marL="457189" indent="-457189" defTabSz="1219170">
              <a:spcAft>
                <a:spcPts val="933"/>
              </a:spcAft>
              <a:buSzPct val="100000"/>
              <a:buFontTx/>
              <a:buChar char="■"/>
            </a:pPr>
            <a:r>
              <a:rPr lang="en-US" sz="1400" dirty="0">
                <a:solidFill>
                  <a:srgbClr val="1A1A1A"/>
                </a:solidFill>
                <a:latin typeface="Calibri" pitchFamily="34" charset="0"/>
                <a:ea typeface="Calibri" pitchFamily="34" charset="-122"/>
                <a:cs typeface="Calibri" pitchFamily="34" charset="-120"/>
              </a:rPr>
              <a:t>Russia vetoed renewal of the UN monitoring body in April 2024; China actively shields North Korea at the UN Security Council</a:t>
            </a:r>
            <a:endParaRPr lang="en-US" sz="1400" dirty="0">
              <a:solidFill>
                <a:prstClr val="black"/>
              </a:solidFill>
              <a:latin typeface="Calibri" panose="020F0502020204030204"/>
            </a:endParaRPr>
          </a:p>
          <a:p>
            <a:pPr marL="457189" indent="-457189" defTabSz="1219170">
              <a:spcAft>
                <a:spcPts val="933"/>
              </a:spcAft>
              <a:buSzPct val="100000"/>
              <a:buFontTx/>
              <a:buChar char="■"/>
            </a:pPr>
            <a:r>
              <a:rPr lang="en-US" sz="1400" dirty="0">
                <a:solidFill>
                  <a:srgbClr val="1A1A1A"/>
                </a:solidFill>
                <a:latin typeface="Calibri" pitchFamily="34" charset="0"/>
                <a:ea typeface="Calibri" pitchFamily="34" charset="-122"/>
                <a:cs typeface="Calibri" pitchFamily="34" charset="-120"/>
              </a:rPr>
              <a:t>&gt; 19 Chinese banks are used to launder North Korean funds</a:t>
            </a:r>
            <a:endParaRPr lang="en-US" sz="1400" dirty="0">
              <a:solidFill>
                <a:prstClr val="black"/>
              </a:solidFill>
              <a:latin typeface="Calibri" panose="020F0502020204030204"/>
            </a:endParaRPr>
          </a:p>
          <a:p>
            <a:pPr defTabSz="1219170">
              <a:spcAft>
                <a:spcPts val="933"/>
              </a:spcAft>
              <a:buSzPct val="100000"/>
            </a:pPr>
            <a:endParaRPr lang="en-US" sz="1400" dirty="0">
              <a:solidFill>
                <a:prstClr val="black"/>
              </a:solidFill>
              <a:latin typeface="Calibri" panose="020F0502020204030204"/>
            </a:endParaRPr>
          </a:p>
        </p:txBody>
      </p:sp>
      <p:pic>
        <p:nvPicPr>
          <p:cNvPr id="14" name="Picture 13">
            <a:extLst>
              <a:ext uri="{FF2B5EF4-FFF2-40B4-BE49-F238E27FC236}">
                <a16:creationId xmlns:a16="http://schemas.microsoft.com/office/drawing/2014/main" id="{44C10EF5-103F-54DB-FDE9-2FC3AF0C2657}"/>
              </a:ext>
            </a:extLst>
          </p:cNvPr>
          <p:cNvPicPr>
            <a:picLocks noChangeAspect="1"/>
          </p:cNvPicPr>
          <p:nvPr/>
        </p:nvPicPr>
        <p:blipFill>
          <a:blip r:embed="rId3"/>
          <a:stretch>
            <a:fillRect/>
          </a:stretch>
        </p:blipFill>
        <p:spPr>
          <a:xfrm>
            <a:off x="6112616" y="3002739"/>
            <a:ext cx="5073545" cy="338236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1097280" y="-1097280"/>
            <a:ext cx="2194560" cy="2194560"/>
          </a:xfrm>
          <a:prstGeom prst="ellipse">
            <a:avLst/>
          </a:prstGeom>
          <a:solidFill>
            <a:srgbClr val="ED1C27"/>
          </a:solidFill>
          <a:ln w="12700">
            <a:solidFill>
              <a:srgbClr val="ED1C27"/>
            </a:solidFill>
            <a:prstDash val="solid"/>
          </a:ln>
        </p:spPr>
        <p:txBody>
          <a:bodyPr/>
          <a:lstStyle/>
          <a:p>
            <a:pPr defTabSz="1219170"/>
            <a:endParaRPr lang="en-US" sz="2400">
              <a:solidFill>
                <a:prstClr val="black"/>
              </a:solidFill>
              <a:latin typeface="Calibri" panose="020F0502020204030204"/>
            </a:endParaRPr>
          </a:p>
        </p:txBody>
      </p:sp>
      <p:sp>
        <p:nvSpPr>
          <p:cNvPr id="3" name="Shape 1"/>
          <p:cNvSpPr/>
          <p:nvPr/>
        </p:nvSpPr>
        <p:spPr>
          <a:xfrm>
            <a:off x="11094720" y="5791200"/>
            <a:ext cx="2194560" cy="2194560"/>
          </a:xfrm>
          <a:prstGeom prst="ellipse">
            <a:avLst/>
          </a:prstGeom>
          <a:solidFill>
            <a:srgbClr val="024FA2"/>
          </a:solidFill>
          <a:ln w="12700">
            <a:solidFill>
              <a:srgbClr val="024FA2"/>
            </a:solidFill>
            <a:prstDash val="solid"/>
          </a:ln>
        </p:spPr>
        <p:txBody>
          <a:bodyPr/>
          <a:lstStyle/>
          <a:p>
            <a:pPr defTabSz="1219170"/>
            <a:endParaRPr lang="en-US" sz="2400">
              <a:solidFill>
                <a:prstClr val="black"/>
              </a:solidFill>
              <a:latin typeface="Calibri" panose="020F0502020204030204"/>
            </a:endParaRPr>
          </a:p>
        </p:txBody>
      </p:sp>
      <p:sp>
        <p:nvSpPr>
          <p:cNvPr id="4" name="Shape 2"/>
          <p:cNvSpPr/>
          <p:nvPr/>
        </p:nvSpPr>
        <p:spPr>
          <a:xfrm>
            <a:off x="11643360" y="365760"/>
            <a:ext cx="341376" cy="341376"/>
          </a:xfrm>
          <a:prstGeom prst="ellipse">
            <a:avLst/>
          </a:prstGeom>
          <a:solidFill>
            <a:srgbClr val="ED1C27"/>
          </a:solidFill>
          <a:ln w="12700">
            <a:solidFill>
              <a:srgbClr val="ED1C27"/>
            </a:solidFill>
            <a:prstDash val="solid"/>
          </a:ln>
        </p:spPr>
        <p:txBody>
          <a:bodyPr/>
          <a:lstStyle/>
          <a:p>
            <a:pPr defTabSz="1219170"/>
            <a:endParaRPr lang="en-US" sz="2400">
              <a:solidFill>
                <a:prstClr val="black"/>
              </a:solidFill>
              <a:latin typeface="Calibri" panose="020F0502020204030204"/>
            </a:endParaRPr>
          </a:p>
        </p:txBody>
      </p:sp>
      <p:sp>
        <p:nvSpPr>
          <p:cNvPr id="5" name="Shape 3"/>
          <p:cNvSpPr/>
          <p:nvPr/>
        </p:nvSpPr>
        <p:spPr>
          <a:xfrm>
            <a:off x="670560" y="304800"/>
            <a:ext cx="10607040" cy="792480"/>
          </a:xfrm>
          <a:prstGeom prst="rect">
            <a:avLst/>
          </a:prstGeom>
          <a:solidFill>
            <a:srgbClr val="024FA2"/>
          </a:solidFill>
          <a:ln w="12700">
            <a:solidFill>
              <a:srgbClr val="024FA2"/>
            </a:solidFill>
            <a:prstDash val="solid"/>
          </a:ln>
        </p:spPr>
        <p:txBody>
          <a:bodyPr/>
          <a:lstStyle/>
          <a:p>
            <a:pPr defTabSz="1219170"/>
            <a:endParaRPr lang="en-US" sz="2400">
              <a:solidFill>
                <a:prstClr val="black"/>
              </a:solidFill>
              <a:latin typeface="Calibri" panose="020F0502020204030204"/>
            </a:endParaRPr>
          </a:p>
        </p:txBody>
      </p:sp>
      <p:sp>
        <p:nvSpPr>
          <p:cNvPr id="6" name="Text 4"/>
          <p:cNvSpPr/>
          <p:nvPr/>
        </p:nvSpPr>
        <p:spPr>
          <a:xfrm>
            <a:off x="670560" y="304800"/>
            <a:ext cx="10607040" cy="792480"/>
          </a:xfrm>
          <a:prstGeom prst="rect">
            <a:avLst/>
          </a:prstGeom>
          <a:noFill/>
          <a:ln/>
        </p:spPr>
        <p:txBody>
          <a:bodyPr wrap="square" lIns="0" tIns="0" rIns="0" bIns="0" rtlCol="0" anchor="ctr"/>
          <a:lstStyle/>
          <a:p>
            <a:pPr algn="ctr" defTabSz="1219170"/>
            <a:r>
              <a:rPr lang="en-US" sz="4000" b="1" kern="0" spc="533" dirty="0">
                <a:solidFill>
                  <a:srgbClr val="FFFFFF"/>
                </a:solidFill>
                <a:latin typeface="Bebas Neue" pitchFamily="34" charset="0"/>
                <a:ea typeface="Bebas Neue" pitchFamily="34" charset="-122"/>
                <a:cs typeface="Bebas Neue" pitchFamily="34" charset="-120"/>
              </a:rPr>
              <a:t>PATH FORWARD</a:t>
            </a:r>
            <a:endParaRPr lang="en-US" sz="4000" dirty="0">
              <a:solidFill>
                <a:prstClr val="black"/>
              </a:solidFill>
              <a:latin typeface="Calibri" panose="020F0502020204030204"/>
            </a:endParaRPr>
          </a:p>
        </p:txBody>
      </p:sp>
      <p:sp>
        <p:nvSpPr>
          <p:cNvPr id="7" name="Text 5"/>
          <p:cNvSpPr/>
          <p:nvPr/>
        </p:nvSpPr>
        <p:spPr>
          <a:xfrm>
            <a:off x="670560" y="1158240"/>
            <a:ext cx="10607040" cy="341376"/>
          </a:xfrm>
          <a:prstGeom prst="rect">
            <a:avLst/>
          </a:prstGeom>
          <a:noFill/>
          <a:ln/>
        </p:spPr>
        <p:txBody>
          <a:bodyPr wrap="square" lIns="0" tIns="0" rIns="0" bIns="0" rtlCol="0" anchor="ctr"/>
          <a:lstStyle/>
          <a:p>
            <a:pPr algn="ctr" defTabSz="1219170"/>
            <a:r>
              <a:rPr lang="en-US" sz="1467" i="1" dirty="0">
                <a:solidFill>
                  <a:srgbClr val="1A1A1A"/>
                </a:solidFill>
                <a:latin typeface="Calibri" pitchFamily="34" charset="0"/>
                <a:ea typeface="Calibri" pitchFamily="34" charset="-122"/>
                <a:cs typeface="Calibri" pitchFamily="34" charset="-120"/>
              </a:rPr>
              <a:t>Three options to counter North Korea's digital sanctions evasion</a:t>
            </a:r>
            <a:endParaRPr lang="en-US" sz="1467" dirty="0">
              <a:solidFill>
                <a:prstClr val="black"/>
              </a:solidFill>
              <a:latin typeface="Calibri" panose="020F0502020204030204"/>
            </a:endParaRPr>
          </a:p>
        </p:txBody>
      </p:sp>
      <p:sp>
        <p:nvSpPr>
          <p:cNvPr id="8" name="Shape 6"/>
          <p:cNvSpPr/>
          <p:nvPr/>
        </p:nvSpPr>
        <p:spPr>
          <a:xfrm>
            <a:off x="365760" y="1645920"/>
            <a:ext cx="3657600" cy="4084320"/>
          </a:xfrm>
          <a:prstGeom prst="rect">
            <a:avLst/>
          </a:prstGeom>
          <a:solidFill>
            <a:srgbClr val="9E0200"/>
          </a:solidFill>
          <a:ln w="12700">
            <a:solidFill>
              <a:srgbClr val="ED1C27"/>
            </a:solidFill>
            <a:prstDash val="solid"/>
          </a:ln>
          <a:effectLst>
            <a:outerShdw blurRad="101600" dist="25400" dir="5400000" algn="bl" rotWithShape="0">
              <a:srgbClr val="000000">
                <a:alpha val="18000"/>
              </a:srgbClr>
            </a:outerShdw>
          </a:effectLst>
        </p:spPr>
        <p:txBody>
          <a:bodyPr/>
          <a:lstStyle/>
          <a:p>
            <a:pPr defTabSz="1219170"/>
            <a:endParaRPr lang="en-US" sz="2400">
              <a:solidFill>
                <a:prstClr val="black"/>
              </a:solidFill>
              <a:latin typeface="Calibri" panose="020F0502020204030204"/>
            </a:endParaRPr>
          </a:p>
        </p:txBody>
      </p:sp>
      <p:sp>
        <p:nvSpPr>
          <p:cNvPr id="9" name="Text 7"/>
          <p:cNvSpPr/>
          <p:nvPr/>
        </p:nvSpPr>
        <p:spPr>
          <a:xfrm>
            <a:off x="585216" y="1706880"/>
            <a:ext cx="1219200" cy="609600"/>
          </a:xfrm>
          <a:prstGeom prst="rect">
            <a:avLst/>
          </a:prstGeom>
          <a:noFill/>
          <a:ln/>
        </p:spPr>
        <p:txBody>
          <a:bodyPr wrap="square" lIns="0" tIns="0" rIns="0" bIns="0" rtlCol="0" anchor="t"/>
          <a:lstStyle/>
          <a:p>
            <a:pPr defTabSz="1219170"/>
            <a:r>
              <a:rPr lang="en-US" sz="4000" b="1" dirty="0">
                <a:solidFill>
                  <a:srgbClr val="FFFFFF"/>
                </a:solidFill>
                <a:latin typeface="Bebas Neue" pitchFamily="34" charset="0"/>
                <a:ea typeface="Bebas Neue" pitchFamily="34" charset="-122"/>
                <a:cs typeface="Bebas Neue" pitchFamily="34" charset="-120"/>
              </a:rPr>
              <a:t>01</a:t>
            </a:r>
            <a:endParaRPr lang="en-US" sz="4000" dirty="0">
              <a:solidFill>
                <a:prstClr val="black"/>
              </a:solidFill>
              <a:latin typeface="Calibri" panose="020F0502020204030204"/>
            </a:endParaRPr>
          </a:p>
        </p:txBody>
      </p:sp>
      <p:sp>
        <p:nvSpPr>
          <p:cNvPr id="10" name="Text 8"/>
          <p:cNvSpPr/>
          <p:nvPr/>
        </p:nvSpPr>
        <p:spPr>
          <a:xfrm>
            <a:off x="585216" y="2255520"/>
            <a:ext cx="3218688" cy="1036320"/>
          </a:xfrm>
          <a:prstGeom prst="rect">
            <a:avLst/>
          </a:prstGeom>
          <a:noFill/>
          <a:ln/>
        </p:spPr>
        <p:txBody>
          <a:bodyPr wrap="square" lIns="0" tIns="0" rIns="0" bIns="0" rtlCol="0" anchor="t"/>
          <a:lstStyle/>
          <a:p>
            <a:pPr defTabSz="1219170"/>
            <a:r>
              <a:rPr lang="en-US" sz="2667" b="1" kern="0" spc="267" dirty="0">
                <a:solidFill>
                  <a:srgbClr val="FFFFFF"/>
                </a:solidFill>
                <a:latin typeface="Bebas Neue" pitchFamily="34" charset="0"/>
              </a:rPr>
              <a:t>ENFORCE Globally</a:t>
            </a:r>
            <a:endParaRPr lang="en-US" sz="2667" dirty="0">
              <a:solidFill>
                <a:prstClr val="black"/>
              </a:solidFill>
              <a:latin typeface="Calibri" panose="020F0502020204030204"/>
            </a:endParaRPr>
          </a:p>
        </p:txBody>
      </p:sp>
      <p:sp>
        <p:nvSpPr>
          <p:cNvPr id="11" name="Shape 9"/>
          <p:cNvSpPr/>
          <p:nvPr/>
        </p:nvSpPr>
        <p:spPr>
          <a:xfrm>
            <a:off x="585216" y="2786971"/>
            <a:ext cx="670560" cy="0"/>
          </a:xfrm>
          <a:prstGeom prst="line">
            <a:avLst/>
          </a:prstGeom>
          <a:noFill/>
          <a:ln w="19050">
            <a:solidFill>
              <a:srgbClr val="FFFFFF"/>
            </a:solidFill>
            <a:prstDash val="solid"/>
          </a:ln>
        </p:spPr>
        <p:txBody>
          <a:bodyPr/>
          <a:lstStyle/>
          <a:p>
            <a:pPr defTabSz="1219170"/>
            <a:endParaRPr lang="en-US" sz="2400">
              <a:solidFill>
                <a:prstClr val="black"/>
              </a:solidFill>
              <a:latin typeface="Calibri" panose="020F0502020204030204"/>
            </a:endParaRPr>
          </a:p>
        </p:txBody>
      </p:sp>
      <p:sp>
        <p:nvSpPr>
          <p:cNvPr id="12" name="Text 10"/>
          <p:cNvSpPr/>
          <p:nvPr/>
        </p:nvSpPr>
        <p:spPr>
          <a:xfrm>
            <a:off x="585216" y="2956560"/>
            <a:ext cx="3218688" cy="1645920"/>
          </a:xfrm>
          <a:prstGeom prst="rect">
            <a:avLst/>
          </a:prstGeom>
          <a:noFill/>
          <a:ln/>
        </p:spPr>
        <p:txBody>
          <a:bodyPr wrap="square" lIns="0" tIns="0" rIns="0" bIns="0" rtlCol="0" anchor="t"/>
          <a:lstStyle/>
          <a:p>
            <a:pPr marL="457189" indent="-457189" defTabSz="1219170">
              <a:spcAft>
                <a:spcPts val="667"/>
              </a:spcAft>
              <a:buSzPct val="100000"/>
              <a:buFontTx/>
              <a:buChar char="■"/>
            </a:pPr>
            <a:r>
              <a:rPr lang="en-US" sz="1333" dirty="0">
                <a:solidFill>
                  <a:srgbClr val="FFFFFF"/>
                </a:solidFill>
                <a:latin typeface="Calibri" pitchFamily="34" charset="0"/>
                <a:ea typeface="Calibri" pitchFamily="34" charset="-122"/>
                <a:cs typeface="Calibri" pitchFamily="34" charset="-120"/>
              </a:rPr>
              <a:t>Freeze wallets, and sanction foreign banks</a:t>
            </a:r>
          </a:p>
          <a:p>
            <a:pPr marL="457189" indent="-457189" defTabSz="1219170">
              <a:spcAft>
                <a:spcPts val="667"/>
              </a:spcAft>
              <a:buSzPct val="100000"/>
              <a:buFontTx/>
              <a:buChar char="■"/>
            </a:pPr>
            <a:r>
              <a:rPr lang="en-US" sz="1333" dirty="0">
                <a:solidFill>
                  <a:srgbClr val="FFFFFF"/>
                </a:solidFill>
                <a:latin typeface="Calibri" pitchFamily="34" charset="0"/>
                <a:ea typeface="Calibri" pitchFamily="34" charset="-122"/>
                <a:cs typeface="Calibri" pitchFamily="34" charset="-120"/>
                <a:sym typeface="Wingdings" pitchFamily="2" charset="2"/>
              </a:rPr>
              <a:t>Enhance resources and coordination of enforcement bodies (FBI, Treasury); Target i</a:t>
            </a:r>
            <a:r>
              <a:rPr lang="en-US" sz="1333" dirty="0">
                <a:solidFill>
                  <a:srgbClr val="FFFFFF"/>
                </a:solidFill>
                <a:latin typeface="Calibri" pitchFamily="34" charset="0"/>
                <a:ea typeface="Calibri" pitchFamily="34" charset="-122"/>
                <a:cs typeface="Calibri" pitchFamily="34" charset="-120"/>
              </a:rPr>
              <a:t>n synchronized waves, not one at a time</a:t>
            </a:r>
          </a:p>
          <a:p>
            <a:pPr marL="457189" indent="-457189" defTabSz="1219170">
              <a:spcAft>
                <a:spcPts val="667"/>
              </a:spcAft>
              <a:buSzPct val="100000"/>
              <a:buFontTx/>
              <a:buChar char="■"/>
            </a:pPr>
            <a:r>
              <a:rPr lang="en-US" sz="1333" dirty="0">
                <a:solidFill>
                  <a:srgbClr val="FFFFFF"/>
                </a:solidFill>
                <a:latin typeface="Calibri" pitchFamily="34" charset="0"/>
                <a:ea typeface="Calibri" pitchFamily="34" charset="-122"/>
                <a:cs typeface="Calibri" pitchFamily="34" charset="-120"/>
              </a:rPr>
              <a:t>Use access to U.S. dollar payments as leverage against foreign actors who do not cooperate in investigations</a:t>
            </a:r>
          </a:p>
        </p:txBody>
      </p:sp>
      <p:sp>
        <p:nvSpPr>
          <p:cNvPr id="13" name="Shape 11"/>
          <p:cNvSpPr/>
          <p:nvPr/>
        </p:nvSpPr>
        <p:spPr>
          <a:xfrm>
            <a:off x="365760" y="5242560"/>
            <a:ext cx="3657600" cy="487680"/>
          </a:xfrm>
          <a:prstGeom prst="rect">
            <a:avLst/>
          </a:prstGeom>
          <a:solidFill>
            <a:srgbClr val="FFFFFF"/>
          </a:solidFill>
          <a:ln w="12700">
            <a:solidFill>
              <a:srgbClr val="FFFFFF"/>
            </a:solidFill>
            <a:prstDash val="solid"/>
          </a:ln>
        </p:spPr>
        <p:txBody>
          <a:bodyPr/>
          <a:lstStyle/>
          <a:p>
            <a:pPr defTabSz="1219170"/>
            <a:endParaRPr lang="en-US" sz="2400">
              <a:solidFill>
                <a:prstClr val="black"/>
              </a:solidFill>
              <a:latin typeface="Calibri" panose="020F0502020204030204"/>
            </a:endParaRPr>
          </a:p>
        </p:txBody>
      </p:sp>
      <p:sp>
        <p:nvSpPr>
          <p:cNvPr id="14" name="Text 12"/>
          <p:cNvSpPr/>
          <p:nvPr/>
        </p:nvSpPr>
        <p:spPr>
          <a:xfrm>
            <a:off x="548640" y="5242560"/>
            <a:ext cx="3291840" cy="487680"/>
          </a:xfrm>
          <a:prstGeom prst="rect">
            <a:avLst/>
          </a:prstGeom>
          <a:noFill/>
          <a:ln/>
        </p:spPr>
        <p:txBody>
          <a:bodyPr wrap="square" lIns="0" tIns="0" rIns="0" bIns="0" rtlCol="0" anchor="ctr"/>
          <a:lstStyle/>
          <a:p>
            <a:pPr defTabSz="1219170"/>
            <a:r>
              <a:rPr lang="en-US" sz="1400" b="1" kern="0" spc="267" dirty="0">
                <a:solidFill>
                  <a:srgbClr val="ED1C27"/>
                </a:solidFill>
                <a:latin typeface="Calibri" pitchFamily="34" charset="0"/>
                <a:ea typeface="Calibri" pitchFamily="34" charset="-122"/>
                <a:cs typeface="Calibri" pitchFamily="34" charset="-120"/>
              </a:rPr>
              <a:t>0–6 MONTHS</a:t>
            </a:r>
            <a:r>
              <a:rPr lang="en-US" sz="1400" dirty="0">
                <a:solidFill>
                  <a:srgbClr val="1A1A1A"/>
                </a:solidFill>
                <a:latin typeface="Calibri" pitchFamily="34" charset="0"/>
                <a:ea typeface="Calibri" pitchFamily="34" charset="-122"/>
                <a:cs typeface="Calibri" pitchFamily="34" charset="-120"/>
              </a:rPr>
              <a:t>   ·   </a:t>
            </a:r>
            <a:r>
              <a:rPr lang="en-US" sz="1267" i="1" dirty="0">
                <a:solidFill>
                  <a:srgbClr val="1A1A1A"/>
                </a:solidFill>
                <a:latin typeface="Calibri" pitchFamily="34" charset="0"/>
                <a:ea typeface="Calibri" pitchFamily="34" charset="-122"/>
                <a:cs typeface="Calibri" pitchFamily="34" charset="-120"/>
              </a:rPr>
              <a:t>No new laws needed</a:t>
            </a:r>
            <a:endParaRPr lang="en-US" sz="1400" dirty="0">
              <a:solidFill>
                <a:prstClr val="black"/>
              </a:solidFill>
              <a:latin typeface="Calibri" panose="020F0502020204030204"/>
            </a:endParaRPr>
          </a:p>
        </p:txBody>
      </p:sp>
      <p:sp>
        <p:nvSpPr>
          <p:cNvPr id="15" name="Shape 13"/>
          <p:cNvSpPr/>
          <p:nvPr/>
        </p:nvSpPr>
        <p:spPr>
          <a:xfrm>
            <a:off x="4206240" y="1645920"/>
            <a:ext cx="3657600" cy="4084320"/>
          </a:xfrm>
          <a:prstGeom prst="rect">
            <a:avLst/>
          </a:prstGeom>
          <a:solidFill>
            <a:srgbClr val="024FA2"/>
          </a:solidFill>
          <a:ln w="12700">
            <a:solidFill>
              <a:srgbClr val="024FA2"/>
            </a:solidFill>
            <a:prstDash val="solid"/>
          </a:ln>
          <a:effectLst>
            <a:outerShdw blurRad="101600" dist="25400" dir="5400000" algn="bl" rotWithShape="0">
              <a:srgbClr val="000000">
                <a:alpha val="18000"/>
              </a:srgbClr>
            </a:outerShdw>
          </a:effectLst>
        </p:spPr>
        <p:txBody>
          <a:bodyPr/>
          <a:lstStyle/>
          <a:p>
            <a:pPr defTabSz="1219170"/>
            <a:endParaRPr lang="en-US" sz="2400">
              <a:solidFill>
                <a:prstClr val="black"/>
              </a:solidFill>
              <a:latin typeface="Calibri" panose="020F0502020204030204"/>
            </a:endParaRPr>
          </a:p>
        </p:txBody>
      </p:sp>
      <p:sp>
        <p:nvSpPr>
          <p:cNvPr id="16" name="Text 14"/>
          <p:cNvSpPr/>
          <p:nvPr/>
        </p:nvSpPr>
        <p:spPr>
          <a:xfrm>
            <a:off x="4425696" y="1706880"/>
            <a:ext cx="1219200" cy="609600"/>
          </a:xfrm>
          <a:prstGeom prst="rect">
            <a:avLst/>
          </a:prstGeom>
          <a:noFill/>
          <a:ln/>
        </p:spPr>
        <p:txBody>
          <a:bodyPr wrap="square" lIns="0" tIns="0" rIns="0" bIns="0" rtlCol="0" anchor="t"/>
          <a:lstStyle/>
          <a:p>
            <a:pPr defTabSz="1219170"/>
            <a:r>
              <a:rPr lang="en-US" sz="4000" b="1" dirty="0">
                <a:solidFill>
                  <a:srgbClr val="FFFFFF"/>
                </a:solidFill>
                <a:latin typeface="Bebas Neue" pitchFamily="34" charset="0"/>
                <a:ea typeface="Bebas Neue" pitchFamily="34" charset="-122"/>
                <a:cs typeface="Bebas Neue" pitchFamily="34" charset="-120"/>
              </a:rPr>
              <a:t>02</a:t>
            </a:r>
            <a:endParaRPr lang="en-US" sz="4000" dirty="0">
              <a:solidFill>
                <a:prstClr val="black"/>
              </a:solidFill>
              <a:latin typeface="Calibri" panose="020F0502020204030204"/>
            </a:endParaRPr>
          </a:p>
        </p:txBody>
      </p:sp>
      <p:sp>
        <p:nvSpPr>
          <p:cNvPr id="17" name="Text 15"/>
          <p:cNvSpPr/>
          <p:nvPr/>
        </p:nvSpPr>
        <p:spPr>
          <a:xfrm>
            <a:off x="4425696" y="2255520"/>
            <a:ext cx="3401568" cy="1036320"/>
          </a:xfrm>
          <a:prstGeom prst="rect">
            <a:avLst/>
          </a:prstGeom>
          <a:noFill/>
          <a:ln/>
        </p:spPr>
        <p:txBody>
          <a:bodyPr wrap="square" lIns="0" tIns="0" rIns="0" bIns="0" rtlCol="0" anchor="t"/>
          <a:lstStyle/>
          <a:p>
            <a:pPr defTabSz="1219170"/>
            <a:r>
              <a:rPr lang="en-US" sz="2667" b="1" kern="0" spc="267" dirty="0">
                <a:solidFill>
                  <a:srgbClr val="FFFFFF"/>
                </a:solidFill>
                <a:latin typeface="Bebas Neue" pitchFamily="34" charset="0"/>
              </a:rPr>
              <a:t>LEGISLATE domestically</a:t>
            </a:r>
            <a:endParaRPr lang="en-US" sz="2667" dirty="0">
              <a:solidFill>
                <a:prstClr val="black"/>
              </a:solidFill>
              <a:latin typeface="Calibri" panose="020F0502020204030204"/>
            </a:endParaRPr>
          </a:p>
        </p:txBody>
      </p:sp>
      <p:sp>
        <p:nvSpPr>
          <p:cNvPr id="18" name="Shape 16"/>
          <p:cNvSpPr/>
          <p:nvPr/>
        </p:nvSpPr>
        <p:spPr>
          <a:xfrm>
            <a:off x="4389120" y="2787571"/>
            <a:ext cx="670560" cy="0"/>
          </a:xfrm>
          <a:prstGeom prst="line">
            <a:avLst/>
          </a:prstGeom>
          <a:noFill/>
          <a:ln w="19050">
            <a:solidFill>
              <a:srgbClr val="FFFFFF"/>
            </a:solidFill>
            <a:prstDash val="solid"/>
          </a:ln>
        </p:spPr>
        <p:txBody>
          <a:bodyPr/>
          <a:lstStyle/>
          <a:p>
            <a:pPr defTabSz="1219170"/>
            <a:endParaRPr lang="en-US" sz="2400">
              <a:solidFill>
                <a:prstClr val="black"/>
              </a:solidFill>
              <a:latin typeface="Calibri" panose="020F0502020204030204"/>
            </a:endParaRPr>
          </a:p>
        </p:txBody>
      </p:sp>
      <p:sp>
        <p:nvSpPr>
          <p:cNvPr id="19" name="Text 17"/>
          <p:cNvSpPr/>
          <p:nvPr/>
        </p:nvSpPr>
        <p:spPr>
          <a:xfrm>
            <a:off x="4389120" y="2956560"/>
            <a:ext cx="3218688" cy="1645920"/>
          </a:xfrm>
          <a:prstGeom prst="rect">
            <a:avLst/>
          </a:prstGeom>
          <a:noFill/>
          <a:ln/>
        </p:spPr>
        <p:txBody>
          <a:bodyPr wrap="square" lIns="0" tIns="0" rIns="0" bIns="0" rtlCol="0" anchor="t"/>
          <a:lstStyle/>
          <a:p>
            <a:pPr marL="457189" indent="-457189" defTabSz="1219170">
              <a:spcAft>
                <a:spcPts val="667"/>
              </a:spcAft>
              <a:buSzPct val="100000"/>
              <a:buFontTx/>
              <a:buChar char="■"/>
            </a:pPr>
            <a:r>
              <a:rPr lang="en-US" sz="1333" dirty="0">
                <a:solidFill>
                  <a:srgbClr val="FFFFFF"/>
                </a:solidFill>
                <a:latin typeface="Calibri" pitchFamily="34" charset="0"/>
                <a:ea typeface="Calibri" pitchFamily="34" charset="-122"/>
                <a:cs typeface="Calibri" pitchFamily="34" charset="-120"/>
              </a:rPr>
              <a:t>Extend money-laundering rules beyond banks and large exchanges</a:t>
            </a:r>
            <a:endParaRPr lang="en-US" sz="1333" dirty="0">
              <a:solidFill>
                <a:prstClr val="black"/>
              </a:solidFill>
              <a:latin typeface="Calibri" panose="020F0502020204030204"/>
            </a:endParaRPr>
          </a:p>
          <a:p>
            <a:pPr marL="457189" indent="-457189" defTabSz="1219170">
              <a:spcAft>
                <a:spcPts val="667"/>
              </a:spcAft>
              <a:buSzPct val="100000"/>
              <a:buFontTx/>
              <a:buChar char="■"/>
            </a:pPr>
            <a:r>
              <a:rPr lang="en-US" sz="1333" dirty="0">
                <a:solidFill>
                  <a:srgbClr val="FFFFFF"/>
                </a:solidFill>
                <a:latin typeface="Calibri" pitchFamily="34" charset="0"/>
                <a:ea typeface="Calibri" pitchFamily="34" charset="-122"/>
                <a:cs typeface="Calibri" pitchFamily="34" charset="-120"/>
              </a:rPr>
              <a:t>Delegate verification to private sector, punish by exclusion from USD</a:t>
            </a:r>
          </a:p>
          <a:p>
            <a:pPr marL="457189" indent="-457189" defTabSz="1219170">
              <a:spcAft>
                <a:spcPts val="667"/>
              </a:spcAft>
              <a:buSzPct val="100000"/>
              <a:buFontTx/>
              <a:buChar char="■"/>
            </a:pPr>
            <a:r>
              <a:rPr lang="en-US" sz="1333" dirty="0">
                <a:solidFill>
                  <a:srgbClr val="FFFFFF"/>
                </a:solidFill>
                <a:latin typeface="Calibri" pitchFamily="34" charset="0"/>
                <a:ea typeface="Calibri" pitchFamily="34" charset="-122"/>
                <a:cs typeface="Calibri" pitchFamily="34" charset="-120"/>
              </a:rPr>
              <a:t>Enhanced verification for prospective workers. Require hiring and freelance platforms to verify worker identities</a:t>
            </a:r>
          </a:p>
        </p:txBody>
      </p:sp>
      <p:sp>
        <p:nvSpPr>
          <p:cNvPr id="20" name="Shape 18"/>
          <p:cNvSpPr/>
          <p:nvPr/>
        </p:nvSpPr>
        <p:spPr>
          <a:xfrm>
            <a:off x="4206240" y="5242560"/>
            <a:ext cx="3657600" cy="487680"/>
          </a:xfrm>
          <a:prstGeom prst="rect">
            <a:avLst/>
          </a:prstGeom>
          <a:solidFill>
            <a:srgbClr val="FFFFFF"/>
          </a:solidFill>
          <a:ln w="12700">
            <a:solidFill>
              <a:srgbClr val="FFFFFF"/>
            </a:solidFill>
            <a:prstDash val="solid"/>
          </a:ln>
        </p:spPr>
        <p:txBody>
          <a:bodyPr/>
          <a:lstStyle/>
          <a:p>
            <a:pPr defTabSz="1219170"/>
            <a:endParaRPr lang="en-US" sz="2400">
              <a:solidFill>
                <a:prstClr val="black"/>
              </a:solidFill>
              <a:latin typeface="Calibri" panose="020F0502020204030204"/>
            </a:endParaRPr>
          </a:p>
        </p:txBody>
      </p:sp>
      <p:sp>
        <p:nvSpPr>
          <p:cNvPr id="21" name="Text 19"/>
          <p:cNvSpPr/>
          <p:nvPr/>
        </p:nvSpPr>
        <p:spPr>
          <a:xfrm>
            <a:off x="4389120" y="5242560"/>
            <a:ext cx="3291840" cy="487680"/>
          </a:xfrm>
          <a:prstGeom prst="rect">
            <a:avLst/>
          </a:prstGeom>
          <a:noFill/>
          <a:ln/>
        </p:spPr>
        <p:txBody>
          <a:bodyPr wrap="square" lIns="0" tIns="0" rIns="0" bIns="0" rtlCol="0" anchor="ctr"/>
          <a:lstStyle/>
          <a:p>
            <a:pPr defTabSz="1219170"/>
            <a:r>
              <a:rPr lang="en-US" sz="1400" b="1" kern="0" spc="267" dirty="0">
                <a:solidFill>
                  <a:srgbClr val="024FA2"/>
                </a:solidFill>
                <a:latin typeface="Calibri" pitchFamily="34" charset="0"/>
                <a:ea typeface="Calibri" pitchFamily="34" charset="-122"/>
                <a:cs typeface="Calibri" pitchFamily="34" charset="-120"/>
              </a:rPr>
              <a:t>6–18 MONTHS</a:t>
            </a:r>
            <a:r>
              <a:rPr lang="en-US" sz="1400" dirty="0">
                <a:solidFill>
                  <a:srgbClr val="1A1A1A"/>
                </a:solidFill>
                <a:latin typeface="Calibri" pitchFamily="34" charset="0"/>
                <a:ea typeface="Calibri" pitchFamily="34" charset="-122"/>
                <a:cs typeface="Calibri" pitchFamily="34" charset="-120"/>
              </a:rPr>
              <a:t>   ·   </a:t>
            </a:r>
            <a:r>
              <a:rPr lang="en-US" sz="1267" i="1" dirty="0">
                <a:solidFill>
                  <a:srgbClr val="1A1A1A"/>
                </a:solidFill>
                <a:latin typeface="Calibri" pitchFamily="34" charset="0"/>
                <a:ea typeface="Calibri" pitchFamily="34" charset="-122"/>
                <a:cs typeface="Calibri" pitchFamily="34" charset="-120"/>
              </a:rPr>
              <a:t>Protects U.S. business</a:t>
            </a:r>
            <a:endParaRPr lang="en-US" sz="1400" dirty="0">
              <a:solidFill>
                <a:prstClr val="black"/>
              </a:solidFill>
              <a:latin typeface="Calibri" panose="020F0502020204030204"/>
            </a:endParaRPr>
          </a:p>
        </p:txBody>
      </p:sp>
      <p:sp>
        <p:nvSpPr>
          <p:cNvPr id="22" name="Shape 20"/>
          <p:cNvSpPr/>
          <p:nvPr/>
        </p:nvSpPr>
        <p:spPr>
          <a:xfrm>
            <a:off x="8046720" y="1645920"/>
            <a:ext cx="3657600" cy="4084320"/>
          </a:xfrm>
          <a:prstGeom prst="rect">
            <a:avLst/>
          </a:prstGeom>
          <a:solidFill>
            <a:srgbClr val="9E0200"/>
          </a:solidFill>
          <a:ln w="12700">
            <a:solidFill>
              <a:srgbClr val="ED1C27"/>
            </a:solidFill>
            <a:prstDash val="solid"/>
          </a:ln>
          <a:effectLst>
            <a:outerShdw blurRad="101600" dist="25400" dir="5400000" algn="bl" rotWithShape="0">
              <a:srgbClr val="000000">
                <a:alpha val="18000"/>
              </a:srgbClr>
            </a:outerShdw>
          </a:effectLst>
        </p:spPr>
        <p:txBody>
          <a:bodyPr/>
          <a:lstStyle/>
          <a:p>
            <a:pPr defTabSz="1219170"/>
            <a:endParaRPr lang="en-US" sz="2400">
              <a:solidFill>
                <a:prstClr val="black"/>
              </a:solidFill>
              <a:latin typeface="Calibri" panose="020F0502020204030204"/>
            </a:endParaRPr>
          </a:p>
        </p:txBody>
      </p:sp>
      <p:sp>
        <p:nvSpPr>
          <p:cNvPr id="23" name="Text 21"/>
          <p:cNvSpPr/>
          <p:nvPr/>
        </p:nvSpPr>
        <p:spPr>
          <a:xfrm>
            <a:off x="8266176" y="1706880"/>
            <a:ext cx="1219200" cy="609600"/>
          </a:xfrm>
          <a:prstGeom prst="rect">
            <a:avLst/>
          </a:prstGeom>
          <a:noFill/>
          <a:ln/>
        </p:spPr>
        <p:txBody>
          <a:bodyPr wrap="square" lIns="0" tIns="0" rIns="0" bIns="0" rtlCol="0" anchor="t"/>
          <a:lstStyle/>
          <a:p>
            <a:pPr defTabSz="1219170"/>
            <a:r>
              <a:rPr lang="en-US" sz="4000" b="1" dirty="0">
                <a:solidFill>
                  <a:srgbClr val="FFFFFF"/>
                </a:solidFill>
                <a:latin typeface="Bebas Neue" pitchFamily="34" charset="0"/>
                <a:ea typeface="Bebas Neue" pitchFamily="34" charset="-122"/>
                <a:cs typeface="Bebas Neue" pitchFamily="34" charset="-120"/>
              </a:rPr>
              <a:t>03</a:t>
            </a:r>
            <a:endParaRPr lang="en-US" sz="4000" dirty="0">
              <a:solidFill>
                <a:prstClr val="black"/>
              </a:solidFill>
              <a:latin typeface="Calibri" panose="020F0502020204030204"/>
            </a:endParaRPr>
          </a:p>
        </p:txBody>
      </p:sp>
      <p:sp>
        <p:nvSpPr>
          <p:cNvPr id="24" name="Text 22"/>
          <p:cNvSpPr/>
          <p:nvPr/>
        </p:nvSpPr>
        <p:spPr>
          <a:xfrm>
            <a:off x="8266176" y="2255520"/>
            <a:ext cx="3218688" cy="1036320"/>
          </a:xfrm>
          <a:prstGeom prst="rect">
            <a:avLst/>
          </a:prstGeom>
          <a:noFill/>
          <a:ln/>
        </p:spPr>
        <p:txBody>
          <a:bodyPr wrap="square" lIns="0" tIns="0" rIns="0" bIns="0" rtlCol="0" anchor="t"/>
          <a:lstStyle/>
          <a:p>
            <a:pPr defTabSz="1219170"/>
            <a:r>
              <a:rPr lang="en-US" sz="2667" b="1" kern="0" spc="267" dirty="0">
                <a:solidFill>
                  <a:srgbClr val="FFFFFF"/>
                </a:solidFill>
                <a:latin typeface="Bebas Neue" pitchFamily="34" charset="0"/>
              </a:rPr>
              <a:t>TALK</a:t>
            </a:r>
            <a:endParaRPr lang="en-US" sz="2667" dirty="0">
              <a:solidFill>
                <a:prstClr val="black"/>
              </a:solidFill>
              <a:latin typeface="Calibri" panose="020F0502020204030204"/>
            </a:endParaRPr>
          </a:p>
        </p:txBody>
      </p:sp>
      <p:sp>
        <p:nvSpPr>
          <p:cNvPr id="25" name="Shape 23"/>
          <p:cNvSpPr/>
          <p:nvPr/>
        </p:nvSpPr>
        <p:spPr>
          <a:xfrm>
            <a:off x="8229600" y="2786971"/>
            <a:ext cx="670560" cy="0"/>
          </a:xfrm>
          <a:prstGeom prst="line">
            <a:avLst/>
          </a:prstGeom>
          <a:noFill/>
          <a:ln w="19050">
            <a:solidFill>
              <a:srgbClr val="FFFFFF"/>
            </a:solidFill>
            <a:prstDash val="solid"/>
          </a:ln>
        </p:spPr>
        <p:txBody>
          <a:bodyPr/>
          <a:lstStyle/>
          <a:p>
            <a:pPr defTabSz="1219170"/>
            <a:endParaRPr lang="en-US" sz="2400">
              <a:solidFill>
                <a:prstClr val="black"/>
              </a:solidFill>
              <a:latin typeface="Calibri" panose="020F0502020204030204"/>
            </a:endParaRPr>
          </a:p>
        </p:txBody>
      </p:sp>
      <p:sp>
        <p:nvSpPr>
          <p:cNvPr id="26" name="Text 24"/>
          <p:cNvSpPr/>
          <p:nvPr/>
        </p:nvSpPr>
        <p:spPr>
          <a:xfrm>
            <a:off x="8266176" y="2964056"/>
            <a:ext cx="3218688" cy="1645920"/>
          </a:xfrm>
          <a:prstGeom prst="rect">
            <a:avLst/>
          </a:prstGeom>
          <a:noFill/>
          <a:ln/>
        </p:spPr>
        <p:txBody>
          <a:bodyPr wrap="square" lIns="0" tIns="0" rIns="0" bIns="0" rtlCol="0" anchor="t"/>
          <a:lstStyle/>
          <a:p>
            <a:pPr marL="457189" indent="-457189" defTabSz="1219170">
              <a:spcAft>
                <a:spcPts val="667"/>
              </a:spcAft>
              <a:buSzPct val="100000"/>
              <a:buFontTx/>
              <a:buChar char="■"/>
            </a:pPr>
            <a:r>
              <a:rPr lang="en-US" sz="1333" dirty="0">
                <a:solidFill>
                  <a:srgbClr val="FFFFFF"/>
                </a:solidFill>
                <a:latin typeface="Calibri" pitchFamily="34" charset="0"/>
                <a:ea typeface="Calibri" pitchFamily="34" charset="-122"/>
                <a:cs typeface="Calibri" pitchFamily="34" charset="-120"/>
              </a:rPr>
              <a:t>Frame Options 1 + 2 as conditions for a credible deal</a:t>
            </a:r>
            <a:endParaRPr lang="en-US" sz="1333" dirty="0">
              <a:solidFill>
                <a:prstClr val="black"/>
              </a:solidFill>
              <a:latin typeface="Calibri" panose="020F0502020204030204"/>
            </a:endParaRPr>
          </a:p>
          <a:p>
            <a:pPr marL="457189" indent="-457189" defTabSz="1219170">
              <a:spcAft>
                <a:spcPts val="667"/>
              </a:spcAft>
              <a:buSzPct val="100000"/>
              <a:buFontTx/>
              <a:buChar char="■"/>
            </a:pPr>
            <a:r>
              <a:rPr lang="en-US" sz="1333" dirty="0">
                <a:solidFill>
                  <a:srgbClr val="FFFFFF"/>
                </a:solidFill>
                <a:latin typeface="Calibri" pitchFamily="34" charset="0"/>
                <a:ea typeface="Calibri" pitchFamily="34" charset="-122"/>
                <a:cs typeface="Calibri" pitchFamily="34" charset="-120"/>
              </a:rPr>
              <a:t>Tie any sanctions relief to a verifiable stop of crypto theft. </a:t>
            </a:r>
          </a:p>
          <a:p>
            <a:pPr marL="457189" indent="-457189" defTabSz="1219170">
              <a:spcAft>
                <a:spcPts val="667"/>
              </a:spcAft>
              <a:buSzPct val="100000"/>
              <a:buFontTx/>
              <a:buChar char="■"/>
            </a:pPr>
            <a:r>
              <a:rPr lang="en-US" sz="1333" dirty="0">
                <a:solidFill>
                  <a:srgbClr val="FFFFFF"/>
                </a:solidFill>
                <a:latin typeface="Calibri" pitchFamily="34" charset="0"/>
                <a:cs typeface="Calibri" pitchFamily="34" charset="-120"/>
              </a:rPr>
              <a:t>Coordinate with PRC</a:t>
            </a:r>
            <a:endParaRPr lang="en-US" sz="1333" dirty="0">
              <a:solidFill>
                <a:prstClr val="black"/>
              </a:solidFill>
              <a:latin typeface="Calibri" panose="020F0502020204030204"/>
            </a:endParaRPr>
          </a:p>
        </p:txBody>
      </p:sp>
      <p:sp>
        <p:nvSpPr>
          <p:cNvPr id="27" name="Shape 25"/>
          <p:cNvSpPr/>
          <p:nvPr/>
        </p:nvSpPr>
        <p:spPr>
          <a:xfrm>
            <a:off x="8046720" y="5242560"/>
            <a:ext cx="3657600" cy="487680"/>
          </a:xfrm>
          <a:prstGeom prst="rect">
            <a:avLst/>
          </a:prstGeom>
          <a:solidFill>
            <a:srgbClr val="FFFFFF"/>
          </a:solidFill>
          <a:ln w="12700">
            <a:solidFill>
              <a:srgbClr val="FFFFFF"/>
            </a:solidFill>
            <a:prstDash val="solid"/>
          </a:ln>
        </p:spPr>
        <p:txBody>
          <a:bodyPr/>
          <a:lstStyle/>
          <a:p>
            <a:pPr defTabSz="1219170"/>
            <a:endParaRPr lang="en-US" sz="2400">
              <a:solidFill>
                <a:prstClr val="black"/>
              </a:solidFill>
              <a:latin typeface="Calibri" panose="020F0502020204030204"/>
            </a:endParaRPr>
          </a:p>
        </p:txBody>
      </p:sp>
      <p:sp>
        <p:nvSpPr>
          <p:cNvPr id="28" name="Text 26"/>
          <p:cNvSpPr/>
          <p:nvPr/>
        </p:nvSpPr>
        <p:spPr>
          <a:xfrm>
            <a:off x="8229600" y="5242560"/>
            <a:ext cx="3291840" cy="487680"/>
          </a:xfrm>
          <a:prstGeom prst="rect">
            <a:avLst/>
          </a:prstGeom>
          <a:noFill/>
          <a:ln/>
        </p:spPr>
        <p:txBody>
          <a:bodyPr wrap="square" lIns="0" tIns="0" rIns="0" bIns="0" rtlCol="0" anchor="ctr"/>
          <a:lstStyle/>
          <a:p>
            <a:pPr defTabSz="1219170"/>
            <a:r>
              <a:rPr lang="en-US" sz="1400" b="1" kern="0" spc="267" dirty="0">
                <a:solidFill>
                  <a:srgbClr val="ED1C27"/>
                </a:solidFill>
                <a:latin typeface="Calibri" pitchFamily="34" charset="0"/>
                <a:ea typeface="Calibri" pitchFamily="34" charset="-122"/>
                <a:cs typeface="Calibri" pitchFamily="34" charset="-120"/>
              </a:rPr>
              <a:t>PARALLEL</a:t>
            </a:r>
            <a:r>
              <a:rPr lang="en-US" sz="1400" dirty="0">
                <a:solidFill>
                  <a:srgbClr val="1A1A1A"/>
                </a:solidFill>
                <a:latin typeface="Calibri" pitchFamily="34" charset="0"/>
                <a:ea typeface="Calibri" pitchFamily="34" charset="-122"/>
                <a:cs typeface="Calibri" pitchFamily="34" charset="-120"/>
              </a:rPr>
              <a:t>   ·   </a:t>
            </a:r>
            <a:r>
              <a:rPr lang="en-US" sz="1267" i="1" dirty="0">
                <a:solidFill>
                  <a:srgbClr val="1A1A1A"/>
                </a:solidFill>
                <a:latin typeface="Calibri" pitchFamily="34" charset="0"/>
                <a:ea typeface="Calibri" pitchFamily="34" charset="-122"/>
                <a:cs typeface="Calibri" pitchFamily="34" charset="-120"/>
              </a:rPr>
              <a:t>Condition-based</a:t>
            </a:r>
            <a:endParaRPr lang="en-US" sz="1400" dirty="0">
              <a:solidFill>
                <a:prstClr val="black"/>
              </a:solidFill>
              <a:latin typeface="Calibri" panose="020F0502020204030204"/>
            </a:endParaRPr>
          </a:p>
        </p:txBody>
      </p:sp>
      <p:sp>
        <p:nvSpPr>
          <p:cNvPr id="30" name="Shape 28"/>
          <p:cNvSpPr/>
          <p:nvPr/>
        </p:nvSpPr>
        <p:spPr>
          <a:xfrm>
            <a:off x="0" y="5876544"/>
            <a:ext cx="243840" cy="981456"/>
          </a:xfrm>
          <a:prstGeom prst="rect">
            <a:avLst/>
          </a:prstGeom>
          <a:solidFill>
            <a:srgbClr val="ED1C27"/>
          </a:solidFill>
          <a:ln w="12700">
            <a:solidFill>
              <a:srgbClr val="ED1C27"/>
            </a:solidFill>
            <a:prstDash val="solid"/>
          </a:ln>
        </p:spPr>
        <p:txBody>
          <a:bodyPr/>
          <a:lstStyle/>
          <a:p>
            <a:pPr defTabSz="1219170"/>
            <a:endParaRPr lang="en-US" sz="2400">
              <a:solidFill>
                <a:prstClr val="black"/>
              </a:solidFill>
              <a:latin typeface="Calibri" panose="020F0502020204030204"/>
            </a:endParaRPr>
          </a:p>
        </p:txBody>
      </p:sp>
      <p:sp>
        <p:nvSpPr>
          <p:cNvPr id="31" name="Text 29"/>
          <p:cNvSpPr/>
          <p:nvPr/>
        </p:nvSpPr>
        <p:spPr>
          <a:xfrm>
            <a:off x="487680" y="5876544"/>
            <a:ext cx="11460480" cy="981456"/>
          </a:xfrm>
          <a:prstGeom prst="rect">
            <a:avLst/>
          </a:prstGeom>
          <a:noFill/>
          <a:ln/>
        </p:spPr>
        <p:txBody>
          <a:bodyPr wrap="square" lIns="0" tIns="0" rIns="0" bIns="0" rtlCol="0" anchor="ctr"/>
          <a:lstStyle/>
          <a:p>
            <a:pPr defTabSz="1219170"/>
            <a:r>
              <a:rPr lang="en-US" sz="1733" b="1" kern="0" spc="400" dirty="0">
                <a:solidFill>
                  <a:srgbClr val="ED1C27"/>
                </a:solidFill>
                <a:latin typeface="Calibri" pitchFamily="34" charset="0"/>
                <a:ea typeface="Calibri" pitchFamily="34" charset="-122"/>
                <a:cs typeface="Calibri" pitchFamily="34" charset="-120"/>
              </a:rPr>
              <a:t> </a:t>
            </a:r>
            <a:r>
              <a:rPr lang="en-US" sz="1600" dirty="0">
                <a:solidFill>
                  <a:srgbClr val="FFFFFF"/>
                </a:solidFill>
                <a:latin typeface="Calibri" pitchFamily="34" charset="0"/>
                <a:ea typeface="Calibri" pitchFamily="34" charset="-122"/>
                <a:cs typeface="Calibri" pitchFamily="34" charset="-120"/>
              </a:rPr>
              <a:t>Authorize Options 1 + 2 as an integrated package now. Run Option 3 in parallel as diplomatic framing.</a:t>
            </a:r>
            <a:endParaRPr lang="en-US" sz="1733" dirty="0">
              <a:solidFill>
                <a:prstClr val="black"/>
              </a:solidFill>
              <a:latin typeface="Calibri" panose="020F0502020204030204"/>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1097280" y="-1097280"/>
            <a:ext cx="2194560" cy="2194560"/>
          </a:xfrm>
          <a:prstGeom prst="ellipse">
            <a:avLst/>
          </a:prstGeom>
          <a:solidFill>
            <a:srgbClr val="ED1C27"/>
          </a:solidFill>
          <a:ln w="12700">
            <a:solidFill>
              <a:srgbClr val="ED1C27"/>
            </a:solidFill>
            <a:prstDash val="solid"/>
          </a:ln>
        </p:spPr>
        <p:txBody>
          <a:bodyPr/>
          <a:lstStyle/>
          <a:p>
            <a:pPr defTabSz="1219170"/>
            <a:endParaRPr lang="en-US" sz="2400">
              <a:solidFill>
                <a:prstClr val="black"/>
              </a:solidFill>
              <a:latin typeface="Calibri" panose="020F0502020204030204"/>
            </a:endParaRPr>
          </a:p>
        </p:txBody>
      </p:sp>
      <p:sp>
        <p:nvSpPr>
          <p:cNvPr id="3" name="Shape 1"/>
          <p:cNvSpPr/>
          <p:nvPr/>
        </p:nvSpPr>
        <p:spPr>
          <a:xfrm>
            <a:off x="11094720" y="5791200"/>
            <a:ext cx="2194560" cy="2194560"/>
          </a:xfrm>
          <a:prstGeom prst="ellipse">
            <a:avLst/>
          </a:prstGeom>
          <a:solidFill>
            <a:srgbClr val="024FA2"/>
          </a:solidFill>
          <a:ln w="12700">
            <a:solidFill>
              <a:srgbClr val="024FA2"/>
            </a:solidFill>
            <a:prstDash val="solid"/>
          </a:ln>
        </p:spPr>
        <p:txBody>
          <a:bodyPr/>
          <a:lstStyle/>
          <a:p>
            <a:pPr defTabSz="1219170"/>
            <a:endParaRPr lang="en-US" sz="2400">
              <a:solidFill>
                <a:prstClr val="black"/>
              </a:solidFill>
              <a:latin typeface="Calibri" panose="020F0502020204030204"/>
            </a:endParaRPr>
          </a:p>
        </p:txBody>
      </p:sp>
      <p:sp>
        <p:nvSpPr>
          <p:cNvPr id="4" name="Shape 2"/>
          <p:cNvSpPr/>
          <p:nvPr/>
        </p:nvSpPr>
        <p:spPr>
          <a:xfrm>
            <a:off x="670560" y="365760"/>
            <a:ext cx="10607040" cy="792480"/>
          </a:xfrm>
          <a:prstGeom prst="rect">
            <a:avLst/>
          </a:prstGeom>
          <a:solidFill>
            <a:srgbClr val="024FA2"/>
          </a:solidFill>
          <a:ln w="12700">
            <a:solidFill>
              <a:srgbClr val="024FA2"/>
            </a:solidFill>
            <a:prstDash val="solid"/>
          </a:ln>
        </p:spPr>
        <p:txBody>
          <a:bodyPr/>
          <a:lstStyle/>
          <a:p>
            <a:pPr defTabSz="1219170"/>
            <a:endParaRPr lang="en-US" sz="2400">
              <a:solidFill>
                <a:prstClr val="black"/>
              </a:solidFill>
              <a:latin typeface="Calibri" panose="020F0502020204030204"/>
            </a:endParaRPr>
          </a:p>
        </p:txBody>
      </p:sp>
      <p:sp>
        <p:nvSpPr>
          <p:cNvPr id="5" name="Text 3"/>
          <p:cNvSpPr/>
          <p:nvPr/>
        </p:nvSpPr>
        <p:spPr>
          <a:xfrm>
            <a:off x="670560" y="365760"/>
            <a:ext cx="10607040" cy="792480"/>
          </a:xfrm>
          <a:prstGeom prst="rect">
            <a:avLst/>
          </a:prstGeom>
          <a:noFill/>
          <a:ln/>
        </p:spPr>
        <p:txBody>
          <a:bodyPr wrap="square" lIns="0" tIns="0" rIns="0" bIns="0" rtlCol="0" anchor="ctr"/>
          <a:lstStyle/>
          <a:p>
            <a:pPr algn="ctr" defTabSz="1219170"/>
            <a:r>
              <a:rPr lang="en-US" sz="3733" b="1" kern="0" spc="533" dirty="0">
                <a:solidFill>
                  <a:srgbClr val="FFFFFF"/>
                </a:solidFill>
                <a:latin typeface="Bebas Neue" pitchFamily="34" charset="0"/>
              </a:rPr>
              <a:t>Recommendation</a:t>
            </a:r>
            <a:endParaRPr lang="en-US" sz="3733" dirty="0">
              <a:solidFill>
                <a:prstClr val="black"/>
              </a:solidFill>
              <a:latin typeface="Calibri" panose="020F0502020204030204"/>
            </a:endParaRPr>
          </a:p>
        </p:txBody>
      </p:sp>
      <p:sp>
        <p:nvSpPr>
          <p:cNvPr id="6" name="Shape 4"/>
          <p:cNvSpPr/>
          <p:nvPr/>
        </p:nvSpPr>
        <p:spPr>
          <a:xfrm>
            <a:off x="304800" y="1377696"/>
            <a:ext cx="3657600" cy="5303520"/>
          </a:xfrm>
          <a:prstGeom prst="rect">
            <a:avLst/>
          </a:prstGeom>
          <a:solidFill>
            <a:srgbClr val="F4F4F4"/>
          </a:solidFill>
          <a:ln w="12700">
            <a:solidFill>
              <a:srgbClr val="F4F4F4"/>
            </a:solidFill>
            <a:prstDash val="solid"/>
          </a:ln>
          <a:effectLst>
            <a:outerShdw blurRad="101600" dist="25400" dir="5400000" algn="bl" rotWithShape="0">
              <a:srgbClr val="000000">
                <a:alpha val="18000"/>
              </a:srgbClr>
            </a:outerShdw>
          </a:effectLst>
        </p:spPr>
        <p:txBody>
          <a:bodyPr/>
          <a:lstStyle/>
          <a:p>
            <a:pPr defTabSz="1219170"/>
            <a:endParaRPr lang="en-US" sz="2400">
              <a:solidFill>
                <a:prstClr val="black"/>
              </a:solidFill>
              <a:latin typeface="Calibri" panose="020F0502020204030204"/>
            </a:endParaRPr>
          </a:p>
        </p:txBody>
      </p:sp>
      <p:sp>
        <p:nvSpPr>
          <p:cNvPr id="7" name="Shape 5"/>
          <p:cNvSpPr/>
          <p:nvPr/>
        </p:nvSpPr>
        <p:spPr>
          <a:xfrm>
            <a:off x="336779" y="1387189"/>
            <a:ext cx="3657600" cy="1063403"/>
          </a:xfrm>
          <a:prstGeom prst="rect">
            <a:avLst/>
          </a:prstGeom>
          <a:solidFill>
            <a:srgbClr val="9E0200"/>
          </a:solidFill>
          <a:ln w="12700">
            <a:solidFill>
              <a:srgbClr val="ED1C27"/>
            </a:solidFill>
            <a:prstDash val="solid"/>
          </a:ln>
        </p:spPr>
        <p:txBody>
          <a:bodyPr/>
          <a:lstStyle/>
          <a:p>
            <a:pPr defTabSz="1219170"/>
            <a:endParaRPr lang="en-US" sz="2400">
              <a:solidFill>
                <a:prstClr val="black"/>
              </a:solidFill>
              <a:latin typeface="Calibri" panose="020F0502020204030204"/>
            </a:endParaRPr>
          </a:p>
        </p:txBody>
      </p:sp>
      <p:sp>
        <p:nvSpPr>
          <p:cNvPr id="8" name="Text 6"/>
          <p:cNvSpPr/>
          <p:nvPr/>
        </p:nvSpPr>
        <p:spPr>
          <a:xfrm>
            <a:off x="548640" y="1499616"/>
            <a:ext cx="1097280" cy="914400"/>
          </a:xfrm>
          <a:prstGeom prst="rect">
            <a:avLst/>
          </a:prstGeom>
          <a:noFill/>
          <a:ln/>
        </p:spPr>
        <p:txBody>
          <a:bodyPr wrap="square" lIns="0" tIns="0" rIns="0" bIns="0" rtlCol="0" anchor="ctr"/>
          <a:lstStyle/>
          <a:p>
            <a:pPr defTabSz="1219170"/>
            <a:r>
              <a:rPr lang="en-US" sz="4000" b="1" dirty="0">
                <a:solidFill>
                  <a:srgbClr val="FFFFFF"/>
                </a:solidFill>
                <a:latin typeface="Bebas Neue" pitchFamily="34" charset="0"/>
                <a:ea typeface="Bebas Neue" pitchFamily="34" charset="-122"/>
                <a:cs typeface="Bebas Neue" pitchFamily="34" charset="-120"/>
              </a:rPr>
              <a:t>01</a:t>
            </a:r>
            <a:endParaRPr lang="en-US" sz="4000" dirty="0">
              <a:solidFill>
                <a:prstClr val="black"/>
              </a:solidFill>
              <a:latin typeface="Calibri" panose="020F0502020204030204"/>
            </a:endParaRPr>
          </a:p>
        </p:txBody>
      </p:sp>
      <p:sp>
        <p:nvSpPr>
          <p:cNvPr id="9" name="Text 7"/>
          <p:cNvSpPr/>
          <p:nvPr/>
        </p:nvSpPr>
        <p:spPr>
          <a:xfrm>
            <a:off x="1097280" y="1499616"/>
            <a:ext cx="2865120" cy="914400"/>
          </a:xfrm>
          <a:prstGeom prst="rect">
            <a:avLst/>
          </a:prstGeom>
          <a:noFill/>
          <a:ln/>
        </p:spPr>
        <p:txBody>
          <a:bodyPr wrap="square" lIns="0" tIns="0" rIns="0" bIns="0" rtlCol="0" anchor="ctr"/>
          <a:lstStyle/>
          <a:p>
            <a:pPr defTabSz="1219170"/>
            <a:r>
              <a:rPr lang="en-US" sz="2133" b="1" kern="0" spc="267" dirty="0">
                <a:solidFill>
                  <a:srgbClr val="FFFFFF"/>
                </a:solidFill>
                <a:latin typeface="Bebas Neue" pitchFamily="34" charset="0"/>
              </a:rPr>
              <a:t>ENFORCE GLOBALLY</a:t>
            </a:r>
            <a:endParaRPr lang="en-US" sz="2133" dirty="0">
              <a:solidFill>
                <a:prstClr val="black"/>
              </a:solidFill>
              <a:latin typeface="Calibri" panose="020F0502020204030204"/>
            </a:endParaRPr>
          </a:p>
        </p:txBody>
      </p:sp>
      <p:sp>
        <p:nvSpPr>
          <p:cNvPr id="10" name="Text 8"/>
          <p:cNvSpPr/>
          <p:nvPr/>
        </p:nvSpPr>
        <p:spPr>
          <a:xfrm>
            <a:off x="548640" y="2499360"/>
            <a:ext cx="3291840" cy="365760"/>
          </a:xfrm>
          <a:prstGeom prst="rect">
            <a:avLst/>
          </a:prstGeom>
          <a:noFill/>
          <a:ln/>
        </p:spPr>
        <p:txBody>
          <a:bodyPr wrap="square" lIns="0" tIns="0" rIns="0" bIns="0" rtlCol="0" anchor="ctr"/>
          <a:lstStyle/>
          <a:p>
            <a:pPr defTabSz="1219170"/>
            <a:r>
              <a:rPr lang="en-US" sz="1600" b="1" kern="0" spc="400" dirty="0">
                <a:solidFill>
                  <a:srgbClr val="1A1A1A"/>
                </a:solidFill>
                <a:latin typeface="Bebas Neue" pitchFamily="34" charset="0"/>
                <a:ea typeface="Bebas Neue" pitchFamily="34" charset="-122"/>
                <a:cs typeface="Bebas Neue" pitchFamily="34" charset="-120"/>
              </a:rPr>
              <a:t>0–6 MONTHS</a:t>
            </a:r>
            <a:endParaRPr lang="en-US" sz="1600" dirty="0">
              <a:solidFill>
                <a:prstClr val="black"/>
              </a:solidFill>
              <a:latin typeface="Calibri" panose="020F0502020204030204"/>
            </a:endParaRPr>
          </a:p>
        </p:txBody>
      </p:sp>
      <p:sp>
        <p:nvSpPr>
          <p:cNvPr id="11" name="Text 9"/>
          <p:cNvSpPr/>
          <p:nvPr/>
        </p:nvSpPr>
        <p:spPr>
          <a:xfrm>
            <a:off x="548640" y="2926080"/>
            <a:ext cx="3291840" cy="341376"/>
          </a:xfrm>
          <a:prstGeom prst="rect">
            <a:avLst/>
          </a:prstGeom>
          <a:noFill/>
          <a:ln/>
        </p:spPr>
        <p:txBody>
          <a:bodyPr wrap="square" lIns="0" tIns="0" rIns="0" bIns="0" rtlCol="0" anchor="ctr"/>
          <a:lstStyle/>
          <a:p>
            <a:pPr defTabSz="1219170"/>
            <a:r>
              <a:rPr lang="en-US" sz="1600" b="1" kern="0" spc="267" dirty="0">
                <a:solidFill>
                  <a:srgbClr val="0F8A3A"/>
                </a:solidFill>
                <a:latin typeface="Bebas Neue" pitchFamily="34" charset="0"/>
                <a:ea typeface="Bebas Neue" pitchFamily="34" charset="-122"/>
                <a:cs typeface="Bebas Neue" pitchFamily="34" charset="-120"/>
              </a:rPr>
              <a:t>+  PROS</a:t>
            </a:r>
            <a:endParaRPr lang="en-US" sz="1600" dirty="0">
              <a:solidFill>
                <a:prstClr val="black"/>
              </a:solidFill>
              <a:latin typeface="Calibri" panose="020F0502020204030204"/>
            </a:endParaRPr>
          </a:p>
        </p:txBody>
      </p:sp>
      <p:sp>
        <p:nvSpPr>
          <p:cNvPr id="12" name="Text 10"/>
          <p:cNvSpPr/>
          <p:nvPr/>
        </p:nvSpPr>
        <p:spPr>
          <a:xfrm>
            <a:off x="547640" y="3256863"/>
            <a:ext cx="3291840" cy="1645920"/>
          </a:xfrm>
          <a:prstGeom prst="rect">
            <a:avLst/>
          </a:prstGeom>
          <a:noFill/>
          <a:ln/>
        </p:spPr>
        <p:txBody>
          <a:bodyPr wrap="square" lIns="0" tIns="0" rIns="0" bIns="0" rtlCol="0" anchor="t"/>
          <a:lstStyle/>
          <a:p>
            <a:pPr marL="457189" indent="-457189" defTabSz="1219170">
              <a:spcAft>
                <a:spcPts val="533"/>
              </a:spcAft>
              <a:buSzPct val="100000"/>
              <a:buFontTx/>
              <a:buChar char="■"/>
            </a:pPr>
            <a:r>
              <a:rPr lang="en-US" sz="1267" dirty="0">
                <a:solidFill>
                  <a:srgbClr val="1A1A1A"/>
                </a:solidFill>
                <a:latin typeface="Calibri" pitchFamily="34" charset="0"/>
                <a:ea typeface="Calibri" pitchFamily="34" charset="-122"/>
                <a:cs typeface="Calibri" pitchFamily="34" charset="-120"/>
              </a:rPr>
              <a:t>Uses intelligence we already have</a:t>
            </a:r>
          </a:p>
          <a:p>
            <a:pPr marL="457189" indent="-457189" defTabSz="1219170">
              <a:spcAft>
                <a:spcPts val="533"/>
              </a:spcAft>
              <a:buSzPct val="100000"/>
              <a:buFontTx/>
              <a:buChar char="■"/>
            </a:pPr>
            <a:r>
              <a:rPr lang="en-US" sz="1267" dirty="0">
                <a:solidFill>
                  <a:srgbClr val="1A1A1A"/>
                </a:solidFill>
                <a:latin typeface="Calibri" pitchFamily="34" charset="0"/>
                <a:ea typeface="Calibri" pitchFamily="34" charset="-122"/>
                <a:cs typeface="Calibri" pitchFamily="34" charset="-120"/>
              </a:rPr>
              <a:t>Uses existing laws. Works immediately</a:t>
            </a:r>
          </a:p>
          <a:p>
            <a:pPr marL="457189" indent="-457189" defTabSz="1219170">
              <a:spcAft>
                <a:spcPts val="533"/>
              </a:spcAft>
              <a:buSzPct val="100000"/>
              <a:buFontTx/>
              <a:buChar char="■"/>
            </a:pPr>
            <a:r>
              <a:rPr lang="en-US" sz="1267" dirty="0">
                <a:solidFill>
                  <a:srgbClr val="1A1A1A"/>
                </a:solidFill>
                <a:latin typeface="Calibri" pitchFamily="34" charset="0"/>
                <a:ea typeface="Calibri" pitchFamily="34" charset="-122"/>
                <a:cs typeface="Calibri" pitchFamily="34" charset="-120"/>
              </a:rPr>
              <a:t>Increases cost and risk of theft</a:t>
            </a:r>
          </a:p>
          <a:p>
            <a:pPr marL="457189" indent="-457189" defTabSz="1219170">
              <a:spcAft>
                <a:spcPts val="533"/>
              </a:spcAft>
              <a:buSzPct val="100000"/>
              <a:buFontTx/>
              <a:buChar char="■"/>
            </a:pPr>
            <a:r>
              <a:rPr lang="en-US" sz="1267" dirty="0">
                <a:solidFill>
                  <a:srgbClr val="1A1A1A"/>
                </a:solidFill>
                <a:latin typeface="Calibri" pitchFamily="34" charset="0"/>
                <a:ea typeface="Calibri" pitchFamily="34" charset="-122"/>
                <a:cs typeface="Calibri" pitchFamily="34" charset="-120"/>
              </a:rPr>
              <a:t>USD and EUR clearing have global reach. US would lead intl. efforts</a:t>
            </a:r>
            <a:endParaRPr lang="en-US" sz="1267" dirty="0">
              <a:solidFill>
                <a:prstClr val="black"/>
              </a:solidFill>
              <a:latin typeface="Calibri" panose="020F0502020204030204"/>
            </a:endParaRPr>
          </a:p>
          <a:p>
            <a:pPr defTabSz="1219170">
              <a:spcAft>
                <a:spcPts val="533"/>
              </a:spcAft>
              <a:buSzPct val="100000"/>
            </a:pPr>
            <a:endParaRPr lang="en-US" sz="1267" dirty="0">
              <a:solidFill>
                <a:prstClr val="black"/>
              </a:solidFill>
              <a:latin typeface="Calibri" panose="020F0502020204030204"/>
            </a:endParaRPr>
          </a:p>
        </p:txBody>
      </p:sp>
      <p:sp>
        <p:nvSpPr>
          <p:cNvPr id="13" name="Text 11"/>
          <p:cNvSpPr/>
          <p:nvPr/>
        </p:nvSpPr>
        <p:spPr>
          <a:xfrm>
            <a:off x="534149" y="4671135"/>
            <a:ext cx="3291840" cy="341376"/>
          </a:xfrm>
          <a:prstGeom prst="rect">
            <a:avLst/>
          </a:prstGeom>
          <a:noFill/>
          <a:ln/>
        </p:spPr>
        <p:txBody>
          <a:bodyPr wrap="square" lIns="0" tIns="0" rIns="0" bIns="0" rtlCol="0" anchor="ctr"/>
          <a:lstStyle/>
          <a:p>
            <a:pPr defTabSz="1219170"/>
            <a:r>
              <a:rPr lang="en-US" sz="1600" b="1" kern="0" spc="267" dirty="0">
                <a:solidFill>
                  <a:srgbClr val="ED1C27"/>
                </a:solidFill>
                <a:latin typeface="Bebas Neue" pitchFamily="34" charset="0"/>
                <a:ea typeface="Bebas Neue" pitchFamily="34" charset="-122"/>
                <a:cs typeface="Bebas Neue" pitchFamily="34" charset="-120"/>
              </a:rPr>
              <a:t>—  CONS</a:t>
            </a:r>
            <a:endParaRPr lang="en-US" sz="1600" dirty="0">
              <a:solidFill>
                <a:prstClr val="black"/>
              </a:solidFill>
              <a:latin typeface="Calibri" panose="020F0502020204030204"/>
            </a:endParaRPr>
          </a:p>
        </p:txBody>
      </p:sp>
      <p:sp>
        <p:nvSpPr>
          <p:cNvPr id="14" name="Text 12"/>
          <p:cNvSpPr/>
          <p:nvPr/>
        </p:nvSpPr>
        <p:spPr>
          <a:xfrm>
            <a:off x="534149" y="5122239"/>
            <a:ext cx="3291840" cy="1229692"/>
          </a:xfrm>
          <a:prstGeom prst="rect">
            <a:avLst/>
          </a:prstGeom>
          <a:noFill/>
          <a:ln/>
        </p:spPr>
        <p:txBody>
          <a:bodyPr wrap="square" lIns="0" tIns="0" rIns="0" bIns="0" rtlCol="0" anchor="t"/>
          <a:lstStyle/>
          <a:p>
            <a:pPr marL="457189" indent="-457189" defTabSz="1219170">
              <a:spcAft>
                <a:spcPts val="533"/>
              </a:spcAft>
              <a:buSzPct val="100000"/>
              <a:buFontTx/>
              <a:buChar char="■"/>
            </a:pPr>
            <a:r>
              <a:rPr lang="en-US" sz="1267" dirty="0">
                <a:solidFill>
                  <a:srgbClr val="1A1A1A"/>
                </a:solidFill>
                <a:latin typeface="Calibri" pitchFamily="34" charset="0"/>
                <a:ea typeface="Calibri" pitchFamily="34" charset="-122"/>
                <a:cs typeface="Calibri" pitchFamily="34" charset="-120"/>
              </a:rPr>
              <a:t>Requires a commitment to sustained tempo</a:t>
            </a:r>
          </a:p>
          <a:p>
            <a:pPr marL="457189" indent="-457189" defTabSz="1219170">
              <a:spcAft>
                <a:spcPts val="533"/>
              </a:spcAft>
              <a:buSzPct val="100000"/>
              <a:buFontTx/>
              <a:buChar char="■"/>
            </a:pPr>
            <a:r>
              <a:rPr lang="en-US" sz="1267" dirty="0">
                <a:solidFill>
                  <a:srgbClr val="1A1A1A"/>
                </a:solidFill>
                <a:latin typeface="Calibri" pitchFamily="34" charset="0"/>
                <a:cs typeface="Calibri" pitchFamily="34" charset="-120"/>
              </a:rPr>
              <a:t>Reactive, and DPRK reacts faster</a:t>
            </a:r>
          </a:p>
          <a:p>
            <a:pPr marL="457189" indent="-457189" defTabSz="1219170">
              <a:spcAft>
                <a:spcPts val="533"/>
              </a:spcAft>
              <a:buSzPct val="100000"/>
              <a:buFontTx/>
              <a:buChar char="■"/>
            </a:pPr>
            <a:r>
              <a:rPr lang="en-US" sz="1267" dirty="0">
                <a:solidFill>
                  <a:srgbClr val="1A1A1A"/>
                </a:solidFill>
                <a:latin typeface="Calibri" pitchFamily="34" charset="0"/>
                <a:cs typeface="Calibri" pitchFamily="34" charset="-120"/>
              </a:rPr>
              <a:t>Cannot force foreign banks into compliance with existing laws</a:t>
            </a:r>
            <a:endParaRPr lang="en-US" sz="1267" dirty="0">
              <a:solidFill>
                <a:prstClr val="black"/>
              </a:solidFill>
              <a:latin typeface="Calibri" panose="020F0502020204030204"/>
            </a:endParaRPr>
          </a:p>
        </p:txBody>
      </p:sp>
      <p:sp>
        <p:nvSpPr>
          <p:cNvPr id="15" name="Shape 13"/>
          <p:cNvSpPr/>
          <p:nvPr/>
        </p:nvSpPr>
        <p:spPr>
          <a:xfrm>
            <a:off x="4206240" y="1402080"/>
            <a:ext cx="3657600" cy="5303520"/>
          </a:xfrm>
          <a:prstGeom prst="rect">
            <a:avLst/>
          </a:prstGeom>
          <a:solidFill>
            <a:srgbClr val="F4F4F4"/>
          </a:solidFill>
          <a:ln w="12700">
            <a:solidFill>
              <a:srgbClr val="F4F4F4"/>
            </a:solidFill>
            <a:prstDash val="solid"/>
          </a:ln>
          <a:effectLst>
            <a:outerShdw blurRad="101600" dist="25400" dir="5400000" algn="bl" rotWithShape="0">
              <a:srgbClr val="000000">
                <a:alpha val="18000"/>
              </a:srgbClr>
            </a:outerShdw>
          </a:effectLst>
        </p:spPr>
        <p:txBody>
          <a:bodyPr/>
          <a:lstStyle/>
          <a:p>
            <a:pPr defTabSz="1219170"/>
            <a:endParaRPr lang="en-US" sz="2400">
              <a:solidFill>
                <a:prstClr val="black"/>
              </a:solidFill>
              <a:latin typeface="Calibri" panose="020F0502020204030204"/>
            </a:endParaRPr>
          </a:p>
        </p:txBody>
      </p:sp>
      <p:sp>
        <p:nvSpPr>
          <p:cNvPr id="16" name="Shape 14"/>
          <p:cNvSpPr/>
          <p:nvPr/>
        </p:nvSpPr>
        <p:spPr>
          <a:xfrm>
            <a:off x="4206240" y="1402080"/>
            <a:ext cx="3657600" cy="1036320"/>
          </a:xfrm>
          <a:prstGeom prst="rect">
            <a:avLst/>
          </a:prstGeom>
          <a:solidFill>
            <a:srgbClr val="024FA2"/>
          </a:solidFill>
          <a:ln w="12700">
            <a:solidFill>
              <a:srgbClr val="024FA2"/>
            </a:solidFill>
            <a:prstDash val="solid"/>
          </a:ln>
        </p:spPr>
        <p:txBody>
          <a:bodyPr/>
          <a:lstStyle/>
          <a:p>
            <a:pPr defTabSz="1219170"/>
            <a:endParaRPr lang="en-US" sz="2400">
              <a:solidFill>
                <a:prstClr val="black"/>
              </a:solidFill>
              <a:latin typeface="Calibri" panose="020F0502020204030204"/>
            </a:endParaRPr>
          </a:p>
        </p:txBody>
      </p:sp>
      <p:sp>
        <p:nvSpPr>
          <p:cNvPr id="17" name="Text 15"/>
          <p:cNvSpPr/>
          <p:nvPr/>
        </p:nvSpPr>
        <p:spPr>
          <a:xfrm>
            <a:off x="4389120" y="1499616"/>
            <a:ext cx="1097280" cy="914400"/>
          </a:xfrm>
          <a:prstGeom prst="rect">
            <a:avLst/>
          </a:prstGeom>
          <a:noFill/>
          <a:ln/>
        </p:spPr>
        <p:txBody>
          <a:bodyPr wrap="square" lIns="0" tIns="0" rIns="0" bIns="0" rtlCol="0" anchor="ctr"/>
          <a:lstStyle/>
          <a:p>
            <a:pPr defTabSz="1219170"/>
            <a:r>
              <a:rPr lang="en-US" sz="4000" b="1" dirty="0">
                <a:solidFill>
                  <a:srgbClr val="FFFFFF"/>
                </a:solidFill>
                <a:latin typeface="Bebas Neue" pitchFamily="34" charset="0"/>
                <a:ea typeface="Bebas Neue" pitchFamily="34" charset="-122"/>
                <a:cs typeface="Bebas Neue" pitchFamily="34" charset="-120"/>
              </a:rPr>
              <a:t>02</a:t>
            </a:r>
            <a:endParaRPr lang="en-US" sz="4000" dirty="0">
              <a:solidFill>
                <a:prstClr val="black"/>
              </a:solidFill>
              <a:latin typeface="Calibri" panose="020F0502020204030204"/>
            </a:endParaRPr>
          </a:p>
        </p:txBody>
      </p:sp>
      <p:sp>
        <p:nvSpPr>
          <p:cNvPr id="18" name="Text 16"/>
          <p:cNvSpPr/>
          <p:nvPr/>
        </p:nvSpPr>
        <p:spPr>
          <a:xfrm>
            <a:off x="4908779" y="1499616"/>
            <a:ext cx="2955061" cy="914400"/>
          </a:xfrm>
          <a:prstGeom prst="rect">
            <a:avLst/>
          </a:prstGeom>
          <a:noFill/>
          <a:ln/>
        </p:spPr>
        <p:txBody>
          <a:bodyPr wrap="square" lIns="0" tIns="0" rIns="0" bIns="0" rtlCol="0" anchor="ctr"/>
          <a:lstStyle/>
          <a:p>
            <a:pPr defTabSz="1219170"/>
            <a:r>
              <a:rPr lang="en-US" sz="2133" b="1" kern="0" spc="267" dirty="0">
                <a:solidFill>
                  <a:srgbClr val="FFFFFF"/>
                </a:solidFill>
                <a:latin typeface="Bebas Neue" pitchFamily="34" charset="0"/>
              </a:rPr>
              <a:t>LEGISLATE DOMESTICALLY</a:t>
            </a:r>
            <a:endParaRPr lang="en-US" sz="2133" dirty="0">
              <a:solidFill>
                <a:prstClr val="black"/>
              </a:solidFill>
              <a:latin typeface="Calibri" panose="020F0502020204030204"/>
            </a:endParaRPr>
          </a:p>
        </p:txBody>
      </p:sp>
      <p:sp>
        <p:nvSpPr>
          <p:cNvPr id="19" name="Text 17"/>
          <p:cNvSpPr/>
          <p:nvPr/>
        </p:nvSpPr>
        <p:spPr>
          <a:xfrm>
            <a:off x="4389120" y="2499360"/>
            <a:ext cx="3291840" cy="365760"/>
          </a:xfrm>
          <a:prstGeom prst="rect">
            <a:avLst/>
          </a:prstGeom>
          <a:noFill/>
          <a:ln/>
        </p:spPr>
        <p:txBody>
          <a:bodyPr wrap="square" lIns="0" tIns="0" rIns="0" bIns="0" rtlCol="0" anchor="ctr"/>
          <a:lstStyle/>
          <a:p>
            <a:pPr defTabSz="1219170"/>
            <a:r>
              <a:rPr lang="en-US" sz="1600" b="1" kern="0" spc="400" dirty="0">
                <a:solidFill>
                  <a:srgbClr val="1A1A1A"/>
                </a:solidFill>
                <a:latin typeface="Bebas Neue" pitchFamily="34" charset="0"/>
                <a:ea typeface="Bebas Neue" pitchFamily="34" charset="-122"/>
                <a:cs typeface="Bebas Neue" pitchFamily="34" charset="-120"/>
              </a:rPr>
              <a:t>6–18 MONTHS</a:t>
            </a:r>
            <a:endParaRPr lang="en-US" sz="1600" dirty="0">
              <a:solidFill>
                <a:prstClr val="black"/>
              </a:solidFill>
              <a:latin typeface="Calibri" panose="020F0502020204030204"/>
            </a:endParaRPr>
          </a:p>
        </p:txBody>
      </p:sp>
      <p:sp>
        <p:nvSpPr>
          <p:cNvPr id="20" name="Text 18"/>
          <p:cNvSpPr/>
          <p:nvPr/>
        </p:nvSpPr>
        <p:spPr>
          <a:xfrm>
            <a:off x="4389120" y="2926080"/>
            <a:ext cx="3291840" cy="341376"/>
          </a:xfrm>
          <a:prstGeom prst="rect">
            <a:avLst/>
          </a:prstGeom>
          <a:noFill/>
          <a:ln/>
        </p:spPr>
        <p:txBody>
          <a:bodyPr wrap="square" lIns="0" tIns="0" rIns="0" bIns="0" rtlCol="0" anchor="ctr"/>
          <a:lstStyle/>
          <a:p>
            <a:pPr defTabSz="1219170"/>
            <a:r>
              <a:rPr lang="en-US" sz="1600" b="1" kern="0" spc="267" dirty="0">
                <a:solidFill>
                  <a:srgbClr val="0F8A3A"/>
                </a:solidFill>
                <a:latin typeface="Bebas Neue" pitchFamily="34" charset="0"/>
                <a:ea typeface="Bebas Neue" pitchFamily="34" charset="-122"/>
                <a:cs typeface="Bebas Neue" pitchFamily="34" charset="-120"/>
              </a:rPr>
              <a:t>+  PROS</a:t>
            </a:r>
            <a:endParaRPr lang="en-US" sz="1600" dirty="0">
              <a:solidFill>
                <a:prstClr val="black"/>
              </a:solidFill>
              <a:latin typeface="Calibri" panose="020F0502020204030204"/>
            </a:endParaRPr>
          </a:p>
        </p:txBody>
      </p:sp>
      <p:sp>
        <p:nvSpPr>
          <p:cNvPr id="21" name="Text 19"/>
          <p:cNvSpPr/>
          <p:nvPr/>
        </p:nvSpPr>
        <p:spPr>
          <a:xfrm>
            <a:off x="4389120" y="3230880"/>
            <a:ext cx="3291840" cy="1645920"/>
          </a:xfrm>
          <a:prstGeom prst="rect">
            <a:avLst/>
          </a:prstGeom>
          <a:noFill/>
          <a:ln/>
        </p:spPr>
        <p:txBody>
          <a:bodyPr wrap="square" lIns="0" tIns="0" rIns="0" bIns="0" rtlCol="0" anchor="t"/>
          <a:lstStyle/>
          <a:p>
            <a:pPr marL="457189" indent="-457189" defTabSz="1219170">
              <a:spcAft>
                <a:spcPts val="533"/>
              </a:spcAft>
              <a:buSzPct val="100000"/>
              <a:buFontTx/>
              <a:buChar char="■"/>
            </a:pPr>
            <a:r>
              <a:rPr lang="en-US" sz="1267" dirty="0">
                <a:solidFill>
                  <a:srgbClr val="1A1A1A"/>
                </a:solidFill>
                <a:latin typeface="Calibri" pitchFamily="34" charset="0"/>
                <a:ea typeface="Calibri" pitchFamily="34" charset="-122"/>
                <a:cs typeface="Calibri" pitchFamily="34" charset="-120"/>
              </a:rPr>
              <a:t>Shifts compliance cost from government to industry</a:t>
            </a:r>
            <a:endParaRPr lang="en-US" sz="1267" dirty="0">
              <a:solidFill>
                <a:prstClr val="black"/>
              </a:solidFill>
              <a:latin typeface="Calibri" panose="020F0502020204030204"/>
            </a:endParaRPr>
          </a:p>
          <a:p>
            <a:pPr marL="457189" indent="-457189" defTabSz="1219170">
              <a:spcAft>
                <a:spcPts val="533"/>
              </a:spcAft>
              <a:buSzPct val="100000"/>
              <a:buFontTx/>
              <a:buChar char="■"/>
            </a:pPr>
            <a:r>
              <a:rPr lang="en-US" sz="1267" dirty="0">
                <a:solidFill>
                  <a:srgbClr val="1A1A1A"/>
                </a:solidFill>
                <a:latin typeface="Calibri" pitchFamily="34" charset="0"/>
                <a:ea typeface="Calibri" pitchFamily="34" charset="-122"/>
                <a:cs typeface="Calibri" pitchFamily="34" charset="-120"/>
              </a:rPr>
              <a:t>Extends rules to the platforms the DPRK actually uses</a:t>
            </a:r>
          </a:p>
          <a:p>
            <a:pPr marL="457189" indent="-457189" defTabSz="1219170">
              <a:spcAft>
                <a:spcPts val="533"/>
              </a:spcAft>
              <a:buSzPct val="100000"/>
              <a:buFontTx/>
              <a:buChar char="■"/>
            </a:pPr>
            <a:r>
              <a:rPr lang="en-US" sz="1267" dirty="0">
                <a:solidFill>
                  <a:srgbClr val="1A1A1A"/>
                </a:solidFill>
                <a:latin typeface="Calibri" pitchFamily="34" charset="0"/>
                <a:ea typeface="Calibri" pitchFamily="34" charset="-122"/>
                <a:cs typeface="Calibri" pitchFamily="34" charset="-120"/>
              </a:rPr>
              <a:t>Closes the system, so new bad actors are covered automatically</a:t>
            </a:r>
          </a:p>
          <a:p>
            <a:pPr marL="457189" indent="-457189" defTabSz="1219170">
              <a:spcAft>
                <a:spcPts val="533"/>
              </a:spcAft>
              <a:buSzPct val="100000"/>
              <a:buFontTx/>
              <a:buChar char="■"/>
            </a:pPr>
            <a:endParaRPr lang="en-US" sz="1267" dirty="0">
              <a:solidFill>
                <a:srgbClr val="1A1A1A"/>
              </a:solidFill>
              <a:latin typeface="Calibri" pitchFamily="34" charset="0"/>
              <a:ea typeface="Calibri" pitchFamily="34" charset="-122"/>
              <a:cs typeface="Calibri" pitchFamily="34" charset="-120"/>
            </a:endParaRPr>
          </a:p>
          <a:p>
            <a:pPr defTabSz="1219170">
              <a:spcAft>
                <a:spcPts val="533"/>
              </a:spcAft>
              <a:buSzPct val="100000"/>
            </a:pPr>
            <a:endParaRPr lang="en-US" sz="1267" dirty="0">
              <a:solidFill>
                <a:prstClr val="black"/>
              </a:solidFill>
              <a:latin typeface="Calibri" panose="020F0502020204030204"/>
            </a:endParaRPr>
          </a:p>
        </p:txBody>
      </p:sp>
      <p:sp>
        <p:nvSpPr>
          <p:cNvPr id="22" name="Text 20"/>
          <p:cNvSpPr/>
          <p:nvPr/>
        </p:nvSpPr>
        <p:spPr>
          <a:xfrm>
            <a:off x="4328160" y="4589488"/>
            <a:ext cx="3291840" cy="341376"/>
          </a:xfrm>
          <a:prstGeom prst="rect">
            <a:avLst/>
          </a:prstGeom>
          <a:noFill/>
          <a:ln/>
        </p:spPr>
        <p:txBody>
          <a:bodyPr wrap="square" lIns="0" tIns="0" rIns="0" bIns="0" rtlCol="0" anchor="ctr"/>
          <a:lstStyle/>
          <a:p>
            <a:pPr defTabSz="1219170"/>
            <a:r>
              <a:rPr lang="en-US" sz="1600" b="1" kern="0" spc="267" dirty="0">
                <a:solidFill>
                  <a:srgbClr val="ED1C27"/>
                </a:solidFill>
                <a:latin typeface="Bebas Neue" pitchFamily="34" charset="0"/>
                <a:ea typeface="Bebas Neue" pitchFamily="34" charset="-122"/>
                <a:cs typeface="Bebas Neue" pitchFamily="34" charset="-120"/>
              </a:rPr>
              <a:t>—  CONS</a:t>
            </a:r>
            <a:endParaRPr lang="en-US" sz="1600" dirty="0">
              <a:solidFill>
                <a:prstClr val="black"/>
              </a:solidFill>
              <a:latin typeface="Calibri" panose="020F0502020204030204"/>
            </a:endParaRPr>
          </a:p>
        </p:txBody>
      </p:sp>
      <p:sp>
        <p:nvSpPr>
          <p:cNvPr id="23" name="Text 21"/>
          <p:cNvSpPr/>
          <p:nvPr/>
        </p:nvSpPr>
        <p:spPr>
          <a:xfrm>
            <a:off x="4389120" y="4991824"/>
            <a:ext cx="3291840" cy="1341120"/>
          </a:xfrm>
          <a:prstGeom prst="rect">
            <a:avLst/>
          </a:prstGeom>
          <a:noFill/>
          <a:ln/>
        </p:spPr>
        <p:txBody>
          <a:bodyPr wrap="square" lIns="0" tIns="0" rIns="0" bIns="0" rtlCol="0" anchor="t"/>
          <a:lstStyle/>
          <a:p>
            <a:pPr marL="457189" indent="-457189" defTabSz="1219170">
              <a:spcAft>
                <a:spcPts val="533"/>
              </a:spcAft>
              <a:buSzPct val="100000"/>
              <a:buFontTx/>
              <a:buChar char="■"/>
            </a:pPr>
            <a:r>
              <a:rPr lang="en-US" sz="1267" dirty="0">
                <a:solidFill>
                  <a:srgbClr val="1A1A1A"/>
                </a:solidFill>
                <a:latin typeface="Calibri" pitchFamily="34" charset="0"/>
                <a:ea typeface="Calibri" pitchFamily="34" charset="-122"/>
                <a:cs typeface="Calibri" pitchFamily="34" charset="-120"/>
              </a:rPr>
              <a:t>Rulemaking can be a lengthy process</a:t>
            </a:r>
          </a:p>
          <a:p>
            <a:pPr marL="457189" indent="-457189" defTabSz="1219170">
              <a:spcAft>
                <a:spcPts val="533"/>
              </a:spcAft>
              <a:buSzPct val="100000"/>
              <a:buFontTx/>
              <a:buChar char="■"/>
            </a:pPr>
            <a:r>
              <a:rPr lang="en-US" sz="1267" dirty="0">
                <a:solidFill>
                  <a:srgbClr val="1A1A1A"/>
                </a:solidFill>
                <a:latin typeface="Calibri" pitchFamily="34" charset="0"/>
                <a:ea typeface="Calibri" pitchFamily="34" charset="-122"/>
                <a:cs typeface="Calibri" pitchFamily="34" charset="-120"/>
              </a:rPr>
              <a:t>Must be designed to be compatible with current deregulation regime</a:t>
            </a:r>
          </a:p>
          <a:p>
            <a:pPr marL="457189" indent="-457189" defTabSz="1219170">
              <a:spcAft>
                <a:spcPts val="533"/>
              </a:spcAft>
              <a:buSzPct val="100000"/>
              <a:buFontTx/>
              <a:buChar char="■"/>
            </a:pPr>
            <a:endParaRPr lang="en-US" sz="1267" dirty="0">
              <a:solidFill>
                <a:prstClr val="black"/>
              </a:solidFill>
              <a:latin typeface="Calibri" panose="020F0502020204030204"/>
            </a:endParaRPr>
          </a:p>
        </p:txBody>
      </p:sp>
      <p:sp>
        <p:nvSpPr>
          <p:cNvPr id="24" name="Shape 22"/>
          <p:cNvSpPr/>
          <p:nvPr/>
        </p:nvSpPr>
        <p:spPr>
          <a:xfrm>
            <a:off x="8046720" y="1387189"/>
            <a:ext cx="3657600" cy="5303520"/>
          </a:xfrm>
          <a:prstGeom prst="rect">
            <a:avLst/>
          </a:prstGeom>
          <a:solidFill>
            <a:srgbClr val="F4F4F4"/>
          </a:solidFill>
          <a:ln w="12700">
            <a:solidFill>
              <a:srgbClr val="F4F4F4"/>
            </a:solidFill>
            <a:prstDash val="solid"/>
          </a:ln>
          <a:effectLst>
            <a:outerShdw blurRad="101600" dist="25400" dir="5400000" algn="bl" rotWithShape="0">
              <a:srgbClr val="000000">
                <a:alpha val="18000"/>
              </a:srgbClr>
            </a:outerShdw>
          </a:effectLst>
        </p:spPr>
        <p:txBody>
          <a:bodyPr/>
          <a:lstStyle/>
          <a:p>
            <a:pPr defTabSz="1219170"/>
            <a:endParaRPr lang="en-US" sz="2400">
              <a:solidFill>
                <a:prstClr val="black"/>
              </a:solidFill>
              <a:latin typeface="Calibri" panose="020F0502020204030204"/>
            </a:endParaRPr>
          </a:p>
        </p:txBody>
      </p:sp>
      <p:sp>
        <p:nvSpPr>
          <p:cNvPr id="25" name="Shape 23"/>
          <p:cNvSpPr/>
          <p:nvPr/>
        </p:nvSpPr>
        <p:spPr>
          <a:xfrm>
            <a:off x="8046720" y="1377696"/>
            <a:ext cx="3657600" cy="1036320"/>
          </a:xfrm>
          <a:prstGeom prst="rect">
            <a:avLst/>
          </a:prstGeom>
          <a:solidFill>
            <a:srgbClr val="9E0200"/>
          </a:solidFill>
          <a:ln w="12700">
            <a:solidFill>
              <a:srgbClr val="ED1C27"/>
            </a:solidFill>
            <a:prstDash val="solid"/>
          </a:ln>
        </p:spPr>
        <p:txBody>
          <a:bodyPr/>
          <a:lstStyle/>
          <a:p>
            <a:pPr defTabSz="1219170"/>
            <a:endParaRPr lang="en-US" sz="2400">
              <a:solidFill>
                <a:prstClr val="black"/>
              </a:solidFill>
              <a:latin typeface="Calibri" panose="020F0502020204030204"/>
            </a:endParaRPr>
          </a:p>
        </p:txBody>
      </p:sp>
      <p:sp>
        <p:nvSpPr>
          <p:cNvPr id="26" name="Text 24"/>
          <p:cNvSpPr/>
          <p:nvPr/>
        </p:nvSpPr>
        <p:spPr>
          <a:xfrm>
            <a:off x="8229600" y="1499616"/>
            <a:ext cx="1097280" cy="914400"/>
          </a:xfrm>
          <a:prstGeom prst="rect">
            <a:avLst/>
          </a:prstGeom>
          <a:noFill/>
          <a:ln/>
        </p:spPr>
        <p:txBody>
          <a:bodyPr wrap="square" lIns="0" tIns="0" rIns="0" bIns="0" rtlCol="0" anchor="ctr"/>
          <a:lstStyle/>
          <a:p>
            <a:pPr defTabSz="1219170"/>
            <a:r>
              <a:rPr lang="en-US" sz="4000" b="1" dirty="0">
                <a:solidFill>
                  <a:srgbClr val="FFFFFF"/>
                </a:solidFill>
                <a:latin typeface="Bebas Neue" pitchFamily="34" charset="0"/>
                <a:ea typeface="Bebas Neue" pitchFamily="34" charset="-122"/>
                <a:cs typeface="Bebas Neue" pitchFamily="34" charset="-120"/>
              </a:rPr>
              <a:t>03</a:t>
            </a:r>
            <a:endParaRPr lang="en-US" sz="4000" dirty="0">
              <a:solidFill>
                <a:prstClr val="black"/>
              </a:solidFill>
              <a:latin typeface="Calibri" panose="020F0502020204030204"/>
            </a:endParaRPr>
          </a:p>
        </p:txBody>
      </p:sp>
      <p:sp>
        <p:nvSpPr>
          <p:cNvPr id="27" name="Text 25"/>
          <p:cNvSpPr/>
          <p:nvPr/>
        </p:nvSpPr>
        <p:spPr>
          <a:xfrm>
            <a:off x="8744262" y="1499616"/>
            <a:ext cx="2777177" cy="914400"/>
          </a:xfrm>
          <a:prstGeom prst="rect">
            <a:avLst/>
          </a:prstGeom>
          <a:noFill/>
          <a:ln/>
        </p:spPr>
        <p:txBody>
          <a:bodyPr wrap="square" lIns="0" tIns="0" rIns="0" bIns="0" rtlCol="0" anchor="ctr"/>
          <a:lstStyle/>
          <a:p>
            <a:pPr defTabSz="1219170"/>
            <a:r>
              <a:rPr lang="en-US" sz="2133" b="1" kern="0" spc="267" dirty="0">
                <a:solidFill>
                  <a:srgbClr val="FFFFFF"/>
                </a:solidFill>
                <a:latin typeface="Bebas Neue" pitchFamily="34" charset="0"/>
                <a:ea typeface="Bebas Neue" pitchFamily="34" charset="-122"/>
                <a:cs typeface="Bebas Neue" pitchFamily="34" charset="-120"/>
              </a:rPr>
              <a:t>TALK</a:t>
            </a:r>
            <a:endParaRPr lang="en-US" sz="2133" dirty="0">
              <a:solidFill>
                <a:prstClr val="black"/>
              </a:solidFill>
              <a:latin typeface="Calibri" panose="020F0502020204030204"/>
            </a:endParaRPr>
          </a:p>
        </p:txBody>
      </p:sp>
      <p:sp>
        <p:nvSpPr>
          <p:cNvPr id="28" name="Text 26"/>
          <p:cNvSpPr/>
          <p:nvPr/>
        </p:nvSpPr>
        <p:spPr>
          <a:xfrm>
            <a:off x="8229600" y="2499360"/>
            <a:ext cx="3291840" cy="365760"/>
          </a:xfrm>
          <a:prstGeom prst="rect">
            <a:avLst/>
          </a:prstGeom>
          <a:noFill/>
          <a:ln/>
        </p:spPr>
        <p:txBody>
          <a:bodyPr wrap="square" lIns="0" tIns="0" rIns="0" bIns="0" rtlCol="0" anchor="ctr"/>
          <a:lstStyle/>
          <a:p>
            <a:pPr defTabSz="1219170"/>
            <a:r>
              <a:rPr lang="en-US" sz="1600" b="1" kern="0" spc="400" dirty="0">
                <a:solidFill>
                  <a:srgbClr val="1A1A1A"/>
                </a:solidFill>
                <a:latin typeface="Bebas Neue" pitchFamily="34" charset="0"/>
                <a:ea typeface="Bebas Neue" pitchFamily="34" charset="-122"/>
                <a:cs typeface="Bebas Neue" pitchFamily="34" charset="-120"/>
              </a:rPr>
              <a:t>PARALLEL TRACK</a:t>
            </a:r>
            <a:endParaRPr lang="en-US" sz="1600" dirty="0">
              <a:solidFill>
                <a:prstClr val="black"/>
              </a:solidFill>
              <a:latin typeface="Calibri" panose="020F0502020204030204"/>
            </a:endParaRPr>
          </a:p>
        </p:txBody>
      </p:sp>
      <p:sp>
        <p:nvSpPr>
          <p:cNvPr id="29" name="Text 27"/>
          <p:cNvSpPr/>
          <p:nvPr/>
        </p:nvSpPr>
        <p:spPr>
          <a:xfrm>
            <a:off x="8229600" y="2926080"/>
            <a:ext cx="3291840" cy="341376"/>
          </a:xfrm>
          <a:prstGeom prst="rect">
            <a:avLst/>
          </a:prstGeom>
          <a:noFill/>
          <a:ln/>
        </p:spPr>
        <p:txBody>
          <a:bodyPr wrap="square" lIns="0" tIns="0" rIns="0" bIns="0" rtlCol="0" anchor="ctr"/>
          <a:lstStyle/>
          <a:p>
            <a:pPr defTabSz="1219170"/>
            <a:r>
              <a:rPr lang="en-US" sz="1600" b="1" kern="0" spc="267" dirty="0">
                <a:solidFill>
                  <a:srgbClr val="0F8A3A"/>
                </a:solidFill>
                <a:latin typeface="Bebas Neue" pitchFamily="34" charset="0"/>
                <a:ea typeface="Bebas Neue" pitchFamily="34" charset="-122"/>
                <a:cs typeface="Bebas Neue" pitchFamily="34" charset="-120"/>
              </a:rPr>
              <a:t>+  PROS</a:t>
            </a:r>
            <a:endParaRPr lang="en-US" sz="1600" dirty="0">
              <a:solidFill>
                <a:prstClr val="black"/>
              </a:solidFill>
              <a:latin typeface="Calibri" panose="020F0502020204030204"/>
            </a:endParaRPr>
          </a:p>
        </p:txBody>
      </p:sp>
      <p:sp>
        <p:nvSpPr>
          <p:cNvPr id="30" name="Text 28"/>
          <p:cNvSpPr/>
          <p:nvPr/>
        </p:nvSpPr>
        <p:spPr>
          <a:xfrm>
            <a:off x="8229600" y="3230880"/>
            <a:ext cx="3291840" cy="1645920"/>
          </a:xfrm>
          <a:prstGeom prst="rect">
            <a:avLst/>
          </a:prstGeom>
          <a:noFill/>
          <a:ln/>
        </p:spPr>
        <p:txBody>
          <a:bodyPr wrap="square" lIns="0" tIns="0" rIns="0" bIns="0" rtlCol="0" anchor="t"/>
          <a:lstStyle/>
          <a:p>
            <a:pPr marL="457189" indent="-457189" defTabSz="1219170">
              <a:spcAft>
                <a:spcPts val="533"/>
              </a:spcAft>
              <a:buSzPct val="100000"/>
              <a:buFontTx/>
              <a:buChar char="■"/>
            </a:pPr>
            <a:r>
              <a:rPr lang="en-US" sz="1267" dirty="0">
                <a:solidFill>
                  <a:srgbClr val="1A1A1A"/>
                </a:solidFill>
                <a:latin typeface="Calibri" pitchFamily="34" charset="0"/>
                <a:ea typeface="Calibri" pitchFamily="34" charset="-122"/>
                <a:cs typeface="Calibri" pitchFamily="34" charset="-120"/>
              </a:rPr>
              <a:t>Converts enforcement into diplomatic leverage</a:t>
            </a:r>
            <a:endParaRPr lang="en-US" sz="1267" dirty="0">
              <a:solidFill>
                <a:prstClr val="black"/>
              </a:solidFill>
              <a:latin typeface="Calibri" panose="020F0502020204030204"/>
            </a:endParaRPr>
          </a:p>
          <a:p>
            <a:pPr marL="457189" indent="-457189" defTabSz="1219170">
              <a:spcAft>
                <a:spcPts val="533"/>
              </a:spcAft>
              <a:buSzPct val="100000"/>
              <a:buFontTx/>
              <a:buChar char="■"/>
            </a:pPr>
            <a:r>
              <a:rPr lang="en-US" sz="1267" dirty="0">
                <a:solidFill>
                  <a:srgbClr val="1A1A1A"/>
                </a:solidFill>
                <a:latin typeface="Calibri" pitchFamily="34" charset="0"/>
                <a:ea typeface="Calibri" pitchFamily="34" charset="-122"/>
                <a:cs typeface="Calibri" pitchFamily="34" charset="-120"/>
              </a:rPr>
              <a:t>Sets an achievable bar: cyber theft, not full denuclearization</a:t>
            </a:r>
            <a:endParaRPr lang="en-US" sz="1267" dirty="0">
              <a:solidFill>
                <a:prstClr val="black"/>
              </a:solidFill>
              <a:latin typeface="Calibri" panose="020F0502020204030204"/>
            </a:endParaRPr>
          </a:p>
          <a:p>
            <a:pPr marL="457189" indent="-457189" defTabSz="1219170">
              <a:spcAft>
                <a:spcPts val="533"/>
              </a:spcAft>
              <a:buSzPct val="100000"/>
              <a:buFontTx/>
              <a:buChar char="■"/>
            </a:pPr>
            <a:r>
              <a:rPr lang="en-US" sz="1267" dirty="0">
                <a:solidFill>
                  <a:srgbClr val="1A1A1A"/>
                </a:solidFill>
                <a:latin typeface="Calibri" pitchFamily="34" charset="0"/>
                <a:cs typeface="Calibri" pitchFamily="34" charset="-120"/>
              </a:rPr>
              <a:t>Is easily reversible, but guarantees first steps toward normalization</a:t>
            </a:r>
            <a:endParaRPr lang="en-US" sz="1267" dirty="0">
              <a:solidFill>
                <a:prstClr val="black"/>
              </a:solidFill>
              <a:latin typeface="Calibri" panose="020F0502020204030204"/>
            </a:endParaRPr>
          </a:p>
        </p:txBody>
      </p:sp>
      <p:sp>
        <p:nvSpPr>
          <p:cNvPr id="31" name="Text 29"/>
          <p:cNvSpPr/>
          <p:nvPr/>
        </p:nvSpPr>
        <p:spPr>
          <a:xfrm>
            <a:off x="8229600" y="4595884"/>
            <a:ext cx="3291840" cy="341376"/>
          </a:xfrm>
          <a:prstGeom prst="rect">
            <a:avLst/>
          </a:prstGeom>
          <a:noFill/>
          <a:ln/>
        </p:spPr>
        <p:txBody>
          <a:bodyPr wrap="square" lIns="0" tIns="0" rIns="0" bIns="0" rtlCol="0" anchor="ctr"/>
          <a:lstStyle/>
          <a:p>
            <a:pPr defTabSz="1219170"/>
            <a:r>
              <a:rPr lang="en-US" sz="1600" b="1" kern="0" spc="267" dirty="0">
                <a:solidFill>
                  <a:srgbClr val="ED1C27"/>
                </a:solidFill>
                <a:latin typeface="Bebas Neue" pitchFamily="34" charset="0"/>
                <a:ea typeface="Bebas Neue" pitchFamily="34" charset="-122"/>
                <a:cs typeface="Bebas Neue" pitchFamily="34" charset="-120"/>
              </a:rPr>
              <a:t>—  CONS</a:t>
            </a:r>
            <a:endParaRPr lang="en-US" sz="1600" dirty="0">
              <a:solidFill>
                <a:prstClr val="black"/>
              </a:solidFill>
              <a:latin typeface="Calibri" panose="020F0502020204030204"/>
            </a:endParaRPr>
          </a:p>
        </p:txBody>
      </p:sp>
      <p:sp>
        <p:nvSpPr>
          <p:cNvPr id="32" name="Text 30"/>
          <p:cNvSpPr/>
          <p:nvPr/>
        </p:nvSpPr>
        <p:spPr>
          <a:xfrm>
            <a:off x="8229600" y="4950551"/>
            <a:ext cx="3291840" cy="1341120"/>
          </a:xfrm>
          <a:prstGeom prst="rect">
            <a:avLst/>
          </a:prstGeom>
          <a:noFill/>
          <a:ln/>
        </p:spPr>
        <p:txBody>
          <a:bodyPr wrap="square" lIns="0" tIns="0" rIns="0" bIns="0" rtlCol="0" anchor="t"/>
          <a:lstStyle/>
          <a:p>
            <a:pPr marL="457189" indent="-457189" defTabSz="1219170">
              <a:spcAft>
                <a:spcPts val="533"/>
              </a:spcAft>
              <a:buSzPct val="100000"/>
              <a:buFontTx/>
              <a:buChar char="■"/>
            </a:pPr>
            <a:r>
              <a:rPr lang="en-US" sz="1267" dirty="0">
                <a:solidFill>
                  <a:srgbClr val="1A1A1A"/>
                </a:solidFill>
                <a:latin typeface="Calibri" pitchFamily="34" charset="0"/>
                <a:ea typeface="Calibri" pitchFamily="34" charset="-122"/>
                <a:cs typeface="Calibri" pitchFamily="34" charset="-120"/>
              </a:rPr>
              <a:t>Experts warn cyber theft is now strategically embedded in DPRK strategy</a:t>
            </a:r>
            <a:endParaRPr lang="en-US" sz="1267" dirty="0">
              <a:solidFill>
                <a:prstClr val="black"/>
              </a:solidFill>
              <a:latin typeface="Calibri" panose="020F0502020204030204"/>
            </a:endParaRPr>
          </a:p>
          <a:p>
            <a:pPr marL="457189" indent="-457189" defTabSz="1219170">
              <a:spcAft>
                <a:spcPts val="533"/>
              </a:spcAft>
              <a:buSzPct val="100000"/>
              <a:buFontTx/>
              <a:buChar char="■"/>
            </a:pPr>
            <a:r>
              <a:rPr lang="en-US" sz="1267" dirty="0">
                <a:solidFill>
                  <a:srgbClr val="1A1A1A"/>
                </a:solidFill>
                <a:latin typeface="Calibri" pitchFamily="34" charset="0"/>
                <a:ea typeface="Calibri" pitchFamily="34" charset="-122"/>
                <a:cs typeface="Calibri" pitchFamily="34" charset="-120"/>
              </a:rPr>
              <a:t>Behavioral change not guaranteed, even with a deal. Deals historically degrade once relief is granted and supply chains adjust</a:t>
            </a:r>
          </a:p>
          <a:p>
            <a:pPr defTabSz="1219170">
              <a:spcAft>
                <a:spcPts val="533"/>
              </a:spcAft>
              <a:buSzPct val="100000"/>
            </a:pPr>
            <a:endParaRPr lang="en-US" sz="1267" dirty="0">
              <a:solidFill>
                <a:prstClr val="black"/>
              </a:solidFill>
              <a:latin typeface="Calibri" panose="020F0502020204030204"/>
            </a:endParaRPr>
          </a:p>
          <a:p>
            <a:pPr marL="457189" indent="-457189" defTabSz="1219170">
              <a:spcAft>
                <a:spcPts val="533"/>
              </a:spcAft>
              <a:buSzPct val="100000"/>
              <a:buFontTx/>
              <a:buChar char="■"/>
            </a:pPr>
            <a:endParaRPr lang="en-US" sz="1267" dirty="0">
              <a:solidFill>
                <a:prstClr val="black"/>
              </a:solidFill>
              <a:latin typeface="Calibri" panose="020F0502020204030204"/>
            </a:endParaRPr>
          </a:p>
        </p:txBody>
      </p:sp>
      <p:sp>
        <p:nvSpPr>
          <p:cNvPr id="33" name="Right Arrow 32">
            <a:extLst>
              <a:ext uri="{FF2B5EF4-FFF2-40B4-BE49-F238E27FC236}">
                <a16:creationId xmlns:a16="http://schemas.microsoft.com/office/drawing/2014/main" id="{F9B1E163-C7BB-DF7C-6EB1-24770535DEE7}"/>
              </a:ext>
            </a:extLst>
          </p:cNvPr>
          <p:cNvSpPr/>
          <p:nvPr/>
        </p:nvSpPr>
        <p:spPr>
          <a:xfrm>
            <a:off x="1516317" y="3429000"/>
            <a:ext cx="5061217" cy="11604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ppt_x"/>
                                          </p:val>
                                        </p:tav>
                                        <p:tav tm="100000">
                                          <p:val>
                                            <p:strVal val="#ppt_x"/>
                                          </p:val>
                                        </p:tav>
                                      </p:tavLst>
                                    </p:anim>
                                    <p:anim calcmode="lin" valueType="num">
                                      <p:cBhvr additive="base">
                                        <p:cTn id="28" dur="500" fill="hold"/>
                                        <p:tgtEl>
                                          <p:spTgt spid="2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500" fill="hold"/>
                                        <p:tgtEl>
                                          <p:spTgt spid="31"/>
                                        </p:tgtEl>
                                        <p:attrNameLst>
                                          <p:attrName>ppt_x</p:attrName>
                                        </p:attrNameLst>
                                      </p:cBhvr>
                                      <p:tavLst>
                                        <p:tav tm="0">
                                          <p:val>
                                            <p:strVal val="#ppt_x"/>
                                          </p:val>
                                        </p:tav>
                                        <p:tav tm="100000">
                                          <p:val>
                                            <p:strVal val="#ppt_x"/>
                                          </p:val>
                                        </p:tav>
                                      </p:tavLst>
                                    </p:anim>
                                    <p:anim calcmode="lin" valueType="num">
                                      <p:cBhvr additive="base">
                                        <p:cTn id="36" dur="500" fill="hold"/>
                                        <p:tgtEl>
                                          <p:spTgt spid="3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1+#ppt_h/2"/>
                                          </p:val>
                                        </p:tav>
                                        <p:tav tm="100000">
                                          <p:val>
                                            <p:strVal val="#ppt_y"/>
                                          </p:val>
                                        </p:tav>
                                      </p:tavLst>
                                    </p:anim>
                                  </p:childTnLst>
                                </p:cTn>
                              </p:par>
                              <p:par>
                                <p:cTn id="41" presetID="12" presetClass="exit" presetSubtype="4" fill="hold" grpId="0" nodeType="withEffect">
                                  <p:stCondLst>
                                    <p:cond delay="0"/>
                                  </p:stCondLst>
                                  <p:childTnLst>
                                    <p:anim calcmode="lin" valueType="num">
                                      <p:cBhvr additive="base">
                                        <p:cTn id="42" dur="500"/>
                                        <p:tgtEl>
                                          <p:spTgt spid="6"/>
                                        </p:tgtEl>
                                        <p:attrNameLst>
                                          <p:attrName>ppt_y</p:attrName>
                                        </p:attrNameLst>
                                      </p:cBhvr>
                                      <p:tavLst>
                                        <p:tav tm="0">
                                          <p:val>
                                            <p:strVal val="#ppt_y"/>
                                          </p:val>
                                        </p:tav>
                                        <p:tav tm="100000">
                                          <p:val>
                                            <p:strVal val="#ppt_y+#ppt_h*1.125000"/>
                                          </p:val>
                                        </p:tav>
                                      </p:tavLst>
                                    </p:anim>
                                    <p:animEffect transition="out" filter="wipe(down)">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12" presetClass="exit" presetSubtype="4" fill="hold" grpId="0" nodeType="withEffect">
                                  <p:stCondLst>
                                    <p:cond delay="0"/>
                                  </p:stCondLst>
                                  <p:childTnLst>
                                    <p:anim calcmode="lin" valueType="num">
                                      <p:cBhvr additive="base">
                                        <p:cTn id="46" dur="500"/>
                                        <p:tgtEl>
                                          <p:spTgt spid="7"/>
                                        </p:tgtEl>
                                        <p:attrNameLst>
                                          <p:attrName>ppt_y</p:attrName>
                                        </p:attrNameLst>
                                      </p:cBhvr>
                                      <p:tavLst>
                                        <p:tav tm="0">
                                          <p:val>
                                            <p:strVal val="#ppt_y"/>
                                          </p:val>
                                        </p:tav>
                                        <p:tav tm="100000">
                                          <p:val>
                                            <p:strVal val="#ppt_y+#ppt_h*1.125000"/>
                                          </p:val>
                                        </p:tav>
                                      </p:tavLst>
                                    </p:anim>
                                    <p:animEffect transition="out" filter="wipe(down)">
                                      <p:cBhvr>
                                        <p:cTn id="47" dur="500"/>
                                        <p:tgtEl>
                                          <p:spTgt spid="7"/>
                                        </p:tgtEl>
                                      </p:cBhvr>
                                    </p:animEffect>
                                    <p:set>
                                      <p:cBhvr>
                                        <p:cTn id="48" dur="1" fill="hold">
                                          <p:stCondLst>
                                            <p:cond delay="499"/>
                                          </p:stCondLst>
                                        </p:cTn>
                                        <p:tgtEl>
                                          <p:spTgt spid="7"/>
                                        </p:tgtEl>
                                        <p:attrNameLst>
                                          <p:attrName>style.visibility</p:attrName>
                                        </p:attrNameLst>
                                      </p:cBhvr>
                                      <p:to>
                                        <p:strVal val="hidden"/>
                                      </p:to>
                                    </p:set>
                                  </p:childTnLst>
                                </p:cTn>
                              </p:par>
                              <p:par>
                                <p:cTn id="49" presetID="12" presetClass="exit" presetSubtype="4" fill="hold" grpId="0" nodeType="withEffect">
                                  <p:stCondLst>
                                    <p:cond delay="0"/>
                                  </p:stCondLst>
                                  <p:childTnLst>
                                    <p:anim calcmode="lin" valueType="num">
                                      <p:cBhvr additive="base">
                                        <p:cTn id="50" dur="500"/>
                                        <p:tgtEl>
                                          <p:spTgt spid="8"/>
                                        </p:tgtEl>
                                        <p:attrNameLst>
                                          <p:attrName>ppt_y</p:attrName>
                                        </p:attrNameLst>
                                      </p:cBhvr>
                                      <p:tavLst>
                                        <p:tav tm="0">
                                          <p:val>
                                            <p:strVal val="#ppt_y"/>
                                          </p:val>
                                        </p:tav>
                                        <p:tav tm="100000">
                                          <p:val>
                                            <p:strVal val="#ppt_y+#ppt_h*1.125000"/>
                                          </p:val>
                                        </p:tav>
                                      </p:tavLst>
                                    </p:anim>
                                    <p:animEffect transition="out" filter="wipe(down)">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12" presetClass="exit" presetSubtype="4" fill="hold" grpId="0" nodeType="withEffect">
                                  <p:stCondLst>
                                    <p:cond delay="0"/>
                                  </p:stCondLst>
                                  <p:childTnLst>
                                    <p:anim calcmode="lin" valueType="num">
                                      <p:cBhvr additive="base">
                                        <p:cTn id="54" dur="500"/>
                                        <p:tgtEl>
                                          <p:spTgt spid="9"/>
                                        </p:tgtEl>
                                        <p:attrNameLst>
                                          <p:attrName>ppt_y</p:attrName>
                                        </p:attrNameLst>
                                      </p:cBhvr>
                                      <p:tavLst>
                                        <p:tav tm="0">
                                          <p:val>
                                            <p:strVal val="#ppt_y"/>
                                          </p:val>
                                        </p:tav>
                                        <p:tav tm="100000">
                                          <p:val>
                                            <p:strVal val="#ppt_y+#ppt_h*1.125000"/>
                                          </p:val>
                                        </p:tav>
                                      </p:tavLst>
                                    </p:anim>
                                    <p:animEffect transition="out" filter="wipe(down)">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par>
                                <p:cTn id="57" presetID="12" presetClass="exit" presetSubtype="4" fill="hold" grpId="0" nodeType="withEffect">
                                  <p:stCondLst>
                                    <p:cond delay="0"/>
                                  </p:stCondLst>
                                  <p:childTnLst>
                                    <p:anim calcmode="lin" valueType="num">
                                      <p:cBhvr additive="base">
                                        <p:cTn id="58" dur="500"/>
                                        <p:tgtEl>
                                          <p:spTgt spid="10"/>
                                        </p:tgtEl>
                                        <p:attrNameLst>
                                          <p:attrName>ppt_y</p:attrName>
                                        </p:attrNameLst>
                                      </p:cBhvr>
                                      <p:tavLst>
                                        <p:tav tm="0">
                                          <p:val>
                                            <p:strVal val="#ppt_y"/>
                                          </p:val>
                                        </p:tav>
                                        <p:tav tm="100000">
                                          <p:val>
                                            <p:strVal val="#ppt_y+#ppt_h*1.125000"/>
                                          </p:val>
                                        </p:tav>
                                      </p:tavLst>
                                    </p:anim>
                                    <p:animEffect transition="out" filter="wipe(down)">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par>
                                <p:cTn id="61" presetID="12" presetClass="exit" presetSubtype="4" fill="hold" grpId="0" nodeType="withEffect">
                                  <p:stCondLst>
                                    <p:cond delay="0"/>
                                  </p:stCondLst>
                                  <p:childTnLst>
                                    <p:anim calcmode="lin" valueType="num">
                                      <p:cBhvr additive="base">
                                        <p:cTn id="62" dur="500"/>
                                        <p:tgtEl>
                                          <p:spTgt spid="11"/>
                                        </p:tgtEl>
                                        <p:attrNameLst>
                                          <p:attrName>ppt_y</p:attrName>
                                        </p:attrNameLst>
                                      </p:cBhvr>
                                      <p:tavLst>
                                        <p:tav tm="0">
                                          <p:val>
                                            <p:strVal val="#ppt_y"/>
                                          </p:val>
                                        </p:tav>
                                        <p:tav tm="100000">
                                          <p:val>
                                            <p:strVal val="#ppt_y+#ppt_h*1.125000"/>
                                          </p:val>
                                        </p:tav>
                                      </p:tavLst>
                                    </p:anim>
                                    <p:animEffect transition="out" filter="wipe(down)">
                                      <p:cBhvr>
                                        <p:cTn id="63" dur="500"/>
                                        <p:tgtEl>
                                          <p:spTgt spid="11"/>
                                        </p:tgtEl>
                                      </p:cBhvr>
                                    </p:animEffect>
                                    <p:set>
                                      <p:cBhvr>
                                        <p:cTn id="64" dur="1" fill="hold">
                                          <p:stCondLst>
                                            <p:cond delay="499"/>
                                          </p:stCondLst>
                                        </p:cTn>
                                        <p:tgtEl>
                                          <p:spTgt spid="11"/>
                                        </p:tgtEl>
                                        <p:attrNameLst>
                                          <p:attrName>style.visibility</p:attrName>
                                        </p:attrNameLst>
                                      </p:cBhvr>
                                      <p:to>
                                        <p:strVal val="hidden"/>
                                      </p:to>
                                    </p:set>
                                  </p:childTnLst>
                                </p:cTn>
                              </p:par>
                              <p:par>
                                <p:cTn id="65" presetID="12" presetClass="exit" presetSubtype="4" fill="hold" grpId="0" nodeType="withEffect">
                                  <p:stCondLst>
                                    <p:cond delay="0"/>
                                  </p:stCondLst>
                                  <p:childTnLst>
                                    <p:anim calcmode="lin" valueType="num">
                                      <p:cBhvr additive="base">
                                        <p:cTn id="66" dur="500"/>
                                        <p:tgtEl>
                                          <p:spTgt spid="12"/>
                                        </p:tgtEl>
                                        <p:attrNameLst>
                                          <p:attrName>ppt_y</p:attrName>
                                        </p:attrNameLst>
                                      </p:cBhvr>
                                      <p:tavLst>
                                        <p:tav tm="0">
                                          <p:val>
                                            <p:strVal val="#ppt_y"/>
                                          </p:val>
                                        </p:tav>
                                        <p:tav tm="100000">
                                          <p:val>
                                            <p:strVal val="#ppt_y+#ppt_h*1.125000"/>
                                          </p:val>
                                        </p:tav>
                                      </p:tavLst>
                                    </p:anim>
                                    <p:animEffect transition="out" filter="wipe(down)">
                                      <p:cBhvr>
                                        <p:cTn id="67" dur="500"/>
                                        <p:tgtEl>
                                          <p:spTgt spid="12"/>
                                        </p:tgtEl>
                                      </p:cBhvr>
                                    </p:animEffect>
                                    <p:set>
                                      <p:cBhvr>
                                        <p:cTn id="68" dur="1" fill="hold">
                                          <p:stCondLst>
                                            <p:cond delay="499"/>
                                          </p:stCondLst>
                                        </p:cTn>
                                        <p:tgtEl>
                                          <p:spTgt spid="12"/>
                                        </p:tgtEl>
                                        <p:attrNameLst>
                                          <p:attrName>style.visibility</p:attrName>
                                        </p:attrNameLst>
                                      </p:cBhvr>
                                      <p:to>
                                        <p:strVal val="hidden"/>
                                      </p:to>
                                    </p:set>
                                  </p:childTnLst>
                                </p:cTn>
                              </p:par>
                              <p:par>
                                <p:cTn id="69" presetID="12" presetClass="exit" presetSubtype="4" fill="hold" grpId="0" nodeType="withEffect">
                                  <p:stCondLst>
                                    <p:cond delay="0"/>
                                  </p:stCondLst>
                                  <p:childTnLst>
                                    <p:anim calcmode="lin" valueType="num">
                                      <p:cBhvr additive="base">
                                        <p:cTn id="70" dur="500"/>
                                        <p:tgtEl>
                                          <p:spTgt spid="13"/>
                                        </p:tgtEl>
                                        <p:attrNameLst>
                                          <p:attrName>ppt_y</p:attrName>
                                        </p:attrNameLst>
                                      </p:cBhvr>
                                      <p:tavLst>
                                        <p:tav tm="0">
                                          <p:val>
                                            <p:strVal val="#ppt_y"/>
                                          </p:val>
                                        </p:tav>
                                        <p:tav tm="100000">
                                          <p:val>
                                            <p:strVal val="#ppt_y+#ppt_h*1.125000"/>
                                          </p:val>
                                        </p:tav>
                                      </p:tavLst>
                                    </p:anim>
                                    <p:animEffect transition="out" filter="wipe(down)">
                                      <p:cBhvr>
                                        <p:cTn id="71" dur="500"/>
                                        <p:tgtEl>
                                          <p:spTgt spid="13"/>
                                        </p:tgtEl>
                                      </p:cBhvr>
                                    </p:animEffect>
                                    <p:set>
                                      <p:cBhvr>
                                        <p:cTn id="72" dur="1" fill="hold">
                                          <p:stCondLst>
                                            <p:cond delay="499"/>
                                          </p:stCondLst>
                                        </p:cTn>
                                        <p:tgtEl>
                                          <p:spTgt spid="13"/>
                                        </p:tgtEl>
                                        <p:attrNameLst>
                                          <p:attrName>style.visibility</p:attrName>
                                        </p:attrNameLst>
                                      </p:cBhvr>
                                      <p:to>
                                        <p:strVal val="hidden"/>
                                      </p:to>
                                    </p:set>
                                  </p:childTnLst>
                                </p:cTn>
                              </p:par>
                              <p:par>
                                <p:cTn id="73" presetID="12" presetClass="exit" presetSubtype="4" fill="hold" grpId="0" nodeType="withEffect">
                                  <p:stCondLst>
                                    <p:cond delay="0"/>
                                  </p:stCondLst>
                                  <p:childTnLst>
                                    <p:anim calcmode="lin" valueType="num">
                                      <p:cBhvr additive="base">
                                        <p:cTn id="74" dur="500"/>
                                        <p:tgtEl>
                                          <p:spTgt spid="14"/>
                                        </p:tgtEl>
                                        <p:attrNameLst>
                                          <p:attrName>ppt_y</p:attrName>
                                        </p:attrNameLst>
                                      </p:cBhvr>
                                      <p:tavLst>
                                        <p:tav tm="0">
                                          <p:val>
                                            <p:strVal val="#ppt_y"/>
                                          </p:val>
                                        </p:tav>
                                        <p:tav tm="100000">
                                          <p:val>
                                            <p:strVal val="#ppt_y+#ppt_h*1.125000"/>
                                          </p:val>
                                        </p:tav>
                                      </p:tavLst>
                                    </p:anim>
                                    <p:animEffect transition="out" filter="wipe(down)">
                                      <p:cBhvr>
                                        <p:cTn id="75" dur="500"/>
                                        <p:tgtEl>
                                          <p:spTgt spid="14"/>
                                        </p:tgtEl>
                                      </p:cBhvr>
                                    </p:animEffect>
                                    <p:set>
                                      <p:cBhvr>
                                        <p:cTn id="76" dur="1" fill="hold">
                                          <p:stCondLst>
                                            <p:cond delay="499"/>
                                          </p:stCondLst>
                                        </p:cTn>
                                        <p:tgtEl>
                                          <p:spTgt spid="14"/>
                                        </p:tgtEl>
                                        <p:attrNameLst>
                                          <p:attrName>style.visibility</p:attrName>
                                        </p:attrNameLst>
                                      </p:cBhvr>
                                      <p:to>
                                        <p:strVal val="hidden"/>
                                      </p:to>
                                    </p:set>
                                  </p:childTnLst>
                                </p:cTn>
                              </p:par>
                              <p:par>
                                <p:cTn id="77" presetID="12" presetClass="exit" presetSubtype="4" fill="hold" grpId="0" nodeType="withEffect">
                                  <p:stCondLst>
                                    <p:cond delay="0"/>
                                  </p:stCondLst>
                                  <p:childTnLst>
                                    <p:anim calcmode="lin" valueType="num">
                                      <p:cBhvr additive="base">
                                        <p:cTn id="78" dur="500"/>
                                        <p:tgtEl>
                                          <p:spTgt spid="15"/>
                                        </p:tgtEl>
                                        <p:attrNameLst>
                                          <p:attrName>ppt_y</p:attrName>
                                        </p:attrNameLst>
                                      </p:cBhvr>
                                      <p:tavLst>
                                        <p:tav tm="0">
                                          <p:val>
                                            <p:strVal val="#ppt_y"/>
                                          </p:val>
                                        </p:tav>
                                        <p:tav tm="100000">
                                          <p:val>
                                            <p:strVal val="#ppt_y+#ppt_h*1.125000"/>
                                          </p:val>
                                        </p:tav>
                                      </p:tavLst>
                                    </p:anim>
                                    <p:animEffect transition="out" filter="wipe(down)">
                                      <p:cBhvr>
                                        <p:cTn id="79" dur="500"/>
                                        <p:tgtEl>
                                          <p:spTgt spid="15"/>
                                        </p:tgtEl>
                                      </p:cBhvr>
                                    </p:animEffect>
                                    <p:set>
                                      <p:cBhvr>
                                        <p:cTn id="80" dur="1" fill="hold">
                                          <p:stCondLst>
                                            <p:cond delay="499"/>
                                          </p:stCondLst>
                                        </p:cTn>
                                        <p:tgtEl>
                                          <p:spTgt spid="15"/>
                                        </p:tgtEl>
                                        <p:attrNameLst>
                                          <p:attrName>style.visibility</p:attrName>
                                        </p:attrNameLst>
                                      </p:cBhvr>
                                      <p:to>
                                        <p:strVal val="hidden"/>
                                      </p:to>
                                    </p:set>
                                  </p:childTnLst>
                                </p:cTn>
                              </p:par>
                              <p:par>
                                <p:cTn id="81" presetID="12" presetClass="exit" presetSubtype="4" fill="hold" grpId="0" nodeType="withEffect">
                                  <p:stCondLst>
                                    <p:cond delay="0"/>
                                  </p:stCondLst>
                                  <p:childTnLst>
                                    <p:anim calcmode="lin" valueType="num">
                                      <p:cBhvr additive="base">
                                        <p:cTn id="82" dur="500"/>
                                        <p:tgtEl>
                                          <p:spTgt spid="16"/>
                                        </p:tgtEl>
                                        <p:attrNameLst>
                                          <p:attrName>ppt_y</p:attrName>
                                        </p:attrNameLst>
                                      </p:cBhvr>
                                      <p:tavLst>
                                        <p:tav tm="0">
                                          <p:val>
                                            <p:strVal val="#ppt_y"/>
                                          </p:val>
                                        </p:tav>
                                        <p:tav tm="100000">
                                          <p:val>
                                            <p:strVal val="#ppt_y+#ppt_h*1.125000"/>
                                          </p:val>
                                        </p:tav>
                                      </p:tavLst>
                                    </p:anim>
                                    <p:animEffect transition="out" filter="wipe(down)">
                                      <p:cBhvr>
                                        <p:cTn id="83" dur="500"/>
                                        <p:tgtEl>
                                          <p:spTgt spid="16"/>
                                        </p:tgtEl>
                                      </p:cBhvr>
                                    </p:animEffect>
                                    <p:set>
                                      <p:cBhvr>
                                        <p:cTn id="84" dur="1" fill="hold">
                                          <p:stCondLst>
                                            <p:cond delay="499"/>
                                          </p:stCondLst>
                                        </p:cTn>
                                        <p:tgtEl>
                                          <p:spTgt spid="16"/>
                                        </p:tgtEl>
                                        <p:attrNameLst>
                                          <p:attrName>style.visibility</p:attrName>
                                        </p:attrNameLst>
                                      </p:cBhvr>
                                      <p:to>
                                        <p:strVal val="hidden"/>
                                      </p:to>
                                    </p:set>
                                  </p:childTnLst>
                                </p:cTn>
                              </p:par>
                              <p:par>
                                <p:cTn id="85" presetID="12" presetClass="exit" presetSubtype="4" fill="hold" grpId="0" nodeType="withEffect">
                                  <p:stCondLst>
                                    <p:cond delay="0"/>
                                  </p:stCondLst>
                                  <p:childTnLst>
                                    <p:anim calcmode="lin" valueType="num">
                                      <p:cBhvr additive="base">
                                        <p:cTn id="86" dur="500"/>
                                        <p:tgtEl>
                                          <p:spTgt spid="17"/>
                                        </p:tgtEl>
                                        <p:attrNameLst>
                                          <p:attrName>ppt_y</p:attrName>
                                        </p:attrNameLst>
                                      </p:cBhvr>
                                      <p:tavLst>
                                        <p:tav tm="0">
                                          <p:val>
                                            <p:strVal val="#ppt_y"/>
                                          </p:val>
                                        </p:tav>
                                        <p:tav tm="100000">
                                          <p:val>
                                            <p:strVal val="#ppt_y+#ppt_h*1.125000"/>
                                          </p:val>
                                        </p:tav>
                                      </p:tavLst>
                                    </p:anim>
                                    <p:animEffect transition="out" filter="wipe(down)">
                                      <p:cBhvr>
                                        <p:cTn id="87" dur="500"/>
                                        <p:tgtEl>
                                          <p:spTgt spid="17"/>
                                        </p:tgtEl>
                                      </p:cBhvr>
                                    </p:animEffect>
                                    <p:set>
                                      <p:cBhvr>
                                        <p:cTn id="88" dur="1" fill="hold">
                                          <p:stCondLst>
                                            <p:cond delay="499"/>
                                          </p:stCondLst>
                                        </p:cTn>
                                        <p:tgtEl>
                                          <p:spTgt spid="17"/>
                                        </p:tgtEl>
                                        <p:attrNameLst>
                                          <p:attrName>style.visibility</p:attrName>
                                        </p:attrNameLst>
                                      </p:cBhvr>
                                      <p:to>
                                        <p:strVal val="hidden"/>
                                      </p:to>
                                    </p:set>
                                  </p:childTnLst>
                                </p:cTn>
                              </p:par>
                              <p:par>
                                <p:cTn id="89" presetID="12" presetClass="exit" presetSubtype="4" fill="hold" grpId="0" nodeType="withEffect">
                                  <p:stCondLst>
                                    <p:cond delay="0"/>
                                  </p:stCondLst>
                                  <p:childTnLst>
                                    <p:anim calcmode="lin" valueType="num">
                                      <p:cBhvr additive="base">
                                        <p:cTn id="90" dur="500"/>
                                        <p:tgtEl>
                                          <p:spTgt spid="18"/>
                                        </p:tgtEl>
                                        <p:attrNameLst>
                                          <p:attrName>ppt_y</p:attrName>
                                        </p:attrNameLst>
                                      </p:cBhvr>
                                      <p:tavLst>
                                        <p:tav tm="0">
                                          <p:val>
                                            <p:strVal val="#ppt_y"/>
                                          </p:val>
                                        </p:tav>
                                        <p:tav tm="100000">
                                          <p:val>
                                            <p:strVal val="#ppt_y+#ppt_h*1.125000"/>
                                          </p:val>
                                        </p:tav>
                                      </p:tavLst>
                                    </p:anim>
                                    <p:animEffect transition="out" filter="wipe(down)">
                                      <p:cBhvr>
                                        <p:cTn id="91" dur="500"/>
                                        <p:tgtEl>
                                          <p:spTgt spid="18"/>
                                        </p:tgtEl>
                                      </p:cBhvr>
                                    </p:animEffect>
                                    <p:set>
                                      <p:cBhvr>
                                        <p:cTn id="92" dur="1" fill="hold">
                                          <p:stCondLst>
                                            <p:cond delay="499"/>
                                          </p:stCondLst>
                                        </p:cTn>
                                        <p:tgtEl>
                                          <p:spTgt spid="18"/>
                                        </p:tgtEl>
                                        <p:attrNameLst>
                                          <p:attrName>style.visibility</p:attrName>
                                        </p:attrNameLst>
                                      </p:cBhvr>
                                      <p:to>
                                        <p:strVal val="hidden"/>
                                      </p:to>
                                    </p:set>
                                  </p:childTnLst>
                                </p:cTn>
                              </p:par>
                              <p:par>
                                <p:cTn id="93" presetID="12" presetClass="exit" presetSubtype="4" fill="hold" grpId="0" nodeType="withEffect">
                                  <p:stCondLst>
                                    <p:cond delay="0"/>
                                  </p:stCondLst>
                                  <p:childTnLst>
                                    <p:anim calcmode="lin" valueType="num">
                                      <p:cBhvr additive="base">
                                        <p:cTn id="94" dur="500"/>
                                        <p:tgtEl>
                                          <p:spTgt spid="19"/>
                                        </p:tgtEl>
                                        <p:attrNameLst>
                                          <p:attrName>ppt_y</p:attrName>
                                        </p:attrNameLst>
                                      </p:cBhvr>
                                      <p:tavLst>
                                        <p:tav tm="0">
                                          <p:val>
                                            <p:strVal val="#ppt_y"/>
                                          </p:val>
                                        </p:tav>
                                        <p:tav tm="100000">
                                          <p:val>
                                            <p:strVal val="#ppt_y+#ppt_h*1.125000"/>
                                          </p:val>
                                        </p:tav>
                                      </p:tavLst>
                                    </p:anim>
                                    <p:animEffect transition="out" filter="wipe(down)">
                                      <p:cBhvr>
                                        <p:cTn id="95" dur="500"/>
                                        <p:tgtEl>
                                          <p:spTgt spid="19"/>
                                        </p:tgtEl>
                                      </p:cBhvr>
                                    </p:animEffect>
                                    <p:set>
                                      <p:cBhvr>
                                        <p:cTn id="96" dur="1" fill="hold">
                                          <p:stCondLst>
                                            <p:cond delay="499"/>
                                          </p:stCondLst>
                                        </p:cTn>
                                        <p:tgtEl>
                                          <p:spTgt spid="19"/>
                                        </p:tgtEl>
                                        <p:attrNameLst>
                                          <p:attrName>style.visibility</p:attrName>
                                        </p:attrNameLst>
                                      </p:cBhvr>
                                      <p:to>
                                        <p:strVal val="hidden"/>
                                      </p:to>
                                    </p:set>
                                  </p:childTnLst>
                                </p:cTn>
                              </p:par>
                              <p:par>
                                <p:cTn id="97" presetID="12" presetClass="exit" presetSubtype="4" fill="hold" grpId="0" nodeType="withEffect">
                                  <p:stCondLst>
                                    <p:cond delay="0"/>
                                  </p:stCondLst>
                                  <p:childTnLst>
                                    <p:anim calcmode="lin" valueType="num">
                                      <p:cBhvr additive="base">
                                        <p:cTn id="98" dur="500"/>
                                        <p:tgtEl>
                                          <p:spTgt spid="20"/>
                                        </p:tgtEl>
                                        <p:attrNameLst>
                                          <p:attrName>ppt_y</p:attrName>
                                        </p:attrNameLst>
                                      </p:cBhvr>
                                      <p:tavLst>
                                        <p:tav tm="0">
                                          <p:val>
                                            <p:strVal val="#ppt_y"/>
                                          </p:val>
                                        </p:tav>
                                        <p:tav tm="100000">
                                          <p:val>
                                            <p:strVal val="#ppt_y+#ppt_h*1.125000"/>
                                          </p:val>
                                        </p:tav>
                                      </p:tavLst>
                                    </p:anim>
                                    <p:animEffect transition="out" filter="wipe(down)">
                                      <p:cBhvr>
                                        <p:cTn id="99" dur="500"/>
                                        <p:tgtEl>
                                          <p:spTgt spid="20"/>
                                        </p:tgtEl>
                                      </p:cBhvr>
                                    </p:animEffect>
                                    <p:set>
                                      <p:cBhvr>
                                        <p:cTn id="100" dur="1" fill="hold">
                                          <p:stCondLst>
                                            <p:cond delay="499"/>
                                          </p:stCondLst>
                                        </p:cTn>
                                        <p:tgtEl>
                                          <p:spTgt spid="20"/>
                                        </p:tgtEl>
                                        <p:attrNameLst>
                                          <p:attrName>style.visibility</p:attrName>
                                        </p:attrNameLst>
                                      </p:cBhvr>
                                      <p:to>
                                        <p:strVal val="hidden"/>
                                      </p:to>
                                    </p:set>
                                  </p:childTnLst>
                                </p:cTn>
                              </p:par>
                              <p:par>
                                <p:cTn id="101" presetID="12" presetClass="exit" presetSubtype="4" fill="hold" grpId="0" nodeType="withEffect">
                                  <p:stCondLst>
                                    <p:cond delay="0"/>
                                  </p:stCondLst>
                                  <p:childTnLst>
                                    <p:anim calcmode="lin" valueType="num">
                                      <p:cBhvr additive="base">
                                        <p:cTn id="102" dur="500"/>
                                        <p:tgtEl>
                                          <p:spTgt spid="21"/>
                                        </p:tgtEl>
                                        <p:attrNameLst>
                                          <p:attrName>ppt_y</p:attrName>
                                        </p:attrNameLst>
                                      </p:cBhvr>
                                      <p:tavLst>
                                        <p:tav tm="0">
                                          <p:val>
                                            <p:strVal val="#ppt_y"/>
                                          </p:val>
                                        </p:tav>
                                        <p:tav tm="100000">
                                          <p:val>
                                            <p:strVal val="#ppt_y+#ppt_h*1.125000"/>
                                          </p:val>
                                        </p:tav>
                                      </p:tavLst>
                                    </p:anim>
                                    <p:animEffect transition="out" filter="wipe(down)">
                                      <p:cBhvr>
                                        <p:cTn id="103" dur="500"/>
                                        <p:tgtEl>
                                          <p:spTgt spid="21"/>
                                        </p:tgtEl>
                                      </p:cBhvr>
                                    </p:animEffect>
                                    <p:set>
                                      <p:cBhvr>
                                        <p:cTn id="104" dur="1" fill="hold">
                                          <p:stCondLst>
                                            <p:cond delay="499"/>
                                          </p:stCondLst>
                                        </p:cTn>
                                        <p:tgtEl>
                                          <p:spTgt spid="21"/>
                                        </p:tgtEl>
                                        <p:attrNameLst>
                                          <p:attrName>style.visibility</p:attrName>
                                        </p:attrNameLst>
                                      </p:cBhvr>
                                      <p:to>
                                        <p:strVal val="hidden"/>
                                      </p:to>
                                    </p:set>
                                  </p:childTnLst>
                                </p:cTn>
                              </p:par>
                              <p:par>
                                <p:cTn id="105" presetID="12" presetClass="exit" presetSubtype="4" fill="hold" grpId="0" nodeType="withEffect">
                                  <p:stCondLst>
                                    <p:cond delay="0"/>
                                  </p:stCondLst>
                                  <p:childTnLst>
                                    <p:anim calcmode="lin" valueType="num">
                                      <p:cBhvr additive="base">
                                        <p:cTn id="106" dur="500"/>
                                        <p:tgtEl>
                                          <p:spTgt spid="22"/>
                                        </p:tgtEl>
                                        <p:attrNameLst>
                                          <p:attrName>ppt_y</p:attrName>
                                        </p:attrNameLst>
                                      </p:cBhvr>
                                      <p:tavLst>
                                        <p:tav tm="0">
                                          <p:val>
                                            <p:strVal val="#ppt_y"/>
                                          </p:val>
                                        </p:tav>
                                        <p:tav tm="100000">
                                          <p:val>
                                            <p:strVal val="#ppt_y+#ppt_h*1.125000"/>
                                          </p:val>
                                        </p:tav>
                                      </p:tavLst>
                                    </p:anim>
                                    <p:animEffect transition="out" filter="wipe(down)">
                                      <p:cBhvr>
                                        <p:cTn id="107" dur="500"/>
                                        <p:tgtEl>
                                          <p:spTgt spid="22"/>
                                        </p:tgtEl>
                                      </p:cBhvr>
                                    </p:animEffect>
                                    <p:set>
                                      <p:cBhvr>
                                        <p:cTn id="108" dur="1" fill="hold">
                                          <p:stCondLst>
                                            <p:cond delay="499"/>
                                          </p:stCondLst>
                                        </p:cTn>
                                        <p:tgtEl>
                                          <p:spTgt spid="22"/>
                                        </p:tgtEl>
                                        <p:attrNameLst>
                                          <p:attrName>style.visibility</p:attrName>
                                        </p:attrNameLst>
                                      </p:cBhvr>
                                      <p:to>
                                        <p:strVal val="hidden"/>
                                      </p:to>
                                    </p:set>
                                  </p:childTnLst>
                                </p:cTn>
                              </p:par>
                              <p:par>
                                <p:cTn id="109" presetID="12" presetClass="exit" presetSubtype="4" fill="hold" grpId="0" nodeType="withEffect">
                                  <p:stCondLst>
                                    <p:cond delay="0"/>
                                  </p:stCondLst>
                                  <p:childTnLst>
                                    <p:anim calcmode="lin" valueType="num">
                                      <p:cBhvr additive="base">
                                        <p:cTn id="110" dur="500"/>
                                        <p:tgtEl>
                                          <p:spTgt spid="23"/>
                                        </p:tgtEl>
                                        <p:attrNameLst>
                                          <p:attrName>ppt_y</p:attrName>
                                        </p:attrNameLst>
                                      </p:cBhvr>
                                      <p:tavLst>
                                        <p:tav tm="0">
                                          <p:val>
                                            <p:strVal val="#ppt_y"/>
                                          </p:val>
                                        </p:tav>
                                        <p:tav tm="100000">
                                          <p:val>
                                            <p:strVal val="#ppt_y+#ppt_h*1.125000"/>
                                          </p:val>
                                        </p:tav>
                                      </p:tavLst>
                                    </p:anim>
                                    <p:animEffect transition="out" filter="wipe(down)">
                                      <p:cBhvr>
                                        <p:cTn id="111" dur="500"/>
                                        <p:tgtEl>
                                          <p:spTgt spid="23"/>
                                        </p:tgtEl>
                                      </p:cBhvr>
                                    </p:animEffect>
                                    <p:set>
                                      <p:cBhvr>
                                        <p:cTn id="112" dur="1" fill="hold">
                                          <p:stCondLst>
                                            <p:cond delay="499"/>
                                          </p:stCondLst>
                                        </p:cTn>
                                        <p:tgtEl>
                                          <p:spTgt spid="23"/>
                                        </p:tgtEl>
                                        <p:attrNameLst>
                                          <p:attrName>style.visibility</p:attrName>
                                        </p:attrNameLst>
                                      </p:cBhvr>
                                      <p:to>
                                        <p:strVal val="hidden"/>
                                      </p:to>
                                    </p:set>
                                  </p:childTnLst>
                                </p:cTn>
                              </p:par>
                              <p:par>
                                <p:cTn id="113" presetID="2" presetClass="entr" presetSubtype="4" fill="hold" grpId="0" nodeType="withEffect">
                                  <p:stCondLst>
                                    <p:cond delay="0"/>
                                  </p:stCondLst>
                                  <p:childTnLst>
                                    <p:set>
                                      <p:cBhvr>
                                        <p:cTn id="114" dur="1" fill="hold">
                                          <p:stCondLst>
                                            <p:cond delay="0"/>
                                          </p:stCondLst>
                                        </p:cTn>
                                        <p:tgtEl>
                                          <p:spTgt spid="33"/>
                                        </p:tgtEl>
                                        <p:attrNameLst>
                                          <p:attrName>style.visibility</p:attrName>
                                        </p:attrNameLst>
                                      </p:cBhvr>
                                      <p:to>
                                        <p:strVal val="visible"/>
                                      </p:to>
                                    </p:set>
                                    <p:anim calcmode="lin" valueType="num">
                                      <p:cBhvr additive="base">
                                        <p:cTn id="115" dur="500" fill="hold"/>
                                        <p:tgtEl>
                                          <p:spTgt spid="33"/>
                                        </p:tgtEl>
                                        <p:attrNameLst>
                                          <p:attrName>ppt_x</p:attrName>
                                        </p:attrNameLst>
                                      </p:cBhvr>
                                      <p:tavLst>
                                        <p:tav tm="0">
                                          <p:val>
                                            <p:strVal val="#ppt_x"/>
                                          </p:val>
                                        </p:tav>
                                        <p:tav tm="100000">
                                          <p:val>
                                            <p:strVal val="#ppt_x"/>
                                          </p:val>
                                        </p:tav>
                                      </p:tavLst>
                                    </p:anim>
                                    <p:anim calcmode="lin" valueType="num">
                                      <p:cBhvr additive="base">
                                        <p:cTn id="11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8CFC0-C018-D7E2-F6A0-BBC471A02D71}"/>
            </a:ext>
          </a:extLst>
        </p:cNvPr>
        <p:cNvGrpSpPr/>
        <p:nvPr/>
      </p:nvGrpSpPr>
      <p:grpSpPr>
        <a:xfrm>
          <a:off x="0" y="0"/>
          <a:ext cx="0" cy="0"/>
          <a:chOff x="0" y="0"/>
          <a:chExt cx="0" cy="0"/>
        </a:xfrm>
      </p:grpSpPr>
      <p:pic>
        <p:nvPicPr>
          <p:cNvPr id="3" name="Picture 2" descr="A white house with columns and a flag&#10;&#10;AI-generated content may be incorrect.">
            <a:extLst>
              <a:ext uri="{FF2B5EF4-FFF2-40B4-BE49-F238E27FC236}">
                <a16:creationId xmlns:a16="http://schemas.microsoft.com/office/drawing/2014/main" id="{43AEC95E-FB7B-1B67-6F7A-5F7A1A7F9E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608" y="1222087"/>
            <a:ext cx="1574574" cy="1097280"/>
          </a:xfrm>
          <a:prstGeom prst="rect">
            <a:avLst/>
          </a:prstGeom>
        </p:spPr>
      </p:pic>
      <p:pic>
        <p:nvPicPr>
          <p:cNvPr id="6" name="Picture 5">
            <a:extLst>
              <a:ext uri="{FF2B5EF4-FFF2-40B4-BE49-F238E27FC236}">
                <a16:creationId xmlns:a16="http://schemas.microsoft.com/office/drawing/2014/main" id="{555BFC5D-660F-84C8-8958-5D86E837EFF3}"/>
              </a:ext>
            </a:extLst>
          </p:cNvPr>
          <p:cNvPicPr>
            <a:picLocks noChangeAspect="1"/>
          </p:cNvPicPr>
          <p:nvPr/>
        </p:nvPicPr>
        <p:blipFill>
          <a:blip r:embed="rId3"/>
          <a:stretch>
            <a:fillRect/>
          </a:stretch>
        </p:blipFill>
        <p:spPr>
          <a:xfrm>
            <a:off x="2514305" y="1128442"/>
            <a:ext cx="8586179" cy="4601115"/>
          </a:xfrm>
          <a:prstGeom prst="rect">
            <a:avLst/>
          </a:prstGeom>
        </p:spPr>
      </p:pic>
      <p:sp>
        <p:nvSpPr>
          <p:cNvPr id="7" name="Rectangle: Rounded Corners 6">
            <a:extLst>
              <a:ext uri="{FF2B5EF4-FFF2-40B4-BE49-F238E27FC236}">
                <a16:creationId xmlns:a16="http://schemas.microsoft.com/office/drawing/2014/main" id="{F9FAAD8C-F0B3-4D1C-BE0C-74E6BA610648}"/>
              </a:ext>
            </a:extLst>
          </p:cNvPr>
          <p:cNvSpPr/>
          <p:nvPr/>
        </p:nvSpPr>
        <p:spPr>
          <a:xfrm>
            <a:off x="2514305" y="2050571"/>
            <a:ext cx="8325104" cy="40957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09601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6ADCD-DFF1-967C-5B07-3ACDC22196EC}"/>
              </a:ext>
            </a:extLst>
          </p:cNvPr>
          <p:cNvSpPr>
            <a:spLocks noGrp="1"/>
          </p:cNvSpPr>
          <p:nvPr>
            <p:ph type="ctrTitle"/>
          </p:nvPr>
        </p:nvSpPr>
        <p:spPr/>
        <p:txBody>
          <a:bodyPr>
            <a:normAutofit/>
          </a:bodyPr>
          <a:lstStyle/>
          <a:p>
            <a:r>
              <a:rPr lang="en-US" b="1">
                <a:latin typeface="Merriweather SemiBold 18pt" pitchFamily="2" charset="77"/>
                <a:ea typeface="Merriweather SemiBold 18pt" pitchFamily="2" charset="77"/>
                <a:cs typeface="Merriweather SemiBold 18pt" pitchFamily="2" charset="77"/>
              </a:rPr>
              <a:t>Energy Diversity for Security and Competitiveness</a:t>
            </a:r>
          </a:p>
        </p:txBody>
      </p:sp>
      <p:sp>
        <p:nvSpPr>
          <p:cNvPr id="3" name="Subtitle 2">
            <a:extLst>
              <a:ext uri="{FF2B5EF4-FFF2-40B4-BE49-F238E27FC236}">
                <a16:creationId xmlns:a16="http://schemas.microsoft.com/office/drawing/2014/main" id="{5EFBC977-52C8-B3BB-C00E-5C4512FC6078}"/>
              </a:ext>
            </a:extLst>
          </p:cNvPr>
          <p:cNvSpPr>
            <a:spLocks noGrp="1"/>
          </p:cNvSpPr>
          <p:nvPr>
            <p:ph type="subTitle" idx="1"/>
          </p:nvPr>
        </p:nvSpPr>
        <p:spPr>
          <a:xfrm>
            <a:off x="1524000" y="4362201"/>
            <a:ext cx="9144000" cy="1655762"/>
          </a:xfrm>
        </p:spPr>
        <p:txBody>
          <a:bodyPr/>
          <a:lstStyle/>
          <a:p>
            <a:r>
              <a:rPr lang="en-US">
                <a:latin typeface="Merriweather Light 18pt" pitchFamily="2" charset="77"/>
                <a:ea typeface="Merriweather Light 18pt" pitchFamily="2" charset="77"/>
                <a:cs typeface="Merriweather Light 18pt" pitchFamily="2" charset="77"/>
              </a:rPr>
              <a:t>By Emmett Gallardo and John Maley</a:t>
            </a:r>
          </a:p>
        </p:txBody>
      </p:sp>
      <p:cxnSp>
        <p:nvCxnSpPr>
          <p:cNvPr id="5" name="Straight Connector 4">
            <a:extLst>
              <a:ext uri="{FF2B5EF4-FFF2-40B4-BE49-F238E27FC236}">
                <a16:creationId xmlns:a16="http://schemas.microsoft.com/office/drawing/2014/main" id="{3FFB85CB-E94F-E977-5FB1-E4FCD88F377E}"/>
              </a:ext>
            </a:extLst>
          </p:cNvPr>
          <p:cNvCxnSpPr>
            <a:cxnSpLocks/>
          </p:cNvCxnSpPr>
          <p:nvPr/>
        </p:nvCxnSpPr>
        <p:spPr>
          <a:xfrm>
            <a:off x="3260993" y="4021157"/>
            <a:ext cx="5761821"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27019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BB6D4-50BF-8E2F-3723-F1711D2F9524}"/>
              </a:ext>
            </a:extLst>
          </p:cNvPr>
          <p:cNvSpPr>
            <a:spLocks noGrp="1"/>
          </p:cNvSpPr>
          <p:nvPr>
            <p:ph type="title"/>
          </p:nvPr>
        </p:nvSpPr>
        <p:spPr/>
        <p:txBody>
          <a:bodyPr/>
          <a:lstStyle/>
          <a:p>
            <a:r>
              <a:rPr lang="en-US">
                <a:latin typeface="Merriweather Medium 18pt" pitchFamily="2" charset="77"/>
                <a:ea typeface="Merriweather Medium 18pt" pitchFamily="2" charset="77"/>
                <a:cs typeface="Merriweather Medium 18pt" pitchFamily="2" charset="77"/>
              </a:rPr>
              <a:t>BLUF</a:t>
            </a:r>
            <a:r>
              <a:rPr lang="en-US"/>
              <a:t>:</a:t>
            </a:r>
          </a:p>
        </p:txBody>
      </p:sp>
      <p:sp>
        <p:nvSpPr>
          <p:cNvPr id="3" name="Content Placeholder 2">
            <a:extLst>
              <a:ext uri="{FF2B5EF4-FFF2-40B4-BE49-F238E27FC236}">
                <a16:creationId xmlns:a16="http://schemas.microsoft.com/office/drawing/2014/main" id="{844A8832-A787-D740-9AAE-DE56749694E5}"/>
              </a:ext>
            </a:extLst>
          </p:cNvPr>
          <p:cNvSpPr>
            <a:spLocks noGrp="1"/>
          </p:cNvSpPr>
          <p:nvPr>
            <p:ph idx="1"/>
          </p:nvPr>
        </p:nvSpPr>
        <p:spPr>
          <a:xfrm>
            <a:off x="838199" y="1825625"/>
            <a:ext cx="10784595" cy="4351338"/>
          </a:xfrm>
        </p:spPr>
        <p:txBody>
          <a:bodyPr/>
          <a:lstStyle/>
          <a:p>
            <a:pPr>
              <a:lnSpc>
                <a:spcPct val="150000"/>
              </a:lnSpc>
            </a:pPr>
            <a:r>
              <a:rPr lang="en-US">
                <a:latin typeface="Merriweather Light 18pt" pitchFamily="2" charset="77"/>
                <a:ea typeface="Merriweather Light 18pt" pitchFamily="2" charset="77"/>
                <a:cs typeface="Merriweather Light 18pt" pitchFamily="2" charset="77"/>
              </a:rPr>
              <a:t>The energy sector represents a pressure point for geopolitical shocks and a key source of leverage in the future</a:t>
            </a:r>
          </a:p>
          <a:p>
            <a:pPr>
              <a:lnSpc>
                <a:spcPct val="150000"/>
              </a:lnSpc>
            </a:pPr>
            <a:r>
              <a:rPr lang="en-US">
                <a:latin typeface="Merriweather Light 18pt" pitchFamily="2" charset="77"/>
                <a:ea typeface="Merriweather Light 18pt" pitchFamily="2" charset="77"/>
                <a:cs typeface="Merriweather Light 18pt" pitchFamily="2" charset="77"/>
              </a:rPr>
              <a:t>Diversifying energy sourcing presents a viable option for protecting against these shocks</a:t>
            </a:r>
          </a:p>
          <a:p>
            <a:pPr>
              <a:lnSpc>
                <a:spcPct val="150000"/>
              </a:lnSpc>
            </a:pPr>
            <a:r>
              <a:rPr lang="en-US">
                <a:latin typeface="Merriweather Light 18pt" pitchFamily="2" charset="77"/>
                <a:ea typeface="Merriweather Light 18pt" pitchFamily="2" charset="77"/>
                <a:cs typeface="Merriweather Light 18pt" pitchFamily="2" charset="77"/>
              </a:rPr>
              <a:t>Solutions found using global economic leverage and domestic industrial policy</a:t>
            </a:r>
          </a:p>
          <a:p>
            <a:endParaRPr lang="en-US">
              <a:latin typeface="Merriweather Light 18pt" pitchFamily="2" charset="77"/>
              <a:ea typeface="Merriweather Light 18pt" pitchFamily="2" charset="77"/>
              <a:cs typeface="Merriweather Light 18pt" pitchFamily="2" charset="77"/>
            </a:endParaRPr>
          </a:p>
        </p:txBody>
      </p:sp>
      <p:cxnSp>
        <p:nvCxnSpPr>
          <p:cNvPr id="5" name="Straight Connector 4">
            <a:extLst>
              <a:ext uri="{FF2B5EF4-FFF2-40B4-BE49-F238E27FC236}">
                <a16:creationId xmlns:a16="http://schemas.microsoft.com/office/drawing/2014/main" id="{DF35500C-DD38-6D57-2866-B30B39C3760D}"/>
              </a:ext>
            </a:extLst>
          </p:cNvPr>
          <p:cNvCxnSpPr>
            <a:cxnSpLocks/>
          </p:cNvCxnSpPr>
          <p:nvPr/>
        </p:nvCxnSpPr>
        <p:spPr>
          <a:xfrm>
            <a:off x="838199" y="1690688"/>
            <a:ext cx="10515601"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4288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0242086-09BC-4765-B7D9-59B8029C8CC8}"/>
              </a:ext>
            </a:extLst>
          </p:cNvPr>
          <p:cNvSpPr/>
          <p:nvPr/>
        </p:nvSpPr>
        <p:spPr>
          <a:xfrm>
            <a:off x="4280399" y="556085"/>
            <a:ext cx="2916268" cy="40957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4E16667-2D57-4B8C-96AC-37F36A16A53C}"/>
              </a:ext>
            </a:extLst>
          </p:cNvPr>
          <p:cNvSpPr txBox="1"/>
          <p:nvPr/>
        </p:nvSpPr>
        <p:spPr>
          <a:xfrm>
            <a:off x="1247775" y="1543050"/>
            <a:ext cx="1953227" cy="523220"/>
          </a:xfrm>
          <a:prstGeom prst="rect">
            <a:avLst/>
          </a:prstGeom>
          <a:noFill/>
        </p:spPr>
        <p:txBody>
          <a:bodyPr wrap="none" rtlCol="0">
            <a:spAutoFit/>
          </a:bodyPr>
          <a:lstStyle/>
          <a:p>
            <a:r>
              <a:rPr lang="en-US" sz="2800" dirty="0"/>
              <a:t>Spring 2026</a:t>
            </a:r>
          </a:p>
        </p:txBody>
      </p:sp>
      <p:pic>
        <p:nvPicPr>
          <p:cNvPr id="2" name="Graphic 1" descr="Fireworks">
            <a:extLst>
              <a:ext uri="{FF2B5EF4-FFF2-40B4-BE49-F238E27FC236}">
                <a16:creationId xmlns:a16="http://schemas.microsoft.com/office/drawing/2014/main" id="{0F804DB6-22AA-5DCC-457E-6E3E761D0DF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rot="493499">
            <a:off x="7835633" y="1685256"/>
            <a:ext cx="3360172" cy="4904209"/>
          </a:xfrm>
          <a:prstGeom prst="rect">
            <a:avLst/>
          </a:prstGeom>
        </p:spPr>
      </p:pic>
      <p:pic>
        <p:nvPicPr>
          <p:cNvPr id="6" name="Graphic 5" descr="Fireworks">
            <a:extLst>
              <a:ext uri="{FF2B5EF4-FFF2-40B4-BE49-F238E27FC236}">
                <a16:creationId xmlns:a16="http://schemas.microsoft.com/office/drawing/2014/main" id="{75E03784-40D6-2D50-2A3F-2AF2164DB7F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rot="21106501" flipH="1">
            <a:off x="791913" y="1844188"/>
            <a:ext cx="3372791" cy="4922626"/>
          </a:xfrm>
          <a:prstGeom prst="rect">
            <a:avLst/>
          </a:prstGeom>
        </p:spPr>
      </p:pic>
      <p:graphicFrame>
        <p:nvGraphicFramePr>
          <p:cNvPr id="7" name="Table 6">
            <a:extLst>
              <a:ext uri="{FF2B5EF4-FFF2-40B4-BE49-F238E27FC236}">
                <a16:creationId xmlns:a16="http://schemas.microsoft.com/office/drawing/2014/main" id="{71D94BF8-2356-8392-CF5A-69F5948A4332}"/>
              </a:ext>
            </a:extLst>
          </p:cNvPr>
          <p:cNvGraphicFramePr>
            <a:graphicFrameLocks noGrp="1"/>
          </p:cNvGraphicFramePr>
          <p:nvPr>
            <p:extLst>
              <p:ext uri="{D42A27DB-BD31-4B8C-83A1-F6EECF244321}">
                <p14:modId xmlns:p14="http://schemas.microsoft.com/office/powerpoint/2010/main" val="2970389071"/>
              </p:ext>
            </p:extLst>
          </p:nvPr>
        </p:nvGraphicFramePr>
        <p:xfrm>
          <a:off x="4007793" y="556085"/>
          <a:ext cx="3894012" cy="6191328"/>
        </p:xfrm>
        <a:graphic>
          <a:graphicData uri="http://schemas.openxmlformats.org/drawingml/2006/table">
            <a:tbl>
              <a:tblPr/>
              <a:tblGrid>
                <a:gridCol w="3894012">
                  <a:extLst>
                    <a:ext uri="{9D8B030D-6E8A-4147-A177-3AD203B41FA5}">
                      <a16:colId xmlns:a16="http://schemas.microsoft.com/office/drawing/2014/main" val="1988101017"/>
                    </a:ext>
                  </a:extLst>
                </a:gridCol>
              </a:tblGrid>
              <a:tr h="290089">
                <a:tc>
                  <a:txBody>
                    <a:bodyPr/>
                    <a:lstStyle/>
                    <a:p>
                      <a:pPr marL="0" marR="0" algn="ctr">
                        <a:lnSpc>
                          <a:spcPct val="115000"/>
                        </a:lnSpc>
                        <a:buNone/>
                      </a:pPr>
                      <a:r>
                        <a:rPr lang="en-US" sz="2000" kern="1200" dirty="0">
                          <a:effectLst/>
                          <a:latin typeface="Aptos" panose="020B0004020202020204" pitchFamily="34" charset="0"/>
                        </a:rPr>
                        <a:t>Week 1 (16 Jan)</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8016273"/>
                  </a:ext>
                </a:extLst>
              </a:tr>
              <a:tr h="290089">
                <a:tc>
                  <a:txBody>
                    <a:bodyPr/>
                    <a:lstStyle/>
                    <a:p>
                      <a:pPr marL="0" marR="0" algn="ctr">
                        <a:lnSpc>
                          <a:spcPct val="115000"/>
                        </a:lnSpc>
                        <a:buNone/>
                      </a:pPr>
                      <a:r>
                        <a:rPr lang="en-US" sz="2000" kern="1200" dirty="0">
                          <a:effectLst/>
                          <a:latin typeface="Aptos" panose="020B0004020202020204" pitchFamily="34" charset="0"/>
                        </a:rPr>
                        <a:t>Week 2 (23 Jan)</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4868127"/>
                  </a:ext>
                </a:extLst>
              </a:tr>
              <a:tr h="290089">
                <a:tc>
                  <a:txBody>
                    <a:bodyPr/>
                    <a:lstStyle/>
                    <a:p>
                      <a:pPr marL="0" marR="0" algn="ctr">
                        <a:lnSpc>
                          <a:spcPct val="115000"/>
                        </a:lnSpc>
                        <a:buNone/>
                      </a:pPr>
                      <a:r>
                        <a:rPr lang="en-US" sz="2000" kern="1200" dirty="0">
                          <a:effectLst/>
                          <a:latin typeface="Aptos" panose="020B0004020202020204" pitchFamily="34" charset="0"/>
                        </a:rPr>
                        <a:t>Week 3 (30 Jan)</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7658432"/>
                  </a:ext>
                </a:extLst>
              </a:tr>
              <a:tr h="290089">
                <a:tc>
                  <a:txBody>
                    <a:bodyPr/>
                    <a:lstStyle/>
                    <a:p>
                      <a:pPr marL="0" marR="0" algn="ctr">
                        <a:lnSpc>
                          <a:spcPct val="115000"/>
                        </a:lnSpc>
                        <a:buNone/>
                      </a:pPr>
                      <a:r>
                        <a:rPr lang="en-US" sz="2000" kern="1200" dirty="0">
                          <a:effectLst/>
                          <a:latin typeface="Aptos" panose="020B0004020202020204" pitchFamily="34" charset="0"/>
                        </a:rPr>
                        <a:t>Week 4 (6 Feb)</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175257"/>
                  </a:ext>
                </a:extLst>
              </a:tr>
              <a:tr h="290089">
                <a:tc>
                  <a:txBody>
                    <a:bodyPr/>
                    <a:lstStyle/>
                    <a:p>
                      <a:pPr marL="0" marR="0" algn="ctr">
                        <a:lnSpc>
                          <a:spcPct val="115000"/>
                        </a:lnSpc>
                        <a:buNone/>
                      </a:pPr>
                      <a:r>
                        <a:rPr lang="en-US" sz="2000" kern="1200" dirty="0">
                          <a:effectLst/>
                          <a:latin typeface="Aptos" panose="020B0004020202020204" pitchFamily="34" charset="0"/>
                        </a:rPr>
                        <a:t>Week 5 (13 Feb)</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5658261"/>
                  </a:ext>
                </a:extLst>
              </a:tr>
              <a:tr h="290089">
                <a:tc>
                  <a:txBody>
                    <a:bodyPr/>
                    <a:lstStyle/>
                    <a:p>
                      <a:pPr marL="0" marR="0" algn="ctr">
                        <a:lnSpc>
                          <a:spcPct val="115000"/>
                        </a:lnSpc>
                        <a:buNone/>
                      </a:pPr>
                      <a:r>
                        <a:rPr lang="en-US" sz="2000" kern="1200" dirty="0">
                          <a:effectLst/>
                          <a:latin typeface="Aptos" panose="020B0004020202020204" pitchFamily="34" charset="0"/>
                        </a:rPr>
                        <a:t>Week 6 (20 Feb)</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6440956"/>
                  </a:ext>
                </a:extLst>
              </a:tr>
              <a:tr h="290089">
                <a:tc>
                  <a:txBody>
                    <a:bodyPr/>
                    <a:lstStyle/>
                    <a:p>
                      <a:pPr marL="0" marR="0" algn="ctr">
                        <a:lnSpc>
                          <a:spcPct val="115000"/>
                        </a:lnSpc>
                        <a:buNone/>
                      </a:pPr>
                      <a:r>
                        <a:rPr lang="en-US" sz="2000" kern="1200" dirty="0">
                          <a:effectLst/>
                          <a:latin typeface="Aptos" panose="020B0004020202020204" pitchFamily="34" charset="0"/>
                        </a:rPr>
                        <a:t>Week 7 (27 Feb)</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4840790"/>
                  </a:ext>
                </a:extLst>
              </a:tr>
              <a:tr h="290089">
                <a:tc>
                  <a:txBody>
                    <a:bodyPr/>
                    <a:lstStyle/>
                    <a:p>
                      <a:pPr marL="0" marR="0" algn="ctr">
                        <a:lnSpc>
                          <a:spcPct val="115000"/>
                        </a:lnSpc>
                        <a:buNone/>
                      </a:pPr>
                      <a:r>
                        <a:rPr lang="en-US" sz="2000" kern="1200" dirty="0">
                          <a:effectLst/>
                          <a:latin typeface="Aptos" panose="020B0004020202020204" pitchFamily="34" charset="0"/>
                        </a:rPr>
                        <a:t>Week 8 (6 Mar)</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0293560"/>
                  </a:ext>
                </a:extLst>
              </a:tr>
              <a:tr h="290089">
                <a:tc>
                  <a:txBody>
                    <a:bodyPr/>
                    <a:lstStyle/>
                    <a:p>
                      <a:pPr marL="0" marR="0" algn="ctr">
                        <a:lnSpc>
                          <a:spcPct val="115000"/>
                        </a:lnSpc>
                        <a:buNone/>
                      </a:pPr>
                      <a:r>
                        <a:rPr lang="en-US" sz="2000" dirty="0">
                          <a:effectLst/>
                          <a:latin typeface="Aptos" panose="020B0004020202020204" pitchFamily="34" charset="0"/>
                          <a:ea typeface="Arial" panose="020B0604020202020204" pitchFamily="34" charset="0"/>
                          <a:cs typeface="Times New Roman" panose="02020603050405020304" pitchFamily="18" charset="0"/>
                        </a:rPr>
                        <a:t>Spring Break</a:t>
                      </a: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6658643"/>
                  </a:ext>
                </a:extLst>
              </a:tr>
              <a:tr h="290089">
                <a:tc>
                  <a:txBody>
                    <a:bodyPr/>
                    <a:lstStyle/>
                    <a:p>
                      <a:pPr marL="0" marR="0" algn="ctr">
                        <a:lnSpc>
                          <a:spcPct val="115000"/>
                        </a:lnSpc>
                        <a:buNone/>
                      </a:pPr>
                      <a:r>
                        <a:rPr lang="en-US" sz="2000" kern="1200" dirty="0">
                          <a:effectLst/>
                          <a:latin typeface="Aptos" panose="020B0004020202020204" pitchFamily="34" charset="0"/>
                        </a:rPr>
                        <a:t>Week 9 (20 Mar)</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0637458"/>
                  </a:ext>
                </a:extLst>
              </a:tr>
              <a:tr h="290089">
                <a:tc>
                  <a:txBody>
                    <a:bodyPr/>
                    <a:lstStyle/>
                    <a:p>
                      <a:pPr marL="0" marR="0" algn="ctr">
                        <a:lnSpc>
                          <a:spcPct val="115000"/>
                        </a:lnSpc>
                        <a:buNone/>
                      </a:pPr>
                      <a:r>
                        <a:rPr lang="en-US" sz="2000" kern="1200" dirty="0">
                          <a:effectLst/>
                          <a:latin typeface="Aptos" panose="020B0004020202020204" pitchFamily="34" charset="0"/>
                        </a:rPr>
                        <a:t>Week 10 (27 Mar)</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4451451"/>
                  </a:ext>
                </a:extLst>
              </a:tr>
              <a:tr h="290089">
                <a:tc>
                  <a:txBody>
                    <a:bodyPr/>
                    <a:lstStyle/>
                    <a:p>
                      <a:pPr marL="0" marR="0" algn="ctr">
                        <a:lnSpc>
                          <a:spcPct val="115000"/>
                        </a:lnSpc>
                        <a:buNone/>
                      </a:pPr>
                      <a:r>
                        <a:rPr lang="en-US" sz="2000" kern="1200" dirty="0">
                          <a:effectLst/>
                          <a:latin typeface="Aptos" panose="020B0004020202020204" pitchFamily="34" charset="0"/>
                        </a:rPr>
                        <a:t>Week 11 (3 Apr)</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9829390"/>
                  </a:ext>
                </a:extLst>
              </a:tr>
              <a:tr h="290089">
                <a:tc>
                  <a:txBody>
                    <a:bodyPr/>
                    <a:lstStyle/>
                    <a:p>
                      <a:pPr marL="0" marR="0" algn="ctr">
                        <a:lnSpc>
                          <a:spcPct val="115000"/>
                        </a:lnSpc>
                        <a:buNone/>
                      </a:pPr>
                      <a:r>
                        <a:rPr lang="en-US" sz="2000" kern="1200" dirty="0">
                          <a:effectLst/>
                          <a:latin typeface="Aptos" panose="020B0004020202020204" pitchFamily="34" charset="0"/>
                        </a:rPr>
                        <a:t>Week 12 (10 Apr)</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0957348"/>
                  </a:ext>
                </a:extLst>
              </a:tr>
              <a:tr h="290089">
                <a:tc>
                  <a:txBody>
                    <a:bodyPr/>
                    <a:lstStyle/>
                    <a:p>
                      <a:pPr marL="0" marR="0" algn="ctr">
                        <a:lnSpc>
                          <a:spcPct val="115000"/>
                        </a:lnSpc>
                        <a:buNone/>
                      </a:pPr>
                      <a:r>
                        <a:rPr lang="en-US" sz="2000" kern="1200" dirty="0">
                          <a:effectLst/>
                          <a:latin typeface="Aptos" panose="020B0004020202020204" pitchFamily="34" charset="0"/>
                        </a:rPr>
                        <a:t>Week 13 (17 Apri)</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5809202"/>
                  </a:ext>
                </a:extLst>
              </a:tr>
              <a:tr h="290089">
                <a:tc>
                  <a:txBody>
                    <a:bodyPr/>
                    <a:lstStyle/>
                    <a:p>
                      <a:pPr marL="0" marR="0" algn="ctr">
                        <a:lnSpc>
                          <a:spcPct val="115000"/>
                        </a:lnSpc>
                        <a:buNone/>
                      </a:pPr>
                      <a:r>
                        <a:rPr lang="en-US" sz="2000" kern="1200" dirty="0">
                          <a:effectLst/>
                          <a:latin typeface="Aptos" panose="020B0004020202020204" pitchFamily="34" charset="0"/>
                        </a:rPr>
                        <a:t>Week 14 (24 Apr)</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23089274"/>
                  </a:ext>
                </a:extLst>
              </a:tr>
              <a:tr h="290089">
                <a:tc>
                  <a:txBody>
                    <a:bodyPr/>
                    <a:lstStyle/>
                    <a:p>
                      <a:pPr marL="0" marR="0" algn="ctr">
                        <a:lnSpc>
                          <a:spcPct val="115000"/>
                        </a:lnSpc>
                        <a:buNone/>
                      </a:pPr>
                      <a:endParaRPr lang="en-US" sz="2000" dirty="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txBody>
                  <a:tcPr marL="36830" marR="18415" marT="27305" marB="273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4258756"/>
                  </a:ext>
                </a:extLst>
              </a:tr>
            </a:tbl>
          </a:graphicData>
        </a:graphic>
      </p:graphicFrame>
    </p:spTree>
    <p:extLst>
      <p:ext uri="{BB962C8B-B14F-4D97-AF65-F5344CB8AC3E}">
        <p14:creationId xmlns:p14="http://schemas.microsoft.com/office/powerpoint/2010/main" val="129275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91667E-6 3.7037E-7 L 0.00769 0.79167 " pathEditMode="relative" rAng="0" ptsTypes="AA">
                                      <p:cBhvr>
                                        <p:cTn id="6" dur="2000" fill="hold"/>
                                        <p:tgtEl>
                                          <p:spTgt spid="3"/>
                                        </p:tgtEl>
                                        <p:attrNameLst>
                                          <p:attrName>ppt_x</p:attrName>
                                          <p:attrName>ppt_y</p:attrName>
                                        </p:attrNameLst>
                                      </p:cBhvr>
                                      <p:rCtr x="378" y="39583"/>
                                    </p:animMotion>
                                  </p:childTnLst>
                                </p:cTn>
                              </p:par>
                            </p:childTnLst>
                          </p:cTn>
                        </p:par>
                        <p:par>
                          <p:cTn id="7" fill="hold">
                            <p:stCondLst>
                              <p:cond delay="2000"/>
                            </p:stCondLst>
                            <p:childTnLst>
                              <p:par>
                                <p:cTn id="8" presetID="22" presetClass="entr" presetSubtype="4" repeatCount="3000" fill="hold" nodeType="after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repeatCount="3000" fill="hold" nodeType="with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E2CE56-5F60-C9E6-6AC3-C4C486C533E4}"/>
              </a:ext>
            </a:extLst>
          </p:cNvPr>
          <p:cNvSpPr>
            <a:spLocks noGrp="1"/>
          </p:cNvSpPr>
          <p:nvPr>
            <p:ph idx="1"/>
          </p:nvPr>
        </p:nvSpPr>
        <p:spPr>
          <a:xfrm>
            <a:off x="286439" y="365124"/>
            <a:ext cx="3349127" cy="857748"/>
          </a:xfrm>
          <a:ln>
            <a:solidFill>
              <a:schemeClr val="tx1"/>
            </a:solidFill>
          </a:ln>
        </p:spPr>
        <p:txBody>
          <a:bodyPr anchor="t">
            <a:normAutofit/>
          </a:bodyPr>
          <a:lstStyle/>
          <a:p>
            <a:pPr marL="0" indent="0" algn="ctr">
              <a:lnSpc>
                <a:spcPct val="200000"/>
              </a:lnSpc>
              <a:buNone/>
            </a:pPr>
            <a:r>
              <a:rPr lang="en-US" u="sng">
                <a:latin typeface="Merriweather Light 18pt" pitchFamily="2" charset="77"/>
                <a:ea typeface="Merriweather Light 18pt" pitchFamily="2" charset="77"/>
                <a:cs typeface="Merriweather Light 18pt" pitchFamily="2" charset="77"/>
              </a:rPr>
              <a:t>Option Class 1:</a:t>
            </a:r>
            <a:endParaRPr lang="en-US" sz="1800" u="sng">
              <a:latin typeface="Merriweather Light 18pt" pitchFamily="2" charset="77"/>
              <a:ea typeface="Merriweather Light 18pt" pitchFamily="2" charset="77"/>
              <a:cs typeface="Merriweather Light 18pt" pitchFamily="2" charset="77"/>
            </a:endParaRPr>
          </a:p>
        </p:txBody>
      </p:sp>
      <p:sp>
        <p:nvSpPr>
          <p:cNvPr id="4" name="TextBox 3">
            <a:extLst>
              <a:ext uri="{FF2B5EF4-FFF2-40B4-BE49-F238E27FC236}">
                <a16:creationId xmlns:a16="http://schemas.microsoft.com/office/drawing/2014/main" id="{8F6BF383-1A30-48B4-F695-9993FFD97252}"/>
              </a:ext>
            </a:extLst>
          </p:cNvPr>
          <p:cNvSpPr txBox="1"/>
          <p:nvPr/>
        </p:nvSpPr>
        <p:spPr>
          <a:xfrm>
            <a:off x="8194101" y="1240132"/>
            <a:ext cx="3383398" cy="832216"/>
          </a:xfrm>
          <a:prstGeom prst="rect">
            <a:avLst/>
          </a:prstGeom>
          <a:noFill/>
          <a:ln>
            <a:solidFill>
              <a:schemeClr val="tx1"/>
            </a:solidFill>
          </a:ln>
        </p:spPr>
        <p:txBody>
          <a:bodyPr wrap="square" rtlCol="0" anchor="ctr">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2800" b="0" i="0" u="sng" strike="noStrike" kern="1200" cap="none" spc="0" normalizeH="0" baseline="0" noProof="0">
                <a:ln>
                  <a:noFill/>
                </a:ln>
                <a:solidFill>
                  <a:prstClr val="white"/>
                </a:solidFill>
                <a:effectLst/>
                <a:uLnTx/>
                <a:uFillTx/>
                <a:latin typeface="Merriweather Light 18pt" pitchFamily="2" charset="77"/>
                <a:ea typeface="Merriweather Light 18pt" pitchFamily="2" charset="77"/>
                <a:cs typeface="Merriweather Light 18pt" pitchFamily="2" charset="77"/>
              </a:rPr>
              <a:t>Option Class 3:</a:t>
            </a:r>
          </a:p>
        </p:txBody>
      </p:sp>
      <p:sp>
        <p:nvSpPr>
          <p:cNvPr id="6" name="TextBox 5">
            <a:extLst>
              <a:ext uri="{FF2B5EF4-FFF2-40B4-BE49-F238E27FC236}">
                <a16:creationId xmlns:a16="http://schemas.microsoft.com/office/drawing/2014/main" id="{6D46BB56-750D-8757-7D5F-BADBB11915B0}"/>
              </a:ext>
            </a:extLst>
          </p:cNvPr>
          <p:cNvSpPr txBox="1"/>
          <p:nvPr/>
        </p:nvSpPr>
        <p:spPr>
          <a:xfrm>
            <a:off x="286439" y="1432193"/>
            <a:ext cx="3349127" cy="2646878"/>
          </a:xfrm>
          <a:prstGeom prst="rect">
            <a:avLst/>
          </a:prstGeom>
          <a:noFill/>
          <a:ln>
            <a:solidFill>
              <a:schemeClr val="tx1"/>
            </a:solidFill>
          </a:ln>
        </p:spPr>
        <p:txBody>
          <a:bodyPr wrap="square" rtlCol="0">
            <a:spAutoFit/>
          </a:bodyPr>
          <a:lstStyle/>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Merriweather Light 18pt" pitchFamily="2" charset="77"/>
                <a:ea typeface="Merriweather Light 18pt" pitchFamily="2" charset="77"/>
                <a:cs typeface="Merriweather Light 18pt" pitchFamily="2" charset="77"/>
              </a:rPr>
              <a:t>Foreign Trade Leverage</a:t>
            </a:r>
          </a:p>
          <a:p>
            <a:pPr marL="742950" marR="0" lvl="1"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Merriweather Light 18pt" pitchFamily="2" charset="77"/>
                <a:ea typeface="Merriweather Light 18pt" pitchFamily="2" charset="77"/>
                <a:cs typeface="Merriweather Light 18pt" pitchFamily="2" charset="77"/>
              </a:rPr>
              <a:t>Border Carbon Adjustment Mechanism</a:t>
            </a:r>
          </a:p>
          <a:p>
            <a:pPr marL="742950" marR="0" lvl="1"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Merriweather Light 18pt" pitchFamily="2" charset="77"/>
                <a:ea typeface="Merriweather Light 18pt" pitchFamily="2" charset="77"/>
                <a:cs typeface="Merriweather Light 18pt" pitchFamily="2" charset="77"/>
              </a:rPr>
              <a:t>Preferential Trade Agreements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E729FB42-6A73-CC52-25B9-A231515C9C97}"/>
              </a:ext>
            </a:extLst>
          </p:cNvPr>
          <p:cNvSpPr txBox="1"/>
          <p:nvPr/>
        </p:nvSpPr>
        <p:spPr>
          <a:xfrm>
            <a:off x="4098275" y="2164026"/>
            <a:ext cx="3349127" cy="3354765"/>
          </a:xfrm>
          <a:prstGeom prst="rect">
            <a:avLst/>
          </a:prstGeom>
          <a:solidFill>
            <a:schemeClr val="tx1"/>
          </a:solidFill>
          <a:ln>
            <a:solidFill>
              <a:schemeClr val="tx2"/>
            </a:solidFill>
          </a:ln>
        </p:spPr>
        <p:txBody>
          <a:bodyPr wrap="square" rtlCol="0" anchor="ctr">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E2841"/>
              </a:solidFill>
              <a:effectLst/>
              <a:uLnTx/>
              <a:uFillTx/>
              <a:latin typeface="Merriweather Light 18pt" pitchFamily="2" charset="77"/>
              <a:ea typeface="Merriweather Light 18pt" pitchFamily="2" charset="77"/>
              <a:cs typeface="Merriweather Light 18pt" pitchFamily="2" charset="77"/>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E2841"/>
                </a:solidFill>
                <a:effectLst/>
                <a:uLnTx/>
                <a:uFillTx/>
                <a:latin typeface="Merriweather Light 18pt" pitchFamily="2" charset="77"/>
                <a:ea typeface="Merriweather Light 18pt" pitchFamily="2" charset="77"/>
                <a:cs typeface="Merriweather Light 18pt" pitchFamily="2" charset="77"/>
              </a:rPr>
              <a:t>Domestic Regulation and Support</a:t>
            </a:r>
          </a:p>
          <a:p>
            <a:pPr marL="800100" marR="0" lvl="1"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E2841"/>
                </a:solidFill>
                <a:effectLst/>
                <a:uLnTx/>
                <a:uFillTx/>
                <a:latin typeface="Merriweather Light 18pt" pitchFamily="2" charset="77"/>
                <a:ea typeface="Merriweather Light 18pt" pitchFamily="2" charset="77"/>
                <a:cs typeface="Merriweather Light 18pt" pitchFamily="2" charset="77"/>
              </a:rPr>
              <a:t>Subsidies for Renewables and Nuclear Generation</a:t>
            </a:r>
          </a:p>
          <a:p>
            <a:pPr marL="800100" marR="0" lvl="1"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E2841"/>
                </a:solidFill>
                <a:effectLst/>
                <a:uLnTx/>
                <a:uFillTx/>
                <a:latin typeface="Merriweather Light 18pt" pitchFamily="2" charset="77"/>
                <a:ea typeface="Merriweather Light 18pt" pitchFamily="2" charset="77"/>
                <a:cs typeface="Merriweather Light 18pt" pitchFamily="2" charset="77"/>
              </a:rPr>
              <a:t>Quotas for integration during transmission upgrading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068F4DCA-3797-443F-718F-1849BFB60161}"/>
              </a:ext>
            </a:extLst>
          </p:cNvPr>
          <p:cNvSpPr txBox="1"/>
          <p:nvPr/>
        </p:nvSpPr>
        <p:spPr>
          <a:xfrm>
            <a:off x="4064003" y="1016085"/>
            <a:ext cx="3383399" cy="832216"/>
          </a:xfrm>
          <a:prstGeom prst="rect">
            <a:avLst/>
          </a:prstGeom>
          <a:solidFill>
            <a:schemeClr val="tx1"/>
          </a:solidFill>
          <a:ln>
            <a:solidFill>
              <a:schemeClr val="tx1"/>
            </a:solidFill>
          </a:ln>
        </p:spPr>
        <p:txBody>
          <a:bodyPr wrap="square" rtlCol="0" anchor="ctr">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2800" b="0" i="0" u="sng" strike="noStrike" kern="1200" cap="none" spc="0" normalizeH="0" baseline="0" noProof="0">
                <a:ln>
                  <a:noFill/>
                </a:ln>
                <a:solidFill>
                  <a:srgbClr val="0E2841"/>
                </a:solidFill>
                <a:effectLst/>
                <a:uLnTx/>
                <a:uFillTx/>
                <a:latin typeface="Merriweather Light 18pt" pitchFamily="2" charset="77"/>
                <a:ea typeface="Merriweather Light 18pt" pitchFamily="2" charset="77"/>
                <a:cs typeface="Merriweather Light 18pt" pitchFamily="2" charset="77"/>
              </a:rPr>
              <a:t>Option Class 2:</a:t>
            </a:r>
          </a:p>
        </p:txBody>
      </p:sp>
      <p:sp>
        <p:nvSpPr>
          <p:cNvPr id="9" name="TextBox 8">
            <a:extLst>
              <a:ext uri="{FF2B5EF4-FFF2-40B4-BE49-F238E27FC236}">
                <a16:creationId xmlns:a16="http://schemas.microsoft.com/office/drawing/2014/main" id="{182FFBCD-9791-E340-381F-773234280493}"/>
              </a:ext>
            </a:extLst>
          </p:cNvPr>
          <p:cNvSpPr txBox="1"/>
          <p:nvPr/>
        </p:nvSpPr>
        <p:spPr>
          <a:xfrm>
            <a:off x="8194102" y="2522863"/>
            <a:ext cx="3349127" cy="3170676"/>
          </a:xfrm>
          <a:prstGeom prst="rect">
            <a:avLst/>
          </a:prstGeom>
          <a:noFill/>
          <a:ln>
            <a:solidFill>
              <a:schemeClr val="tx1"/>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Merriweather Light 18pt" pitchFamily="2" charset="77"/>
              <a:ea typeface="Merriweather Light 18pt" pitchFamily="2" charset="77"/>
              <a:cs typeface="Merriweather Light 18pt" pitchFamily="2" charset="77"/>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Merriweather Light 18pt" pitchFamily="2" charset="77"/>
                <a:ea typeface="Merriweather Light 18pt" pitchFamily="2" charset="77"/>
                <a:cs typeface="Merriweather Light 18pt" pitchFamily="2" charset="77"/>
              </a:rPr>
              <a:t>Environmental Regulation</a:t>
            </a:r>
          </a:p>
          <a:p>
            <a:pPr marL="742950" marR="0" lvl="1"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Merriweather Light 18pt" pitchFamily="2" charset="77"/>
                <a:ea typeface="Merriweather Light 18pt" pitchFamily="2" charset="77"/>
                <a:cs typeface="Merriweather Light 18pt" pitchFamily="2" charset="77"/>
              </a:rPr>
              <a:t>Set Goal Temperature</a:t>
            </a:r>
          </a:p>
          <a:p>
            <a:pPr marL="742950" marR="0" lvl="1"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Merriweather Light 18pt" pitchFamily="2" charset="77"/>
                <a:ea typeface="Merriweather Light 18pt" pitchFamily="2" charset="77"/>
                <a:cs typeface="Merriweather Light 18pt" pitchFamily="2" charset="77"/>
              </a:rPr>
              <a:t>Fossil Fuel and Natural Gas consumption limitations</a:t>
            </a:r>
          </a:p>
          <a:p>
            <a:pPr marL="742950" marR="0" lvl="1"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Merriweather Light 18pt" pitchFamily="2" charset="77"/>
                <a:ea typeface="Merriweather Light 18pt" pitchFamily="2" charset="77"/>
                <a:cs typeface="Merriweather Light 18pt" pitchFamily="2" charset="77"/>
              </a:rPr>
              <a:t>Reinstate Greenhouse Gas Regulation</a:t>
            </a:r>
          </a:p>
          <a:p>
            <a:pPr marL="457200" marR="0" lvl="1" indent="0" algn="l" defTabSz="914400" rtl="0" eaLnBrk="1" fontAlgn="auto" latinLnBrk="0" hangingPunct="1">
              <a:lnSpc>
                <a:spcPct val="2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Merriweather Light 18pt" pitchFamily="2" charset="77"/>
              <a:ea typeface="Merriweather Light 18pt" pitchFamily="2" charset="77"/>
              <a:cs typeface="Merriweather Light 18pt" pitchFamily="2" charset="77"/>
            </a:endParaRPr>
          </a:p>
        </p:txBody>
      </p:sp>
    </p:spTree>
    <p:extLst>
      <p:ext uri="{BB962C8B-B14F-4D97-AF65-F5344CB8AC3E}">
        <p14:creationId xmlns:p14="http://schemas.microsoft.com/office/powerpoint/2010/main" val="2611834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BDBE4-6965-22B2-4B64-DF804B574CBB}"/>
              </a:ext>
            </a:extLst>
          </p:cNvPr>
          <p:cNvSpPr>
            <a:spLocks noGrp="1"/>
          </p:cNvSpPr>
          <p:nvPr>
            <p:ph type="title"/>
          </p:nvPr>
        </p:nvSpPr>
        <p:spPr>
          <a:xfrm>
            <a:off x="838200" y="0"/>
            <a:ext cx="10515600" cy="1325563"/>
          </a:xfrm>
        </p:spPr>
        <p:txBody>
          <a:bodyPr/>
          <a:lstStyle/>
          <a:p>
            <a:r>
              <a:rPr lang="en-US">
                <a:latin typeface="Merriweather 18pt" pitchFamily="2" charset="77"/>
                <a:ea typeface="Merriweather 18pt" pitchFamily="2" charset="77"/>
                <a:cs typeface="Merriweather 18pt" pitchFamily="2" charset="77"/>
              </a:rPr>
              <a:t>Multi-Step Recommendation</a:t>
            </a:r>
            <a:r>
              <a:rPr lang="en-US"/>
              <a:t>:</a:t>
            </a:r>
          </a:p>
        </p:txBody>
      </p:sp>
      <p:pic>
        <p:nvPicPr>
          <p:cNvPr id="40" name="Content Placeholder 39">
            <a:extLst>
              <a:ext uri="{FF2B5EF4-FFF2-40B4-BE49-F238E27FC236}">
                <a16:creationId xmlns:a16="http://schemas.microsoft.com/office/drawing/2014/main" id="{D29B62DB-9F24-B15A-33C1-C7838D30DC50}"/>
              </a:ext>
            </a:extLst>
          </p:cNvPr>
          <p:cNvPicPr>
            <a:picLocks noGrp="1" noChangeAspect="1"/>
          </p:cNvPicPr>
          <p:nvPr>
            <p:ph idx="1"/>
          </p:nvPr>
        </p:nvPicPr>
        <p:blipFill>
          <a:blip r:embed="rId2"/>
          <a:stretch>
            <a:fillRect/>
          </a:stretch>
        </p:blipFill>
        <p:spPr>
          <a:xfrm>
            <a:off x="838200" y="1052726"/>
            <a:ext cx="10363200" cy="5805273"/>
          </a:xfrm>
          <a:prstGeom prst="rect">
            <a:avLst/>
          </a:prstGeom>
        </p:spPr>
      </p:pic>
    </p:spTree>
    <p:extLst>
      <p:ext uri="{BB962C8B-B14F-4D97-AF65-F5344CB8AC3E}">
        <p14:creationId xmlns:p14="http://schemas.microsoft.com/office/powerpoint/2010/main" val="3390957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8C201-F453-72A1-C0AB-AE6998EFA16D}"/>
            </a:ext>
          </a:extLst>
        </p:cNvPr>
        <p:cNvGrpSpPr/>
        <p:nvPr/>
      </p:nvGrpSpPr>
      <p:grpSpPr>
        <a:xfrm>
          <a:off x="0" y="0"/>
          <a:ext cx="0" cy="0"/>
          <a:chOff x="0" y="0"/>
          <a:chExt cx="0" cy="0"/>
        </a:xfrm>
      </p:grpSpPr>
      <p:pic>
        <p:nvPicPr>
          <p:cNvPr id="3" name="Picture 2" descr="A white house with columns and a flag&#10;&#10;AI-generated content may be incorrect.">
            <a:extLst>
              <a:ext uri="{FF2B5EF4-FFF2-40B4-BE49-F238E27FC236}">
                <a16:creationId xmlns:a16="http://schemas.microsoft.com/office/drawing/2014/main" id="{2FA944F9-9F96-6E3C-BEEE-2F0C7C7585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608" y="1222087"/>
            <a:ext cx="1574574" cy="1097280"/>
          </a:xfrm>
          <a:prstGeom prst="rect">
            <a:avLst/>
          </a:prstGeom>
        </p:spPr>
      </p:pic>
      <p:pic>
        <p:nvPicPr>
          <p:cNvPr id="6" name="Picture 5">
            <a:extLst>
              <a:ext uri="{FF2B5EF4-FFF2-40B4-BE49-F238E27FC236}">
                <a16:creationId xmlns:a16="http://schemas.microsoft.com/office/drawing/2014/main" id="{D9DC8B0F-8BAB-33C0-2625-B2C65FCAF4C8}"/>
              </a:ext>
            </a:extLst>
          </p:cNvPr>
          <p:cNvPicPr>
            <a:picLocks noChangeAspect="1"/>
          </p:cNvPicPr>
          <p:nvPr/>
        </p:nvPicPr>
        <p:blipFill>
          <a:blip r:embed="rId3"/>
          <a:stretch>
            <a:fillRect/>
          </a:stretch>
        </p:blipFill>
        <p:spPr>
          <a:xfrm>
            <a:off x="2514305" y="1128442"/>
            <a:ext cx="8586179" cy="4601115"/>
          </a:xfrm>
          <a:prstGeom prst="rect">
            <a:avLst/>
          </a:prstGeom>
        </p:spPr>
      </p:pic>
      <p:sp>
        <p:nvSpPr>
          <p:cNvPr id="7" name="Rectangle: Rounded Corners 6">
            <a:extLst>
              <a:ext uri="{FF2B5EF4-FFF2-40B4-BE49-F238E27FC236}">
                <a16:creationId xmlns:a16="http://schemas.microsoft.com/office/drawing/2014/main" id="{22A4CBAD-6AC9-89B9-1ED2-08A136B40D35}"/>
              </a:ext>
            </a:extLst>
          </p:cNvPr>
          <p:cNvSpPr/>
          <p:nvPr/>
        </p:nvSpPr>
        <p:spPr>
          <a:xfrm>
            <a:off x="2580834" y="2498627"/>
            <a:ext cx="8325104" cy="40957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61927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60363"/>
            <a:ext cx="9133561" cy="3076533"/>
          </a:xfrm>
        </p:spPr>
        <p:txBody>
          <a:bodyPr>
            <a:normAutofit fontScale="90000"/>
          </a:bodyPr>
          <a:lstStyle/>
          <a:p>
            <a:r>
              <a:rPr lang="en-US">
                <a:ea typeface="+mj-lt"/>
                <a:cs typeface="+mj-lt"/>
              </a:rPr>
              <a:t>US-Iran Conflict: Converting Military Leverage into a Durable Nuclear and Regional Security Settlement</a:t>
            </a:r>
          </a:p>
        </p:txBody>
      </p:sp>
      <p:sp>
        <p:nvSpPr>
          <p:cNvPr id="3" name="Subtitle 2"/>
          <p:cNvSpPr>
            <a:spLocks noGrp="1"/>
          </p:cNvSpPr>
          <p:nvPr>
            <p:ph type="subTitle" idx="1"/>
          </p:nvPr>
        </p:nvSpPr>
        <p:spPr/>
        <p:txBody>
          <a:bodyPr vert="horz" lIns="91440" tIns="45720" rIns="91440" bIns="45720" rtlCol="0" anchor="t">
            <a:normAutofit/>
          </a:bodyPr>
          <a:lstStyle/>
          <a:p>
            <a:r>
              <a:rPr lang="en-US">
                <a:solidFill>
                  <a:schemeClr val="tx1"/>
                </a:solidFill>
              </a:rPr>
              <a:t>By: Michael Fisher and Eli Brand</a:t>
            </a:r>
          </a:p>
        </p:txBody>
      </p:sp>
    </p:spTree>
    <p:extLst>
      <p:ext uri="{BB962C8B-B14F-4D97-AF65-F5344CB8AC3E}">
        <p14:creationId xmlns:p14="http://schemas.microsoft.com/office/powerpoint/2010/main" val="2483530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7E0AB-662F-F222-AC1D-A922515FDE00}"/>
              </a:ext>
            </a:extLst>
          </p:cNvPr>
          <p:cNvSpPr>
            <a:spLocks noGrp="1"/>
          </p:cNvSpPr>
          <p:nvPr>
            <p:ph type="title"/>
          </p:nvPr>
        </p:nvSpPr>
        <p:spPr/>
        <p:txBody>
          <a:bodyPr/>
          <a:lstStyle/>
          <a:p>
            <a:r>
              <a:rPr lang="en-US">
                <a:ea typeface="+mj-lt"/>
                <a:cs typeface="+mj-lt"/>
              </a:rPr>
              <a:t>Analysis (BLUF + bullets)</a:t>
            </a:r>
          </a:p>
        </p:txBody>
      </p:sp>
      <p:sp>
        <p:nvSpPr>
          <p:cNvPr id="3" name="Content Placeholder 2">
            <a:extLst>
              <a:ext uri="{FF2B5EF4-FFF2-40B4-BE49-F238E27FC236}">
                <a16:creationId xmlns:a16="http://schemas.microsoft.com/office/drawing/2014/main" id="{71901276-650A-D800-C106-284FEB920991}"/>
              </a:ext>
            </a:extLst>
          </p:cNvPr>
          <p:cNvSpPr>
            <a:spLocks noGrp="1"/>
          </p:cNvSpPr>
          <p:nvPr>
            <p:ph idx="1"/>
          </p:nvPr>
        </p:nvSpPr>
        <p:spPr/>
        <p:txBody>
          <a:bodyPr vert="horz" lIns="91440" tIns="45720" rIns="91440" bIns="45720" rtlCol="0" anchor="t">
            <a:normAutofit fontScale="92500" lnSpcReduction="20000"/>
          </a:bodyPr>
          <a:lstStyle/>
          <a:p>
            <a:r>
              <a:rPr lang="en-US">
                <a:solidFill>
                  <a:schemeClr val="tx1"/>
                </a:solidFill>
                <a:ea typeface="+mn-lt"/>
                <a:cs typeface="+mn-lt"/>
              </a:rPr>
              <a:t>BLUF: The U.S holds leverage over Iran now, but that advantage will fade without a diplomatic endgame. We recommend negotiating from strength while sustaining military pressure.</a:t>
            </a:r>
            <a:endParaRPr lang="en-US">
              <a:solidFill>
                <a:schemeClr val="tx1"/>
              </a:solidFill>
            </a:endParaRPr>
          </a:p>
          <a:p>
            <a:pPr lvl="1">
              <a:buFont typeface="Courier New" panose="020B0604020202020204" pitchFamily="34" charset="0"/>
              <a:buChar char="o"/>
            </a:pPr>
            <a:endParaRPr lang="en-US">
              <a:solidFill>
                <a:schemeClr val="tx1"/>
              </a:solidFill>
              <a:ea typeface="+mn-lt"/>
              <a:cs typeface="+mn-lt"/>
            </a:endParaRPr>
          </a:p>
          <a:p>
            <a:pPr lvl="1">
              <a:buClr>
                <a:srgbClr val="FFFFFF"/>
              </a:buClr>
              <a:buFont typeface="Courier New" panose="020B0604020202020204" pitchFamily="34" charset="0"/>
              <a:buChar char="o"/>
            </a:pPr>
            <a:r>
              <a:rPr lang="en-US">
                <a:solidFill>
                  <a:schemeClr val="tx1"/>
                </a:solidFill>
                <a:ea typeface="+mn-lt"/>
                <a:cs typeface="+mn-lt"/>
              </a:rPr>
              <a:t>Iran remains weakened but durable ; military force alone cannot resolve the nuclear issue</a:t>
            </a:r>
            <a:endParaRPr lang="en-US">
              <a:solidFill>
                <a:schemeClr val="tx1"/>
              </a:solidFill>
            </a:endParaRPr>
          </a:p>
          <a:p>
            <a:pPr lvl="1">
              <a:buFont typeface="Courier New" panose="020B0604020202020204" pitchFamily="34" charset="0"/>
              <a:buChar char="o"/>
            </a:pPr>
            <a:endParaRPr lang="en-US">
              <a:solidFill>
                <a:schemeClr val="tx1"/>
              </a:solidFill>
              <a:ea typeface="+mn-lt"/>
              <a:cs typeface="+mn-lt"/>
            </a:endParaRPr>
          </a:p>
          <a:p>
            <a:pPr lvl="1">
              <a:buFont typeface="Courier New" panose="020B0604020202020204" pitchFamily="34" charset="0"/>
              <a:buChar char="o"/>
            </a:pPr>
            <a:r>
              <a:rPr lang="en-US">
                <a:solidFill>
                  <a:schemeClr val="tx1"/>
                </a:solidFill>
                <a:ea typeface="+mn-lt"/>
                <a:cs typeface="+mn-lt"/>
              </a:rPr>
              <a:t>U.S. leverage is strongest now, but will erode as costs, fatigue, and allied friction grow.</a:t>
            </a:r>
            <a:endParaRPr lang="en-US">
              <a:solidFill>
                <a:schemeClr val="tx1"/>
              </a:solidFill>
            </a:endParaRPr>
          </a:p>
          <a:p>
            <a:pPr lvl="1">
              <a:buFont typeface="Courier New" panose="020B0604020202020204" pitchFamily="34" charset="0"/>
              <a:buChar char="o"/>
            </a:pPr>
            <a:endParaRPr lang="en-US">
              <a:solidFill>
                <a:schemeClr val="tx1"/>
              </a:solidFill>
              <a:ea typeface="+mn-lt"/>
              <a:cs typeface="+mn-lt"/>
            </a:endParaRPr>
          </a:p>
          <a:p>
            <a:pPr lvl="1">
              <a:buFont typeface="Courier New" panose="020B0604020202020204" pitchFamily="34" charset="0"/>
              <a:buChar char="o"/>
            </a:pPr>
            <a:r>
              <a:rPr lang="en-US">
                <a:solidFill>
                  <a:schemeClr val="tx1"/>
                </a:solidFill>
                <a:ea typeface="+mn-lt"/>
                <a:cs typeface="+mn-lt"/>
              </a:rPr>
              <a:t>Negotiating from strength offers the best chance for a durable regional and nuclear outcome.</a:t>
            </a:r>
            <a:endParaRPr lang="en-US">
              <a:solidFill>
                <a:schemeClr val="tx1"/>
              </a:solidFill>
            </a:endParaRPr>
          </a:p>
          <a:p>
            <a:endParaRPr lang="en-US">
              <a:solidFill>
                <a:schemeClr val="tx1"/>
              </a:solidFill>
            </a:endParaRPr>
          </a:p>
        </p:txBody>
      </p:sp>
    </p:spTree>
    <p:extLst>
      <p:ext uri="{BB962C8B-B14F-4D97-AF65-F5344CB8AC3E}">
        <p14:creationId xmlns:p14="http://schemas.microsoft.com/office/powerpoint/2010/main" val="167693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F76B2-8AE8-3A68-8D86-43D66F20EF8F}"/>
              </a:ext>
            </a:extLst>
          </p:cNvPr>
          <p:cNvSpPr>
            <a:spLocks noGrp="1"/>
          </p:cNvSpPr>
          <p:nvPr>
            <p:ph type="title"/>
          </p:nvPr>
        </p:nvSpPr>
        <p:spPr/>
        <p:txBody>
          <a:bodyPr/>
          <a:lstStyle/>
          <a:p>
            <a:r>
              <a:rPr lang="en-US">
                <a:ea typeface="+mj-lt"/>
                <a:cs typeface="+mj-lt"/>
              </a:rPr>
              <a:t>Options</a:t>
            </a:r>
            <a:endParaRPr lang="en-US"/>
          </a:p>
        </p:txBody>
      </p:sp>
      <p:sp>
        <p:nvSpPr>
          <p:cNvPr id="3" name="Content Placeholder 2">
            <a:extLst>
              <a:ext uri="{FF2B5EF4-FFF2-40B4-BE49-F238E27FC236}">
                <a16:creationId xmlns:a16="http://schemas.microsoft.com/office/drawing/2014/main" id="{36040E74-480B-5EAD-2D5F-2A1FA7018BCC}"/>
              </a:ext>
            </a:extLst>
          </p:cNvPr>
          <p:cNvSpPr>
            <a:spLocks noGrp="1"/>
          </p:cNvSpPr>
          <p:nvPr>
            <p:ph idx="1"/>
          </p:nvPr>
        </p:nvSpPr>
        <p:spPr>
          <a:xfrm>
            <a:off x="684212" y="685800"/>
            <a:ext cx="10121030" cy="4137184"/>
          </a:xfrm>
        </p:spPr>
        <p:txBody>
          <a:bodyPr vert="horz" lIns="91440" tIns="45720" rIns="91440" bIns="45720" rtlCol="0" anchor="t">
            <a:normAutofit/>
          </a:bodyPr>
          <a:lstStyle/>
          <a:p>
            <a:r>
              <a:rPr lang="en-US">
                <a:solidFill>
                  <a:schemeClr val="tx1"/>
                </a:solidFill>
                <a:ea typeface="+mn-lt"/>
                <a:cs typeface="+mn-lt"/>
              </a:rPr>
              <a:t>Option 1: Sustain Current Campaign</a:t>
            </a:r>
            <a:endParaRPr lang="en-US">
              <a:solidFill>
                <a:schemeClr val="tx1"/>
              </a:solidFill>
            </a:endParaRPr>
          </a:p>
          <a:p>
            <a:pPr lvl="1">
              <a:buClr>
                <a:prstClr val="white"/>
              </a:buClr>
              <a:buFont typeface="Courier New" panose="020B0604020202020204" pitchFamily="34" charset="0"/>
              <a:buChar char="o"/>
            </a:pPr>
            <a:r>
              <a:rPr lang="en-US">
                <a:solidFill>
                  <a:schemeClr val="tx1"/>
                </a:solidFill>
                <a:ea typeface="+mn-lt"/>
                <a:cs typeface="+mn-lt"/>
              </a:rPr>
              <a:t>Pro: Maintains pressure; supports deterrence </a:t>
            </a:r>
            <a:endParaRPr lang="en-US">
              <a:solidFill>
                <a:schemeClr val="tx1"/>
              </a:solidFill>
            </a:endParaRPr>
          </a:p>
          <a:p>
            <a:pPr lvl="1">
              <a:buClr>
                <a:prstClr val="white"/>
              </a:buClr>
              <a:buFont typeface="Courier New" panose="020B0604020202020204" pitchFamily="34" charset="0"/>
              <a:buChar char="o"/>
            </a:pPr>
            <a:r>
              <a:rPr lang="en-US">
                <a:solidFill>
                  <a:schemeClr val="tx1"/>
                </a:solidFill>
                <a:ea typeface="+mn-lt"/>
                <a:cs typeface="+mn-lt"/>
              </a:rPr>
              <a:t>Con: No end state; Rising costs; </a:t>
            </a:r>
            <a:r>
              <a:rPr lang="en-US" err="1">
                <a:solidFill>
                  <a:schemeClr val="tx1"/>
                </a:solidFill>
                <a:ea typeface="+mn-lt"/>
                <a:cs typeface="+mn-lt"/>
              </a:rPr>
              <a:t>Strateg</a:t>
            </a:r>
            <a:r>
              <a:rPr lang="en-US">
                <a:solidFill>
                  <a:schemeClr val="tx1"/>
                </a:solidFill>
                <a:ea typeface="+mn-lt"/>
                <a:cs typeface="+mn-lt"/>
              </a:rPr>
              <a:t>ic drift </a:t>
            </a:r>
            <a:endParaRPr lang="en-US">
              <a:solidFill>
                <a:schemeClr val="tx1"/>
              </a:solidFill>
            </a:endParaRPr>
          </a:p>
          <a:p>
            <a:r>
              <a:rPr lang="en-US">
                <a:solidFill>
                  <a:schemeClr val="tx1"/>
                </a:solidFill>
                <a:ea typeface="+mn-lt"/>
                <a:cs typeface="+mn-lt"/>
              </a:rPr>
              <a:t>Option 2: Escalate Further</a:t>
            </a:r>
            <a:endParaRPr lang="en-US">
              <a:solidFill>
                <a:schemeClr val="tx1"/>
              </a:solidFill>
            </a:endParaRPr>
          </a:p>
          <a:p>
            <a:pPr lvl="1">
              <a:buClr>
                <a:prstClr val="white"/>
              </a:buClr>
              <a:buFont typeface="Courier New" panose="020B0604020202020204" pitchFamily="34" charset="0"/>
              <a:buChar char="o"/>
            </a:pPr>
            <a:r>
              <a:rPr lang="en-US">
                <a:solidFill>
                  <a:schemeClr val="tx1"/>
                </a:solidFill>
                <a:ea typeface="+mn-lt"/>
                <a:cs typeface="+mn-lt"/>
              </a:rPr>
              <a:t>Pro: Greater damage to Iranian capabilities </a:t>
            </a:r>
            <a:endParaRPr lang="en-US">
              <a:solidFill>
                <a:schemeClr val="tx1"/>
              </a:solidFill>
            </a:endParaRPr>
          </a:p>
          <a:p>
            <a:pPr lvl="1">
              <a:buClr>
                <a:prstClr val="white"/>
              </a:buClr>
              <a:buFont typeface="Courier New" panose="020B0604020202020204" pitchFamily="34" charset="0"/>
              <a:buChar char="o"/>
            </a:pPr>
            <a:r>
              <a:rPr lang="en-US">
                <a:solidFill>
                  <a:schemeClr val="tx1"/>
                </a:solidFill>
                <a:ea typeface="+mn-lt"/>
                <a:cs typeface="+mn-lt"/>
              </a:rPr>
              <a:t>Con: Regional war risk; higher costs; limited durability </a:t>
            </a:r>
            <a:endParaRPr lang="en-US">
              <a:solidFill>
                <a:schemeClr val="tx1"/>
              </a:solidFill>
            </a:endParaRPr>
          </a:p>
          <a:p>
            <a:r>
              <a:rPr lang="en-US">
                <a:solidFill>
                  <a:schemeClr val="tx1"/>
                </a:solidFill>
                <a:ea typeface="+mn-lt"/>
                <a:cs typeface="+mn-lt"/>
              </a:rPr>
              <a:t>Option 3: Peace and Nuclear Deal While Maintaining Military Pressure</a:t>
            </a:r>
            <a:endParaRPr lang="en-US">
              <a:solidFill>
                <a:schemeClr val="tx1"/>
              </a:solidFill>
            </a:endParaRPr>
          </a:p>
          <a:p>
            <a:pPr lvl="1">
              <a:buFont typeface="Courier New" panose="020B0604020202020204" pitchFamily="34" charset="0"/>
              <a:buChar char="o"/>
            </a:pPr>
            <a:r>
              <a:rPr lang="en-US">
                <a:solidFill>
                  <a:schemeClr val="tx1"/>
                </a:solidFill>
                <a:ea typeface="+mn-lt"/>
                <a:cs typeface="+mn-lt"/>
              </a:rPr>
              <a:t>Pro: Converts leverage into lasting gains; lower war risk </a:t>
            </a:r>
            <a:endParaRPr lang="en-US">
              <a:solidFill>
                <a:schemeClr val="tx1"/>
              </a:solidFill>
            </a:endParaRPr>
          </a:p>
          <a:p>
            <a:pPr lvl="1">
              <a:buFont typeface="Courier New" panose="020B0604020202020204" pitchFamily="34" charset="0"/>
              <a:buChar char="o"/>
            </a:pPr>
            <a:r>
              <a:rPr lang="en-US">
                <a:solidFill>
                  <a:schemeClr val="tx1"/>
                </a:solidFill>
                <a:ea typeface="+mn-lt"/>
                <a:cs typeface="+mn-lt"/>
              </a:rPr>
              <a:t>Con: Risk of stalling; requires strict enforcement </a:t>
            </a:r>
            <a:endParaRPr lang="en-US">
              <a:solidFill>
                <a:schemeClr val="tx1"/>
              </a:solidFill>
            </a:endParaRPr>
          </a:p>
          <a:p>
            <a:pPr marL="457200" lvl="1" indent="0">
              <a:buClr>
                <a:srgbClr val="FFFFFF"/>
              </a:buClr>
              <a:buNone/>
            </a:pPr>
            <a:endParaRPr lang="en-US">
              <a:solidFill>
                <a:schemeClr val="tx1"/>
              </a:solidFill>
            </a:endParaRPr>
          </a:p>
          <a:p>
            <a:endParaRPr lang="en-US"/>
          </a:p>
        </p:txBody>
      </p:sp>
    </p:spTree>
    <p:extLst>
      <p:ext uri="{BB962C8B-B14F-4D97-AF65-F5344CB8AC3E}">
        <p14:creationId xmlns:p14="http://schemas.microsoft.com/office/powerpoint/2010/main" val="4259233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C6778-0DE3-BF47-F91A-FEB3B9A9E52C}"/>
              </a:ext>
            </a:extLst>
          </p:cNvPr>
          <p:cNvSpPr>
            <a:spLocks noGrp="1"/>
          </p:cNvSpPr>
          <p:nvPr>
            <p:ph type="title"/>
          </p:nvPr>
        </p:nvSpPr>
        <p:spPr/>
        <p:txBody>
          <a:bodyPr/>
          <a:lstStyle/>
          <a:p>
            <a:r>
              <a:rPr lang="en-US">
                <a:ea typeface="+mj-lt"/>
                <a:cs typeface="+mj-lt"/>
              </a:rPr>
              <a:t>Recommendation</a:t>
            </a:r>
            <a:endParaRPr lang="en-US"/>
          </a:p>
        </p:txBody>
      </p:sp>
      <p:sp>
        <p:nvSpPr>
          <p:cNvPr id="3" name="Content Placeholder 2">
            <a:extLst>
              <a:ext uri="{FF2B5EF4-FFF2-40B4-BE49-F238E27FC236}">
                <a16:creationId xmlns:a16="http://schemas.microsoft.com/office/drawing/2014/main" id="{0E3A1269-5971-C556-5B9D-A401D912C73E}"/>
              </a:ext>
            </a:extLst>
          </p:cNvPr>
          <p:cNvSpPr>
            <a:spLocks noGrp="1"/>
          </p:cNvSpPr>
          <p:nvPr>
            <p:ph idx="1"/>
          </p:nvPr>
        </p:nvSpPr>
        <p:spPr/>
        <p:txBody>
          <a:bodyPr vert="horz" lIns="91440" tIns="45720" rIns="91440" bIns="45720" rtlCol="0" anchor="t">
            <a:normAutofit/>
          </a:bodyPr>
          <a:lstStyle/>
          <a:p>
            <a:r>
              <a:rPr lang="en-US">
                <a:solidFill>
                  <a:schemeClr val="tx1"/>
                </a:solidFill>
                <a:ea typeface="+mn-lt"/>
                <a:cs typeface="+mn-lt"/>
              </a:rPr>
              <a:t>Open diplomatic back channel through Oman within 30 days for a peace and nuclear deal with verified limits on uranium enrichment in exchange for phased sanctions relief</a:t>
            </a:r>
          </a:p>
          <a:p>
            <a:endParaRPr lang="en-US">
              <a:solidFill>
                <a:schemeClr val="tx1"/>
              </a:solidFill>
              <a:ea typeface="+mn-lt"/>
              <a:cs typeface="+mn-lt"/>
            </a:endParaRPr>
          </a:p>
          <a:p>
            <a:pPr>
              <a:buClr>
                <a:srgbClr val="FFFFFF"/>
              </a:buClr>
            </a:pPr>
            <a:r>
              <a:rPr lang="en-US">
                <a:solidFill>
                  <a:schemeClr val="tx1"/>
                </a:solidFill>
                <a:ea typeface="+mn-lt"/>
                <a:cs typeface="+mn-lt"/>
              </a:rPr>
              <a:t>Gulf states including Saudi Arabia engaged as regional partners to add pressure</a:t>
            </a:r>
            <a:endParaRPr lang="en-US">
              <a:solidFill>
                <a:schemeClr val="tx1"/>
              </a:solidFill>
            </a:endParaRPr>
          </a:p>
          <a:p>
            <a:endParaRPr lang="en-US">
              <a:solidFill>
                <a:schemeClr val="tx1"/>
              </a:solidFill>
              <a:ea typeface="+mn-lt"/>
              <a:cs typeface="+mn-lt"/>
            </a:endParaRPr>
          </a:p>
          <a:p>
            <a:pPr>
              <a:buClr>
                <a:srgbClr val="FFFFFF"/>
              </a:buClr>
            </a:pPr>
            <a:r>
              <a:rPr lang="en-US">
                <a:solidFill>
                  <a:schemeClr val="tx1"/>
                </a:solidFill>
                <a:ea typeface="+mn-lt"/>
                <a:cs typeface="+mn-lt"/>
              </a:rPr>
              <a:t>Failure means a full naval blockade of Iranian ports cutting off all remaining oil exports</a:t>
            </a:r>
          </a:p>
          <a:p>
            <a:pPr marL="0" indent="0">
              <a:buNone/>
            </a:pPr>
            <a:endParaRPr lang="en-US"/>
          </a:p>
          <a:p>
            <a:endParaRPr lang="en-US"/>
          </a:p>
        </p:txBody>
      </p:sp>
    </p:spTree>
    <p:extLst>
      <p:ext uri="{BB962C8B-B14F-4D97-AF65-F5344CB8AC3E}">
        <p14:creationId xmlns:p14="http://schemas.microsoft.com/office/powerpoint/2010/main" val="1366349707"/>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DDF84-25FE-1FBF-6799-2DF8626AE9E5}"/>
            </a:ext>
          </a:extLst>
        </p:cNvPr>
        <p:cNvGrpSpPr/>
        <p:nvPr/>
      </p:nvGrpSpPr>
      <p:grpSpPr>
        <a:xfrm>
          <a:off x="0" y="0"/>
          <a:ext cx="0" cy="0"/>
          <a:chOff x="0" y="0"/>
          <a:chExt cx="0" cy="0"/>
        </a:xfrm>
      </p:grpSpPr>
      <p:pic>
        <p:nvPicPr>
          <p:cNvPr id="3" name="Picture 2" descr="A white house with columns and a flag&#10;&#10;AI-generated content may be incorrect.">
            <a:extLst>
              <a:ext uri="{FF2B5EF4-FFF2-40B4-BE49-F238E27FC236}">
                <a16:creationId xmlns:a16="http://schemas.microsoft.com/office/drawing/2014/main" id="{B4444CBA-7911-48D0-08AC-3F40CA2D1D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608" y="1222087"/>
            <a:ext cx="1574574" cy="1097280"/>
          </a:xfrm>
          <a:prstGeom prst="rect">
            <a:avLst/>
          </a:prstGeom>
        </p:spPr>
      </p:pic>
      <p:pic>
        <p:nvPicPr>
          <p:cNvPr id="6" name="Picture 5">
            <a:extLst>
              <a:ext uri="{FF2B5EF4-FFF2-40B4-BE49-F238E27FC236}">
                <a16:creationId xmlns:a16="http://schemas.microsoft.com/office/drawing/2014/main" id="{1338EBF8-E7AB-7C76-1B83-3123AE072C4C}"/>
              </a:ext>
            </a:extLst>
          </p:cNvPr>
          <p:cNvPicPr>
            <a:picLocks noChangeAspect="1"/>
          </p:cNvPicPr>
          <p:nvPr/>
        </p:nvPicPr>
        <p:blipFill>
          <a:blip r:embed="rId3"/>
          <a:stretch>
            <a:fillRect/>
          </a:stretch>
        </p:blipFill>
        <p:spPr>
          <a:xfrm>
            <a:off x="2514305" y="1128442"/>
            <a:ext cx="8586179" cy="4601115"/>
          </a:xfrm>
          <a:prstGeom prst="rect">
            <a:avLst/>
          </a:prstGeom>
        </p:spPr>
      </p:pic>
      <p:sp>
        <p:nvSpPr>
          <p:cNvPr id="7" name="Rectangle: Rounded Corners 6">
            <a:extLst>
              <a:ext uri="{FF2B5EF4-FFF2-40B4-BE49-F238E27FC236}">
                <a16:creationId xmlns:a16="http://schemas.microsoft.com/office/drawing/2014/main" id="{6BAF3CFB-68C3-0BF2-B43B-78922F3C7D13}"/>
              </a:ext>
            </a:extLst>
          </p:cNvPr>
          <p:cNvSpPr/>
          <p:nvPr/>
        </p:nvSpPr>
        <p:spPr>
          <a:xfrm>
            <a:off x="2644842" y="3428999"/>
            <a:ext cx="8325104" cy="40957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60226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87789"/>
            <a:ext cx="9144000" cy="2387600"/>
          </a:xfrm>
        </p:spPr>
        <p:txBody>
          <a:bodyPr>
            <a:normAutofit fontScale="90000"/>
          </a:bodyPr>
          <a:lstStyle/>
          <a:p>
            <a:r>
              <a:rPr lang="en-US">
                <a:latin typeface="Times New Roman"/>
                <a:cs typeface="Times New Roman"/>
              </a:rPr>
              <a:t>Reducing Transportation Emissions in Global Supply Chains</a:t>
            </a:r>
            <a:endParaRPr lang="en-US"/>
          </a:p>
        </p:txBody>
      </p:sp>
      <p:sp>
        <p:nvSpPr>
          <p:cNvPr id="3" name="Subtitle 2"/>
          <p:cNvSpPr>
            <a:spLocks noGrp="1"/>
          </p:cNvSpPr>
          <p:nvPr>
            <p:ph type="subTitle" idx="1"/>
          </p:nvPr>
        </p:nvSpPr>
        <p:spPr>
          <a:xfrm>
            <a:off x="1524000" y="4891100"/>
            <a:ext cx="9144000" cy="1655762"/>
          </a:xfrm>
        </p:spPr>
        <p:txBody>
          <a:bodyPr vert="horz" lIns="91440" tIns="45720" rIns="91440" bIns="45720" rtlCol="0" anchor="t">
            <a:normAutofit/>
          </a:bodyPr>
          <a:lstStyle/>
          <a:p>
            <a:r>
              <a:rPr lang="en-US"/>
              <a:t>By Diego Biel and </a:t>
            </a:r>
            <a:r>
              <a:rPr lang="en-US" err="1"/>
              <a:t>Molisa</a:t>
            </a:r>
            <a:r>
              <a:rPr lang="en-US"/>
              <a:t> Xiao</a:t>
            </a:r>
          </a:p>
          <a:p>
            <a:r>
              <a:rPr lang="en-US">
                <a:ea typeface="+mn-lt"/>
                <a:cs typeface="+mn-lt"/>
              </a:rPr>
              <a:t>NSC Deputies Committee Briefing</a:t>
            </a:r>
            <a:endParaRPr lang="en-US"/>
          </a:p>
        </p:txBody>
      </p:sp>
    </p:spTree>
    <p:extLst>
      <p:ext uri="{BB962C8B-B14F-4D97-AF65-F5344CB8AC3E}">
        <p14:creationId xmlns:p14="http://schemas.microsoft.com/office/powerpoint/2010/main" val="109857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D307F-96D6-A371-230A-0FAB19EC1D5C}"/>
              </a:ext>
            </a:extLst>
          </p:cNvPr>
          <p:cNvSpPr>
            <a:spLocks noGrp="1"/>
          </p:cNvSpPr>
          <p:nvPr>
            <p:ph type="title"/>
          </p:nvPr>
        </p:nvSpPr>
        <p:spPr>
          <a:xfrm>
            <a:off x="721497" y="170907"/>
            <a:ext cx="10515600" cy="1547813"/>
          </a:xfrm>
        </p:spPr>
        <p:txBody>
          <a:bodyPr vert="horz" lIns="91440" tIns="45720" rIns="91440" bIns="45720" rtlCol="0" anchor="ctr">
            <a:noAutofit/>
          </a:bodyPr>
          <a:lstStyle/>
          <a:p>
            <a:r>
              <a:rPr lang="en-US">
                <a:ea typeface="+mj-lt"/>
                <a:cs typeface="+mj-lt"/>
              </a:rPr>
              <a:t>Analysis </a:t>
            </a:r>
            <a:endParaRPr lang="en-US"/>
          </a:p>
        </p:txBody>
      </p:sp>
      <p:sp>
        <p:nvSpPr>
          <p:cNvPr id="3" name="Content Placeholder 2">
            <a:extLst>
              <a:ext uri="{FF2B5EF4-FFF2-40B4-BE49-F238E27FC236}">
                <a16:creationId xmlns:a16="http://schemas.microsoft.com/office/drawing/2014/main" id="{E98AC5D5-926D-34AD-237B-CBDBECB638F9}"/>
              </a:ext>
            </a:extLst>
          </p:cNvPr>
          <p:cNvSpPr>
            <a:spLocks noGrp="1"/>
          </p:cNvSpPr>
          <p:nvPr>
            <p:ph idx="1"/>
          </p:nvPr>
        </p:nvSpPr>
        <p:spPr>
          <a:xfrm>
            <a:off x="721497" y="1716646"/>
            <a:ext cx="10811933" cy="4668837"/>
          </a:xfrm>
        </p:spPr>
        <p:txBody>
          <a:bodyPr vert="horz" lIns="91440" tIns="45720" rIns="91440" bIns="45720" rtlCol="0" anchor="t">
            <a:normAutofit/>
          </a:bodyPr>
          <a:lstStyle/>
          <a:p>
            <a:pPr marL="0" indent="0">
              <a:lnSpc>
                <a:spcPct val="150000"/>
              </a:lnSpc>
              <a:spcBef>
                <a:spcPct val="0"/>
              </a:spcBef>
              <a:buNone/>
            </a:pPr>
            <a:r>
              <a:rPr lang="en-US" sz="3000">
                <a:ea typeface="+mn-lt"/>
                <a:cs typeface="+mn-lt"/>
              </a:rPr>
              <a:t>U.S. lacks policy for global shipping emissions</a:t>
            </a:r>
            <a:endParaRPr lang="en-US" sz="3000">
              <a:latin typeface="Aptos"/>
            </a:endParaRPr>
          </a:p>
          <a:p>
            <a:pPr>
              <a:lnSpc>
                <a:spcPct val="150000"/>
              </a:lnSpc>
            </a:pPr>
            <a:r>
              <a:rPr lang="en-US" sz="3000">
                <a:ea typeface="+mn-lt"/>
                <a:cs typeface="+mn-lt"/>
              </a:rPr>
              <a:t> High-cost, outdated Infrastructure </a:t>
            </a:r>
          </a:p>
          <a:p>
            <a:pPr>
              <a:lnSpc>
                <a:spcPct val="150000"/>
              </a:lnSpc>
            </a:pPr>
            <a:r>
              <a:rPr lang="en-US" sz="3000">
                <a:ea typeface="+mn-lt"/>
                <a:cs typeface="+mn-lt"/>
              </a:rPr>
              <a:t> Fragmented governance</a:t>
            </a:r>
            <a:endParaRPr lang="en-US" sz="3000"/>
          </a:p>
          <a:p>
            <a:pPr>
              <a:lnSpc>
                <a:spcPct val="150000"/>
              </a:lnSpc>
            </a:pPr>
            <a:r>
              <a:rPr lang="en-US" sz="3000">
                <a:ea typeface="+mn-lt"/>
                <a:cs typeface="+mn-lt"/>
              </a:rPr>
              <a:t> Market incentives</a:t>
            </a:r>
            <a:endParaRPr lang="en-US" sz="3000"/>
          </a:p>
          <a:p>
            <a:pPr>
              <a:lnSpc>
                <a:spcPct val="150000"/>
              </a:lnSpc>
            </a:pPr>
            <a:r>
              <a:rPr lang="en-US" sz="3000">
                <a:ea typeface="+mn-lt"/>
                <a:cs typeface="+mn-lt"/>
              </a:rPr>
              <a:t> Insufficient industry readiness</a:t>
            </a:r>
            <a:endParaRPr lang="en-US" sz="3000"/>
          </a:p>
          <a:p>
            <a:pPr marL="0" indent="0">
              <a:lnSpc>
                <a:spcPct val="150000"/>
              </a:lnSpc>
              <a:buNone/>
            </a:pPr>
            <a:endParaRPr lang="en-US" sz="2500"/>
          </a:p>
          <a:p>
            <a:pPr>
              <a:lnSpc>
                <a:spcPct val="150000"/>
              </a:lnSpc>
            </a:pPr>
            <a:endParaRPr lang="en-US"/>
          </a:p>
          <a:p>
            <a:pPr>
              <a:lnSpc>
                <a:spcPct val="150000"/>
              </a:lnSpc>
            </a:pPr>
            <a:endParaRPr lang="en-US"/>
          </a:p>
        </p:txBody>
      </p:sp>
    </p:spTree>
    <p:extLst>
      <p:ext uri="{BB962C8B-B14F-4D97-AF65-F5344CB8AC3E}">
        <p14:creationId xmlns:p14="http://schemas.microsoft.com/office/powerpoint/2010/main" val="1135623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487FF-1A28-7A17-38BD-69110C7C77B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B4E8A44-DAE0-4D81-20D3-FAB3E7E9D516}"/>
              </a:ext>
            </a:extLst>
          </p:cNvPr>
          <p:cNvSpPr txBox="1"/>
          <p:nvPr/>
        </p:nvSpPr>
        <p:spPr>
          <a:xfrm>
            <a:off x="1304926" y="702731"/>
            <a:ext cx="3011337" cy="523220"/>
          </a:xfrm>
          <a:prstGeom prst="rect">
            <a:avLst/>
          </a:prstGeom>
          <a:noFill/>
          <a:ln>
            <a:solidFill>
              <a:schemeClr val="tx2"/>
            </a:solidFill>
          </a:ln>
        </p:spPr>
        <p:txBody>
          <a:bodyPr wrap="none" rtlCol="0">
            <a:spAutoFit/>
          </a:bodyPr>
          <a:lstStyle/>
          <a:p>
            <a:r>
              <a:rPr lang="en-US" sz="2800" dirty="0"/>
              <a:t>TODAY’S AGENDA</a:t>
            </a:r>
          </a:p>
        </p:txBody>
      </p:sp>
      <p:pic>
        <p:nvPicPr>
          <p:cNvPr id="7" name="Picture 6" descr="A white house with columns and a flag&#10;&#10;AI-generated content may be incorrect.">
            <a:extLst>
              <a:ext uri="{FF2B5EF4-FFF2-40B4-BE49-F238E27FC236}">
                <a16:creationId xmlns:a16="http://schemas.microsoft.com/office/drawing/2014/main" id="{5D5EE983-A635-FF35-3284-3CCA702163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8375" y="2194399"/>
            <a:ext cx="3936428" cy="2743200"/>
          </a:xfrm>
          <a:prstGeom prst="rect">
            <a:avLst/>
          </a:prstGeom>
        </p:spPr>
      </p:pic>
      <p:pic>
        <p:nvPicPr>
          <p:cNvPr id="1026" name="Picture 2">
            <a:extLst>
              <a:ext uri="{FF2B5EF4-FFF2-40B4-BE49-F238E27FC236}">
                <a16:creationId xmlns:a16="http://schemas.microsoft.com/office/drawing/2014/main" id="{D4D446FA-7BE4-A7D4-789E-78DBC9A8DC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2901" y="2082534"/>
            <a:ext cx="3352736" cy="2855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6928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00014-6FFF-35AA-979D-0BEA58EB5E4E}"/>
              </a:ext>
            </a:extLst>
          </p:cNvPr>
          <p:cNvSpPr>
            <a:spLocks noGrp="1"/>
          </p:cNvSpPr>
          <p:nvPr>
            <p:ph type="title"/>
          </p:nvPr>
        </p:nvSpPr>
        <p:spPr/>
        <p:txBody>
          <a:bodyPr/>
          <a:lstStyle/>
          <a:p>
            <a:r>
              <a:rPr lang="en-US"/>
              <a:t>Options</a:t>
            </a:r>
          </a:p>
        </p:txBody>
      </p:sp>
      <p:sp>
        <p:nvSpPr>
          <p:cNvPr id="3" name="Content Placeholder 2">
            <a:extLst>
              <a:ext uri="{FF2B5EF4-FFF2-40B4-BE49-F238E27FC236}">
                <a16:creationId xmlns:a16="http://schemas.microsoft.com/office/drawing/2014/main" id="{3943651D-3D26-CB2A-6DF1-A5E2A05D86BC}"/>
              </a:ext>
            </a:extLst>
          </p:cNvPr>
          <p:cNvSpPr>
            <a:spLocks noGrp="1"/>
          </p:cNvSpPr>
          <p:nvPr>
            <p:ph idx="1"/>
          </p:nvPr>
        </p:nvSpPr>
        <p:spPr>
          <a:xfrm>
            <a:off x="735227" y="2141409"/>
            <a:ext cx="10515600" cy="4351338"/>
          </a:xfrm>
        </p:spPr>
        <p:txBody>
          <a:bodyPr vert="horz" lIns="91440" tIns="45720" rIns="91440" bIns="45720" rtlCol="0" anchor="t">
            <a:normAutofit/>
          </a:bodyPr>
          <a:lstStyle/>
          <a:p>
            <a:pPr>
              <a:lnSpc>
                <a:spcPct val="150000"/>
              </a:lnSpc>
            </a:pPr>
            <a:r>
              <a:rPr lang="en-US" sz="3000" dirty="0">
                <a:ea typeface="+mn-lt"/>
                <a:cs typeface="+mn-lt"/>
              </a:rPr>
              <a:t>Option 1: Maintain Current Domestic Focus</a:t>
            </a:r>
            <a:endParaRPr lang="en-US" sz="3000" dirty="0"/>
          </a:p>
          <a:p>
            <a:pPr>
              <a:lnSpc>
                <a:spcPct val="150000"/>
              </a:lnSpc>
            </a:pPr>
            <a:r>
              <a:rPr lang="en-US" sz="3000" dirty="0">
                <a:ea typeface="+mn-lt"/>
                <a:cs typeface="+mn-lt"/>
              </a:rPr>
              <a:t>Option 2: Expand International Regulatory Engagement </a:t>
            </a:r>
          </a:p>
          <a:p>
            <a:pPr>
              <a:lnSpc>
                <a:spcPct val="150000"/>
              </a:lnSpc>
            </a:pPr>
            <a:r>
              <a:rPr lang="en-US" sz="3000" dirty="0">
                <a:ea typeface="+mn-lt"/>
                <a:cs typeface="+mn-lt"/>
              </a:rPr>
              <a:t>Option 3: Invest in Clean Shipping Infrastructure </a:t>
            </a:r>
            <a:r>
              <a:rPr lang="en-US" sz="3000">
                <a:ea typeface="+mn-lt"/>
                <a:cs typeface="+mn-lt"/>
              </a:rPr>
              <a:t>and        Incentives </a:t>
            </a:r>
            <a:r>
              <a:rPr lang="en-US" sz="3000" dirty="0">
                <a:ea typeface="+mn-lt"/>
                <a:cs typeface="+mn-lt"/>
              </a:rPr>
              <a:t>for Businesses</a:t>
            </a:r>
          </a:p>
          <a:p>
            <a:pPr lvl="1"/>
            <a:endParaRPr lang="en-US" sz="3000" dirty="0">
              <a:ea typeface="+mn-lt"/>
              <a:cs typeface="+mn-lt"/>
            </a:endParaRPr>
          </a:p>
          <a:p>
            <a:pPr marL="457200" lvl="1" indent="0">
              <a:buNone/>
            </a:pPr>
            <a:endParaRPr lang="en-US" sz="3000" dirty="0">
              <a:ea typeface="+mn-lt"/>
              <a:cs typeface="+mn-lt"/>
            </a:endParaRPr>
          </a:p>
        </p:txBody>
      </p:sp>
    </p:spTree>
    <p:extLst>
      <p:ext uri="{BB962C8B-B14F-4D97-AF65-F5344CB8AC3E}">
        <p14:creationId xmlns:p14="http://schemas.microsoft.com/office/powerpoint/2010/main" val="1072803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4D6A6-D59F-012F-6772-932B0BFD75C2}"/>
              </a:ext>
            </a:extLst>
          </p:cNvPr>
          <p:cNvSpPr>
            <a:spLocks noGrp="1"/>
          </p:cNvSpPr>
          <p:nvPr>
            <p:ph type="title"/>
          </p:nvPr>
        </p:nvSpPr>
        <p:spPr/>
        <p:txBody>
          <a:bodyPr/>
          <a:lstStyle/>
          <a:p>
            <a:r>
              <a:rPr lang="en-US"/>
              <a:t>Recommendation</a:t>
            </a:r>
          </a:p>
        </p:txBody>
      </p:sp>
      <p:sp>
        <p:nvSpPr>
          <p:cNvPr id="3" name="Content Placeholder 2">
            <a:extLst>
              <a:ext uri="{FF2B5EF4-FFF2-40B4-BE49-F238E27FC236}">
                <a16:creationId xmlns:a16="http://schemas.microsoft.com/office/drawing/2014/main" id="{A45F1A74-62E4-9ADD-112B-12744E3268AD}"/>
              </a:ext>
            </a:extLst>
          </p:cNvPr>
          <p:cNvSpPr>
            <a:spLocks noGrp="1"/>
          </p:cNvSpPr>
          <p:nvPr>
            <p:ph idx="1"/>
          </p:nvPr>
        </p:nvSpPr>
        <p:spPr>
          <a:xfrm>
            <a:off x="838200" y="1898925"/>
            <a:ext cx="10515600" cy="4351338"/>
          </a:xfrm>
        </p:spPr>
        <p:txBody>
          <a:bodyPr vert="horz" lIns="91440" tIns="45720" rIns="91440" bIns="45720" rtlCol="0" anchor="t">
            <a:normAutofit/>
          </a:bodyPr>
          <a:lstStyle/>
          <a:p>
            <a:pPr>
              <a:lnSpc>
                <a:spcPct val="150000"/>
              </a:lnSpc>
            </a:pPr>
            <a:r>
              <a:rPr lang="en-US" sz="3000">
                <a:ea typeface="+mn-lt"/>
                <a:cs typeface="+mn-lt"/>
              </a:rPr>
              <a:t>That you use option 2 and option 3, authorizing NSC Staff to expand U.S. engagement in international shipping emissions efforts</a:t>
            </a:r>
          </a:p>
          <a:p>
            <a:pPr>
              <a:lnSpc>
                <a:spcPct val="150000"/>
              </a:lnSpc>
            </a:pPr>
            <a:r>
              <a:rPr lang="en-US" sz="3000">
                <a:ea typeface="+mn-lt"/>
                <a:cs typeface="+mn-lt"/>
              </a:rPr>
              <a:t>Support domestic industry through investment and incentives for cleaner shipping infrastructure</a:t>
            </a:r>
            <a:endParaRPr lang="en-US" sz="3000"/>
          </a:p>
        </p:txBody>
      </p:sp>
    </p:spTree>
    <p:extLst>
      <p:ext uri="{BB962C8B-B14F-4D97-AF65-F5344CB8AC3E}">
        <p14:creationId xmlns:p14="http://schemas.microsoft.com/office/powerpoint/2010/main" val="40083093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CCDAC-5955-35F3-F3D3-02704573E16B}"/>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76155A5A-EAA6-1930-B850-1CF3653E8D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608" y="1222087"/>
            <a:ext cx="1574574" cy="13408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3A1883B-582F-8491-7E85-BADD51A7746F}"/>
              </a:ext>
            </a:extLst>
          </p:cNvPr>
          <p:cNvPicPr>
            <a:picLocks noChangeAspect="1"/>
          </p:cNvPicPr>
          <p:nvPr/>
        </p:nvPicPr>
        <p:blipFill>
          <a:blip r:embed="rId3"/>
          <a:stretch>
            <a:fillRect/>
          </a:stretch>
        </p:blipFill>
        <p:spPr>
          <a:xfrm>
            <a:off x="2514305" y="1128442"/>
            <a:ext cx="8586179" cy="4601115"/>
          </a:xfrm>
          <a:prstGeom prst="rect">
            <a:avLst/>
          </a:prstGeom>
        </p:spPr>
      </p:pic>
      <p:sp>
        <p:nvSpPr>
          <p:cNvPr id="7" name="Rectangle: Rounded Corners 6">
            <a:extLst>
              <a:ext uri="{FF2B5EF4-FFF2-40B4-BE49-F238E27FC236}">
                <a16:creationId xmlns:a16="http://schemas.microsoft.com/office/drawing/2014/main" id="{42999269-C8AC-77FD-E1AF-E3BDDA3DBDD9}"/>
              </a:ext>
            </a:extLst>
          </p:cNvPr>
          <p:cNvSpPr/>
          <p:nvPr/>
        </p:nvSpPr>
        <p:spPr>
          <a:xfrm>
            <a:off x="2644842" y="3870227"/>
            <a:ext cx="8325104" cy="40957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65759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51648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2192000" cy="1441034"/>
            <a:chOff x="0" y="0"/>
            <a:chExt cx="4816593" cy="569297"/>
          </a:xfrm>
        </p:grpSpPr>
        <p:sp>
          <p:nvSpPr>
            <p:cNvPr id="3" name="Freeform 3"/>
            <p:cNvSpPr/>
            <p:nvPr/>
          </p:nvSpPr>
          <p:spPr>
            <a:xfrm>
              <a:off x="0" y="0"/>
              <a:ext cx="4816592" cy="569297"/>
            </a:xfrm>
            <a:custGeom>
              <a:avLst/>
              <a:gdLst/>
              <a:ahLst/>
              <a:cxnLst/>
              <a:rect l="l" t="t" r="r" b="b"/>
              <a:pathLst>
                <a:path w="4816592" h="569297">
                  <a:moveTo>
                    <a:pt x="0" y="0"/>
                  </a:moveTo>
                  <a:lnTo>
                    <a:pt x="4816592" y="0"/>
                  </a:lnTo>
                  <a:lnTo>
                    <a:pt x="4816592" y="569297"/>
                  </a:lnTo>
                  <a:lnTo>
                    <a:pt x="0" y="569297"/>
                  </a:lnTo>
                  <a:close/>
                </a:path>
              </a:pathLst>
            </a:custGeom>
            <a:solidFill>
              <a:srgbClr val="2A4A6C"/>
            </a:solidFill>
          </p:spPr>
          <p:txBody>
            <a:bodyPr/>
            <a:lstStyle/>
            <a:p>
              <a:pPr defTabSz="609630"/>
              <a:endParaRPr lang="en-US" sz="1200">
                <a:solidFill>
                  <a:prstClr val="black"/>
                </a:solidFill>
                <a:latin typeface="Calibri"/>
              </a:endParaRPr>
            </a:p>
          </p:txBody>
        </p:sp>
        <p:sp>
          <p:nvSpPr>
            <p:cNvPr id="4" name="TextBox 4"/>
            <p:cNvSpPr txBox="1"/>
            <p:nvPr/>
          </p:nvSpPr>
          <p:spPr>
            <a:xfrm>
              <a:off x="0" y="-38100"/>
              <a:ext cx="4816593" cy="60739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5" name="Group 5"/>
          <p:cNvGrpSpPr/>
          <p:nvPr/>
        </p:nvGrpSpPr>
        <p:grpSpPr>
          <a:xfrm>
            <a:off x="0" y="6172201"/>
            <a:ext cx="12192000" cy="787587"/>
            <a:chOff x="0" y="0"/>
            <a:chExt cx="4816593" cy="311145"/>
          </a:xfrm>
        </p:grpSpPr>
        <p:sp>
          <p:nvSpPr>
            <p:cNvPr id="6" name="Freeform 6"/>
            <p:cNvSpPr/>
            <p:nvPr/>
          </p:nvSpPr>
          <p:spPr>
            <a:xfrm>
              <a:off x="0" y="0"/>
              <a:ext cx="4816592" cy="311145"/>
            </a:xfrm>
            <a:custGeom>
              <a:avLst/>
              <a:gdLst/>
              <a:ahLst/>
              <a:cxnLst/>
              <a:rect l="l" t="t" r="r" b="b"/>
              <a:pathLst>
                <a:path w="4816592" h="311145">
                  <a:moveTo>
                    <a:pt x="0" y="0"/>
                  </a:moveTo>
                  <a:lnTo>
                    <a:pt x="4816592" y="0"/>
                  </a:lnTo>
                  <a:lnTo>
                    <a:pt x="4816592" y="311145"/>
                  </a:lnTo>
                  <a:lnTo>
                    <a:pt x="0" y="311145"/>
                  </a:lnTo>
                  <a:close/>
                </a:path>
              </a:pathLst>
            </a:custGeom>
            <a:solidFill>
              <a:srgbClr val="264F7A"/>
            </a:solidFill>
          </p:spPr>
          <p:txBody>
            <a:bodyPr/>
            <a:lstStyle/>
            <a:p>
              <a:pPr defTabSz="609630"/>
              <a:endParaRPr lang="en-US" sz="1200">
                <a:solidFill>
                  <a:prstClr val="black"/>
                </a:solidFill>
                <a:latin typeface="Calibri"/>
              </a:endParaRPr>
            </a:p>
          </p:txBody>
        </p:sp>
        <p:sp>
          <p:nvSpPr>
            <p:cNvPr id="7" name="TextBox 7"/>
            <p:cNvSpPr txBox="1"/>
            <p:nvPr/>
          </p:nvSpPr>
          <p:spPr>
            <a:xfrm>
              <a:off x="0" y="-38100"/>
              <a:ext cx="4816593" cy="349245"/>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8" name="Freeform 8"/>
          <p:cNvSpPr/>
          <p:nvPr/>
        </p:nvSpPr>
        <p:spPr>
          <a:xfrm>
            <a:off x="4932716" y="172923"/>
            <a:ext cx="2468550" cy="1197247"/>
          </a:xfrm>
          <a:custGeom>
            <a:avLst/>
            <a:gdLst/>
            <a:ahLst/>
            <a:cxnLst/>
            <a:rect l="l" t="t" r="r" b="b"/>
            <a:pathLst>
              <a:path w="3702825" h="1795870">
                <a:moveTo>
                  <a:pt x="0" y="0"/>
                </a:moveTo>
                <a:lnTo>
                  <a:pt x="3702825" y="0"/>
                </a:lnTo>
                <a:lnTo>
                  <a:pt x="3702825" y="1795870"/>
                </a:lnTo>
                <a:lnTo>
                  <a:pt x="0" y="179587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3566631" y="0"/>
            <a:ext cx="1543092" cy="1543092"/>
          </a:xfrm>
          <a:custGeom>
            <a:avLst/>
            <a:gdLst/>
            <a:ahLst/>
            <a:cxnLst/>
            <a:rect l="l" t="t" r="r" b="b"/>
            <a:pathLst>
              <a:path w="2314638" h="2314638">
                <a:moveTo>
                  <a:pt x="0" y="0"/>
                </a:moveTo>
                <a:lnTo>
                  <a:pt x="2314638" y="0"/>
                </a:lnTo>
                <a:lnTo>
                  <a:pt x="2314638" y="2314638"/>
                </a:lnTo>
                <a:lnTo>
                  <a:pt x="0" y="2314638"/>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7446178" y="172923"/>
            <a:ext cx="1099252" cy="1151049"/>
          </a:xfrm>
          <a:custGeom>
            <a:avLst/>
            <a:gdLst/>
            <a:ahLst/>
            <a:cxnLst/>
            <a:rect l="l" t="t" r="r" b="b"/>
            <a:pathLst>
              <a:path w="1648878" h="1726574">
                <a:moveTo>
                  <a:pt x="0" y="0"/>
                </a:moveTo>
                <a:lnTo>
                  <a:pt x="1648878" y="0"/>
                </a:lnTo>
                <a:lnTo>
                  <a:pt x="1648878" y="1726574"/>
                </a:lnTo>
                <a:lnTo>
                  <a:pt x="0" y="172657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639179" y="264230"/>
            <a:ext cx="2947337" cy="963791"/>
          </a:xfrm>
          <a:custGeom>
            <a:avLst/>
            <a:gdLst/>
            <a:ahLst/>
            <a:cxnLst/>
            <a:rect l="l" t="t" r="r" b="b"/>
            <a:pathLst>
              <a:path w="4421005" h="1445687">
                <a:moveTo>
                  <a:pt x="0" y="0"/>
                </a:moveTo>
                <a:lnTo>
                  <a:pt x="4421005" y="0"/>
                </a:lnTo>
                <a:lnTo>
                  <a:pt x="4421005" y="1445687"/>
                </a:lnTo>
                <a:lnTo>
                  <a:pt x="0" y="1445687"/>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8745901" y="264230"/>
            <a:ext cx="2760299" cy="1009213"/>
          </a:xfrm>
          <a:custGeom>
            <a:avLst/>
            <a:gdLst/>
            <a:ahLst/>
            <a:cxnLst/>
            <a:rect l="l" t="t" r="r" b="b"/>
            <a:pathLst>
              <a:path w="4140448" h="1513820">
                <a:moveTo>
                  <a:pt x="0" y="0"/>
                </a:moveTo>
                <a:lnTo>
                  <a:pt x="4140448" y="0"/>
                </a:lnTo>
                <a:lnTo>
                  <a:pt x="4140448" y="1513820"/>
                </a:lnTo>
                <a:lnTo>
                  <a:pt x="0" y="1513820"/>
                </a:lnTo>
                <a:lnTo>
                  <a:pt x="0" y="0"/>
                </a:lnTo>
                <a:close/>
              </a:path>
            </a:pathLst>
          </a:custGeom>
          <a:blipFill>
            <a:blip r:embed="rId6"/>
            <a:stretch>
              <a:fillRect l="-24651" t="-61957" r="-25108" b="-68447"/>
            </a:stretch>
          </a:blipFill>
        </p:spPr>
        <p:txBody>
          <a:bodyPr/>
          <a:lstStyle/>
          <a:p>
            <a:pPr defTabSz="609630"/>
            <a:endParaRPr lang="en-US" sz="1200">
              <a:solidFill>
                <a:prstClr val="black"/>
              </a:solidFill>
              <a:latin typeface="Calibri"/>
            </a:endParaRPr>
          </a:p>
        </p:txBody>
      </p:sp>
      <p:sp>
        <p:nvSpPr>
          <p:cNvPr id="13" name="Freeform 13"/>
          <p:cNvSpPr/>
          <p:nvPr/>
        </p:nvSpPr>
        <p:spPr>
          <a:xfrm>
            <a:off x="0" y="1441034"/>
            <a:ext cx="12192000" cy="4731166"/>
          </a:xfrm>
          <a:custGeom>
            <a:avLst/>
            <a:gdLst/>
            <a:ahLst/>
            <a:cxnLst/>
            <a:rect l="l" t="t" r="r" b="b"/>
            <a:pathLst>
              <a:path w="18288000" h="7096749">
                <a:moveTo>
                  <a:pt x="0" y="0"/>
                </a:moveTo>
                <a:lnTo>
                  <a:pt x="18288000" y="0"/>
                </a:lnTo>
                <a:lnTo>
                  <a:pt x="18288000" y="7096749"/>
                </a:lnTo>
                <a:lnTo>
                  <a:pt x="0" y="7096749"/>
                </a:lnTo>
                <a:lnTo>
                  <a:pt x="0" y="0"/>
                </a:lnTo>
                <a:close/>
              </a:path>
            </a:pathLst>
          </a:custGeom>
          <a:blipFill>
            <a:blip r:embed="rId7">
              <a:alphaModFix amt="20999"/>
            </a:blip>
            <a:stretch>
              <a:fillRect t="-21111" b="-43813"/>
            </a:stretch>
          </a:blipFill>
        </p:spPr>
        <p:txBody>
          <a:bodyPr/>
          <a:lstStyle/>
          <a:p>
            <a:pPr defTabSz="609630"/>
            <a:endParaRPr lang="en-US" sz="1200">
              <a:solidFill>
                <a:prstClr val="black"/>
              </a:solidFill>
              <a:latin typeface="Calibri"/>
            </a:endParaRPr>
          </a:p>
        </p:txBody>
      </p:sp>
      <p:sp>
        <p:nvSpPr>
          <p:cNvPr id="14" name="TextBox 14"/>
          <p:cNvSpPr txBox="1"/>
          <p:nvPr/>
        </p:nvSpPr>
        <p:spPr>
          <a:xfrm>
            <a:off x="403662" y="2950745"/>
            <a:ext cx="11384677" cy="974626"/>
          </a:xfrm>
          <a:prstGeom prst="rect">
            <a:avLst/>
          </a:prstGeom>
        </p:spPr>
        <p:txBody>
          <a:bodyPr lIns="0" tIns="0" rIns="0" bIns="0" rtlCol="0" anchor="t">
            <a:spAutoFit/>
          </a:bodyPr>
          <a:lstStyle/>
          <a:p>
            <a:pPr algn="ctr" defTabSz="609630">
              <a:lnSpc>
                <a:spcPts val="4825"/>
              </a:lnSpc>
            </a:pPr>
            <a:r>
              <a:rPr lang="en-US" sz="4160" b="1" spc="-133" dirty="0">
                <a:solidFill>
                  <a:srgbClr val="85CBDB"/>
                </a:solidFill>
                <a:latin typeface="Montserrat Bold"/>
                <a:ea typeface="Montserrat Bold"/>
                <a:cs typeface="Montserrat Bold"/>
                <a:sym typeface="Montserrat Bold"/>
              </a:rPr>
              <a:t>THE CLIMATE SOVEREIGNTY FRAMEWORK</a:t>
            </a:r>
          </a:p>
          <a:p>
            <a:pPr algn="ctr" defTabSz="609630">
              <a:lnSpc>
                <a:spcPts val="2806"/>
              </a:lnSpc>
            </a:pPr>
            <a:r>
              <a:rPr lang="en-US" sz="2419" b="1" spc="-77" dirty="0">
                <a:solidFill>
                  <a:srgbClr val="CDDBB6"/>
                </a:solidFill>
                <a:latin typeface="Montserrat Bold"/>
                <a:ea typeface="Montserrat Bold"/>
                <a:cs typeface="Montserrat Bold"/>
                <a:sym typeface="Montserrat Bold"/>
              </a:rPr>
              <a:t>“IF YOU KNEW YOUR HOME WAS SINKING, WHAT WOULD YOU DO?”</a:t>
            </a:r>
          </a:p>
        </p:txBody>
      </p:sp>
      <p:sp>
        <p:nvSpPr>
          <p:cNvPr id="15" name="TextBox 15"/>
          <p:cNvSpPr txBox="1"/>
          <p:nvPr/>
        </p:nvSpPr>
        <p:spPr>
          <a:xfrm>
            <a:off x="2038009" y="5601011"/>
            <a:ext cx="8115983" cy="297454"/>
          </a:xfrm>
          <a:prstGeom prst="rect">
            <a:avLst/>
          </a:prstGeom>
        </p:spPr>
        <p:txBody>
          <a:bodyPr lIns="0" tIns="0" rIns="0" bIns="0" rtlCol="0" anchor="t">
            <a:spAutoFit/>
          </a:bodyPr>
          <a:lstStyle/>
          <a:p>
            <a:pPr algn="ctr" defTabSz="609630">
              <a:lnSpc>
                <a:spcPts val="2519"/>
              </a:lnSpc>
              <a:spcBef>
                <a:spcPct val="0"/>
              </a:spcBef>
            </a:pPr>
            <a:r>
              <a:rPr lang="en-US" sz="1799" spc="-37">
                <a:solidFill>
                  <a:srgbClr val="FFFFFF"/>
                </a:solidFill>
                <a:latin typeface="Montserrat"/>
                <a:ea typeface="Montserrat"/>
                <a:cs typeface="Montserrat"/>
                <a:sym typeface="Montserrat"/>
              </a:rPr>
              <a:t>A PLAN FOR SMALL ISLAND DEVELOPING STATES</a:t>
            </a:r>
          </a:p>
        </p:txBody>
      </p:sp>
      <p:sp>
        <p:nvSpPr>
          <p:cNvPr id="16" name="TextBox 16"/>
          <p:cNvSpPr txBox="1"/>
          <p:nvPr/>
        </p:nvSpPr>
        <p:spPr>
          <a:xfrm>
            <a:off x="3388900" y="6299200"/>
            <a:ext cx="5556180" cy="301365"/>
          </a:xfrm>
          <a:prstGeom prst="rect">
            <a:avLst/>
          </a:prstGeom>
        </p:spPr>
        <p:txBody>
          <a:bodyPr lIns="0" tIns="0" rIns="0" bIns="0" rtlCol="0" anchor="t">
            <a:spAutoFit/>
          </a:bodyPr>
          <a:lstStyle/>
          <a:p>
            <a:pPr algn="ctr" defTabSz="609630">
              <a:lnSpc>
                <a:spcPts val="2519"/>
              </a:lnSpc>
              <a:spcBef>
                <a:spcPct val="0"/>
              </a:spcBef>
            </a:pPr>
            <a:r>
              <a:rPr lang="en-US" sz="1799" spc="-66">
                <a:solidFill>
                  <a:srgbClr val="CDDBB6"/>
                </a:solidFill>
                <a:latin typeface="ABeeZee"/>
                <a:ea typeface="ABeeZee"/>
                <a:cs typeface="ABeeZee"/>
                <a:sym typeface="ABeeZee"/>
              </a:rPr>
              <a:t>PREPARED BY MILES SCHERER AND KENNEDY KING</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92944"/>
            <a:ext cx="12192000" cy="5865057"/>
            <a:chOff x="0" y="0"/>
            <a:chExt cx="4816593" cy="2317059"/>
          </a:xfrm>
        </p:grpSpPr>
        <p:sp>
          <p:nvSpPr>
            <p:cNvPr id="3" name="Freeform 3"/>
            <p:cNvSpPr/>
            <p:nvPr/>
          </p:nvSpPr>
          <p:spPr>
            <a:xfrm>
              <a:off x="0" y="0"/>
              <a:ext cx="4816592" cy="2317059"/>
            </a:xfrm>
            <a:custGeom>
              <a:avLst/>
              <a:gdLst/>
              <a:ahLst/>
              <a:cxnLst/>
              <a:rect l="l" t="t" r="r" b="b"/>
              <a:pathLst>
                <a:path w="4816592" h="2317059">
                  <a:moveTo>
                    <a:pt x="0" y="0"/>
                  </a:moveTo>
                  <a:lnTo>
                    <a:pt x="4816592" y="0"/>
                  </a:lnTo>
                  <a:lnTo>
                    <a:pt x="4816592" y="2317059"/>
                  </a:lnTo>
                  <a:lnTo>
                    <a:pt x="0" y="2317059"/>
                  </a:lnTo>
                  <a:close/>
                </a:path>
              </a:pathLst>
            </a:custGeom>
            <a:solidFill>
              <a:srgbClr val="3D4B5A"/>
            </a:solidFill>
          </p:spPr>
          <p:txBody>
            <a:bodyPr/>
            <a:lstStyle/>
            <a:p>
              <a:pPr defTabSz="609630"/>
              <a:endParaRPr lang="en-US" sz="1200">
                <a:solidFill>
                  <a:prstClr val="black"/>
                </a:solidFill>
                <a:latin typeface="Calibri"/>
              </a:endParaRPr>
            </a:p>
          </p:txBody>
        </p:sp>
        <p:sp>
          <p:nvSpPr>
            <p:cNvPr id="4" name="TextBox 4"/>
            <p:cNvSpPr txBox="1"/>
            <p:nvPr/>
          </p:nvSpPr>
          <p:spPr>
            <a:xfrm>
              <a:off x="0" y="-38100"/>
              <a:ext cx="4816593" cy="235515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0" y="992944"/>
            <a:ext cx="12192000" cy="5865057"/>
          </a:xfrm>
          <a:custGeom>
            <a:avLst/>
            <a:gdLst/>
            <a:ahLst/>
            <a:cxnLst/>
            <a:rect l="l" t="t" r="r" b="b"/>
            <a:pathLst>
              <a:path w="18288000" h="8797585">
                <a:moveTo>
                  <a:pt x="0" y="0"/>
                </a:moveTo>
                <a:lnTo>
                  <a:pt x="18288000" y="0"/>
                </a:lnTo>
                <a:lnTo>
                  <a:pt x="18288000" y="8797585"/>
                </a:lnTo>
                <a:lnTo>
                  <a:pt x="0" y="8797585"/>
                </a:lnTo>
                <a:lnTo>
                  <a:pt x="0" y="0"/>
                </a:lnTo>
                <a:close/>
              </a:path>
            </a:pathLst>
          </a:custGeom>
          <a:blipFill>
            <a:blip r:embed="rId2">
              <a:alphaModFix amt="13000"/>
            </a:blip>
            <a:stretch>
              <a:fillRect t="-22476" b="-16020"/>
            </a:stretch>
          </a:blipFill>
        </p:spPr>
        <p:txBody>
          <a:bodyPr/>
          <a:lstStyle/>
          <a:p>
            <a:pPr defTabSz="609630"/>
            <a:endParaRPr lang="en-US" sz="1200">
              <a:solidFill>
                <a:prstClr val="black"/>
              </a:solidFill>
              <a:latin typeface="Calibri"/>
            </a:endParaRPr>
          </a:p>
        </p:txBody>
      </p:sp>
      <p:grpSp>
        <p:nvGrpSpPr>
          <p:cNvPr id="6" name="Group 6"/>
          <p:cNvGrpSpPr/>
          <p:nvPr/>
        </p:nvGrpSpPr>
        <p:grpSpPr>
          <a:xfrm>
            <a:off x="0" y="1"/>
            <a:ext cx="12192000" cy="992943"/>
            <a:chOff x="0" y="0"/>
            <a:chExt cx="4816593" cy="392274"/>
          </a:xfrm>
        </p:grpSpPr>
        <p:sp>
          <p:nvSpPr>
            <p:cNvPr id="7" name="Freeform 7"/>
            <p:cNvSpPr/>
            <p:nvPr/>
          </p:nvSpPr>
          <p:spPr>
            <a:xfrm>
              <a:off x="0" y="0"/>
              <a:ext cx="4816592" cy="392274"/>
            </a:xfrm>
            <a:custGeom>
              <a:avLst/>
              <a:gdLst/>
              <a:ahLst/>
              <a:cxnLst/>
              <a:rect l="l" t="t" r="r" b="b"/>
              <a:pathLst>
                <a:path w="4816592" h="392274">
                  <a:moveTo>
                    <a:pt x="0" y="0"/>
                  </a:moveTo>
                  <a:lnTo>
                    <a:pt x="4816592" y="0"/>
                  </a:lnTo>
                  <a:lnTo>
                    <a:pt x="4816592" y="392274"/>
                  </a:lnTo>
                  <a:lnTo>
                    <a:pt x="0" y="392274"/>
                  </a:lnTo>
                  <a:close/>
                </a:path>
              </a:pathLst>
            </a:custGeom>
            <a:solidFill>
              <a:srgbClr val="264F7A"/>
            </a:solidFill>
          </p:spPr>
          <p:txBody>
            <a:bodyPr/>
            <a:lstStyle/>
            <a:p>
              <a:pPr defTabSz="609630"/>
              <a:endParaRPr lang="en-US" sz="1200">
                <a:solidFill>
                  <a:prstClr val="black"/>
                </a:solidFill>
                <a:latin typeface="Calibri"/>
              </a:endParaRPr>
            </a:p>
          </p:txBody>
        </p:sp>
        <p:sp>
          <p:nvSpPr>
            <p:cNvPr id="8" name="TextBox 8"/>
            <p:cNvSpPr txBox="1"/>
            <p:nvPr/>
          </p:nvSpPr>
          <p:spPr>
            <a:xfrm>
              <a:off x="0" y="-38100"/>
              <a:ext cx="4816593" cy="43037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9" name="Freeform 9"/>
          <p:cNvSpPr/>
          <p:nvPr/>
        </p:nvSpPr>
        <p:spPr>
          <a:xfrm>
            <a:off x="6256093" y="1261719"/>
            <a:ext cx="5173907" cy="3832215"/>
          </a:xfrm>
          <a:custGeom>
            <a:avLst/>
            <a:gdLst/>
            <a:ahLst/>
            <a:cxnLst/>
            <a:rect l="l" t="t" r="r" b="b"/>
            <a:pathLst>
              <a:path w="7632674" h="5635941">
                <a:moveTo>
                  <a:pt x="0" y="0"/>
                </a:moveTo>
                <a:lnTo>
                  <a:pt x="7632674" y="0"/>
                </a:lnTo>
                <a:lnTo>
                  <a:pt x="7632674" y="5635940"/>
                </a:lnTo>
                <a:lnTo>
                  <a:pt x="0" y="563594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284044" y="218798"/>
            <a:ext cx="3327147" cy="474938"/>
          </a:xfrm>
          <a:prstGeom prst="rect">
            <a:avLst/>
          </a:prstGeom>
        </p:spPr>
        <p:txBody>
          <a:bodyPr lIns="0" tIns="0" rIns="0" bIns="0" rtlCol="0" anchor="t">
            <a:spAutoFit/>
          </a:bodyPr>
          <a:lstStyle/>
          <a:p>
            <a:pPr algn="ctr" defTabSz="609630">
              <a:lnSpc>
                <a:spcPts val="3985"/>
              </a:lnSpc>
              <a:spcBef>
                <a:spcPct val="0"/>
              </a:spcBef>
            </a:pPr>
            <a:r>
              <a:rPr lang="en-US" sz="2846" b="1" spc="-31">
                <a:solidFill>
                  <a:srgbClr val="FFFFFF"/>
                </a:solidFill>
                <a:latin typeface="Montserrat Bold"/>
                <a:ea typeface="Montserrat Bold"/>
                <a:cs typeface="Montserrat Bold"/>
                <a:sym typeface="Montserrat Bold"/>
              </a:rPr>
              <a:t>THE CRISIS</a:t>
            </a:r>
          </a:p>
        </p:txBody>
      </p:sp>
      <p:grpSp>
        <p:nvGrpSpPr>
          <p:cNvPr id="11" name="Group 11"/>
          <p:cNvGrpSpPr/>
          <p:nvPr/>
        </p:nvGrpSpPr>
        <p:grpSpPr>
          <a:xfrm>
            <a:off x="1112473" y="1484868"/>
            <a:ext cx="4686163" cy="916880"/>
            <a:chOff x="0" y="0"/>
            <a:chExt cx="2137363" cy="418190"/>
          </a:xfrm>
        </p:grpSpPr>
        <p:sp>
          <p:nvSpPr>
            <p:cNvPr id="12" name="Freeform 12"/>
            <p:cNvSpPr/>
            <p:nvPr/>
          </p:nvSpPr>
          <p:spPr>
            <a:xfrm>
              <a:off x="0" y="0"/>
              <a:ext cx="2137363" cy="418190"/>
            </a:xfrm>
            <a:custGeom>
              <a:avLst/>
              <a:gdLst/>
              <a:ahLst/>
              <a:cxnLst/>
              <a:rect l="l" t="t" r="r" b="b"/>
              <a:pathLst>
                <a:path w="2137363" h="418190">
                  <a:moveTo>
                    <a:pt x="56171" y="0"/>
                  </a:moveTo>
                  <a:lnTo>
                    <a:pt x="2081192" y="0"/>
                  </a:lnTo>
                  <a:cubicBezTo>
                    <a:pt x="2096090" y="0"/>
                    <a:pt x="2110377" y="5918"/>
                    <a:pt x="2120911" y="16452"/>
                  </a:cubicBezTo>
                  <a:cubicBezTo>
                    <a:pt x="2131445" y="26986"/>
                    <a:pt x="2137363" y="41273"/>
                    <a:pt x="2137363" y="56171"/>
                  </a:cubicBezTo>
                  <a:lnTo>
                    <a:pt x="2137363" y="362019"/>
                  </a:lnTo>
                  <a:cubicBezTo>
                    <a:pt x="2137363" y="376916"/>
                    <a:pt x="2131445" y="391204"/>
                    <a:pt x="2120911" y="401738"/>
                  </a:cubicBezTo>
                  <a:cubicBezTo>
                    <a:pt x="2110377" y="412272"/>
                    <a:pt x="2096090" y="418190"/>
                    <a:pt x="2081192" y="418190"/>
                  </a:cubicBezTo>
                  <a:lnTo>
                    <a:pt x="56171" y="418190"/>
                  </a:lnTo>
                  <a:cubicBezTo>
                    <a:pt x="41273" y="418190"/>
                    <a:pt x="26986" y="412272"/>
                    <a:pt x="16452" y="401738"/>
                  </a:cubicBezTo>
                  <a:cubicBezTo>
                    <a:pt x="5918" y="391204"/>
                    <a:pt x="0" y="376916"/>
                    <a:pt x="0" y="362019"/>
                  </a:cubicBezTo>
                  <a:lnTo>
                    <a:pt x="0" y="56171"/>
                  </a:lnTo>
                  <a:cubicBezTo>
                    <a:pt x="0" y="41273"/>
                    <a:pt x="5918" y="26986"/>
                    <a:pt x="16452" y="16452"/>
                  </a:cubicBezTo>
                  <a:cubicBezTo>
                    <a:pt x="26986" y="5918"/>
                    <a:pt x="41273" y="0"/>
                    <a:pt x="56171" y="0"/>
                  </a:cubicBezTo>
                  <a:close/>
                </a:path>
              </a:pathLst>
            </a:custGeom>
            <a:solidFill>
              <a:srgbClr val="0080C0"/>
            </a:solidFill>
          </p:spPr>
          <p:txBody>
            <a:bodyPr/>
            <a:lstStyle/>
            <a:p>
              <a:pPr defTabSz="609630"/>
              <a:endParaRPr lang="en-US" sz="1200">
                <a:solidFill>
                  <a:prstClr val="black"/>
                </a:solidFill>
                <a:latin typeface="Calibri"/>
              </a:endParaRPr>
            </a:p>
          </p:txBody>
        </p:sp>
        <p:sp>
          <p:nvSpPr>
            <p:cNvPr id="13" name="TextBox 13"/>
            <p:cNvSpPr txBox="1"/>
            <p:nvPr/>
          </p:nvSpPr>
          <p:spPr>
            <a:xfrm>
              <a:off x="0" y="-38100"/>
              <a:ext cx="2137363" cy="45629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4" name="Group 14"/>
          <p:cNvGrpSpPr/>
          <p:nvPr/>
        </p:nvGrpSpPr>
        <p:grpSpPr>
          <a:xfrm>
            <a:off x="881324" y="1299113"/>
            <a:ext cx="1600146" cy="1149003"/>
            <a:chOff x="-103534" y="-38100"/>
            <a:chExt cx="729828" cy="524061"/>
          </a:xfrm>
        </p:grpSpPr>
        <p:sp>
          <p:nvSpPr>
            <p:cNvPr id="15" name="Freeform 15"/>
            <p:cNvSpPr/>
            <p:nvPr/>
          </p:nvSpPr>
          <p:spPr>
            <a:xfrm>
              <a:off x="-103534" y="399"/>
              <a:ext cx="626294" cy="485562"/>
            </a:xfrm>
            <a:custGeom>
              <a:avLst/>
              <a:gdLst/>
              <a:ahLst/>
              <a:cxnLst/>
              <a:rect l="l" t="t" r="r" b="b"/>
              <a:pathLst>
                <a:path w="626294" h="485562">
                  <a:moveTo>
                    <a:pt x="191695" y="0"/>
                  </a:moveTo>
                  <a:lnTo>
                    <a:pt x="434599" y="0"/>
                  </a:lnTo>
                  <a:cubicBezTo>
                    <a:pt x="485440" y="0"/>
                    <a:pt x="534198" y="20196"/>
                    <a:pt x="570148" y="56146"/>
                  </a:cubicBezTo>
                  <a:cubicBezTo>
                    <a:pt x="606098" y="92096"/>
                    <a:pt x="626294" y="140854"/>
                    <a:pt x="626294" y="191695"/>
                  </a:cubicBezTo>
                  <a:lnTo>
                    <a:pt x="626294" y="293867"/>
                  </a:lnTo>
                  <a:cubicBezTo>
                    <a:pt x="626294" y="344708"/>
                    <a:pt x="606098" y="393466"/>
                    <a:pt x="570148" y="429416"/>
                  </a:cubicBezTo>
                  <a:cubicBezTo>
                    <a:pt x="534198" y="465366"/>
                    <a:pt x="485440" y="485562"/>
                    <a:pt x="434599" y="485562"/>
                  </a:cubicBezTo>
                  <a:lnTo>
                    <a:pt x="191695" y="485562"/>
                  </a:lnTo>
                  <a:cubicBezTo>
                    <a:pt x="140854" y="485562"/>
                    <a:pt x="92096" y="465366"/>
                    <a:pt x="56146" y="429416"/>
                  </a:cubicBezTo>
                  <a:cubicBezTo>
                    <a:pt x="20196" y="393466"/>
                    <a:pt x="0" y="344708"/>
                    <a:pt x="0" y="293867"/>
                  </a:cubicBezTo>
                  <a:lnTo>
                    <a:pt x="0" y="191695"/>
                  </a:lnTo>
                  <a:cubicBezTo>
                    <a:pt x="0" y="140854"/>
                    <a:pt x="20196" y="92096"/>
                    <a:pt x="56146" y="56146"/>
                  </a:cubicBezTo>
                  <a:cubicBezTo>
                    <a:pt x="92096" y="20196"/>
                    <a:pt x="140854" y="0"/>
                    <a:pt x="191695" y="0"/>
                  </a:cubicBezTo>
                  <a:close/>
                </a:path>
              </a:pathLst>
            </a:custGeom>
            <a:solidFill>
              <a:srgbClr val="0A2847"/>
            </a:solidFill>
          </p:spPr>
          <p:txBody>
            <a:bodyPr/>
            <a:lstStyle/>
            <a:p>
              <a:pPr defTabSz="609630"/>
              <a:endParaRPr lang="en-US" sz="1200">
                <a:solidFill>
                  <a:prstClr val="black"/>
                </a:solidFill>
                <a:latin typeface="Calibri"/>
              </a:endParaRPr>
            </a:p>
          </p:txBody>
        </p:sp>
        <p:sp>
          <p:nvSpPr>
            <p:cNvPr id="16" name="TextBox 16"/>
            <p:cNvSpPr txBox="1"/>
            <p:nvPr/>
          </p:nvSpPr>
          <p:spPr>
            <a:xfrm>
              <a:off x="0" y="-38100"/>
              <a:ext cx="626294" cy="52366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7" name="Group 17"/>
          <p:cNvGrpSpPr/>
          <p:nvPr/>
        </p:nvGrpSpPr>
        <p:grpSpPr>
          <a:xfrm>
            <a:off x="1076698" y="2749333"/>
            <a:ext cx="4686163" cy="916880"/>
            <a:chOff x="0" y="0"/>
            <a:chExt cx="2137363" cy="418190"/>
          </a:xfrm>
        </p:grpSpPr>
        <p:sp>
          <p:nvSpPr>
            <p:cNvPr id="18" name="Freeform 18"/>
            <p:cNvSpPr/>
            <p:nvPr/>
          </p:nvSpPr>
          <p:spPr>
            <a:xfrm>
              <a:off x="0" y="0"/>
              <a:ext cx="2137363" cy="418190"/>
            </a:xfrm>
            <a:custGeom>
              <a:avLst/>
              <a:gdLst/>
              <a:ahLst/>
              <a:cxnLst/>
              <a:rect l="l" t="t" r="r" b="b"/>
              <a:pathLst>
                <a:path w="2137363" h="418190">
                  <a:moveTo>
                    <a:pt x="56171" y="0"/>
                  </a:moveTo>
                  <a:lnTo>
                    <a:pt x="2081192" y="0"/>
                  </a:lnTo>
                  <a:cubicBezTo>
                    <a:pt x="2096090" y="0"/>
                    <a:pt x="2110377" y="5918"/>
                    <a:pt x="2120911" y="16452"/>
                  </a:cubicBezTo>
                  <a:cubicBezTo>
                    <a:pt x="2131445" y="26986"/>
                    <a:pt x="2137363" y="41273"/>
                    <a:pt x="2137363" y="56171"/>
                  </a:cubicBezTo>
                  <a:lnTo>
                    <a:pt x="2137363" y="362019"/>
                  </a:lnTo>
                  <a:cubicBezTo>
                    <a:pt x="2137363" y="376916"/>
                    <a:pt x="2131445" y="391204"/>
                    <a:pt x="2120911" y="401738"/>
                  </a:cubicBezTo>
                  <a:cubicBezTo>
                    <a:pt x="2110377" y="412272"/>
                    <a:pt x="2096090" y="418190"/>
                    <a:pt x="2081192" y="418190"/>
                  </a:cubicBezTo>
                  <a:lnTo>
                    <a:pt x="56171" y="418190"/>
                  </a:lnTo>
                  <a:cubicBezTo>
                    <a:pt x="41273" y="418190"/>
                    <a:pt x="26986" y="412272"/>
                    <a:pt x="16452" y="401738"/>
                  </a:cubicBezTo>
                  <a:cubicBezTo>
                    <a:pt x="5918" y="391204"/>
                    <a:pt x="0" y="376916"/>
                    <a:pt x="0" y="362019"/>
                  </a:cubicBezTo>
                  <a:lnTo>
                    <a:pt x="0" y="56171"/>
                  </a:lnTo>
                  <a:cubicBezTo>
                    <a:pt x="0" y="41273"/>
                    <a:pt x="5918" y="26986"/>
                    <a:pt x="16452" y="16452"/>
                  </a:cubicBezTo>
                  <a:cubicBezTo>
                    <a:pt x="26986" y="5918"/>
                    <a:pt x="41273" y="0"/>
                    <a:pt x="56171" y="0"/>
                  </a:cubicBezTo>
                  <a:close/>
                </a:path>
              </a:pathLst>
            </a:custGeom>
            <a:solidFill>
              <a:srgbClr val="0080C0"/>
            </a:solidFill>
          </p:spPr>
          <p:txBody>
            <a:bodyPr/>
            <a:lstStyle/>
            <a:p>
              <a:pPr defTabSz="609630"/>
              <a:endParaRPr lang="en-US" sz="1200">
                <a:solidFill>
                  <a:prstClr val="black"/>
                </a:solidFill>
                <a:latin typeface="Calibri"/>
              </a:endParaRPr>
            </a:p>
          </p:txBody>
        </p:sp>
        <p:sp>
          <p:nvSpPr>
            <p:cNvPr id="19" name="TextBox 19"/>
            <p:cNvSpPr txBox="1"/>
            <p:nvPr/>
          </p:nvSpPr>
          <p:spPr>
            <a:xfrm>
              <a:off x="0" y="-38100"/>
              <a:ext cx="2137363" cy="45629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0" name="Group 20"/>
          <p:cNvGrpSpPr/>
          <p:nvPr/>
        </p:nvGrpSpPr>
        <p:grpSpPr>
          <a:xfrm>
            <a:off x="871648" y="2692338"/>
            <a:ext cx="1373148" cy="1064594"/>
            <a:chOff x="0" y="0"/>
            <a:chExt cx="626294" cy="485562"/>
          </a:xfrm>
        </p:grpSpPr>
        <p:sp>
          <p:nvSpPr>
            <p:cNvPr id="21" name="Freeform 21"/>
            <p:cNvSpPr/>
            <p:nvPr/>
          </p:nvSpPr>
          <p:spPr>
            <a:xfrm>
              <a:off x="0" y="0"/>
              <a:ext cx="626294" cy="485562"/>
            </a:xfrm>
            <a:custGeom>
              <a:avLst/>
              <a:gdLst/>
              <a:ahLst/>
              <a:cxnLst/>
              <a:rect l="l" t="t" r="r" b="b"/>
              <a:pathLst>
                <a:path w="626294" h="485562">
                  <a:moveTo>
                    <a:pt x="191695" y="0"/>
                  </a:moveTo>
                  <a:lnTo>
                    <a:pt x="434599" y="0"/>
                  </a:lnTo>
                  <a:cubicBezTo>
                    <a:pt x="485440" y="0"/>
                    <a:pt x="534198" y="20196"/>
                    <a:pt x="570148" y="56146"/>
                  </a:cubicBezTo>
                  <a:cubicBezTo>
                    <a:pt x="606098" y="92096"/>
                    <a:pt x="626294" y="140854"/>
                    <a:pt x="626294" y="191695"/>
                  </a:cubicBezTo>
                  <a:lnTo>
                    <a:pt x="626294" y="293867"/>
                  </a:lnTo>
                  <a:cubicBezTo>
                    <a:pt x="626294" y="344708"/>
                    <a:pt x="606098" y="393466"/>
                    <a:pt x="570148" y="429416"/>
                  </a:cubicBezTo>
                  <a:cubicBezTo>
                    <a:pt x="534198" y="465366"/>
                    <a:pt x="485440" y="485562"/>
                    <a:pt x="434599" y="485562"/>
                  </a:cubicBezTo>
                  <a:lnTo>
                    <a:pt x="191695" y="485562"/>
                  </a:lnTo>
                  <a:cubicBezTo>
                    <a:pt x="140854" y="485562"/>
                    <a:pt x="92096" y="465366"/>
                    <a:pt x="56146" y="429416"/>
                  </a:cubicBezTo>
                  <a:cubicBezTo>
                    <a:pt x="20196" y="393466"/>
                    <a:pt x="0" y="344708"/>
                    <a:pt x="0" y="293867"/>
                  </a:cubicBezTo>
                  <a:lnTo>
                    <a:pt x="0" y="191695"/>
                  </a:lnTo>
                  <a:cubicBezTo>
                    <a:pt x="0" y="140854"/>
                    <a:pt x="20196" y="92096"/>
                    <a:pt x="56146" y="56146"/>
                  </a:cubicBezTo>
                  <a:cubicBezTo>
                    <a:pt x="92096" y="20196"/>
                    <a:pt x="140854" y="0"/>
                    <a:pt x="191695" y="0"/>
                  </a:cubicBezTo>
                  <a:close/>
                </a:path>
              </a:pathLst>
            </a:custGeom>
            <a:solidFill>
              <a:srgbClr val="0A2847"/>
            </a:solidFill>
          </p:spPr>
          <p:txBody>
            <a:bodyPr/>
            <a:lstStyle/>
            <a:p>
              <a:pPr defTabSz="609630"/>
              <a:endParaRPr lang="en-US" sz="1200">
                <a:solidFill>
                  <a:prstClr val="black"/>
                </a:solidFill>
                <a:latin typeface="Calibri"/>
              </a:endParaRPr>
            </a:p>
          </p:txBody>
        </p:sp>
        <p:sp>
          <p:nvSpPr>
            <p:cNvPr id="22" name="TextBox 22"/>
            <p:cNvSpPr txBox="1"/>
            <p:nvPr/>
          </p:nvSpPr>
          <p:spPr>
            <a:xfrm>
              <a:off x="0" y="-38100"/>
              <a:ext cx="626294" cy="52366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3" name="Group 23"/>
          <p:cNvGrpSpPr/>
          <p:nvPr/>
        </p:nvGrpSpPr>
        <p:grpSpPr>
          <a:xfrm>
            <a:off x="1076698" y="4001743"/>
            <a:ext cx="4686163" cy="916880"/>
            <a:chOff x="0" y="0"/>
            <a:chExt cx="2137363" cy="418190"/>
          </a:xfrm>
        </p:grpSpPr>
        <p:sp>
          <p:nvSpPr>
            <p:cNvPr id="24" name="Freeform 24"/>
            <p:cNvSpPr/>
            <p:nvPr/>
          </p:nvSpPr>
          <p:spPr>
            <a:xfrm>
              <a:off x="0" y="0"/>
              <a:ext cx="2137363" cy="418190"/>
            </a:xfrm>
            <a:custGeom>
              <a:avLst/>
              <a:gdLst/>
              <a:ahLst/>
              <a:cxnLst/>
              <a:rect l="l" t="t" r="r" b="b"/>
              <a:pathLst>
                <a:path w="2137363" h="418190">
                  <a:moveTo>
                    <a:pt x="56171" y="0"/>
                  </a:moveTo>
                  <a:lnTo>
                    <a:pt x="2081192" y="0"/>
                  </a:lnTo>
                  <a:cubicBezTo>
                    <a:pt x="2096090" y="0"/>
                    <a:pt x="2110377" y="5918"/>
                    <a:pt x="2120911" y="16452"/>
                  </a:cubicBezTo>
                  <a:cubicBezTo>
                    <a:pt x="2131445" y="26986"/>
                    <a:pt x="2137363" y="41273"/>
                    <a:pt x="2137363" y="56171"/>
                  </a:cubicBezTo>
                  <a:lnTo>
                    <a:pt x="2137363" y="362019"/>
                  </a:lnTo>
                  <a:cubicBezTo>
                    <a:pt x="2137363" y="376916"/>
                    <a:pt x="2131445" y="391204"/>
                    <a:pt x="2120911" y="401738"/>
                  </a:cubicBezTo>
                  <a:cubicBezTo>
                    <a:pt x="2110377" y="412272"/>
                    <a:pt x="2096090" y="418190"/>
                    <a:pt x="2081192" y="418190"/>
                  </a:cubicBezTo>
                  <a:lnTo>
                    <a:pt x="56171" y="418190"/>
                  </a:lnTo>
                  <a:cubicBezTo>
                    <a:pt x="41273" y="418190"/>
                    <a:pt x="26986" y="412272"/>
                    <a:pt x="16452" y="401738"/>
                  </a:cubicBezTo>
                  <a:cubicBezTo>
                    <a:pt x="5918" y="391204"/>
                    <a:pt x="0" y="376916"/>
                    <a:pt x="0" y="362019"/>
                  </a:cubicBezTo>
                  <a:lnTo>
                    <a:pt x="0" y="56171"/>
                  </a:lnTo>
                  <a:cubicBezTo>
                    <a:pt x="0" y="41273"/>
                    <a:pt x="5918" y="26986"/>
                    <a:pt x="16452" y="16452"/>
                  </a:cubicBezTo>
                  <a:cubicBezTo>
                    <a:pt x="26986" y="5918"/>
                    <a:pt x="41273" y="0"/>
                    <a:pt x="56171" y="0"/>
                  </a:cubicBezTo>
                  <a:close/>
                </a:path>
              </a:pathLst>
            </a:custGeom>
            <a:solidFill>
              <a:srgbClr val="0080C0"/>
            </a:solidFill>
          </p:spPr>
          <p:txBody>
            <a:bodyPr/>
            <a:lstStyle/>
            <a:p>
              <a:pPr defTabSz="609630"/>
              <a:endParaRPr lang="en-US" sz="1200">
                <a:solidFill>
                  <a:prstClr val="black"/>
                </a:solidFill>
                <a:latin typeface="Calibri"/>
              </a:endParaRPr>
            </a:p>
          </p:txBody>
        </p:sp>
        <p:sp>
          <p:nvSpPr>
            <p:cNvPr id="25" name="TextBox 25"/>
            <p:cNvSpPr txBox="1"/>
            <p:nvPr/>
          </p:nvSpPr>
          <p:spPr>
            <a:xfrm>
              <a:off x="0" y="-38100"/>
              <a:ext cx="2137363" cy="45629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6" name="Group 26"/>
          <p:cNvGrpSpPr/>
          <p:nvPr/>
        </p:nvGrpSpPr>
        <p:grpSpPr>
          <a:xfrm>
            <a:off x="912273" y="3937564"/>
            <a:ext cx="1373148" cy="1064594"/>
            <a:chOff x="0" y="0"/>
            <a:chExt cx="626294" cy="485562"/>
          </a:xfrm>
        </p:grpSpPr>
        <p:sp>
          <p:nvSpPr>
            <p:cNvPr id="27" name="Freeform 27"/>
            <p:cNvSpPr/>
            <p:nvPr/>
          </p:nvSpPr>
          <p:spPr>
            <a:xfrm>
              <a:off x="0" y="0"/>
              <a:ext cx="626294" cy="485562"/>
            </a:xfrm>
            <a:custGeom>
              <a:avLst/>
              <a:gdLst/>
              <a:ahLst/>
              <a:cxnLst/>
              <a:rect l="l" t="t" r="r" b="b"/>
              <a:pathLst>
                <a:path w="626294" h="485562">
                  <a:moveTo>
                    <a:pt x="191695" y="0"/>
                  </a:moveTo>
                  <a:lnTo>
                    <a:pt x="434599" y="0"/>
                  </a:lnTo>
                  <a:cubicBezTo>
                    <a:pt x="485440" y="0"/>
                    <a:pt x="534198" y="20196"/>
                    <a:pt x="570148" y="56146"/>
                  </a:cubicBezTo>
                  <a:cubicBezTo>
                    <a:pt x="606098" y="92096"/>
                    <a:pt x="626294" y="140854"/>
                    <a:pt x="626294" y="191695"/>
                  </a:cubicBezTo>
                  <a:lnTo>
                    <a:pt x="626294" y="293867"/>
                  </a:lnTo>
                  <a:cubicBezTo>
                    <a:pt x="626294" y="344708"/>
                    <a:pt x="606098" y="393466"/>
                    <a:pt x="570148" y="429416"/>
                  </a:cubicBezTo>
                  <a:cubicBezTo>
                    <a:pt x="534198" y="465366"/>
                    <a:pt x="485440" y="485562"/>
                    <a:pt x="434599" y="485562"/>
                  </a:cubicBezTo>
                  <a:lnTo>
                    <a:pt x="191695" y="485562"/>
                  </a:lnTo>
                  <a:cubicBezTo>
                    <a:pt x="140854" y="485562"/>
                    <a:pt x="92096" y="465366"/>
                    <a:pt x="56146" y="429416"/>
                  </a:cubicBezTo>
                  <a:cubicBezTo>
                    <a:pt x="20196" y="393466"/>
                    <a:pt x="0" y="344708"/>
                    <a:pt x="0" y="293867"/>
                  </a:cubicBezTo>
                  <a:lnTo>
                    <a:pt x="0" y="191695"/>
                  </a:lnTo>
                  <a:cubicBezTo>
                    <a:pt x="0" y="140854"/>
                    <a:pt x="20196" y="92096"/>
                    <a:pt x="56146" y="56146"/>
                  </a:cubicBezTo>
                  <a:cubicBezTo>
                    <a:pt x="92096" y="20196"/>
                    <a:pt x="140854" y="0"/>
                    <a:pt x="191695" y="0"/>
                  </a:cubicBezTo>
                  <a:close/>
                </a:path>
              </a:pathLst>
            </a:custGeom>
            <a:solidFill>
              <a:srgbClr val="0A2847"/>
            </a:solidFill>
          </p:spPr>
          <p:txBody>
            <a:bodyPr/>
            <a:lstStyle/>
            <a:p>
              <a:pPr defTabSz="609630"/>
              <a:endParaRPr lang="en-US" sz="1200">
                <a:solidFill>
                  <a:prstClr val="black"/>
                </a:solidFill>
                <a:latin typeface="Calibri"/>
              </a:endParaRPr>
            </a:p>
          </p:txBody>
        </p:sp>
        <p:sp>
          <p:nvSpPr>
            <p:cNvPr id="28" name="TextBox 28"/>
            <p:cNvSpPr txBox="1"/>
            <p:nvPr/>
          </p:nvSpPr>
          <p:spPr>
            <a:xfrm>
              <a:off x="0" y="-38100"/>
              <a:ext cx="626294" cy="52366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30" name="TextBox 30"/>
          <p:cNvSpPr txBox="1"/>
          <p:nvPr/>
        </p:nvSpPr>
        <p:spPr>
          <a:xfrm>
            <a:off x="912274" y="2917958"/>
            <a:ext cx="1291897" cy="482312"/>
          </a:xfrm>
          <a:prstGeom prst="rect">
            <a:avLst/>
          </a:prstGeom>
        </p:spPr>
        <p:txBody>
          <a:bodyPr lIns="0" tIns="0" rIns="0" bIns="0" rtlCol="0" anchor="t">
            <a:spAutoFit/>
          </a:bodyPr>
          <a:lstStyle/>
          <a:p>
            <a:pPr algn="ctr" defTabSz="609630">
              <a:lnSpc>
                <a:spcPts val="4036"/>
              </a:lnSpc>
              <a:spcBef>
                <a:spcPct val="0"/>
              </a:spcBef>
            </a:pPr>
            <a:r>
              <a:rPr lang="en-US" sz="2883" dirty="0">
                <a:solidFill>
                  <a:srgbClr val="FF914D"/>
                </a:solidFill>
                <a:latin typeface="Archivo Black"/>
                <a:ea typeface="Archivo Black"/>
                <a:cs typeface="Archivo Black"/>
                <a:sym typeface="Archivo Black"/>
              </a:rPr>
              <a:t>1951</a:t>
            </a:r>
          </a:p>
        </p:txBody>
      </p:sp>
      <p:sp>
        <p:nvSpPr>
          <p:cNvPr id="31" name="TextBox 31"/>
          <p:cNvSpPr txBox="1"/>
          <p:nvPr/>
        </p:nvSpPr>
        <p:spPr>
          <a:xfrm>
            <a:off x="843888" y="4170043"/>
            <a:ext cx="1447335" cy="518732"/>
          </a:xfrm>
          <a:prstGeom prst="rect">
            <a:avLst/>
          </a:prstGeom>
        </p:spPr>
        <p:txBody>
          <a:bodyPr lIns="0" tIns="0" rIns="0" bIns="0" rtlCol="0" anchor="t">
            <a:spAutoFit/>
          </a:bodyPr>
          <a:lstStyle/>
          <a:p>
            <a:pPr algn="ctr" defTabSz="609630">
              <a:lnSpc>
                <a:spcPts val="4348"/>
              </a:lnSpc>
              <a:spcBef>
                <a:spcPct val="0"/>
              </a:spcBef>
            </a:pPr>
            <a:r>
              <a:rPr lang="en-US" sz="3105" dirty="0">
                <a:solidFill>
                  <a:srgbClr val="FF914D"/>
                </a:solidFill>
                <a:latin typeface="Archivo Black"/>
                <a:ea typeface="Archivo Black"/>
                <a:cs typeface="Archivo Black"/>
                <a:sym typeface="Archivo Black"/>
              </a:rPr>
              <a:t>7MIL</a:t>
            </a:r>
          </a:p>
        </p:txBody>
      </p:sp>
      <p:sp>
        <p:nvSpPr>
          <p:cNvPr id="32" name="TextBox 32"/>
          <p:cNvSpPr txBox="1"/>
          <p:nvPr/>
        </p:nvSpPr>
        <p:spPr>
          <a:xfrm>
            <a:off x="2582488" y="1607568"/>
            <a:ext cx="2953374" cy="638060"/>
          </a:xfrm>
          <a:prstGeom prst="rect">
            <a:avLst/>
          </a:prstGeom>
        </p:spPr>
        <p:txBody>
          <a:bodyPr lIns="0" tIns="0" rIns="0" bIns="0" rtlCol="0" anchor="t">
            <a:spAutoFit/>
          </a:bodyPr>
          <a:lstStyle/>
          <a:p>
            <a:pPr defTabSz="609630">
              <a:lnSpc>
                <a:spcPts val="1701"/>
              </a:lnSpc>
              <a:spcBef>
                <a:spcPct val="0"/>
              </a:spcBef>
            </a:pPr>
            <a:r>
              <a:rPr lang="en-US" sz="1215" b="1" dirty="0">
                <a:solidFill>
                  <a:srgbClr val="FFFFFF"/>
                </a:solidFill>
                <a:latin typeface="Montserrat Bold"/>
                <a:ea typeface="Montserrat Bold"/>
                <a:cs typeface="Montserrat Bold"/>
                <a:sym typeface="Montserrat Bold"/>
              </a:rPr>
              <a:t>PACIFIC ISLAND NATIONS </a:t>
            </a:r>
            <a:r>
              <a:rPr lang="en-US" sz="1215" dirty="0">
                <a:solidFill>
                  <a:srgbClr val="FFFFFF"/>
                </a:solidFill>
                <a:latin typeface="Montserrat"/>
                <a:ea typeface="Montserrat"/>
                <a:cs typeface="Montserrat"/>
                <a:sym typeface="Montserrat"/>
              </a:rPr>
              <a:t>FACE </a:t>
            </a:r>
            <a:r>
              <a:rPr lang="en-US" sz="1215" b="1" dirty="0">
                <a:solidFill>
                  <a:srgbClr val="FFFFFF"/>
                </a:solidFill>
                <a:latin typeface="Montserrat Bold"/>
                <a:ea typeface="Montserrat Bold"/>
                <a:cs typeface="Montserrat Bold"/>
                <a:sym typeface="Montserrat Bold"/>
              </a:rPr>
              <a:t>TOTAL SUBMERSION </a:t>
            </a:r>
            <a:r>
              <a:rPr lang="en-US" sz="1215" dirty="0">
                <a:solidFill>
                  <a:srgbClr val="FFFFFF"/>
                </a:solidFill>
                <a:latin typeface="Montserrat"/>
                <a:ea typeface="Montserrat"/>
                <a:cs typeface="Montserrat"/>
                <a:sym typeface="Montserrat"/>
              </a:rPr>
              <a:t>IN THE NEXT </a:t>
            </a:r>
            <a:r>
              <a:rPr lang="en-US" sz="1215" b="1" dirty="0">
                <a:solidFill>
                  <a:srgbClr val="FFFFFF"/>
                </a:solidFill>
                <a:latin typeface="Montserrat Bold"/>
                <a:ea typeface="Montserrat Bold"/>
                <a:cs typeface="Montserrat Bold"/>
                <a:sym typeface="Montserrat Bold"/>
              </a:rPr>
              <a:t>15 YEARS</a:t>
            </a:r>
          </a:p>
        </p:txBody>
      </p:sp>
      <p:sp>
        <p:nvSpPr>
          <p:cNvPr id="33" name="TextBox 33"/>
          <p:cNvSpPr txBox="1"/>
          <p:nvPr/>
        </p:nvSpPr>
        <p:spPr>
          <a:xfrm>
            <a:off x="2582488" y="2884691"/>
            <a:ext cx="2953374" cy="636906"/>
          </a:xfrm>
          <a:prstGeom prst="rect">
            <a:avLst/>
          </a:prstGeom>
        </p:spPr>
        <p:txBody>
          <a:bodyPr lIns="0" tIns="0" rIns="0" bIns="0" rtlCol="0" anchor="t">
            <a:spAutoFit/>
          </a:bodyPr>
          <a:lstStyle/>
          <a:p>
            <a:pPr defTabSz="609630">
              <a:lnSpc>
                <a:spcPts val="1651"/>
              </a:lnSpc>
              <a:spcBef>
                <a:spcPct val="0"/>
              </a:spcBef>
            </a:pPr>
            <a:r>
              <a:rPr lang="en-US" sz="1179" b="1">
                <a:solidFill>
                  <a:srgbClr val="FFFFFF"/>
                </a:solidFill>
                <a:latin typeface="Montserrat Bold"/>
                <a:ea typeface="Montserrat Bold"/>
                <a:cs typeface="Montserrat Bold"/>
                <a:sym typeface="Montserrat Bold"/>
              </a:rPr>
              <a:t>WAS THE LAST MAJOR UPDATE TO UN REFUGEE CONVENTION; </a:t>
            </a:r>
            <a:r>
              <a:rPr lang="en-US" sz="1179">
                <a:solidFill>
                  <a:srgbClr val="FFFFFF"/>
                </a:solidFill>
                <a:latin typeface="Montserrat"/>
                <a:ea typeface="Montserrat"/>
                <a:cs typeface="Montserrat"/>
                <a:sym typeface="Montserrat"/>
              </a:rPr>
              <a:t>CLIMATE REFUGEES HAVE NO PROTECTIONS</a:t>
            </a:r>
          </a:p>
        </p:txBody>
      </p:sp>
      <p:sp>
        <p:nvSpPr>
          <p:cNvPr id="34" name="TextBox 34"/>
          <p:cNvSpPr txBox="1"/>
          <p:nvPr/>
        </p:nvSpPr>
        <p:spPr>
          <a:xfrm>
            <a:off x="2582488" y="4038103"/>
            <a:ext cx="2953374" cy="854914"/>
          </a:xfrm>
          <a:prstGeom prst="rect">
            <a:avLst/>
          </a:prstGeom>
        </p:spPr>
        <p:txBody>
          <a:bodyPr lIns="0" tIns="0" rIns="0" bIns="0" rtlCol="0" anchor="t">
            <a:spAutoFit/>
          </a:bodyPr>
          <a:lstStyle/>
          <a:p>
            <a:pPr defTabSz="609630">
              <a:lnSpc>
                <a:spcPts val="1651"/>
              </a:lnSpc>
              <a:spcBef>
                <a:spcPct val="0"/>
              </a:spcBef>
            </a:pPr>
            <a:r>
              <a:rPr lang="en-US" sz="1179" b="1">
                <a:solidFill>
                  <a:srgbClr val="FFFFFF"/>
                </a:solidFill>
                <a:latin typeface="Montserrat Bold"/>
                <a:ea typeface="Montserrat Bold"/>
                <a:cs typeface="Montserrat Bold"/>
                <a:sym typeface="Montserrat Bold"/>
              </a:rPr>
              <a:t>PACIFIC ISLANDERS AFFECTED THUS FAR; </a:t>
            </a:r>
            <a:r>
              <a:rPr lang="en-US" sz="1179">
                <a:solidFill>
                  <a:srgbClr val="FFFFFF"/>
                </a:solidFill>
                <a:latin typeface="Montserrat"/>
                <a:ea typeface="Montserrat"/>
                <a:cs typeface="Montserrat"/>
                <a:sym typeface="Montserrat"/>
              </a:rPr>
              <a:t>U.S. BASES IN THE REGION, MIGRATION TRENDS, AND CAPACITY ARE STRAINED</a:t>
            </a:r>
          </a:p>
        </p:txBody>
      </p:sp>
      <p:grpSp>
        <p:nvGrpSpPr>
          <p:cNvPr id="35" name="Group 35"/>
          <p:cNvGrpSpPr/>
          <p:nvPr/>
        </p:nvGrpSpPr>
        <p:grpSpPr>
          <a:xfrm>
            <a:off x="692956" y="5283270"/>
            <a:ext cx="6084838" cy="1314443"/>
            <a:chOff x="0" y="0"/>
            <a:chExt cx="2775300" cy="599519"/>
          </a:xfrm>
        </p:grpSpPr>
        <p:sp>
          <p:nvSpPr>
            <p:cNvPr id="36" name="Freeform 36"/>
            <p:cNvSpPr/>
            <p:nvPr/>
          </p:nvSpPr>
          <p:spPr>
            <a:xfrm>
              <a:off x="0" y="0"/>
              <a:ext cx="2775300" cy="599519"/>
            </a:xfrm>
            <a:custGeom>
              <a:avLst/>
              <a:gdLst/>
              <a:ahLst/>
              <a:cxnLst/>
              <a:rect l="l" t="t" r="r" b="b"/>
              <a:pathLst>
                <a:path w="2775300" h="599519">
                  <a:moveTo>
                    <a:pt x="43259" y="0"/>
                  </a:moveTo>
                  <a:lnTo>
                    <a:pt x="2732041" y="0"/>
                  </a:lnTo>
                  <a:cubicBezTo>
                    <a:pt x="2755932" y="0"/>
                    <a:pt x="2775300" y="19368"/>
                    <a:pt x="2775300" y="43259"/>
                  </a:cubicBezTo>
                  <a:lnTo>
                    <a:pt x="2775300" y="556259"/>
                  </a:lnTo>
                  <a:cubicBezTo>
                    <a:pt x="2775300" y="567733"/>
                    <a:pt x="2770742" y="578736"/>
                    <a:pt x="2762630" y="586848"/>
                  </a:cubicBezTo>
                  <a:cubicBezTo>
                    <a:pt x="2754517" y="594961"/>
                    <a:pt x="2743514" y="599519"/>
                    <a:pt x="2732041" y="599519"/>
                  </a:cubicBezTo>
                  <a:lnTo>
                    <a:pt x="43259" y="599519"/>
                  </a:lnTo>
                  <a:cubicBezTo>
                    <a:pt x="31786" y="599519"/>
                    <a:pt x="20783" y="594961"/>
                    <a:pt x="12670" y="586848"/>
                  </a:cubicBezTo>
                  <a:cubicBezTo>
                    <a:pt x="4558" y="578736"/>
                    <a:pt x="0" y="567733"/>
                    <a:pt x="0" y="556259"/>
                  </a:cubicBezTo>
                  <a:lnTo>
                    <a:pt x="0" y="43259"/>
                  </a:lnTo>
                  <a:cubicBezTo>
                    <a:pt x="0" y="31786"/>
                    <a:pt x="4558" y="20783"/>
                    <a:pt x="12670" y="12670"/>
                  </a:cubicBezTo>
                  <a:cubicBezTo>
                    <a:pt x="20783" y="4558"/>
                    <a:pt x="31786" y="0"/>
                    <a:pt x="43259" y="0"/>
                  </a:cubicBezTo>
                  <a:close/>
                </a:path>
              </a:pathLst>
            </a:custGeom>
            <a:solidFill>
              <a:srgbClr val="0A2847"/>
            </a:solidFill>
          </p:spPr>
          <p:txBody>
            <a:bodyPr/>
            <a:lstStyle/>
            <a:p>
              <a:pPr defTabSz="609630"/>
              <a:endParaRPr lang="en-US" sz="1200">
                <a:solidFill>
                  <a:prstClr val="black"/>
                </a:solidFill>
                <a:latin typeface="Calibri"/>
              </a:endParaRPr>
            </a:p>
          </p:txBody>
        </p:sp>
        <p:sp>
          <p:nvSpPr>
            <p:cNvPr id="37" name="TextBox 37"/>
            <p:cNvSpPr txBox="1"/>
            <p:nvPr/>
          </p:nvSpPr>
          <p:spPr>
            <a:xfrm>
              <a:off x="0" y="-38100"/>
              <a:ext cx="2775300" cy="63761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38" name="TextBox 38"/>
          <p:cNvSpPr txBox="1"/>
          <p:nvPr/>
        </p:nvSpPr>
        <p:spPr>
          <a:xfrm>
            <a:off x="692956" y="5397569"/>
            <a:ext cx="2228961" cy="320088"/>
          </a:xfrm>
          <a:prstGeom prst="rect">
            <a:avLst/>
          </a:prstGeom>
        </p:spPr>
        <p:txBody>
          <a:bodyPr lIns="0" tIns="0" rIns="0" bIns="0" rtlCol="0" anchor="t">
            <a:spAutoFit/>
          </a:bodyPr>
          <a:lstStyle/>
          <a:p>
            <a:pPr algn="ctr" defTabSz="609630">
              <a:lnSpc>
                <a:spcPts val="2669"/>
              </a:lnSpc>
              <a:spcBef>
                <a:spcPct val="0"/>
              </a:spcBef>
            </a:pPr>
            <a:r>
              <a:rPr lang="en-US" sz="1907" b="1" spc="-21">
                <a:solidFill>
                  <a:srgbClr val="FFFFFF"/>
                </a:solidFill>
                <a:latin typeface="Montserrat Bold"/>
                <a:ea typeface="Montserrat Bold"/>
                <a:cs typeface="Montserrat Bold"/>
                <a:sym typeface="Montserrat Bold"/>
              </a:rPr>
              <a:t>THE DRIVERS</a:t>
            </a:r>
          </a:p>
        </p:txBody>
      </p:sp>
      <p:sp>
        <p:nvSpPr>
          <p:cNvPr id="39" name="TextBox 39"/>
          <p:cNvSpPr txBox="1"/>
          <p:nvPr/>
        </p:nvSpPr>
        <p:spPr>
          <a:xfrm>
            <a:off x="881324" y="5802824"/>
            <a:ext cx="5775283" cy="600998"/>
          </a:xfrm>
          <a:prstGeom prst="rect">
            <a:avLst/>
          </a:prstGeom>
        </p:spPr>
        <p:txBody>
          <a:bodyPr lIns="0" tIns="0" rIns="0" bIns="0" rtlCol="0" anchor="t">
            <a:spAutoFit/>
          </a:bodyPr>
          <a:lstStyle/>
          <a:p>
            <a:pPr marL="250307" lvl="1" indent="-125153" defTabSz="609630">
              <a:lnSpc>
                <a:spcPts val="1623"/>
              </a:lnSpc>
              <a:buFont typeface="Arial"/>
              <a:buChar char="•"/>
            </a:pPr>
            <a:r>
              <a:rPr lang="en-US" sz="1159">
                <a:solidFill>
                  <a:srgbClr val="FFFFFF"/>
                </a:solidFill>
                <a:latin typeface="Montserrat"/>
                <a:ea typeface="Montserrat"/>
                <a:cs typeface="Montserrat"/>
                <a:sym typeface="Montserrat"/>
              </a:rPr>
              <a:t>Rising sea levels from climate change </a:t>
            </a:r>
            <a:r>
              <a:rPr lang="en-US" sz="1159" b="1">
                <a:solidFill>
                  <a:srgbClr val="FFFFFF"/>
                </a:solidFill>
                <a:latin typeface="Montserrat Bold"/>
                <a:ea typeface="Montserrat Bold"/>
                <a:cs typeface="Montserrat Bold"/>
                <a:sym typeface="Montserrat Bold"/>
              </a:rPr>
              <a:t>will </a:t>
            </a:r>
            <a:r>
              <a:rPr lang="en-US" sz="1159">
                <a:solidFill>
                  <a:srgbClr val="FFFFFF"/>
                </a:solidFill>
                <a:latin typeface="Montserrat"/>
                <a:ea typeface="Montserrat"/>
                <a:cs typeface="Montserrat"/>
                <a:sym typeface="Montserrat"/>
              </a:rPr>
              <a:t>submerge </a:t>
            </a:r>
            <a:r>
              <a:rPr lang="en-US" sz="1159" b="1">
                <a:solidFill>
                  <a:srgbClr val="FFFFFF"/>
                </a:solidFill>
                <a:latin typeface="Montserrat Bold"/>
                <a:ea typeface="Montserrat Bold"/>
                <a:cs typeface="Montserrat Bold"/>
                <a:sym typeface="Montserrat Bold"/>
              </a:rPr>
              <a:t>sovereign territory</a:t>
            </a:r>
          </a:p>
          <a:p>
            <a:pPr marL="250307" lvl="1" indent="-125153" defTabSz="609630">
              <a:lnSpc>
                <a:spcPts val="1623"/>
              </a:lnSpc>
              <a:buFont typeface="Arial"/>
              <a:buChar char="•"/>
            </a:pPr>
            <a:r>
              <a:rPr lang="en-US" sz="1159">
                <a:solidFill>
                  <a:srgbClr val="FFFFFF"/>
                </a:solidFill>
                <a:latin typeface="Montserrat"/>
                <a:ea typeface="Montserrat"/>
                <a:cs typeface="Montserrat"/>
                <a:sym typeface="Montserrat"/>
              </a:rPr>
              <a:t>Bilateral agreements have been </a:t>
            </a:r>
            <a:r>
              <a:rPr lang="en-US" sz="1159" b="1">
                <a:solidFill>
                  <a:srgbClr val="FFFFFF"/>
                </a:solidFill>
                <a:latin typeface="Montserrat Bold"/>
                <a:ea typeface="Montserrat Bold"/>
                <a:cs typeface="Montserrat Bold"/>
                <a:sym typeface="Montserrat Bold"/>
              </a:rPr>
              <a:t>problematic</a:t>
            </a:r>
            <a:r>
              <a:rPr lang="en-US" sz="1159">
                <a:solidFill>
                  <a:srgbClr val="FFFFFF"/>
                </a:solidFill>
                <a:latin typeface="Montserrat"/>
                <a:ea typeface="Montserrat"/>
                <a:cs typeface="Montserrat"/>
                <a:sym typeface="Montserrat"/>
              </a:rPr>
              <a:t> (Falepili, etc.)</a:t>
            </a:r>
          </a:p>
          <a:p>
            <a:pPr marL="250307" lvl="1" indent="-125153" defTabSz="609630">
              <a:lnSpc>
                <a:spcPts val="1623"/>
              </a:lnSpc>
              <a:buFont typeface="Arial"/>
              <a:buChar char="•"/>
            </a:pPr>
            <a:r>
              <a:rPr lang="en-US" sz="1159">
                <a:solidFill>
                  <a:srgbClr val="FFFFFF"/>
                </a:solidFill>
                <a:latin typeface="Montserrat"/>
                <a:ea typeface="Montserrat"/>
                <a:cs typeface="Montserrat"/>
                <a:sym typeface="Montserrat"/>
              </a:rPr>
              <a:t>Culture and governance is tied to land.</a:t>
            </a:r>
          </a:p>
        </p:txBody>
      </p:sp>
      <p:sp>
        <p:nvSpPr>
          <p:cNvPr id="41" name="TextBox 40">
            <a:extLst>
              <a:ext uri="{FF2B5EF4-FFF2-40B4-BE49-F238E27FC236}">
                <a16:creationId xmlns:a16="http://schemas.microsoft.com/office/drawing/2014/main" id="{F89AE7B3-1E58-D9ED-393C-EE571AB8708D}"/>
              </a:ext>
            </a:extLst>
          </p:cNvPr>
          <p:cNvSpPr txBox="1"/>
          <p:nvPr/>
        </p:nvSpPr>
        <p:spPr>
          <a:xfrm>
            <a:off x="816286" y="1395890"/>
            <a:ext cx="1581363" cy="1059201"/>
          </a:xfrm>
          <a:prstGeom prst="rect">
            <a:avLst/>
          </a:prstGeom>
          <a:noFill/>
        </p:spPr>
        <p:txBody>
          <a:bodyPr wrap="square">
            <a:spAutoFit/>
          </a:bodyPr>
          <a:lstStyle/>
          <a:p>
            <a:pPr algn="ctr" defTabSz="609630">
              <a:lnSpc>
                <a:spcPts val="7775"/>
              </a:lnSpc>
              <a:spcBef>
                <a:spcPct val="0"/>
              </a:spcBef>
            </a:pPr>
            <a:r>
              <a:rPr lang="en-US" sz="6400" dirty="0">
                <a:solidFill>
                  <a:srgbClr val="FF914D"/>
                </a:solidFill>
                <a:latin typeface="Archivo Black"/>
                <a:ea typeface="Archivo Black"/>
                <a:cs typeface="Archivo Black"/>
                <a:sym typeface="Archivo Black"/>
              </a:rPr>
              <a:t>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92944"/>
            <a:ext cx="12192000" cy="5865057"/>
            <a:chOff x="0" y="0"/>
            <a:chExt cx="4816593" cy="2317059"/>
          </a:xfrm>
        </p:grpSpPr>
        <p:sp>
          <p:nvSpPr>
            <p:cNvPr id="3" name="Freeform 3"/>
            <p:cNvSpPr/>
            <p:nvPr/>
          </p:nvSpPr>
          <p:spPr>
            <a:xfrm>
              <a:off x="0" y="0"/>
              <a:ext cx="4816592" cy="2317059"/>
            </a:xfrm>
            <a:custGeom>
              <a:avLst/>
              <a:gdLst/>
              <a:ahLst/>
              <a:cxnLst/>
              <a:rect l="l" t="t" r="r" b="b"/>
              <a:pathLst>
                <a:path w="4816592" h="2317059">
                  <a:moveTo>
                    <a:pt x="0" y="0"/>
                  </a:moveTo>
                  <a:lnTo>
                    <a:pt x="4816592" y="0"/>
                  </a:lnTo>
                  <a:lnTo>
                    <a:pt x="4816592" y="2317059"/>
                  </a:lnTo>
                  <a:lnTo>
                    <a:pt x="0" y="2317059"/>
                  </a:lnTo>
                  <a:close/>
                </a:path>
              </a:pathLst>
            </a:custGeom>
            <a:solidFill>
              <a:srgbClr val="3D4B5A"/>
            </a:solidFill>
          </p:spPr>
          <p:txBody>
            <a:bodyPr/>
            <a:lstStyle/>
            <a:p>
              <a:pPr defTabSz="609630"/>
              <a:endParaRPr lang="en-US" sz="1200">
                <a:solidFill>
                  <a:prstClr val="black"/>
                </a:solidFill>
                <a:latin typeface="Calibri"/>
              </a:endParaRPr>
            </a:p>
          </p:txBody>
        </p:sp>
        <p:sp>
          <p:nvSpPr>
            <p:cNvPr id="4" name="TextBox 4"/>
            <p:cNvSpPr txBox="1"/>
            <p:nvPr/>
          </p:nvSpPr>
          <p:spPr>
            <a:xfrm>
              <a:off x="0" y="-38100"/>
              <a:ext cx="4816593" cy="235515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0" y="992944"/>
            <a:ext cx="12192000" cy="5865057"/>
          </a:xfrm>
          <a:custGeom>
            <a:avLst/>
            <a:gdLst/>
            <a:ahLst/>
            <a:cxnLst/>
            <a:rect l="l" t="t" r="r" b="b"/>
            <a:pathLst>
              <a:path w="18288000" h="8797585">
                <a:moveTo>
                  <a:pt x="0" y="0"/>
                </a:moveTo>
                <a:lnTo>
                  <a:pt x="18288000" y="0"/>
                </a:lnTo>
                <a:lnTo>
                  <a:pt x="18288000" y="8797585"/>
                </a:lnTo>
                <a:lnTo>
                  <a:pt x="0" y="8797585"/>
                </a:lnTo>
                <a:lnTo>
                  <a:pt x="0" y="0"/>
                </a:lnTo>
                <a:close/>
              </a:path>
            </a:pathLst>
          </a:custGeom>
          <a:blipFill>
            <a:blip r:embed="rId2">
              <a:alphaModFix amt="26000"/>
            </a:blip>
            <a:stretch>
              <a:fillRect t="-31181" b="-24725"/>
            </a:stretch>
          </a:blipFill>
        </p:spPr>
        <p:txBody>
          <a:bodyPr/>
          <a:lstStyle/>
          <a:p>
            <a:pPr defTabSz="609630"/>
            <a:endParaRPr lang="en-US" sz="1200">
              <a:solidFill>
                <a:prstClr val="black"/>
              </a:solidFill>
              <a:latin typeface="Calibri"/>
            </a:endParaRPr>
          </a:p>
        </p:txBody>
      </p:sp>
      <p:grpSp>
        <p:nvGrpSpPr>
          <p:cNvPr id="6" name="Group 6"/>
          <p:cNvGrpSpPr/>
          <p:nvPr/>
        </p:nvGrpSpPr>
        <p:grpSpPr>
          <a:xfrm>
            <a:off x="0" y="1"/>
            <a:ext cx="12192000" cy="992943"/>
            <a:chOff x="0" y="0"/>
            <a:chExt cx="4816593" cy="392274"/>
          </a:xfrm>
        </p:grpSpPr>
        <p:sp>
          <p:nvSpPr>
            <p:cNvPr id="7" name="Freeform 7"/>
            <p:cNvSpPr/>
            <p:nvPr/>
          </p:nvSpPr>
          <p:spPr>
            <a:xfrm>
              <a:off x="0" y="0"/>
              <a:ext cx="4816592" cy="392274"/>
            </a:xfrm>
            <a:custGeom>
              <a:avLst/>
              <a:gdLst/>
              <a:ahLst/>
              <a:cxnLst/>
              <a:rect l="l" t="t" r="r" b="b"/>
              <a:pathLst>
                <a:path w="4816592" h="392274">
                  <a:moveTo>
                    <a:pt x="0" y="0"/>
                  </a:moveTo>
                  <a:lnTo>
                    <a:pt x="4816592" y="0"/>
                  </a:lnTo>
                  <a:lnTo>
                    <a:pt x="4816592" y="392274"/>
                  </a:lnTo>
                  <a:lnTo>
                    <a:pt x="0" y="392274"/>
                  </a:lnTo>
                  <a:close/>
                </a:path>
              </a:pathLst>
            </a:custGeom>
            <a:solidFill>
              <a:srgbClr val="264F7A"/>
            </a:solidFill>
          </p:spPr>
          <p:txBody>
            <a:bodyPr/>
            <a:lstStyle/>
            <a:p>
              <a:pPr defTabSz="609630"/>
              <a:endParaRPr lang="en-US" sz="1200">
                <a:solidFill>
                  <a:prstClr val="black"/>
                </a:solidFill>
                <a:latin typeface="Calibri"/>
              </a:endParaRPr>
            </a:p>
          </p:txBody>
        </p:sp>
        <p:sp>
          <p:nvSpPr>
            <p:cNvPr id="8" name="TextBox 8"/>
            <p:cNvSpPr txBox="1"/>
            <p:nvPr/>
          </p:nvSpPr>
          <p:spPr>
            <a:xfrm>
              <a:off x="0" y="-38100"/>
              <a:ext cx="4816593" cy="43037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9" name="Freeform 9"/>
          <p:cNvSpPr/>
          <p:nvPr/>
        </p:nvSpPr>
        <p:spPr>
          <a:xfrm>
            <a:off x="7159277" y="4430861"/>
            <a:ext cx="6125776" cy="3330195"/>
          </a:xfrm>
          <a:custGeom>
            <a:avLst/>
            <a:gdLst/>
            <a:ahLst/>
            <a:cxnLst/>
            <a:rect l="l" t="t" r="r" b="b"/>
            <a:pathLst>
              <a:path w="9188664" h="4995292">
                <a:moveTo>
                  <a:pt x="0" y="0"/>
                </a:moveTo>
                <a:lnTo>
                  <a:pt x="9188664" y="0"/>
                </a:lnTo>
                <a:lnTo>
                  <a:pt x="9188664" y="4995291"/>
                </a:lnTo>
                <a:lnTo>
                  <a:pt x="0" y="499529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10" name="Group 10"/>
          <p:cNvGrpSpPr/>
          <p:nvPr/>
        </p:nvGrpSpPr>
        <p:grpSpPr>
          <a:xfrm>
            <a:off x="3652676" y="2479441"/>
            <a:ext cx="674473" cy="674473"/>
            <a:chOff x="0" y="0"/>
            <a:chExt cx="812800" cy="812800"/>
          </a:xfrm>
        </p:grpSpPr>
        <p:sp>
          <p:nvSpPr>
            <p:cNvPr id="11" name="Freeform 11"/>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009CD9"/>
            </a:solidFill>
          </p:spPr>
          <p:txBody>
            <a:bodyPr/>
            <a:lstStyle/>
            <a:p>
              <a:pPr defTabSz="609630"/>
              <a:endParaRPr lang="en-US" sz="1200">
                <a:solidFill>
                  <a:prstClr val="black"/>
                </a:solidFill>
                <a:latin typeface="Calibri"/>
              </a:endParaRPr>
            </a:p>
          </p:txBody>
        </p:sp>
        <p:sp>
          <p:nvSpPr>
            <p:cNvPr id="12" name="TextBox 12"/>
            <p:cNvSpPr txBox="1"/>
            <p:nvPr/>
          </p:nvSpPr>
          <p:spPr>
            <a:xfrm>
              <a:off x="0" y="165100"/>
              <a:ext cx="711200" cy="444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3" name="Group 13"/>
          <p:cNvGrpSpPr/>
          <p:nvPr/>
        </p:nvGrpSpPr>
        <p:grpSpPr>
          <a:xfrm>
            <a:off x="7713024" y="2479441"/>
            <a:ext cx="674473" cy="674473"/>
            <a:chOff x="0" y="0"/>
            <a:chExt cx="812800" cy="812800"/>
          </a:xfrm>
        </p:grpSpPr>
        <p:sp>
          <p:nvSpPr>
            <p:cNvPr id="14" name="Freeform 14"/>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009CD9"/>
            </a:solidFill>
          </p:spPr>
          <p:txBody>
            <a:bodyPr/>
            <a:lstStyle/>
            <a:p>
              <a:pPr defTabSz="609630"/>
              <a:endParaRPr lang="en-US" sz="1200">
                <a:solidFill>
                  <a:prstClr val="black"/>
                </a:solidFill>
                <a:latin typeface="Calibri"/>
              </a:endParaRPr>
            </a:p>
          </p:txBody>
        </p:sp>
        <p:sp>
          <p:nvSpPr>
            <p:cNvPr id="15" name="TextBox 15"/>
            <p:cNvSpPr txBox="1"/>
            <p:nvPr/>
          </p:nvSpPr>
          <p:spPr>
            <a:xfrm>
              <a:off x="0" y="165100"/>
              <a:ext cx="711200" cy="4445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Freeform 16"/>
          <p:cNvSpPr/>
          <p:nvPr/>
        </p:nvSpPr>
        <p:spPr>
          <a:xfrm rot="1687686">
            <a:off x="10332812" y="6087246"/>
            <a:ext cx="1286499" cy="802990"/>
          </a:xfrm>
          <a:custGeom>
            <a:avLst/>
            <a:gdLst/>
            <a:ahLst/>
            <a:cxnLst/>
            <a:rect l="l" t="t" r="r" b="b"/>
            <a:pathLst>
              <a:path w="1929749" h="1204485">
                <a:moveTo>
                  <a:pt x="0" y="0"/>
                </a:moveTo>
                <a:lnTo>
                  <a:pt x="1929749" y="0"/>
                </a:lnTo>
                <a:lnTo>
                  <a:pt x="1929749" y="1204485"/>
                </a:lnTo>
                <a:lnTo>
                  <a:pt x="0" y="120448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rot="1223462">
            <a:off x="8830406" y="6219737"/>
            <a:ext cx="861961" cy="538007"/>
          </a:xfrm>
          <a:custGeom>
            <a:avLst/>
            <a:gdLst/>
            <a:ahLst/>
            <a:cxnLst/>
            <a:rect l="l" t="t" r="r" b="b"/>
            <a:pathLst>
              <a:path w="1292941" h="807011">
                <a:moveTo>
                  <a:pt x="0" y="0"/>
                </a:moveTo>
                <a:lnTo>
                  <a:pt x="1292942" y="0"/>
                </a:lnTo>
                <a:lnTo>
                  <a:pt x="1292942" y="807011"/>
                </a:lnTo>
                <a:lnTo>
                  <a:pt x="0" y="80701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11187838" y="4980248"/>
            <a:ext cx="1120435" cy="1191953"/>
          </a:xfrm>
          <a:custGeom>
            <a:avLst/>
            <a:gdLst/>
            <a:ahLst/>
            <a:cxnLst/>
            <a:rect l="l" t="t" r="r" b="b"/>
            <a:pathLst>
              <a:path w="1680653" h="1787929">
                <a:moveTo>
                  <a:pt x="0" y="0"/>
                </a:moveTo>
                <a:lnTo>
                  <a:pt x="1680653" y="0"/>
                </a:lnTo>
                <a:lnTo>
                  <a:pt x="1680653" y="1787929"/>
                </a:lnTo>
                <a:lnTo>
                  <a:pt x="0" y="1787929"/>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grpSp>
        <p:nvGrpSpPr>
          <p:cNvPr id="19" name="Group 19"/>
          <p:cNvGrpSpPr/>
          <p:nvPr/>
        </p:nvGrpSpPr>
        <p:grpSpPr>
          <a:xfrm>
            <a:off x="395104" y="1154484"/>
            <a:ext cx="3162625" cy="2958876"/>
            <a:chOff x="0" y="0"/>
            <a:chExt cx="6325250" cy="5917752"/>
          </a:xfrm>
        </p:grpSpPr>
        <p:grpSp>
          <p:nvGrpSpPr>
            <p:cNvPr id="20" name="Group 20"/>
            <p:cNvGrpSpPr/>
            <p:nvPr/>
          </p:nvGrpSpPr>
          <p:grpSpPr>
            <a:xfrm>
              <a:off x="582706" y="1265265"/>
              <a:ext cx="5159837" cy="4652487"/>
              <a:chOff x="0" y="0"/>
              <a:chExt cx="1078485" cy="972441"/>
            </a:xfrm>
          </p:grpSpPr>
          <p:sp>
            <p:nvSpPr>
              <p:cNvPr id="21" name="Freeform 21"/>
              <p:cNvSpPr/>
              <p:nvPr/>
            </p:nvSpPr>
            <p:spPr>
              <a:xfrm>
                <a:off x="0" y="0"/>
                <a:ext cx="1078485" cy="972441"/>
              </a:xfrm>
              <a:custGeom>
                <a:avLst/>
                <a:gdLst/>
                <a:ahLst/>
                <a:cxnLst/>
                <a:rect l="l" t="t" r="r" b="b"/>
                <a:pathLst>
                  <a:path w="1078485" h="972441">
                    <a:moveTo>
                      <a:pt x="0" y="0"/>
                    </a:moveTo>
                    <a:lnTo>
                      <a:pt x="1078485" y="0"/>
                    </a:lnTo>
                    <a:lnTo>
                      <a:pt x="1078485" y="972441"/>
                    </a:lnTo>
                    <a:lnTo>
                      <a:pt x="0" y="972441"/>
                    </a:lnTo>
                    <a:close/>
                  </a:path>
                </a:pathLst>
              </a:custGeom>
              <a:solidFill>
                <a:srgbClr val="B6CDDF"/>
              </a:solidFill>
            </p:spPr>
            <p:txBody>
              <a:bodyPr/>
              <a:lstStyle/>
              <a:p>
                <a:pPr defTabSz="609630"/>
                <a:endParaRPr lang="en-US" sz="1200">
                  <a:solidFill>
                    <a:prstClr val="black"/>
                  </a:solidFill>
                  <a:latin typeface="Calibri"/>
                </a:endParaRPr>
              </a:p>
            </p:txBody>
          </p:sp>
          <p:sp>
            <p:nvSpPr>
              <p:cNvPr id="22" name="TextBox 22"/>
              <p:cNvSpPr txBox="1"/>
              <p:nvPr/>
            </p:nvSpPr>
            <p:spPr>
              <a:xfrm>
                <a:off x="0" y="-38100"/>
                <a:ext cx="1078485" cy="1010541"/>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3" name="Group 23"/>
            <p:cNvGrpSpPr/>
            <p:nvPr/>
          </p:nvGrpSpPr>
          <p:grpSpPr>
            <a:xfrm>
              <a:off x="0" y="0"/>
              <a:ext cx="6325250" cy="1265265"/>
              <a:chOff x="0" y="0"/>
              <a:chExt cx="1526342" cy="305320"/>
            </a:xfrm>
          </p:grpSpPr>
          <p:sp>
            <p:nvSpPr>
              <p:cNvPr id="24" name="Freeform 24"/>
              <p:cNvSpPr/>
              <p:nvPr/>
            </p:nvSpPr>
            <p:spPr>
              <a:xfrm>
                <a:off x="0" y="0"/>
                <a:ext cx="1526342" cy="305320"/>
              </a:xfrm>
              <a:custGeom>
                <a:avLst/>
                <a:gdLst/>
                <a:ahLst/>
                <a:cxnLst/>
                <a:rect l="l" t="t" r="r" b="b"/>
                <a:pathLst>
                  <a:path w="1526342" h="305320">
                    <a:moveTo>
                      <a:pt x="83230" y="0"/>
                    </a:moveTo>
                    <a:lnTo>
                      <a:pt x="1443112" y="0"/>
                    </a:lnTo>
                    <a:cubicBezTo>
                      <a:pt x="1489078" y="0"/>
                      <a:pt x="1526342" y="37263"/>
                      <a:pt x="1526342" y="83230"/>
                    </a:cubicBezTo>
                    <a:lnTo>
                      <a:pt x="1526342" y="222090"/>
                    </a:lnTo>
                    <a:cubicBezTo>
                      <a:pt x="1526342" y="268057"/>
                      <a:pt x="1489078" y="305320"/>
                      <a:pt x="1443112" y="305320"/>
                    </a:cubicBezTo>
                    <a:lnTo>
                      <a:pt x="83230" y="305320"/>
                    </a:lnTo>
                    <a:cubicBezTo>
                      <a:pt x="37263" y="305320"/>
                      <a:pt x="0" y="268057"/>
                      <a:pt x="0" y="222090"/>
                    </a:cubicBezTo>
                    <a:lnTo>
                      <a:pt x="0" y="83230"/>
                    </a:lnTo>
                    <a:cubicBezTo>
                      <a:pt x="0" y="37263"/>
                      <a:pt x="37263" y="0"/>
                      <a:pt x="83230" y="0"/>
                    </a:cubicBezTo>
                    <a:close/>
                  </a:path>
                </a:pathLst>
              </a:custGeom>
              <a:solidFill>
                <a:srgbClr val="0A2847"/>
              </a:solidFill>
            </p:spPr>
            <p:txBody>
              <a:bodyPr/>
              <a:lstStyle/>
              <a:p>
                <a:pPr defTabSz="609630"/>
                <a:endParaRPr lang="en-US" sz="1200">
                  <a:solidFill>
                    <a:prstClr val="black"/>
                  </a:solidFill>
                  <a:latin typeface="Calibri"/>
                </a:endParaRPr>
              </a:p>
            </p:txBody>
          </p:sp>
          <p:sp>
            <p:nvSpPr>
              <p:cNvPr id="25" name="TextBox 25"/>
              <p:cNvSpPr txBox="1"/>
              <p:nvPr/>
            </p:nvSpPr>
            <p:spPr>
              <a:xfrm>
                <a:off x="0" y="-38100"/>
                <a:ext cx="1526342" cy="34342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6" name="Group 26"/>
            <p:cNvGrpSpPr/>
            <p:nvPr/>
          </p:nvGrpSpPr>
          <p:grpSpPr>
            <a:xfrm>
              <a:off x="260373" y="192035"/>
              <a:ext cx="5781479" cy="881195"/>
              <a:chOff x="0" y="0"/>
              <a:chExt cx="1395125" cy="212641"/>
            </a:xfrm>
          </p:grpSpPr>
          <p:sp>
            <p:nvSpPr>
              <p:cNvPr id="27" name="Freeform 27"/>
              <p:cNvSpPr/>
              <p:nvPr/>
            </p:nvSpPr>
            <p:spPr>
              <a:xfrm>
                <a:off x="0" y="0"/>
                <a:ext cx="1395125" cy="212641"/>
              </a:xfrm>
              <a:custGeom>
                <a:avLst/>
                <a:gdLst/>
                <a:ahLst/>
                <a:cxnLst/>
                <a:rect l="l" t="t" r="r" b="b"/>
                <a:pathLst>
                  <a:path w="1395125" h="212641">
                    <a:moveTo>
                      <a:pt x="91058" y="0"/>
                    </a:moveTo>
                    <a:lnTo>
                      <a:pt x="1304067" y="0"/>
                    </a:lnTo>
                    <a:cubicBezTo>
                      <a:pt x="1328217" y="0"/>
                      <a:pt x="1351378" y="9594"/>
                      <a:pt x="1368455" y="26670"/>
                    </a:cubicBezTo>
                    <a:cubicBezTo>
                      <a:pt x="1385531" y="43747"/>
                      <a:pt x="1395125" y="66908"/>
                      <a:pt x="1395125" y="91058"/>
                    </a:cubicBezTo>
                    <a:lnTo>
                      <a:pt x="1395125" y="121583"/>
                    </a:lnTo>
                    <a:cubicBezTo>
                      <a:pt x="1395125" y="171873"/>
                      <a:pt x="1354357" y="212641"/>
                      <a:pt x="1304067" y="212641"/>
                    </a:cubicBezTo>
                    <a:lnTo>
                      <a:pt x="91058" y="212641"/>
                    </a:lnTo>
                    <a:cubicBezTo>
                      <a:pt x="40768" y="212641"/>
                      <a:pt x="0" y="171873"/>
                      <a:pt x="0" y="121583"/>
                    </a:cubicBezTo>
                    <a:lnTo>
                      <a:pt x="0" y="91058"/>
                    </a:lnTo>
                    <a:cubicBezTo>
                      <a:pt x="0" y="40768"/>
                      <a:pt x="40768" y="0"/>
                      <a:pt x="91058" y="0"/>
                    </a:cubicBezTo>
                    <a:close/>
                  </a:path>
                </a:pathLst>
              </a:custGeom>
              <a:solidFill>
                <a:srgbClr val="B6CDDF"/>
              </a:solidFill>
            </p:spPr>
            <p:txBody>
              <a:bodyPr/>
              <a:lstStyle/>
              <a:p>
                <a:pPr defTabSz="609630"/>
                <a:endParaRPr lang="en-US" sz="1200">
                  <a:solidFill>
                    <a:prstClr val="black"/>
                  </a:solidFill>
                  <a:latin typeface="Calibri"/>
                </a:endParaRPr>
              </a:p>
            </p:txBody>
          </p:sp>
          <p:sp>
            <p:nvSpPr>
              <p:cNvPr id="28" name="TextBox 28"/>
              <p:cNvSpPr txBox="1"/>
              <p:nvPr/>
            </p:nvSpPr>
            <p:spPr>
              <a:xfrm>
                <a:off x="0" y="-38100"/>
                <a:ext cx="1395125" cy="250741"/>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9" name="TextBox 29"/>
            <p:cNvSpPr txBox="1"/>
            <p:nvPr/>
          </p:nvSpPr>
          <p:spPr>
            <a:xfrm>
              <a:off x="913882" y="1537248"/>
              <a:ext cx="4497486" cy="427170"/>
            </a:xfrm>
            <a:prstGeom prst="rect">
              <a:avLst/>
            </a:prstGeom>
          </p:spPr>
          <p:txBody>
            <a:bodyPr lIns="0" tIns="0" rIns="0" bIns="0" rtlCol="0" anchor="t">
              <a:spAutoFit/>
            </a:bodyPr>
            <a:lstStyle/>
            <a:p>
              <a:pPr algn="ctr" defTabSz="609630">
                <a:lnSpc>
                  <a:spcPts val="1787"/>
                </a:lnSpc>
              </a:pPr>
              <a:r>
                <a:rPr lang="en-US" sz="1277" b="1" dirty="0">
                  <a:solidFill>
                    <a:srgbClr val="2D6968"/>
                  </a:solidFill>
                  <a:latin typeface="Montserrat Bold"/>
                  <a:ea typeface="Montserrat Bold"/>
                  <a:cs typeface="Montserrat Bold"/>
                  <a:sym typeface="Montserrat Bold"/>
                </a:rPr>
                <a:t>BILATERAL AGREEMENTS</a:t>
              </a:r>
            </a:p>
          </p:txBody>
        </p:sp>
        <p:sp>
          <p:nvSpPr>
            <p:cNvPr id="30" name="TextBox 30"/>
            <p:cNvSpPr txBox="1"/>
            <p:nvPr/>
          </p:nvSpPr>
          <p:spPr>
            <a:xfrm>
              <a:off x="1056136" y="311976"/>
              <a:ext cx="4212976" cy="595164"/>
            </a:xfrm>
            <a:prstGeom prst="rect">
              <a:avLst/>
            </a:prstGeom>
          </p:spPr>
          <p:txBody>
            <a:bodyPr lIns="0" tIns="0" rIns="0" bIns="0" rtlCol="0" anchor="t">
              <a:spAutoFit/>
            </a:bodyPr>
            <a:lstStyle/>
            <a:p>
              <a:pPr algn="ctr" defTabSz="609630">
                <a:lnSpc>
                  <a:spcPts val="2523"/>
                </a:lnSpc>
                <a:spcBef>
                  <a:spcPct val="0"/>
                </a:spcBef>
              </a:pPr>
              <a:r>
                <a:rPr lang="en-US" sz="1802" b="1" spc="-19">
                  <a:solidFill>
                    <a:srgbClr val="0D3982"/>
                  </a:solidFill>
                  <a:latin typeface="Montserrat Bold"/>
                  <a:ea typeface="Montserrat Bold"/>
                  <a:cs typeface="Montserrat Bold"/>
                  <a:sym typeface="Montserrat Bold"/>
                </a:rPr>
                <a:t>PHASE 1</a:t>
              </a:r>
            </a:p>
          </p:txBody>
        </p:sp>
        <p:sp>
          <p:nvSpPr>
            <p:cNvPr id="31" name="TextBox 31"/>
            <p:cNvSpPr txBox="1"/>
            <p:nvPr/>
          </p:nvSpPr>
          <p:spPr>
            <a:xfrm>
              <a:off x="1056136" y="2091108"/>
              <a:ext cx="4469608" cy="3050964"/>
            </a:xfrm>
            <a:prstGeom prst="rect">
              <a:avLst/>
            </a:prstGeom>
          </p:spPr>
          <p:txBody>
            <a:bodyPr lIns="0" tIns="0" rIns="0" bIns="0" rtlCol="0" anchor="t">
              <a:spAutoFit/>
            </a:bodyPr>
            <a:lstStyle/>
            <a:p>
              <a:pPr marL="236553" lvl="1" indent="-118277" defTabSz="609630">
                <a:lnSpc>
                  <a:spcPts val="1533"/>
                </a:lnSpc>
                <a:buFont typeface="Arial"/>
                <a:buChar char="•"/>
              </a:pPr>
              <a:r>
                <a:rPr lang="en-US" sz="1095" dirty="0">
                  <a:solidFill>
                    <a:srgbClr val="264F7A"/>
                  </a:solidFill>
                  <a:latin typeface="Montserrat"/>
                  <a:ea typeface="Montserrat"/>
                  <a:cs typeface="Montserrat"/>
                  <a:sym typeface="Montserrat"/>
                </a:rPr>
                <a:t>Agreements focused between </a:t>
              </a:r>
              <a:r>
                <a:rPr lang="en-US" sz="1095" b="1" dirty="0">
                  <a:solidFill>
                    <a:srgbClr val="264F7A"/>
                  </a:solidFill>
                  <a:latin typeface="Montserrat Bold"/>
                  <a:ea typeface="Montserrat Bold"/>
                  <a:cs typeface="Montserrat Bold"/>
                  <a:sym typeface="Montserrat Bold"/>
                </a:rPr>
                <a:t>host countries</a:t>
              </a:r>
              <a:r>
                <a:rPr lang="en-US" sz="1095" dirty="0">
                  <a:solidFill>
                    <a:srgbClr val="264F7A"/>
                  </a:solidFill>
                  <a:latin typeface="Montserrat"/>
                  <a:ea typeface="Montserrat"/>
                  <a:cs typeface="Montserrat"/>
                  <a:sym typeface="Montserrat"/>
                </a:rPr>
                <a:t> and </a:t>
              </a:r>
              <a:r>
                <a:rPr lang="en-US" sz="1095" b="1" dirty="0">
                  <a:solidFill>
                    <a:srgbClr val="264F7A"/>
                  </a:solidFill>
                  <a:latin typeface="Montserrat Bold"/>
                  <a:ea typeface="Montserrat Bold"/>
                  <a:cs typeface="Montserrat Bold"/>
                  <a:sym typeface="Montserrat Bold"/>
                </a:rPr>
                <a:t>affected countries</a:t>
              </a:r>
            </a:p>
            <a:p>
              <a:pPr marL="236553" lvl="1" indent="-118277" defTabSz="609630">
                <a:lnSpc>
                  <a:spcPts val="1533"/>
                </a:lnSpc>
                <a:buFont typeface="Arial"/>
                <a:buChar char="•"/>
              </a:pPr>
              <a:r>
                <a:rPr lang="en-US" sz="1095" dirty="0">
                  <a:solidFill>
                    <a:srgbClr val="264F7A"/>
                  </a:solidFill>
                  <a:latin typeface="Montserrat"/>
                  <a:ea typeface="Montserrat"/>
                  <a:cs typeface="Montserrat"/>
                  <a:sym typeface="Montserrat"/>
                </a:rPr>
                <a:t>Focus on </a:t>
              </a:r>
              <a:r>
                <a:rPr lang="en-US" sz="1095" b="1" dirty="0">
                  <a:solidFill>
                    <a:srgbClr val="264F7A"/>
                  </a:solidFill>
                  <a:latin typeface="Montserrat Bold"/>
                  <a:ea typeface="Montserrat Bold"/>
                  <a:cs typeface="Montserrat Bold"/>
                  <a:sym typeface="Montserrat Bold"/>
                </a:rPr>
                <a:t>cultural </a:t>
              </a:r>
              <a:r>
                <a:rPr lang="en-US" sz="1095" dirty="0">
                  <a:solidFill>
                    <a:srgbClr val="264F7A"/>
                  </a:solidFill>
                  <a:latin typeface="Montserrat"/>
                  <a:ea typeface="Montserrat"/>
                  <a:cs typeface="Montserrat"/>
                  <a:sym typeface="Montserrat"/>
                </a:rPr>
                <a:t>and </a:t>
              </a:r>
              <a:r>
                <a:rPr lang="en-US" sz="1095" b="1" dirty="0">
                  <a:solidFill>
                    <a:srgbClr val="264F7A"/>
                  </a:solidFill>
                  <a:latin typeface="Montserrat Bold"/>
                  <a:ea typeface="Montserrat Bold"/>
                  <a:cs typeface="Montserrat Bold"/>
                  <a:sym typeface="Montserrat Bold"/>
                </a:rPr>
                <a:t>governance </a:t>
              </a:r>
              <a:r>
                <a:rPr lang="en-US" sz="1095" dirty="0">
                  <a:solidFill>
                    <a:srgbClr val="264F7A"/>
                  </a:solidFill>
                  <a:latin typeface="Montserrat"/>
                  <a:ea typeface="Montserrat"/>
                  <a:cs typeface="Montserrat"/>
                  <a:sym typeface="Montserrat"/>
                </a:rPr>
                <a:t>preservation</a:t>
              </a:r>
            </a:p>
            <a:p>
              <a:pPr marL="236553" lvl="1" indent="-118277" defTabSz="609630">
                <a:lnSpc>
                  <a:spcPts val="1533"/>
                </a:lnSpc>
                <a:buFont typeface="Arial"/>
                <a:buChar char="•"/>
              </a:pPr>
              <a:r>
                <a:rPr lang="en-US" sz="1095" b="1" dirty="0">
                  <a:solidFill>
                    <a:srgbClr val="264F7A"/>
                  </a:solidFill>
                  <a:latin typeface="Montserrat Bold"/>
                  <a:ea typeface="Montserrat Bold"/>
                  <a:cs typeface="Montserrat Bold"/>
                  <a:sym typeface="Montserrat Bold"/>
                </a:rPr>
                <a:t>AUS, NZ, </a:t>
              </a:r>
              <a:r>
                <a:rPr lang="en-US" sz="1095" dirty="0">
                  <a:solidFill>
                    <a:srgbClr val="264F7A"/>
                  </a:solidFill>
                  <a:latin typeface="Montserrat"/>
                  <a:ea typeface="Montserrat"/>
                  <a:cs typeface="Montserrat"/>
                  <a:sym typeface="Montserrat"/>
                </a:rPr>
                <a:t>and </a:t>
              </a:r>
              <a:r>
                <a:rPr lang="en-US" sz="1095" b="1" dirty="0">
                  <a:solidFill>
                    <a:srgbClr val="264F7A"/>
                  </a:solidFill>
                  <a:latin typeface="Montserrat Bold"/>
                  <a:ea typeface="Montserrat Bold"/>
                  <a:cs typeface="Montserrat Bold"/>
                  <a:sym typeface="Montserrat Bold"/>
                </a:rPr>
                <a:t>SIDS </a:t>
              </a:r>
              <a:r>
                <a:rPr lang="en-US" sz="1095" dirty="0">
                  <a:solidFill>
                    <a:srgbClr val="264F7A"/>
                  </a:solidFill>
                  <a:latin typeface="Montserrat"/>
                  <a:ea typeface="Montserrat"/>
                  <a:cs typeface="Montserrat"/>
                  <a:sym typeface="Montserrat"/>
                </a:rPr>
                <a:t>are the foundation of these agreements</a:t>
              </a:r>
            </a:p>
          </p:txBody>
        </p:sp>
      </p:grpSp>
      <p:grpSp>
        <p:nvGrpSpPr>
          <p:cNvPr id="32" name="Group 32"/>
          <p:cNvGrpSpPr/>
          <p:nvPr/>
        </p:nvGrpSpPr>
        <p:grpSpPr>
          <a:xfrm>
            <a:off x="4417136" y="1154484"/>
            <a:ext cx="3162625" cy="2958876"/>
            <a:chOff x="0" y="0"/>
            <a:chExt cx="6325250" cy="5917752"/>
          </a:xfrm>
        </p:grpSpPr>
        <p:grpSp>
          <p:nvGrpSpPr>
            <p:cNvPr id="33" name="Group 33"/>
            <p:cNvGrpSpPr/>
            <p:nvPr/>
          </p:nvGrpSpPr>
          <p:grpSpPr>
            <a:xfrm>
              <a:off x="582706" y="1265265"/>
              <a:ext cx="5159837" cy="4652487"/>
              <a:chOff x="0" y="0"/>
              <a:chExt cx="1078485" cy="972441"/>
            </a:xfrm>
          </p:grpSpPr>
          <p:sp>
            <p:nvSpPr>
              <p:cNvPr id="34" name="Freeform 34"/>
              <p:cNvSpPr/>
              <p:nvPr/>
            </p:nvSpPr>
            <p:spPr>
              <a:xfrm>
                <a:off x="0" y="0"/>
                <a:ext cx="1078485" cy="972441"/>
              </a:xfrm>
              <a:custGeom>
                <a:avLst/>
                <a:gdLst/>
                <a:ahLst/>
                <a:cxnLst/>
                <a:rect l="l" t="t" r="r" b="b"/>
                <a:pathLst>
                  <a:path w="1078485" h="972441">
                    <a:moveTo>
                      <a:pt x="0" y="0"/>
                    </a:moveTo>
                    <a:lnTo>
                      <a:pt x="1078485" y="0"/>
                    </a:lnTo>
                    <a:lnTo>
                      <a:pt x="1078485" y="972441"/>
                    </a:lnTo>
                    <a:lnTo>
                      <a:pt x="0" y="972441"/>
                    </a:lnTo>
                    <a:close/>
                  </a:path>
                </a:pathLst>
              </a:custGeom>
              <a:solidFill>
                <a:srgbClr val="B6CDDF"/>
              </a:solidFill>
            </p:spPr>
            <p:txBody>
              <a:bodyPr/>
              <a:lstStyle/>
              <a:p>
                <a:pPr defTabSz="609630"/>
                <a:endParaRPr lang="en-US" sz="1200">
                  <a:solidFill>
                    <a:prstClr val="black"/>
                  </a:solidFill>
                  <a:latin typeface="Calibri"/>
                </a:endParaRPr>
              </a:p>
            </p:txBody>
          </p:sp>
          <p:sp>
            <p:nvSpPr>
              <p:cNvPr id="35" name="TextBox 35"/>
              <p:cNvSpPr txBox="1"/>
              <p:nvPr/>
            </p:nvSpPr>
            <p:spPr>
              <a:xfrm>
                <a:off x="0" y="-38100"/>
                <a:ext cx="1078485" cy="1010541"/>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36" name="Group 36"/>
            <p:cNvGrpSpPr/>
            <p:nvPr/>
          </p:nvGrpSpPr>
          <p:grpSpPr>
            <a:xfrm>
              <a:off x="0" y="0"/>
              <a:ext cx="6325250" cy="1265265"/>
              <a:chOff x="0" y="0"/>
              <a:chExt cx="1526342" cy="305320"/>
            </a:xfrm>
          </p:grpSpPr>
          <p:sp>
            <p:nvSpPr>
              <p:cNvPr id="37" name="Freeform 37"/>
              <p:cNvSpPr/>
              <p:nvPr/>
            </p:nvSpPr>
            <p:spPr>
              <a:xfrm>
                <a:off x="0" y="0"/>
                <a:ext cx="1526342" cy="305320"/>
              </a:xfrm>
              <a:custGeom>
                <a:avLst/>
                <a:gdLst/>
                <a:ahLst/>
                <a:cxnLst/>
                <a:rect l="l" t="t" r="r" b="b"/>
                <a:pathLst>
                  <a:path w="1526342" h="305320">
                    <a:moveTo>
                      <a:pt x="83230" y="0"/>
                    </a:moveTo>
                    <a:lnTo>
                      <a:pt x="1443112" y="0"/>
                    </a:lnTo>
                    <a:cubicBezTo>
                      <a:pt x="1489078" y="0"/>
                      <a:pt x="1526342" y="37263"/>
                      <a:pt x="1526342" y="83230"/>
                    </a:cubicBezTo>
                    <a:lnTo>
                      <a:pt x="1526342" y="222090"/>
                    </a:lnTo>
                    <a:cubicBezTo>
                      <a:pt x="1526342" y="268057"/>
                      <a:pt x="1489078" y="305320"/>
                      <a:pt x="1443112" y="305320"/>
                    </a:cubicBezTo>
                    <a:lnTo>
                      <a:pt x="83230" y="305320"/>
                    </a:lnTo>
                    <a:cubicBezTo>
                      <a:pt x="37263" y="305320"/>
                      <a:pt x="0" y="268057"/>
                      <a:pt x="0" y="222090"/>
                    </a:cubicBezTo>
                    <a:lnTo>
                      <a:pt x="0" y="83230"/>
                    </a:lnTo>
                    <a:cubicBezTo>
                      <a:pt x="0" y="37263"/>
                      <a:pt x="37263" y="0"/>
                      <a:pt x="83230" y="0"/>
                    </a:cubicBezTo>
                    <a:close/>
                  </a:path>
                </a:pathLst>
              </a:custGeom>
              <a:solidFill>
                <a:srgbClr val="0A2847"/>
              </a:solidFill>
            </p:spPr>
            <p:txBody>
              <a:bodyPr/>
              <a:lstStyle/>
              <a:p>
                <a:pPr defTabSz="609630"/>
                <a:endParaRPr lang="en-US" sz="1200">
                  <a:solidFill>
                    <a:prstClr val="black"/>
                  </a:solidFill>
                  <a:latin typeface="Calibri"/>
                </a:endParaRPr>
              </a:p>
            </p:txBody>
          </p:sp>
          <p:sp>
            <p:nvSpPr>
              <p:cNvPr id="38" name="TextBox 38"/>
              <p:cNvSpPr txBox="1"/>
              <p:nvPr/>
            </p:nvSpPr>
            <p:spPr>
              <a:xfrm>
                <a:off x="0" y="-38100"/>
                <a:ext cx="1526342" cy="34342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39" name="Group 39"/>
            <p:cNvGrpSpPr/>
            <p:nvPr/>
          </p:nvGrpSpPr>
          <p:grpSpPr>
            <a:xfrm>
              <a:off x="260373" y="192035"/>
              <a:ext cx="5781479" cy="881195"/>
              <a:chOff x="0" y="0"/>
              <a:chExt cx="1395125" cy="212641"/>
            </a:xfrm>
          </p:grpSpPr>
          <p:sp>
            <p:nvSpPr>
              <p:cNvPr id="40" name="Freeform 40"/>
              <p:cNvSpPr/>
              <p:nvPr/>
            </p:nvSpPr>
            <p:spPr>
              <a:xfrm>
                <a:off x="0" y="0"/>
                <a:ext cx="1395125" cy="212641"/>
              </a:xfrm>
              <a:custGeom>
                <a:avLst/>
                <a:gdLst/>
                <a:ahLst/>
                <a:cxnLst/>
                <a:rect l="l" t="t" r="r" b="b"/>
                <a:pathLst>
                  <a:path w="1395125" h="212641">
                    <a:moveTo>
                      <a:pt x="91058" y="0"/>
                    </a:moveTo>
                    <a:lnTo>
                      <a:pt x="1304067" y="0"/>
                    </a:lnTo>
                    <a:cubicBezTo>
                      <a:pt x="1328217" y="0"/>
                      <a:pt x="1351378" y="9594"/>
                      <a:pt x="1368455" y="26670"/>
                    </a:cubicBezTo>
                    <a:cubicBezTo>
                      <a:pt x="1385531" y="43747"/>
                      <a:pt x="1395125" y="66908"/>
                      <a:pt x="1395125" y="91058"/>
                    </a:cubicBezTo>
                    <a:lnTo>
                      <a:pt x="1395125" y="121583"/>
                    </a:lnTo>
                    <a:cubicBezTo>
                      <a:pt x="1395125" y="171873"/>
                      <a:pt x="1354357" y="212641"/>
                      <a:pt x="1304067" y="212641"/>
                    </a:cubicBezTo>
                    <a:lnTo>
                      <a:pt x="91058" y="212641"/>
                    </a:lnTo>
                    <a:cubicBezTo>
                      <a:pt x="40768" y="212641"/>
                      <a:pt x="0" y="171873"/>
                      <a:pt x="0" y="121583"/>
                    </a:cubicBezTo>
                    <a:lnTo>
                      <a:pt x="0" y="91058"/>
                    </a:lnTo>
                    <a:cubicBezTo>
                      <a:pt x="0" y="40768"/>
                      <a:pt x="40768" y="0"/>
                      <a:pt x="91058" y="0"/>
                    </a:cubicBezTo>
                    <a:close/>
                  </a:path>
                </a:pathLst>
              </a:custGeom>
              <a:solidFill>
                <a:srgbClr val="B6CDDF"/>
              </a:solidFill>
            </p:spPr>
            <p:txBody>
              <a:bodyPr/>
              <a:lstStyle/>
              <a:p>
                <a:pPr defTabSz="609630"/>
                <a:endParaRPr lang="en-US" sz="1200">
                  <a:solidFill>
                    <a:prstClr val="black"/>
                  </a:solidFill>
                  <a:latin typeface="Calibri"/>
                </a:endParaRPr>
              </a:p>
            </p:txBody>
          </p:sp>
          <p:sp>
            <p:nvSpPr>
              <p:cNvPr id="41" name="TextBox 41"/>
              <p:cNvSpPr txBox="1"/>
              <p:nvPr/>
            </p:nvSpPr>
            <p:spPr>
              <a:xfrm>
                <a:off x="0" y="-38100"/>
                <a:ext cx="1395125" cy="250741"/>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42" name="TextBox 42"/>
            <p:cNvSpPr txBox="1"/>
            <p:nvPr/>
          </p:nvSpPr>
          <p:spPr>
            <a:xfrm>
              <a:off x="941760" y="2091108"/>
              <a:ext cx="4469608" cy="3435686"/>
            </a:xfrm>
            <a:prstGeom prst="rect">
              <a:avLst/>
            </a:prstGeom>
          </p:spPr>
          <p:txBody>
            <a:bodyPr lIns="0" tIns="0" rIns="0" bIns="0" rtlCol="0" anchor="t">
              <a:spAutoFit/>
            </a:bodyPr>
            <a:lstStyle/>
            <a:p>
              <a:pPr marL="236552" lvl="1" indent="-118277" defTabSz="609630">
                <a:lnSpc>
                  <a:spcPts val="1533"/>
                </a:lnSpc>
                <a:buFont typeface="Arial"/>
                <a:buChar char="•"/>
              </a:pPr>
              <a:r>
                <a:rPr lang="en-US" sz="1095">
                  <a:solidFill>
                    <a:srgbClr val="264F7A"/>
                  </a:solidFill>
                  <a:latin typeface="Montserrat"/>
                  <a:ea typeface="Montserrat"/>
                  <a:cs typeface="Montserrat"/>
                  <a:sym typeface="Montserrat"/>
                </a:rPr>
                <a:t>Utilize and study the viability of</a:t>
              </a:r>
              <a:r>
                <a:rPr lang="en-US" sz="1095" b="1">
                  <a:solidFill>
                    <a:srgbClr val="264F7A"/>
                  </a:solidFill>
                  <a:latin typeface="Montserrat Bold"/>
                  <a:ea typeface="Montserrat Bold"/>
                  <a:cs typeface="Montserrat Bold"/>
                  <a:sym typeface="Montserrat Bold"/>
                </a:rPr>
                <a:t> Exclusive Economic Zones</a:t>
              </a:r>
              <a:r>
                <a:rPr lang="en-US" sz="1095">
                  <a:solidFill>
                    <a:srgbClr val="264F7A"/>
                  </a:solidFill>
                  <a:latin typeface="Montserrat"/>
                  <a:ea typeface="Montserrat"/>
                  <a:cs typeface="Montserrat"/>
                  <a:sym typeface="Montserrat"/>
                </a:rPr>
                <a:t> (EEZs)</a:t>
              </a:r>
            </a:p>
            <a:p>
              <a:pPr marL="236552" lvl="1" indent="-118277" defTabSz="609630">
                <a:lnSpc>
                  <a:spcPts val="1533"/>
                </a:lnSpc>
                <a:buFont typeface="Arial"/>
                <a:buChar char="•"/>
              </a:pPr>
              <a:r>
                <a:rPr lang="en-US" sz="1095">
                  <a:solidFill>
                    <a:srgbClr val="264F7A"/>
                  </a:solidFill>
                  <a:latin typeface="Montserrat"/>
                  <a:ea typeface="Montserrat"/>
                  <a:cs typeface="Montserrat"/>
                  <a:sym typeface="Montserrat"/>
                </a:rPr>
                <a:t>The idea is for states to fund their activities in host countries from the profits of EEZs</a:t>
              </a:r>
            </a:p>
            <a:p>
              <a:pPr marL="236552" lvl="1" indent="-118277" defTabSz="609630">
                <a:lnSpc>
                  <a:spcPts val="1533"/>
                </a:lnSpc>
                <a:buFont typeface="Arial"/>
                <a:buChar char="•"/>
              </a:pPr>
              <a:r>
                <a:rPr lang="en-US" sz="1095" b="1">
                  <a:solidFill>
                    <a:srgbClr val="264F7A"/>
                  </a:solidFill>
                  <a:latin typeface="Montserrat Bold"/>
                  <a:ea typeface="Montserrat Bold"/>
                  <a:cs typeface="Montserrat Bold"/>
                  <a:sym typeface="Montserrat Bold"/>
                </a:rPr>
                <a:t>Reframe climate action </a:t>
              </a:r>
              <a:r>
                <a:rPr lang="en-US" sz="1095" b="1" i="1">
                  <a:solidFill>
                    <a:srgbClr val="264F7A"/>
                  </a:solidFill>
                  <a:latin typeface="Montserrat Bold Italics"/>
                  <a:ea typeface="Montserrat Bold Italics"/>
                  <a:cs typeface="Montserrat Bold Italics"/>
                  <a:sym typeface="Montserrat Bold Italics"/>
                </a:rPr>
                <a:t>as </a:t>
              </a:r>
              <a:r>
                <a:rPr lang="en-US" sz="1095" b="1">
                  <a:solidFill>
                    <a:srgbClr val="264F7A"/>
                  </a:solidFill>
                  <a:latin typeface="Montserrat Bold"/>
                  <a:ea typeface="Montserrat Bold"/>
                  <a:cs typeface="Montserrat Bold"/>
                  <a:sym typeface="Montserrat Bold"/>
                </a:rPr>
                <a:t>economic opportunity</a:t>
              </a:r>
            </a:p>
          </p:txBody>
        </p:sp>
        <p:sp>
          <p:nvSpPr>
            <p:cNvPr id="43" name="TextBox 43"/>
            <p:cNvSpPr txBox="1"/>
            <p:nvPr/>
          </p:nvSpPr>
          <p:spPr>
            <a:xfrm>
              <a:off x="1056136" y="311976"/>
              <a:ext cx="4212976" cy="595164"/>
            </a:xfrm>
            <a:prstGeom prst="rect">
              <a:avLst/>
            </a:prstGeom>
          </p:spPr>
          <p:txBody>
            <a:bodyPr lIns="0" tIns="0" rIns="0" bIns="0" rtlCol="0" anchor="t">
              <a:spAutoFit/>
            </a:bodyPr>
            <a:lstStyle/>
            <a:p>
              <a:pPr algn="ctr" defTabSz="609630">
                <a:lnSpc>
                  <a:spcPts val="2523"/>
                </a:lnSpc>
                <a:spcBef>
                  <a:spcPct val="0"/>
                </a:spcBef>
              </a:pPr>
              <a:r>
                <a:rPr lang="en-US" sz="1802" b="1" spc="-19">
                  <a:solidFill>
                    <a:srgbClr val="0D3982"/>
                  </a:solidFill>
                  <a:latin typeface="Montserrat Bold"/>
                  <a:ea typeface="Montserrat Bold"/>
                  <a:cs typeface="Montserrat Bold"/>
                  <a:sym typeface="Montserrat Bold"/>
                </a:rPr>
                <a:t>PHASE 2</a:t>
              </a:r>
            </a:p>
          </p:txBody>
        </p:sp>
        <p:sp>
          <p:nvSpPr>
            <p:cNvPr id="44" name="TextBox 44"/>
            <p:cNvSpPr txBox="1"/>
            <p:nvPr/>
          </p:nvSpPr>
          <p:spPr>
            <a:xfrm>
              <a:off x="913882" y="1537248"/>
              <a:ext cx="4497486" cy="427170"/>
            </a:xfrm>
            <a:prstGeom prst="rect">
              <a:avLst/>
            </a:prstGeom>
          </p:spPr>
          <p:txBody>
            <a:bodyPr lIns="0" tIns="0" rIns="0" bIns="0" rtlCol="0" anchor="t">
              <a:spAutoFit/>
            </a:bodyPr>
            <a:lstStyle/>
            <a:p>
              <a:pPr algn="ctr" defTabSz="609630">
                <a:lnSpc>
                  <a:spcPts val="1787"/>
                </a:lnSpc>
              </a:pPr>
              <a:r>
                <a:rPr lang="en-US" sz="1277" b="1">
                  <a:solidFill>
                    <a:srgbClr val="2D6968"/>
                  </a:solidFill>
                  <a:latin typeface="Montserrat Bold"/>
                  <a:ea typeface="Montserrat Bold"/>
                  <a:cs typeface="Montserrat Bold"/>
                  <a:sym typeface="Montserrat Bold"/>
                </a:rPr>
                <a:t>ECONOMIC SOLUTIONS</a:t>
              </a:r>
            </a:p>
          </p:txBody>
        </p:sp>
      </p:grpSp>
      <p:grpSp>
        <p:nvGrpSpPr>
          <p:cNvPr id="45" name="Group 45"/>
          <p:cNvGrpSpPr/>
          <p:nvPr/>
        </p:nvGrpSpPr>
        <p:grpSpPr>
          <a:xfrm>
            <a:off x="8569998" y="1154484"/>
            <a:ext cx="3162625" cy="2958876"/>
            <a:chOff x="0" y="0"/>
            <a:chExt cx="6325250" cy="5917752"/>
          </a:xfrm>
        </p:grpSpPr>
        <p:grpSp>
          <p:nvGrpSpPr>
            <p:cNvPr id="46" name="Group 46"/>
            <p:cNvGrpSpPr/>
            <p:nvPr/>
          </p:nvGrpSpPr>
          <p:grpSpPr>
            <a:xfrm>
              <a:off x="582706" y="1265265"/>
              <a:ext cx="5159837" cy="4652487"/>
              <a:chOff x="0" y="0"/>
              <a:chExt cx="1078485" cy="972441"/>
            </a:xfrm>
          </p:grpSpPr>
          <p:sp>
            <p:nvSpPr>
              <p:cNvPr id="47" name="Freeform 47"/>
              <p:cNvSpPr/>
              <p:nvPr/>
            </p:nvSpPr>
            <p:spPr>
              <a:xfrm>
                <a:off x="0" y="0"/>
                <a:ext cx="1078485" cy="972441"/>
              </a:xfrm>
              <a:custGeom>
                <a:avLst/>
                <a:gdLst/>
                <a:ahLst/>
                <a:cxnLst/>
                <a:rect l="l" t="t" r="r" b="b"/>
                <a:pathLst>
                  <a:path w="1078485" h="972441">
                    <a:moveTo>
                      <a:pt x="0" y="0"/>
                    </a:moveTo>
                    <a:lnTo>
                      <a:pt x="1078485" y="0"/>
                    </a:lnTo>
                    <a:lnTo>
                      <a:pt x="1078485" y="972441"/>
                    </a:lnTo>
                    <a:lnTo>
                      <a:pt x="0" y="972441"/>
                    </a:lnTo>
                    <a:close/>
                  </a:path>
                </a:pathLst>
              </a:custGeom>
              <a:solidFill>
                <a:srgbClr val="B6CDDF"/>
              </a:solidFill>
            </p:spPr>
            <p:txBody>
              <a:bodyPr/>
              <a:lstStyle/>
              <a:p>
                <a:pPr defTabSz="609630"/>
                <a:endParaRPr lang="en-US" sz="1200">
                  <a:solidFill>
                    <a:prstClr val="black"/>
                  </a:solidFill>
                  <a:latin typeface="Calibri"/>
                </a:endParaRPr>
              </a:p>
            </p:txBody>
          </p:sp>
          <p:sp>
            <p:nvSpPr>
              <p:cNvPr id="48" name="TextBox 48"/>
              <p:cNvSpPr txBox="1"/>
              <p:nvPr/>
            </p:nvSpPr>
            <p:spPr>
              <a:xfrm>
                <a:off x="0" y="-38100"/>
                <a:ext cx="1078485" cy="1010541"/>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49" name="Group 49"/>
            <p:cNvGrpSpPr/>
            <p:nvPr/>
          </p:nvGrpSpPr>
          <p:grpSpPr>
            <a:xfrm>
              <a:off x="0" y="0"/>
              <a:ext cx="6325250" cy="1265265"/>
              <a:chOff x="0" y="0"/>
              <a:chExt cx="1526342" cy="305320"/>
            </a:xfrm>
          </p:grpSpPr>
          <p:sp>
            <p:nvSpPr>
              <p:cNvPr id="50" name="Freeform 50"/>
              <p:cNvSpPr/>
              <p:nvPr/>
            </p:nvSpPr>
            <p:spPr>
              <a:xfrm>
                <a:off x="0" y="0"/>
                <a:ext cx="1526342" cy="305320"/>
              </a:xfrm>
              <a:custGeom>
                <a:avLst/>
                <a:gdLst/>
                <a:ahLst/>
                <a:cxnLst/>
                <a:rect l="l" t="t" r="r" b="b"/>
                <a:pathLst>
                  <a:path w="1526342" h="305320">
                    <a:moveTo>
                      <a:pt x="83230" y="0"/>
                    </a:moveTo>
                    <a:lnTo>
                      <a:pt x="1443112" y="0"/>
                    </a:lnTo>
                    <a:cubicBezTo>
                      <a:pt x="1489078" y="0"/>
                      <a:pt x="1526342" y="37263"/>
                      <a:pt x="1526342" y="83230"/>
                    </a:cubicBezTo>
                    <a:lnTo>
                      <a:pt x="1526342" y="222090"/>
                    </a:lnTo>
                    <a:cubicBezTo>
                      <a:pt x="1526342" y="268057"/>
                      <a:pt x="1489078" y="305320"/>
                      <a:pt x="1443112" y="305320"/>
                    </a:cubicBezTo>
                    <a:lnTo>
                      <a:pt x="83230" y="305320"/>
                    </a:lnTo>
                    <a:cubicBezTo>
                      <a:pt x="37263" y="305320"/>
                      <a:pt x="0" y="268057"/>
                      <a:pt x="0" y="222090"/>
                    </a:cubicBezTo>
                    <a:lnTo>
                      <a:pt x="0" y="83230"/>
                    </a:lnTo>
                    <a:cubicBezTo>
                      <a:pt x="0" y="37263"/>
                      <a:pt x="37263" y="0"/>
                      <a:pt x="83230" y="0"/>
                    </a:cubicBezTo>
                    <a:close/>
                  </a:path>
                </a:pathLst>
              </a:custGeom>
              <a:solidFill>
                <a:srgbClr val="0A2847"/>
              </a:solidFill>
            </p:spPr>
            <p:txBody>
              <a:bodyPr/>
              <a:lstStyle/>
              <a:p>
                <a:pPr defTabSz="609630"/>
                <a:endParaRPr lang="en-US" sz="1200">
                  <a:solidFill>
                    <a:prstClr val="black"/>
                  </a:solidFill>
                  <a:latin typeface="Calibri"/>
                </a:endParaRPr>
              </a:p>
            </p:txBody>
          </p:sp>
          <p:sp>
            <p:nvSpPr>
              <p:cNvPr id="51" name="TextBox 51"/>
              <p:cNvSpPr txBox="1"/>
              <p:nvPr/>
            </p:nvSpPr>
            <p:spPr>
              <a:xfrm>
                <a:off x="0" y="-38100"/>
                <a:ext cx="1526342" cy="34342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52" name="Group 52"/>
            <p:cNvGrpSpPr/>
            <p:nvPr/>
          </p:nvGrpSpPr>
          <p:grpSpPr>
            <a:xfrm>
              <a:off x="260373" y="192035"/>
              <a:ext cx="5781479" cy="881195"/>
              <a:chOff x="0" y="0"/>
              <a:chExt cx="1395125" cy="212641"/>
            </a:xfrm>
          </p:grpSpPr>
          <p:sp>
            <p:nvSpPr>
              <p:cNvPr id="53" name="Freeform 53"/>
              <p:cNvSpPr/>
              <p:nvPr/>
            </p:nvSpPr>
            <p:spPr>
              <a:xfrm>
                <a:off x="0" y="0"/>
                <a:ext cx="1395125" cy="212641"/>
              </a:xfrm>
              <a:custGeom>
                <a:avLst/>
                <a:gdLst/>
                <a:ahLst/>
                <a:cxnLst/>
                <a:rect l="l" t="t" r="r" b="b"/>
                <a:pathLst>
                  <a:path w="1395125" h="212641">
                    <a:moveTo>
                      <a:pt x="91058" y="0"/>
                    </a:moveTo>
                    <a:lnTo>
                      <a:pt x="1304067" y="0"/>
                    </a:lnTo>
                    <a:cubicBezTo>
                      <a:pt x="1328217" y="0"/>
                      <a:pt x="1351378" y="9594"/>
                      <a:pt x="1368455" y="26670"/>
                    </a:cubicBezTo>
                    <a:cubicBezTo>
                      <a:pt x="1385531" y="43747"/>
                      <a:pt x="1395125" y="66908"/>
                      <a:pt x="1395125" y="91058"/>
                    </a:cubicBezTo>
                    <a:lnTo>
                      <a:pt x="1395125" y="121583"/>
                    </a:lnTo>
                    <a:cubicBezTo>
                      <a:pt x="1395125" y="171873"/>
                      <a:pt x="1354357" y="212641"/>
                      <a:pt x="1304067" y="212641"/>
                    </a:cubicBezTo>
                    <a:lnTo>
                      <a:pt x="91058" y="212641"/>
                    </a:lnTo>
                    <a:cubicBezTo>
                      <a:pt x="40768" y="212641"/>
                      <a:pt x="0" y="171873"/>
                      <a:pt x="0" y="121583"/>
                    </a:cubicBezTo>
                    <a:lnTo>
                      <a:pt x="0" y="91058"/>
                    </a:lnTo>
                    <a:cubicBezTo>
                      <a:pt x="0" y="40768"/>
                      <a:pt x="40768" y="0"/>
                      <a:pt x="91058" y="0"/>
                    </a:cubicBezTo>
                    <a:close/>
                  </a:path>
                </a:pathLst>
              </a:custGeom>
              <a:solidFill>
                <a:srgbClr val="B6CDDF"/>
              </a:solidFill>
            </p:spPr>
            <p:txBody>
              <a:bodyPr/>
              <a:lstStyle/>
              <a:p>
                <a:pPr defTabSz="609630"/>
                <a:endParaRPr lang="en-US" sz="1200">
                  <a:solidFill>
                    <a:prstClr val="black"/>
                  </a:solidFill>
                  <a:latin typeface="Calibri"/>
                </a:endParaRPr>
              </a:p>
            </p:txBody>
          </p:sp>
          <p:sp>
            <p:nvSpPr>
              <p:cNvPr id="54" name="TextBox 54"/>
              <p:cNvSpPr txBox="1"/>
              <p:nvPr/>
            </p:nvSpPr>
            <p:spPr>
              <a:xfrm>
                <a:off x="0" y="-38100"/>
                <a:ext cx="1395125" cy="250741"/>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5" name="TextBox 55"/>
            <p:cNvSpPr txBox="1"/>
            <p:nvPr/>
          </p:nvSpPr>
          <p:spPr>
            <a:xfrm>
              <a:off x="1056136" y="311976"/>
              <a:ext cx="4212976" cy="595164"/>
            </a:xfrm>
            <a:prstGeom prst="rect">
              <a:avLst/>
            </a:prstGeom>
          </p:spPr>
          <p:txBody>
            <a:bodyPr lIns="0" tIns="0" rIns="0" bIns="0" rtlCol="0" anchor="t">
              <a:spAutoFit/>
            </a:bodyPr>
            <a:lstStyle/>
            <a:p>
              <a:pPr algn="ctr" defTabSz="609630">
                <a:lnSpc>
                  <a:spcPts val="2523"/>
                </a:lnSpc>
                <a:spcBef>
                  <a:spcPct val="0"/>
                </a:spcBef>
              </a:pPr>
              <a:r>
                <a:rPr lang="en-US" sz="1802" b="1" spc="-19">
                  <a:solidFill>
                    <a:srgbClr val="0D3982"/>
                  </a:solidFill>
                  <a:latin typeface="Montserrat Bold"/>
                  <a:ea typeface="Montserrat Bold"/>
                  <a:cs typeface="Montserrat Bold"/>
                  <a:sym typeface="Montserrat Bold"/>
                </a:rPr>
                <a:t>PHASE 3</a:t>
              </a:r>
            </a:p>
          </p:txBody>
        </p:sp>
        <p:sp>
          <p:nvSpPr>
            <p:cNvPr id="56" name="TextBox 56"/>
            <p:cNvSpPr txBox="1"/>
            <p:nvPr/>
          </p:nvSpPr>
          <p:spPr>
            <a:xfrm>
              <a:off x="902370" y="1537248"/>
              <a:ext cx="4497486" cy="427170"/>
            </a:xfrm>
            <a:prstGeom prst="rect">
              <a:avLst/>
            </a:prstGeom>
          </p:spPr>
          <p:txBody>
            <a:bodyPr lIns="0" tIns="0" rIns="0" bIns="0" rtlCol="0" anchor="t">
              <a:spAutoFit/>
            </a:bodyPr>
            <a:lstStyle/>
            <a:p>
              <a:pPr algn="ctr" defTabSz="609630">
                <a:lnSpc>
                  <a:spcPts val="1787"/>
                </a:lnSpc>
              </a:pPr>
              <a:r>
                <a:rPr lang="en-US" sz="1277" b="1">
                  <a:solidFill>
                    <a:srgbClr val="2D6968"/>
                  </a:solidFill>
                  <a:latin typeface="Montserrat Bold"/>
                  <a:ea typeface="Montserrat Bold"/>
                  <a:cs typeface="Montserrat Bold"/>
                  <a:sym typeface="Montserrat Bold"/>
                </a:rPr>
                <a:t>LEGAL RECOGNITION</a:t>
              </a:r>
            </a:p>
          </p:txBody>
        </p:sp>
        <p:sp>
          <p:nvSpPr>
            <p:cNvPr id="57" name="TextBox 57"/>
            <p:cNvSpPr txBox="1"/>
            <p:nvPr/>
          </p:nvSpPr>
          <p:spPr>
            <a:xfrm>
              <a:off x="1056136" y="2226668"/>
              <a:ext cx="4469608" cy="2666244"/>
            </a:xfrm>
            <a:prstGeom prst="rect">
              <a:avLst/>
            </a:prstGeom>
          </p:spPr>
          <p:txBody>
            <a:bodyPr lIns="0" tIns="0" rIns="0" bIns="0" rtlCol="0" anchor="t">
              <a:spAutoFit/>
            </a:bodyPr>
            <a:lstStyle/>
            <a:p>
              <a:pPr marL="236552" lvl="1" indent="-118277" defTabSz="609630">
                <a:lnSpc>
                  <a:spcPts val="1533"/>
                </a:lnSpc>
                <a:buFont typeface="Arial"/>
                <a:buChar char="•"/>
              </a:pPr>
              <a:r>
                <a:rPr lang="en-US" sz="1095">
                  <a:solidFill>
                    <a:srgbClr val="264F7A"/>
                  </a:solidFill>
                  <a:latin typeface="Montserrat"/>
                  <a:ea typeface="Montserrat"/>
                  <a:cs typeface="Montserrat"/>
                  <a:sym typeface="Montserrat"/>
                </a:rPr>
                <a:t>Codify “</a:t>
              </a:r>
              <a:r>
                <a:rPr lang="en-US" sz="1095" b="1">
                  <a:solidFill>
                    <a:srgbClr val="264F7A"/>
                  </a:solidFill>
                  <a:latin typeface="Montserrat Bold"/>
                  <a:ea typeface="Montserrat Bold"/>
                  <a:cs typeface="Montserrat Bold"/>
                  <a:sym typeface="Montserrat Bold"/>
                </a:rPr>
                <a:t>climate refugee</a:t>
              </a:r>
              <a:r>
                <a:rPr lang="en-US" sz="1095">
                  <a:solidFill>
                    <a:srgbClr val="264F7A"/>
                  </a:solidFill>
                  <a:latin typeface="Montserrat"/>
                  <a:ea typeface="Montserrat"/>
                  <a:cs typeface="Montserrat"/>
                  <a:sym typeface="Montserrat"/>
                </a:rPr>
                <a:t>” status under international law through a new UN resolution.</a:t>
              </a:r>
            </a:p>
            <a:p>
              <a:pPr marL="236552" lvl="1" indent="-118277" defTabSz="609630">
                <a:lnSpc>
                  <a:spcPts val="1533"/>
                </a:lnSpc>
                <a:buFont typeface="Arial"/>
                <a:buChar char="•"/>
              </a:pPr>
              <a:r>
                <a:rPr lang="en-US" sz="1095">
                  <a:solidFill>
                    <a:srgbClr val="264F7A"/>
                  </a:solidFill>
                  <a:latin typeface="Montserrat"/>
                  <a:ea typeface="Montserrat"/>
                  <a:cs typeface="Montserrat"/>
                  <a:sym typeface="Montserrat"/>
                </a:rPr>
                <a:t>Durable legal recognition is the key </a:t>
              </a:r>
            </a:p>
            <a:p>
              <a:pPr marL="236552" lvl="1" indent="-118277" defTabSz="609630">
                <a:lnSpc>
                  <a:spcPts val="1533"/>
                </a:lnSpc>
                <a:buFont typeface="Arial"/>
                <a:buChar char="•"/>
              </a:pPr>
              <a:r>
                <a:rPr lang="en-US" sz="1095" b="1">
                  <a:solidFill>
                    <a:srgbClr val="264F7A"/>
                  </a:solidFill>
                  <a:latin typeface="Montserrat Bold"/>
                  <a:ea typeface="Montserrat Bold"/>
                  <a:cs typeface="Montserrat Bold"/>
                  <a:sym typeface="Montserrat Bold"/>
                </a:rPr>
                <a:t>Must build on prior phases </a:t>
              </a:r>
            </a:p>
          </p:txBody>
        </p:sp>
      </p:grpSp>
      <p:grpSp>
        <p:nvGrpSpPr>
          <p:cNvPr id="58" name="Group 58"/>
          <p:cNvGrpSpPr/>
          <p:nvPr/>
        </p:nvGrpSpPr>
        <p:grpSpPr>
          <a:xfrm>
            <a:off x="-284045" y="6200667"/>
            <a:ext cx="7863805" cy="2057400"/>
            <a:chOff x="0" y="0"/>
            <a:chExt cx="3106688" cy="812800"/>
          </a:xfrm>
        </p:grpSpPr>
        <p:sp>
          <p:nvSpPr>
            <p:cNvPr id="59" name="Freeform 59"/>
            <p:cNvSpPr/>
            <p:nvPr/>
          </p:nvSpPr>
          <p:spPr>
            <a:xfrm>
              <a:off x="0" y="0"/>
              <a:ext cx="3106688" cy="812800"/>
            </a:xfrm>
            <a:custGeom>
              <a:avLst/>
              <a:gdLst/>
              <a:ahLst/>
              <a:cxnLst/>
              <a:rect l="l" t="t" r="r" b="b"/>
              <a:pathLst>
                <a:path w="3106688" h="812800">
                  <a:moveTo>
                    <a:pt x="0" y="0"/>
                  </a:moveTo>
                  <a:lnTo>
                    <a:pt x="3106688" y="0"/>
                  </a:lnTo>
                  <a:lnTo>
                    <a:pt x="3106688" y="812800"/>
                  </a:lnTo>
                  <a:lnTo>
                    <a:pt x="0" y="812800"/>
                  </a:lnTo>
                  <a:close/>
                </a:path>
              </a:pathLst>
            </a:custGeom>
            <a:solidFill>
              <a:srgbClr val="FEDEAE"/>
            </a:solidFill>
          </p:spPr>
          <p:txBody>
            <a:bodyPr/>
            <a:lstStyle/>
            <a:p>
              <a:pPr defTabSz="609630"/>
              <a:endParaRPr lang="en-US" sz="1200">
                <a:solidFill>
                  <a:prstClr val="black"/>
                </a:solidFill>
                <a:latin typeface="Calibri"/>
              </a:endParaRPr>
            </a:p>
          </p:txBody>
        </p:sp>
        <p:sp>
          <p:nvSpPr>
            <p:cNvPr id="60" name="TextBox 60"/>
            <p:cNvSpPr txBox="1"/>
            <p:nvPr/>
          </p:nvSpPr>
          <p:spPr>
            <a:xfrm>
              <a:off x="0" y="-38100"/>
              <a:ext cx="3106688"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1" name="Group 61"/>
          <p:cNvGrpSpPr/>
          <p:nvPr/>
        </p:nvGrpSpPr>
        <p:grpSpPr>
          <a:xfrm>
            <a:off x="189848" y="4480677"/>
            <a:ext cx="9015453" cy="2798747"/>
            <a:chOff x="0" y="-167068"/>
            <a:chExt cx="17622901" cy="5597495"/>
          </a:xfrm>
        </p:grpSpPr>
        <p:grpSp>
          <p:nvGrpSpPr>
            <p:cNvPr id="62" name="Group 62"/>
            <p:cNvGrpSpPr/>
            <p:nvPr/>
          </p:nvGrpSpPr>
          <p:grpSpPr>
            <a:xfrm>
              <a:off x="0" y="-167068"/>
              <a:ext cx="17622901" cy="5597495"/>
              <a:chOff x="0" y="-38100"/>
              <a:chExt cx="4018910" cy="1276511"/>
            </a:xfrm>
          </p:grpSpPr>
          <p:sp>
            <p:nvSpPr>
              <p:cNvPr id="63" name="Freeform 63"/>
              <p:cNvSpPr/>
              <p:nvPr/>
            </p:nvSpPr>
            <p:spPr>
              <a:xfrm>
                <a:off x="0" y="0"/>
                <a:ext cx="4018910" cy="1238411"/>
              </a:xfrm>
              <a:custGeom>
                <a:avLst/>
                <a:gdLst/>
                <a:ahLst/>
                <a:cxnLst/>
                <a:rect l="l" t="t" r="r" b="b"/>
                <a:pathLst>
                  <a:path w="3983758" h="1238411">
                    <a:moveTo>
                      <a:pt x="30137" y="0"/>
                    </a:moveTo>
                    <a:lnTo>
                      <a:pt x="3953622" y="0"/>
                    </a:lnTo>
                    <a:cubicBezTo>
                      <a:pt x="3961614" y="0"/>
                      <a:pt x="3969280" y="3175"/>
                      <a:pt x="3974931" y="8827"/>
                    </a:cubicBezTo>
                    <a:cubicBezTo>
                      <a:pt x="3980583" y="14479"/>
                      <a:pt x="3983758" y="22144"/>
                      <a:pt x="3983758" y="30137"/>
                    </a:cubicBezTo>
                    <a:lnTo>
                      <a:pt x="3983758" y="1208274"/>
                    </a:lnTo>
                    <a:cubicBezTo>
                      <a:pt x="3983758" y="1216267"/>
                      <a:pt x="3980583" y="1223933"/>
                      <a:pt x="3974931" y="1229584"/>
                    </a:cubicBezTo>
                    <a:cubicBezTo>
                      <a:pt x="3969280" y="1235236"/>
                      <a:pt x="3961614" y="1238411"/>
                      <a:pt x="3953622" y="1238411"/>
                    </a:cubicBezTo>
                    <a:lnTo>
                      <a:pt x="30137" y="1238411"/>
                    </a:lnTo>
                    <a:cubicBezTo>
                      <a:pt x="22144" y="1238411"/>
                      <a:pt x="14479" y="1235236"/>
                      <a:pt x="8827" y="1229584"/>
                    </a:cubicBezTo>
                    <a:cubicBezTo>
                      <a:pt x="3175" y="1223933"/>
                      <a:pt x="0" y="1216267"/>
                      <a:pt x="0" y="1208274"/>
                    </a:cubicBezTo>
                    <a:lnTo>
                      <a:pt x="0" y="30137"/>
                    </a:lnTo>
                    <a:cubicBezTo>
                      <a:pt x="0" y="22144"/>
                      <a:pt x="3175" y="14479"/>
                      <a:pt x="8827" y="8827"/>
                    </a:cubicBezTo>
                    <a:cubicBezTo>
                      <a:pt x="14479" y="3175"/>
                      <a:pt x="22144" y="0"/>
                      <a:pt x="30137" y="0"/>
                    </a:cubicBezTo>
                    <a:close/>
                  </a:path>
                </a:pathLst>
              </a:custGeom>
              <a:solidFill>
                <a:srgbClr val="0A2847"/>
              </a:solidFill>
            </p:spPr>
            <p:txBody>
              <a:bodyPr/>
              <a:lstStyle/>
              <a:p>
                <a:pPr defTabSz="609630"/>
                <a:endParaRPr lang="en-US" sz="1200" dirty="0">
                  <a:solidFill>
                    <a:prstClr val="black"/>
                  </a:solidFill>
                  <a:latin typeface="Calibri"/>
                </a:endParaRPr>
              </a:p>
            </p:txBody>
          </p:sp>
          <p:sp>
            <p:nvSpPr>
              <p:cNvPr id="64" name="TextBox 64"/>
              <p:cNvSpPr txBox="1"/>
              <p:nvPr/>
            </p:nvSpPr>
            <p:spPr>
              <a:xfrm>
                <a:off x="0" y="-38100"/>
                <a:ext cx="3983758" cy="1276511"/>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5" name="Freeform 65"/>
            <p:cNvSpPr/>
            <p:nvPr/>
          </p:nvSpPr>
          <p:spPr>
            <a:xfrm>
              <a:off x="681318" y="1290470"/>
              <a:ext cx="1715465" cy="1142928"/>
            </a:xfrm>
            <a:custGeom>
              <a:avLst/>
              <a:gdLst/>
              <a:ahLst/>
              <a:cxnLst/>
              <a:rect l="l" t="t" r="r" b="b"/>
              <a:pathLst>
                <a:path w="1715465" h="1142928">
                  <a:moveTo>
                    <a:pt x="0" y="0"/>
                  </a:moveTo>
                  <a:lnTo>
                    <a:pt x="1715464" y="0"/>
                  </a:lnTo>
                  <a:lnTo>
                    <a:pt x="1715464" y="1142928"/>
                  </a:lnTo>
                  <a:lnTo>
                    <a:pt x="0" y="1142928"/>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66" name="Freeform 66"/>
            <p:cNvSpPr/>
            <p:nvPr/>
          </p:nvSpPr>
          <p:spPr>
            <a:xfrm>
              <a:off x="4930178" y="1276645"/>
              <a:ext cx="1821400" cy="1142928"/>
            </a:xfrm>
            <a:custGeom>
              <a:avLst/>
              <a:gdLst/>
              <a:ahLst/>
              <a:cxnLst/>
              <a:rect l="l" t="t" r="r" b="b"/>
              <a:pathLst>
                <a:path w="1821400" h="1142928">
                  <a:moveTo>
                    <a:pt x="0" y="0"/>
                  </a:moveTo>
                  <a:lnTo>
                    <a:pt x="1821400" y="0"/>
                  </a:lnTo>
                  <a:lnTo>
                    <a:pt x="1821400" y="1142929"/>
                  </a:lnTo>
                  <a:lnTo>
                    <a:pt x="0" y="1142929"/>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67" name="Freeform 67"/>
            <p:cNvSpPr/>
            <p:nvPr/>
          </p:nvSpPr>
          <p:spPr>
            <a:xfrm>
              <a:off x="681318" y="2886300"/>
              <a:ext cx="2043269" cy="1192758"/>
            </a:xfrm>
            <a:custGeom>
              <a:avLst/>
              <a:gdLst/>
              <a:ahLst/>
              <a:cxnLst/>
              <a:rect l="l" t="t" r="r" b="b"/>
              <a:pathLst>
                <a:path w="2043269" h="1192758">
                  <a:moveTo>
                    <a:pt x="0" y="0"/>
                  </a:moveTo>
                  <a:lnTo>
                    <a:pt x="2043269" y="0"/>
                  </a:lnTo>
                  <a:lnTo>
                    <a:pt x="2043269" y="1192758"/>
                  </a:lnTo>
                  <a:lnTo>
                    <a:pt x="0" y="1192758"/>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68" name="Freeform 68"/>
            <p:cNvSpPr/>
            <p:nvPr/>
          </p:nvSpPr>
          <p:spPr>
            <a:xfrm>
              <a:off x="10285741" y="1162011"/>
              <a:ext cx="1821400" cy="1325068"/>
            </a:xfrm>
            <a:custGeom>
              <a:avLst/>
              <a:gdLst/>
              <a:ahLst/>
              <a:cxnLst/>
              <a:rect l="l" t="t" r="r" b="b"/>
              <a:pathLst>
                <a:path w="1821400" h="1325068">
                  <a:moveTo>
                    <a:pt x="0" y="0"/>
                  </a:moveTo>
                  <a:lnTo>
                    <a:pt x="1821400" y="0"/>
                  </a:lnTo>
                  <a:lnTo>
                    <a:pt x="1821400" y="1325068"/>
                  </a:lnTo>
                  <a:lnTo>
                    <a:pt x="0" y="1325068"/>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69" name="TextBox 69"/>
            <p:cNvSpPr txBox="1"/>
            <p:nvPr/>
          </p:nvSpPr>
          <p:spPr>
            <a:xfrm>
              <a:off x="681318" y="361948"/>
              <a:ext cx="9764616" cy="640176"/>
            </a:xfrm>
            <a:prstGeom prst="rect">
              <a:avLst/>
            </a:prstGeom>
          </p:spPr>
          <p:txBody>
            <a:bodyPr lIns="0" tIns="0" rIns="0" bIns="0" rtlCol="0" anchor="t">
              <a:spAutoFit/>
            </a:bodyPr>
            <a:lstStyle/>
            <a:p>
              <a:pPr algn="ctr" defTabSz="609630">
                <a:lnSpc>
                  <a:spcPts val="2669"/>
                </a:lnSpc>
                <a:spcBef>
                  <a:spcPct val="0"/>
                </a:spcBef>
              </a:pPr>
              <a:r>
                <a:rPr lang="en-US" sz="1907" b="1" spc="-21">
                  <a:solidFill>
                    <a:srgbClr val="FFFFFF"/>
                  </a:solidFill>
                  <a:latin typeface="Montserrat Bold"/>
                  <a:ea typeface="Montserrat Bold"/>
                  <a:cs typeface="Montserrat Bold"/>
                  <a:sym typeface="Montserrat Bold"/>
                </a:rPr>
                <a:t>WHERE HAVE EEZ’S BEEN UTILIZED?</a:t>
              </a:r>
            </a:p>
          </p:txBody>
        </p:sp>
        <p:sp>
          <p:nvSpPr>
            <p:cNvPr id="70" name="TextBox 70"/>
            <p:cNvSpPr txBox="1"/>
            <p:nvPr/>
          </p:nvSpPr>
          <p:spPr>
            <a:xfrm>
              <a:off x="2396782" y="1261894"/>
              <a:ext cx="1592303" cy="382412"/>
            </a:xfrm>
            <a:prstGeom prst="rect">
              <a:avLst/>
            </a:prstGeom>
          </p:spPr>
          <p:txBody>
            <a:bodyPr lIns="0" tIns="0" rIns="0" bIns="0" rtlCol="0" anchor="t">
              <a:spAutoFit/>
            </a:bodyPr>
            <a:lstStyle/>
            <a:p>
              <a:pPr algn="ctr" defTabSz="609630">
                <a:lnSpc>
                  <a:spcPts val="1649"/>
                </a:lnSpc>
              </a:pPr>
              <a:r>
                <a:rPr lang="en-US" sz="1177" b="1">
                  <a:solidFill>
                    <a:srgbClr val="FFFFFF"/>
                  </a:solidFill>
                  <a:latin typeface="Montserrat Bold"/>
                  <a:ea typeface="Montserrat Bold"/>
                  <a:cs typeface="Montserrat Bold"/>
                  <a:sym typeface="Montserrat Bold"/>
                </a:rPr>
                <a:t>JAPAN</a:t>
              </a:r>
            </a:p>
          </p:txBody>
        </p:sp>
        <p:sp>
          <p:nvSpPr>
            <p:cNvPr id="71" name="TextBox 71"/>
            <p:cNvSpPr txBox="1"/>
            <p:nvPr/>
          </p:nvSpPr>
          <p:spPr>
            <a:xfrm>
              <a:off x="2383791" y="1659040"/>
              <a:ext cx="2273895" cy="382412"/>
            </a:xfrm>
            <a:prstGeom prst="rect">
              <a:avLst/>
            </a:prstGeom>
          </p:spPr>
          <p:txBody>
            <a:bodyPr lIns="0" tIns="0" rIns="0" bIns="0" rtlCol="0" anchor="t">
              <a:spAutoFit/>
            </a:bodyPr>
            <a:lstStyle/>
            <a:p>
              <a:pPr algn="ctr" defTabSz="609630">
                <a:lnSpc>
                  <a:spcPts val="1649"/>
                </a:lnSpc>
              </a:pPr>
              <a:r>
                <a:rPr lang="en-US" sz="1177">
                  <a:solidFill>
                    <a:srgbClr val="FFFFFF"/>
                  </a:solidFill>
                  <a:latin typeface="Montserrat"/>
                  <a:ea typeface="Montserrat"/>
                  <a:cs typeface="Montserrat"/>
                  <a:sym typeface="Montserrat"/>
                </a:rPr>
                <a:t>Wind Farms</a:t>
              </a:r>
            </a:p>
          </p:txBody>
        </p:sp>
        <p:sp>
          <p:nvSpPr>
            <p:cNvPr id="72" name="TextBox 72"/>
            <p:cNvSpPr txBox="1"/>
            <p:nvPr/>
          </p:nvSpPr>
          <p:spPr>
            <a:xfrm>
              <a:off x="6895758" y="1261894"/>
              <a:ext cx="1592303" cy="382412"/>
            </a:xfrm>
            <a:prstGeom prst="rect">
              <a:avLst/>
            </a:prstGeom>
          </p:spPr>
          <p:txBody>
            <a:bodyPr lIns="0" tIns="0" rIns="0" bIns="0" rtlCol="0" anchor="t">
              <a:spAutoFit/>
            </a:bodyPr>
            <a:lstStyle/>
            <a:p>
              <a:pPr algn="ctr" defTabSz="609630">
                <a:lnSpc>
                  <a:spcPts val="1649"/>
                </a:lnSpc>
              </a:pPr>
              <a:r>
                <a:rPr lang="en-US" sz="1177" b="1">
                  <a:solidFill>
                    <a:srgbClr val="FFFFFF"/>
                  </a:solidFill>
                  <a:latin typeface="Montserrat Bold"/>
                  <a:ea typeface="Montserrat Bold"/>
                  <a:cs typeface="Montserrat Bold"/>
                  <a:sym typeface="Montserrat Bold"/>
                </a:rPr>
                <a:t>PALAU</a:t>
              </a:r>
            </a:p>
          </p:txBody>
        </p:sp>
        <p:sp>
          <p:nvSpPr>
            <p:cNvPr id="73" name="TextBox 73"/>
            <p:cNvSpPr txBox="1"/>
            <p:nvPr/>
          </p:nvSpPr>
          <p:spPr>
            <a:xfrm>
              <a:off x="7120299" y="1659040"/>
              <a:ext cx="2273895" cy="382412"/>
            </a:xfrm>
            <a:prstGeom prst="rect">
              <a:avLst/>
            </a:prstGeom>
          </p:spPr>
          <p:txBody>
            <a:bodyPr lIns="0" tIns="0" rIns="0" bIns="0" rtlCol="0" anchor="t">
              <a:spAutoFit/>
            </a:bodyPr>
            <a:lstStyle/>
            <a:p>
              <a:pPr algn="ctr" defTabSz="609630">
                <a:lnSpc>
                  <a:spcPts val="1649"/>
                </a:lnSpc>
              </a:pPr>
              <a:r>
                <a:rPr lang="en-US" sz="1177">
                  <a:solidFill>
                    <a:srgbClr val="FFFFFF"/>
                  </a:solidFill>
                  <a:latin typeface="Montserrat"/>
                  <a:ea typeface="Montserrat"/>
                  <a:cs typeface="Montserrat"/>
                  <a:sym typeface="Montserrat"/>
                </a:rPr>
                <a:t>Blue Economy</a:t>
              </a:r>
            </a:p>
          </p:txBody>
        </p:sp>
        <p:sp>
          <p:nvSpPr>
            <p:cNvPr id="74" name="TextBox 74"/>
            <p:cNvSpPr txBox="1"/>
            <p:nvPr/>
          </p:nvSpPr>
          <p:spPr>
            <a:xfrm>
              <a:off x="7120299" y="2060042"/>
              <a:ext cx="3025742" cy="387414"/>
            </a:xfrm>
            <a:prstGeom prst="rect">
              <a:avLst/>
            </a:prstGeom>
          </p:spPr>
          <p:txBody>
            <a:bodyPr lIns="0" tIns="0" rIns="0" bIns="0" rtlCol="0" anchor="t">
              <a:spAutoFit/>
            </a:bodyPr>
            <a:lstStyle/>
            <a:p>
              <a:pPr defTabSz="609630">
                <a:lnSpc>
                  <a:spcPts val="1649"/>
                </a:lnSpc>
              </a:pPr>
              <a:r>
                <a:rPr lang="en-US" sz="1177" i="1">
                  <a:solidFill>
                    <a:srgbClr val="FFFFFF"/>
                  </a:solidFill>
                  <a:latin typeface="Montserrat Italics"/>
                  <a:ea typeface="Montserrat Italics"/>
                  <a:cs typeface="Montserrat Italics"/>
                  <a:sym typeface="Montserrat Italics"/>
                </a:rPr>
                <a:t>80% EEZ economy</a:t>
              </a:r>
            </a:p>
          </p:txBody>
        </p:sp>
        <p:sp>
          <p:nvSpPr>
            <p:cNvPr id="75" name="TextBox 75"/>
            <p:cNvSpPr txBox="1"/>
            <p:nvPr/>
          </p:nvSpPr>
          <p:spPr>
            <a:xfrm>
              <a:off x="2724586" y="2871277"/>
              <a:ext cx="3546488" cy="382412"/>
            </a:xfrm>
            <a:prstGeom prst="rect">
              <a:avLst/>
            </a:prstGeom>
          </p:spPr>
          <p:txBody>
            <a:bodyPr lIns="0" tIns="0" rIns="0" bIns="0" rtlCol="0" anchor="t">
              <a:spAutoFit/>
            </a:bodyPr>
            <a:lstStyle/>
            <a:p>
              <a:pPr algn="ctr" defTabSz="609630">
                <a:lnSpc>
                  <a:spcPts val="1649"/>
                </a:lnSpc>
              </a:pPr>
              <a:r>
                <a:rPr lang="en-US" sz="1177" b="1">
                  <a:solidFill>
                    <a:srgbClr val="FFFFFF"/>
                  </a:solidFill>
                  <a:latin typeface="Montserrat Bold"/>
                  <a:ea typeface="Montserrat Bold"/>
                  <a:cs typeface="Montserrat Bold"/>
                  <a:sym typeface="Montserrat Bold"/>
                </a:rPr>
                <a:t>NAURU AGREEMENT</a:t>
              </a:r>
            </a:p>
          </p:txBody>
        </p:sp>
        <p:sp>
          <p:nvSpPr>
            <p:cNvPr id="76" name="TextBox 76"/>
            <p:cNvSpPr txBox="1"/>
            <p:nvPr/>
          </p:nvSpPr>
          <p:spPr>
            <a:xfrm>
              <a:off x="2852137" y="3270713"/>
              <a:ext cx="7436158" cy="382412"/>
            </a:xfrm>
            <a:prstGeom prst="rect">
              <a:avLst/>
            </a:prstGeom>
          </p:spPr>
          <p:txBody>
            <a:bodyPr lIns="0" tIns="0" rIns="0" bIns="0" rtlCol="0" anchor="t">
              <a:spAutoFit/>
            </a:bodyPr>
            <a:lstStyle/>
            <a:p>
              <a:pPr algn="ctr" defTabSz="609630">
                <a:lnSpc>
                  <a:spcPts val="1649"/>
                </a:lnSpc>
              </a:pPr>
              <a:r>
                <a:rPr lang="en-US" sz="1177">
                  <a:solidFill>
                    <a:srgbClr val="FFFFFF"/>
                  </a:solidFill>
                  <a:latin typeface="Montserrat"/>
                  <a:ea typeface="Montserrat"/>
                  <a:cs typeface="Montserrat"/>
                  <a:sym typeface="Montserrat"/>
                </a:rPr>
                <a:t>8 SIDS // sell fishing rights instead of open access</a:t>
              </a:r>
            </a:p>
          </p:txBody>
        </p:sp>
        <p:sp>
          <p:nvSpPr>
            <p:cNvPr id="77" name="TextBox 77"/>
            <p:cNvSpPr txBox="1"/>
            <p:nvPr/>
          </p:nvSpPr>
          <p:spPr>
            <a:xfrm>
              <a:off x="2984958" y="3703911"/>
              <a:ext cx="8492510" cy="385106"/>
            </a:xfrm>
            <a:prstGeom prst="rect">
              <a:avLst/>
            </a:prstGeom>
          </p:spPr>
          <p:txBody>
            <a:bodyPr lIns="0" tIns="0" rIns="0" bIns="0" rtlCol="0" anchor="t">
              <a:spAutoFit/>
            </a:bodyPr>
            <a:lstStyle/>
            <a:p>
              <a:pPr defTabSz="609630">
                <a:lnSpc>
                  <a:spcPts val="1649"/>
                </a:lnSpc>
              </a:pPr>
              <a:r>
                <a:rPr lang="en-US" sz="1177" i="1">
                  <a:solidFill>
                    <a:srgbClr val="FFFFFF"/>
                  </a:solidFill>
                  <a:latin typeface="Montserrat Italics"/>
                  <a:ea typeface="Montserrat Italics"/>
                  <a:cs typeface="Montserrat Italics"/>
                  <a:sym typeface="Montserrat Italics"/>
                </a:rPr>
                <a:t>Fishing industry went from $60M ⟶ $500M annually</a:t>
              </a:r>
            </a:p>
          </p:txBody>
        </p:sp>
        <p:sp>
          <p:nvSpPr>
            <p:cNvPr id="78" name="TextBox 78"/>
            <p:cNvSpPr txBox="1"/>
            <p:nvPr/>
          </p:nvSpPr>
          <p:spPr>
            <a:xfrm>
              <a:off x="12294158" y="1188934"/>
              <a:ext cx="1592303" cy="382412"/>
            </a:xfrm>
            <a:prstGeom prst="rect">
              <a:avLst/>
            </a:prstGeom>
          </p:spPr>
          <p:txBody>
            <a:bodyPr lIns="0" tIns="0" rIns="0" bIns="0" rtlCol="0" anchor="t">
              <a:spAutoFit/>
            </a:bodyPr>
            <a:lstStyle/>
            <a:p>
              <a:pPr algn="ctr" defTabSz="609630">
                <a:lnSpc>
                  <a:spcPts val="1649"/>
                </a:lnSpc>
              </a:pPr>
              <a:r>
                <a:rPr lang="en-US" sz="1177" b="1">
                  <a:solidFill>
                    <a:srgbClr val="FFFFFF"/>
                  </a:solidFill>
                  <a:latin typeface="Montserrat Bold"/>
                  <a:ea typeface="Montserrat Bold"/>
                  <a:cs typeface="Montserrat Bold"/>
                  <a:sym typeface="Montserrat Bold"/>
                </a:rPr>
                <a:t>NORWAY</a:t>
              </a:r>
            </a:p>
          </p:txBody>
        </p:sp>
        <p:sp>
          <p:nvSpPr>
            <p:cNvPr id="79" name="TextBox 79"/>
            <p:cNvSpPr txBox="1"/>
            <p:nvPr/>
          </p:nvSpPr>
          <p:spPr>
            <a:xfrm>
              <a:off x="12294158" y="1622680"/>
              <a:ext cx="4426801" cy="382412"/>
            </a:xfrm>
            <a:prstGeom prst="rect">
              <a:avLst/>
            </a:prstGeom>
          </p:spPr>
          <p:txBody>
            <a:bodyPr lIns="0" tIns="0" rIns="0" bIns="0" rtlCol="0" anchor="t">
              <a:spAutoFit/>
            </a:bodyPr>
            <a:lstStyle/>
            <a:p>
              <a:pPr defTabSz="609630">
                <a:lnSpc>
                  <a:spcPts val="1649"/>
                </a:lnSpc>
              </a:pPr>
              <a:r>
                <a:rPr lang="en-US" sz="1177">
                  <a:solidFill>
                    <a:srgbClr val="FFFFFF"/>
                  </a:solidFill>
                  <a:latin typeface="Montserrat"/>
                  <a:ea typeface="Montserrat"/>
                  <a:cs typeface="Montserrat"/>
                  <a:sym typeface="Montserrat"/>
                </a:rPr>
                <a:t>Energy &amp; Sovereign Wealth</a:t>
              </a:r>
            </a:p>
          </p:txBody>
        </p:sp>
        <p:sp>
          <p:nvSpPr>
            <p:cNvPr id="80" name="TextBox 80"/>
            <p:cNvSpPr txBox="1"/>
            <p:nvPr/>
          </p:nvSpPr>
          <p:spPr>
            <a:xfrm>
              <a:off x="12294158" y="2019544"/>
              <a:ext cx="5174604" cy="387414"/>
            </a:xfrm>
            <a:prstGeom prst="rect">
              <a:avLst/>
            </a:prstGeom>
          </p:spPr>
          <p:txBody>
            <a:bodyPr lIns="0" tIns="0" rIns="0" bIns="0" rtlCol="0" anchor="t">
              <a:spAutoFit/>
            </a:bodyPr>
            <a:lstStyle/>
            <a:p>
              <a:pPr defTabSz="609630">
                <a:lnSpc>
                  <a:spcPts val="1649"/>
                </a:lnSpc>
              </a:pPr>
              <a:r>
                <a:rPr lang="en-US" sz="1177" i="1">
                  <a:solidFill>
                    <a:srgbClr val="FFFFFF"/>
                  </a:solidFill>
                  <a:latin typeface="Montserrat Italics"/>
                  <a:ea typeface="Montserrat Italics"/>
                  <a:cs typeface="Montserrat Italics"/>
                  <a:sym typeface="Montserrat Italics"/>
                </a:rPr>
                <a:t>$1.4 trillion based in offshore EEZ</a:t>
              </a:r>
            </a:p>
          </p:txBody>
        </p:sp>
      </p:grpSp>
      <p:sp>
        <p:nvSpPr>
          <p:cNvPr id="81" name="Freeform 81"/>
          <p:cNvSpPr/>
          <p:nvPr/>
        </p:nvSpPr>
        <p:spPr>
          <a:xfrm rot="1687686">
            <a:off x="7300374" y="6123220"/>
            <a:ext cx="1286499" cy="802990"/>
          </a:xfrm>
          <a:custGeom>
            <a:avLst/>
            <a:gdLst/>
            <a:ahLst/>
            <a:cxnLst/>
            <a:rect l="l" t="t" r="r" b="b"/>
            <a:pathLst>
              <a:path w="1929749" h="1204485">
                <a:moveTo>
                  <a:pt x="0" y="0"/>
                </a:moveTo>
                <a:lnTo>
                  <a:pt x="1929749" y="0"/>
                </a:lnTo>
                <a:lnTo>
                  <a:pt x="1929749" y="1204485"/>
                </a:lnTo>
                <a:lnTo>
                  <a:pt x="0" y="120448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82" name="Freeform 82"/>
          <p:cNvSpPr/>
          <p:nvPr/>
        </p:nvSpPr>
        <p:spPr>
          <a:xfrm rot="1687686">
            <a:off x="6631269" y="5799172"/>
            <a:ext cx="1286499" cy="802990"/>
          </a:xfrm>
          <a:custGeom>
            <a:avLst/>
            <a:gdLst/>
            <a:ahLst/>
            <a:cxnLst/>
            <a:rect l="l" t="t" r="r" b="b"/>
            <a:pathLst>
              <a:path w="1929749" h="1204485">
                <a:moveTo>
                  <a:pt x="0" y="0"/>
                </a:moveTo>
                <a:lnTo>
                  <a:pt x="1929749" y="0"/>
                </a:lnTo>
                <a:lnTo>
                  <a:pt x="1929749" y="1204486"/>
                </a:lnTo>
                <a:lnTo>
                  <a:pt x="0" y="1204486"/>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83" name="TextBox 83"/>
          <p:cNvSpPr txBox="1"/>
          <p:nvPr/>
        </p:nvSpPr>
        <p:spPr>
          <a:xfrm>
            <a:off x="-284045" y="218798"/>
            <a:ext cx="5519761" cy="474938"/>
          </a:xfrm>
          <a:prstGeom prst="rect">
            <a:avLst/>
          </a:prstGeom>
        </p:spPr>
        <p:txBody>
          <a:bodyPr lIns="0" tIns="0" rIns="0" bIns="0" rtlCol="0" anchor="t">
            <a:spAutoFit/>
          </a:bodyPr>
          <a:lstStyle/>
          <a:p>
            <a:pPr algn="ctr" defTabSz="609630">
              <a:lnSpc>
                <a:spcPts val="3985"/>
              </a:lnSpc>
              <a:spcBef>
                <a:spcPct val="0"/>
              </a:spcBef>
            </a:pPr>
            <a:r>
              <a:rPr lang="en-US" sz="2846" b="1" spc="-31">
                <a:solidFill>
                  <a:srgbClr val="FFFFFF"/>
                </a:solidFill>
                <a:latin typeface="Montserrat Bold"/>
                <a:ea typeface="Montserrat Bold"/>
                <a:cs typeface="Montserrat Bold"/>
                <a:sym typeface="Montserrat Bold"/>
              </a:rPr>
              <a:t>THE FRAMEWORK</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
            <a:ext cx="12192000" cy="789743"/>
            <a:chOff x="0" y="0"/>
            <a:chExt cx="4816593" cy="311997"/>
          </a:xfrm>
        </p:grpSpPr>
        <p:sp>
          <p:nvSpPr>
            <p:cNvPr id="3" name="Freeform 3"/>
            <p:cNvSpPr/>
            <p:nvPr/>
          </p:nvSpPr>
          <p:spPr>
            <a:xfrm>
              <a:off x="0" y="0"/>
              <a:ext cx="4816592" cy="311997"/>
            </a:xfrm>
            <a:custGeom>
              <a:avLst/>
              <a:gdLst/>
              <a:ahLst/>
              <a:cxnLst/>
              <a:rect l="l" t="t" r="r" b="b"/>
              <a:pathLst>
                <a:path w="4816592" h="311997">
                  <a:moveTo>
                    <a:pt x="0" y="0"/>
                  </a:moveTo>
                  <a:lnTo>
                    <a:pt x="4816592" y="0"/>
                  </a:lnTo>
                  <a:lnTo>
                    <a:pt x="4816592" y="311997"/>
                  </a:lnTo>
                  <a:lnTo>
                    <a:pt x="0" y="311997"/>
                  </a:lnTo>
                  <a:close/>
                </a:path>
              </a:pathLst>
            </a:custGeom>
            <a:solidFill>
              <a:srgbClr val="323566"/>
            </a:solidFill>
          </p:spPr>
          <p:txBody>
            <a:bodyPr/>
            <a:lstStyle/>
            <a:p>
              <a:pPr defTabSz="609630"/>
              <a:endParaRPr lang="en-US" sz="1200">
                <a:solidFill>
                  <a:prstClr val="black"/>
                </a:solidFill>
                <a:latin typeface="Calibri"/>
              </a:endParaRPr>
            </a:p>
          </p:txBody>
        </p:sp>
        <p:sp>
          <p:nvSpPr>
            <p:cNvPr id="4" name="TextBox 4"/>
            <p:cNvSpPr txBox="1"/>
            <p:nvPr/>
          </p:nvSpPr>
          <p:spPr>
            <a:xfrm>
              <a:off x="0" y="-38100"/>
              <a:ext cx="4816593" cy="35009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5" name="Group 5"/>
          <p:cNvGrpSpPr/>
          <p:nvPr/>
        </p:nvGrpSpPr>
        <p:grpSpPr>
          <a:xfrm>
            <a:off x="0" y="789744"/>
            <a:ext cx="12192000" cy="6068257"/>
            <a:chOff x="0" y="0"/>
            <a:chExt cx="4816593" cy="2397336"/>
          </a:xfrm>
        </p:grpSpPr>
        <p:sp>
          <p:nvSpPr>
            <p:cNvPr id="6" name="Freeform 6"/>
            <p:cNvSpPr/>
            <p:nvPr/>
          </p:nvSpPr>
          <p:spPr>
            <a:xfrm>
              <a:off x="0" y="0"/>
              <a:ext cx="4816592" cy="2397336"/>
            </a:xfrm>
            <a:custGeom>
              <a:avLst/>
              <a:gdLst/>
              <a:ahLst/>
              <a:cxnLst/>
              <a:rect l="l" t="t" r="r" b="b"/>
              <a:pathLst>
                <a:path w="4816592" h="2397336">
                  <a:moveTo>
                    <a:pt x="0" y="0"/>
                  </a:moveTo>
                  <a:lnTo>
                    <a:pt x="4816592" y="0"/>
                  </a:lnTo>
                  <a:lnTo>
                    <a:pt x="4816592" y="2397336"/>
                  </a:lnTo>
                  <a:lnTo>
                    <a:pt x="0" y="2397336"/>
                  </a:lnTo>
                  <a:close/>
                </a:path>
              </a:pathLst>
            </a:custGeom>
            <a:solidFill>
              <a:srgbClr val="3D4B5A"/>
            </a:solidFill>
          </p:spPr>
          <p:txBody>
            <a:bodyPr/>
            <a:lstStyle/>
            <a:p>
              <a:pPr defTabSz="609630"/>
              <a:endParaRPr lang="en-US" sz="1200">
                <a:solidFill>
                  <a:prstClr val="black"/>
                </a:solidFill>
                <a:latin typeface="Calibri"/>
              </a:endParaRPr>
            </a:p>
          </p:txBody>
        </p:sp>
        <p:sp>
          <p:nvSpPr>
            <p:cNvPr id="7" name="TextBox 7"/>
            <p:cNvSpPr txBox="1"/>
            <p:nvPr/>
          </p:nvSpPr>
          <p:spPr>
            <a:xfrm>
              <a:off x="0" y="-38100"/>
              <a:ext cx="4816593" cy="2435436"/>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8" name="Freeform 8"/>
          <p:cNvSpPr/>
          <p:nvPr/>
        </p:nvSpPr>
        <p:spPr>
          <a:xfrm>
            <a:off x="0" y="789744"/>
            <a:ext cx="12192000" cy="6068257"/>
          </a:xfrm>
          <a:custGeom>
            <a:avLst/>
            <a:gdLst/>
            <a:ahLst/>
            <a:cxnLst/>
            <a:rect l="l" t="t" r="r" b="b"/>
            <a:pathLst>
              <a:path w="18288000" h="9102385">
                <a:moveTo>
                  <a:pt x="0" y="0"/>
                </a:moveTo>
                <a:lnTo>
                  <a:pt x="18288000" y="0"/>
                </a:lnTo>
                <a:lnTo>
                  <a:pt x="18288000" y="9102385"/>
                </a:lnTo>
                <a:lnTo>
                  <a:pt x="0" y="9102385"/>
                </a:lnTo>
                <a:lnTo>
                  <a:pt x="0" y="0"/>
                </a:lnTo>
                <a:close/>
              </a:path>
            </a:pathLst>
          </a:custGeom>
          <a:blipFill>
            <a:blip r:embed="rId2">
              <a:alphaModFix amt="27000"/>
            </a:blip>
            <a:stretch>
              <a:fillRect t="-21826" b="-12238"/>
            </a:stretch>
          </a:blipFill>
        </p:spPr>
        <p:txBody>
          <a:bodyPr/>
          <a:lstStyle/>
          <a:p>
            <a:pPr defTabSz="609630"/>
            <a:endParaRPr lang="en-US" sz="1200">
              <a:solidFill>
                <a:prstClr val="black"/>
              </a:solidFill>
              <a:latin typeface="Calibri"/>
            </a:endParaRPr>
          </a:p>
        </p:txBody>
      </p:sp>
      <p:sp>
        <p:nvSpPr>
          <p:cNvPr id="9" name="TextBox 9"/>
          <p:cNvSpPr txBox="1"/>
          <p:nvPr/>
        </p:nvSpPr>
        <p:spPr>
          <a:xfrm>
            <a:off x="271497" y="127293"/>
            <a:ext cx="5192197" cy="523541"/>
          </a:xfrm>
          <a:prstGeom prst="rect">
            <a:avLst/>
          </a:prstGeom>
        </p:spPr>
        <p:txBody>
          <a:bodyPr lIns="0" tIns="0" rIns="0" bIns="0" rtlCol="0" anchor="t">
            <a:spAutoFit/>
          </a:bodyPr>
          <a:lstStyle/>
          <a:p>
            <a:pPr defTabSz="609630">
              <a:lnSpc>
                <a:spcPts val="4435"/>
              </a:lnSpc>
              <a:spcBef>
                <a:spcPct val="0"/>
              </a:spcBef>
            </a:pPr>
            <a:r>
              <a:rPr lang="en-US" sz="3167" b="1" spc="-51">
                <a:solidFill>
                  <a:srgbClr val="FFFFFF"/>
                </a:solidFill>
                <a:latin typeface="Montserrat Bold"/>
                <a:ea typeface="Montserrat Bold"/>
                <a:cs typeface="Montserrat Bold"/>
                <a:sym typeface="Montserrat Bold"/>
              </a:rPr>
              <a:t>THE RECOMMENDATION</a:t>
            </a:r>
          </a:p>
        </p:txBody>
      </p:sp>
      <p:grpSp>
        <p:nvGrpSpPr>
          <p:cNvPr id="10" name="Group 10"/>
          <p:cNvGrpSpPr/>
          <p:nvPr/>
        </p:nvGrpSpPr>
        <p:grpSpPr>
          <a:xfrm>
            <a:off x="315522" y="2295443"/>
            <a:ext cx="1594649" cy="516271"/>
            <a:chOff x="0" y="0"/>
            <a:chExt cx="460640" cy="149133"/>
          </a:xfrm>
        </p:grpSpPr>
        <p:sp>
          <p:nvSpPr>
            <p:cNvPr id="11" name="Freeform 11"/>
            <p:cNvSpPr/>
            <p:nvPr/>
          </p:nvSpPr>
          <p:spPr>
            <a:xfrm>
              <a:off x="0" y="0"/>
              <a:ext cx="460640" cy="149133"/>
            </a:xfrm>
            <a:custGeom>
              <a:avLst/>
              <a:gdLst/>
              <a:ahLst/>
              <a:cxnLst/>
              <a:rect l="l" t="t" r="r" b="b"/>
              <a:pathLst>
                <a:path w="460640" h="149133">
                  <a:moveTo>
                    <a:pt x="0" y="0"/>
                  </a:moveTo>
                  <a:lnTo>
                    <a:pt x="460640" y="0"/>
                  </a:lnTo>
                  <a:lnTo>
                    <a:pt x="460640" y="149133"/>
                  </a:lnTo>
                  <a:lnTo>
                    <a:pt x="0" y="149133"/>
                  </a:lnTo>
                  <a:close/>
                </a:path>
              </a:pathLst>
            </a:custGeom>
            <a:solidFill>
              <a:srgbClr val="5693C8"/>
            </a:solidFill>
          </p:spPr>
          <p:txBody>
            <a:bodyPr/>
            <a:lstStyle/>
            <a:p>
              <a:pPr defTabSz="609630"/>
              <a:endParaRPr lang="en-US" sz="1200">
                <a:solidFill>
                  <a:prstClr val="black"/>
                </a:solidFill>
                <a:latin typeface="Calibri"/>
              </a:endParaRPr>
            </a:p>
          </p:txBody>
        </p:sp>
        <p:sp>
          <p:nvSpPr>
            <p:cNvPr id="12" name="TextBox 12"/>
            <p:cNvSpPr txBox="1"/>
            <p:nvPr/>
          </p:nvSpPr>
          <p:spPr>
            <a:xfrm>
              <a:off x="0" y="-38100"/>
              <a:ext cx="460640" cy="187233"/>
            </a:xfrm>
            <a:prstGeom prst="rect">
              <a:avLst/>
            </a:prstGeom>
          </p:spPr>
          <p:txBody>
            <a:bodyPr lIns="37698" tIns="37698" rIns="37698" bIns="37698" rtlCol="0" anchor="ctr"/>
            <a:lstStyle/>
            <a:p>
              <a:pPr algn="just" defTabSz="609630">
                <a:lnSpc>
                  <a:spcPts val="1773"/>
                </a:lnSpc>
              </a:pPr>
              <a:endParaRPr sz="1200">
                <a:solidFill>
                  <a:prstClr val="black"/>
                </a:solidFill>
                <a:latin typeface="Calibri"/>
              </a:endParaRPr>
            </a:p>
          </p:txBody>
        </p:sp>
      </p:grpSp>
      <p:grpSp>
        <p:nvGrpSpPr>
          <p:cNvPr id="13" name="Group 13"/>
          <p:cNvGrpSpPr/>
          <p:nvPr/>
        </p:nvGrpSpPr>
        <p:grpSpPr>
          <a:xfrm>
            <a:off x="382457" y="1542760"/>
            <a:ext cx="4404217" cy="473282"/>
            <a:chOff x="0" y="0"/>
            <a:chExt cx="1017861" cy="109380"/>
          </a:xfrm>
        </p:grpSpPr>
        <p:sp>
          <p:nvSpPr>
            <p:cNvPr id="14" name="Freeform 14"/>
            <p:cNvSpPr/>
            <p:nvPr/>
          </p:nvSpPr>
          <p:spPr>
            <a:xfrm>
              <a:off x="0" y="0"/>
              <a:ext cx="1017861" cy="109380"/>
            </a:xfrm>
            <a:custGeom>
              <a:avLst/>
              <a:gdLst/>
              <a:ahLst/>
              <a:cxnLst/>
              <a:rect l="l" t="t" r="r" b="b"/>
              <a:pathLst>
                <a:path w="1017861" h="109380">
                  <a:moveTo>
                    <a:pt x="54690" y="0"/>
                  </a:moveTo>
                  <a:lnTo>
                    <a:pt x="963170" y="0"/>
                  </a:lnTo>
                  <a:cubicBezTo>
                    <a:pt x="993375" y="0"/>
                    <a:pt x="1017861" y="24486"/>
                    <a:pt x="1017861" y="54690"/>
                  </a:cubicBezTo>
                  <a:lnTo>
                    <a:pt x="1017861" y="54690"/>
                  </a:lnTo>
                  <a:cubicBezTo>
                    <a:pt x="1017861" y="84895"/>
                    <a:pt x="993375" y="109380"/>
                    <a:pt x="963170" y="109380"/>
                  </a:cubicBezTo>
                  <a:lnTo>
                    <a:pt x="54690" y="109380"/>
                  </a:lnTo>
                  <a:cubicBezTo>
                    <a:pt x="24486" y="109380"/>
                    <a:pt x="0" y="84895"/>
                    <a:pt x="0" y="54690"/>
                  </a:cubicBezTo>
                  <a:lnTo>
                    <a:pt x="0" y="54690"/>
                  </a:lnTo>
                  <a:cubicBezTo>
                    <a:pt x="0" y="24486"/>
                    <a:pt x="24486" y="0"/>
                    <a:pt x="54690" y="0"/>
                  </a:cubicBezTo>
                  <a:close/>
                </a:path>
              </a:pathLst>
            </a:custGeom>
            <a:solidFill>
              <a:srgbClr val="5693C8"/>
            </a:solidFill>
          </p:spPr>
          <p:txBody>
            <a:bodyPr/>
            <a:lstStyle/>
            <a:p>
              <a:pPr defTabSz="609630"/>
              <a:endParaRPr lang="en-US" sz="1200">
                <a:solidFill>
                  <a:prstClr val="black"/>
                </a:solidFill>
                <a:latin typeface="Calibri"/>
              </a:endParaRPr>
            </a:p>
          </p:txBody>
        </p:sp>
        <p:sp>
          <p:nvSpPr>
            <p:cNvPr id="15" name="TextBox 15"/>
            <p:cNvSpPr txBox="1"/>
            <p:nvPr/>
          </p:nvSpPr>
          <p:spPr>
            <a:xfrm>
              <a:off x="0" y="-38100"/>
              <a:ext cx="1017861" cy="147480"/>
            </a:xfrm>
            <a:prstGeom prst="rect">
              <a:avLst/>
            </a:prstGeom>
          </p:spPr>
          <p:txBody>
            <a:bodyPr lIns="37698" tIns="37698" rIns="37698" bIns="37698" rtlCol="0" anchor="ctr"/>
            <a:lstStyle/>
            <a:p>
              <a:pPr algn="ctr" defTabSz="609630">
                <a:lnSpc>
                  <a:spcPts val="1773"/>
                </a:lnSpc>
              </a:pPr>
              <a:endParaRPr sz="1200">
                <a:solidFill>
                  <a:prstClr val="black"/>
                </a:solidFill>
                <a:latin typeface="Calibri"/>
              </a:endParaRPr>
            </a:p>
          </p:txBody>
        </p:sp>
      </p:grpSp>
      <p:sp>
        <p:nvSpPr>
          <p:cNvPr id="16" name="TextBox 16"/>
          <p:cNvSpPr txBox="1"/>
          <p:nvPr/>
        </p:nvSpPr>
        <p:spPr>
          <a:xfrm>
            <a:off x="493284" y="1570770"/>
            <a:ext cx="4508169" cy="379976"/>
          </a:xfrm>
          <a:prstGeom prst="rect">
            <a:avLst/>
          </a:prstGeom>
        </p:spPr>
        <p:txBody>
          <a:bodyPr lIns="0" tIns="0" rIns="0" bIns="0" rtlCol="0" anchor="t">
            <a:spAutoFit/>
          </a:bodyPr>
          <a:lstStyle/>
          <a:p>
            <a:pPr defTabSz="609630">
              <a:lnSpc>
                <a:spcPts val="3190"/>
              </a:lnSpc>
              <a:spcBef>
                <a:spcPct val="0"/>
              </a:spcBef>
            </a:pPr>
            <a:r>
              <a:rPr lang="en-US" sz="2279" b="1" spc="-36">
                <a:solidFill>
                  <a:srgbClr val="FFFFFF"/>
                </a:solidFill>
                <a:latin typeface="Montserrat Bold"/>
                <a:ea typeface="Montserrat Bold"/>
                <a:cs typeface="Montserrat Bold"/>
                <a:sym typeface="Montserrat Bold"/>
              </a:rPr>
              <a:t>SEQUENCING &amp; EXECUTION</a:t>
            </a:r>
          </a:p>
        </p:txBody>
      </p:sp>
      <p:sp>
        <p:nvSpPr>
          <p:cNvPr id="17" name="TextBox 17"/>
          <p:cNvSpPr txBox="1"/>
          <p:nvPr/>
        </p:nvSpPr>
        <p:spPr>
          <a:xfrm>
            <a:off x="402300" y="2256756"/>
            <a:ext cx="2744922" cy="523798"/>
          </a:xfrm>
          <a:prstGeom prst="rect">
            <a:avLst/>
          </a:prstGeom>
        </p:spPr>
        <p:txBody>
          <a:bodyPr lIns="0" tIns="0" rIns="0" bIns="0" rtlCol="0" anchor="t">
            <a:spAutoFit/>
          </a:bodyPr>
          <a:lstStyle/>
          <a:p>
            <a:pPr algn="just" defTabSz="609630">
              <a:lnSpc>
                <a:spcPts val="4445"/>
              </a:lnSpc>
              <a:spcBef>
                <a:spcPct val="0"/>
              </a:spcBef>
            </a:pPr>
            <a:r>
              <a:rPr lang="en-US" sz="3175" b="1" spc="-51">
                <a:solidFill>
                  <a:srgbClr val="FFFFFF"/>
                </a:solidFill>
                <a:latin typeface="Montserrat Bold"/>
                <a:ea typeface="Montserrat Bold"/>
                <a:cs typeface="Montserrat Bold"/>
                <a:sym typeface="Montserrat Bold"/>
              </a:rPr>
              <a:t>NOW</a:t>
            </a:r>
          </a:p>
        </p:txBody>
      </p:sp>
      <p:grpSp>
        <p:nvGrpSpPr>
          <p:cNvPr id="18" name="Group 18"/>
          <p:cNvGrpSpPr/>
          <p:nvPr/>
        </p:nvGrpSpPr>
        <p:grpSpPr>
          <a:xfrm>
            <a:off x="315522" y="2820098"/>
            <a:ext cx="3710946" cy="1566730"/>
            <a:chOff x="0" y="0"/>
            <a:chExt cx="1071966" cy="452575"/>
          </a:xfrm>
        </p:grpSpPr>
        <p:sp>
          <p:nvSpPr>
            <p:cNvPr id="19" name="Freeform 19"/>
            <p:cNvSpPr/>
            <p:nvPr/>
          </p:nvSpPr>
          <p:spPr>
            <a:xfrm>
              <a:off x="0" y="0"/>
              <a:ext cx="1071966" cy="452575"/>
            </a:xfrm>
            <a:custGeom>
              <a:avLst/>
              <a:gdLst/>
              <a:ahLst/>
              <a:cxnLst/>
              <a:rect l="l" t="t" r="r" b="b"/>
              <a:pathLst>
                <a:path w="1071966" h="452575">
                  <a:moveTo>
                    <a:pt x="0" y="0"/>
                  </a:moveTo>
                  <a:lnTo>
                    <a:pt x="1071966" y="0"/>
                  </a:lnTo>
                  <a:lnTo>
                    <a:pt x="1071966" y="452575"/>
                  </a:lnTo>
                  <a:lnTo>
                    <a:pt x="0" y="452575"/>
                  </a:lnTo>
                  <a:close/>
                </a:path>
              </a:pathLst>
            </a:custGeom>
            <a:solidFill>
              <a:srgbClr val="B6CDDF"/>
            </a:solidFill>
          </p:spPr>
          <p:txBody>
            <a:bodyPr/>
            <a:lstStyle/>
            <a:p>
              <a:pPr defTabSz="609630"/>
              <a:endParaRPr lang="en-US" sz="1200">
                <a:solidFill>
                  <a:prstClr val="black"/>
                </a:solidFill>
                <a:latin typeface="Calibri"/>
              </a:endParaRPr>
            </a:p>
          </p:txBody>
        </p:sp>
        <p:sp>
          <p:nvSpPr>
            <p:cNvPr id="20" name="TextBox 20"/>
            <p:cNvSpPr txBox="1"/>
            <p:nvPr/>
          </p:nvSpPr>
          <p:spPr>
            <a:xfrm>
              <a:off x="0" y="-38100"/>
              <a:ext cx="1071966" cy="490675"/>
            </a:xfrm>
            <a:prstGeom prst="rect">
              <a:avLst/>
            </a:prstGeom>
          </p:spPr>
          <p:txBody>
            <a:bodyPr lIns="37698" tIns="37698" rIns="37698" bIns="37698" rtlCol="0" anchor="ctr"/>
            <a:lstStyle/>
            <a:p>
              <a:pPr algn="just" defTabSz="609630">
                <a:lnSpc>
                  <a:spcPts val="1773"/>
                </a:lnSpc>
              </a:pPr>
              <a:endParaRPr sz="1200">
                <a:solidFill>
                  <a:prstClr val="black"/>
                </a:solidFill>
                <a:latin typeface="Calibri"/>
              </a:endParaRPr>
            </a:p>
          </p:txBody>
        </p:sp>
      </p:grpSp>
      <p:sp>
        <p:nvSpPr>
          <p:cNvPr id="21" name="TextBox 21"/>
          <p:cNvSpPr txBox="1"/>
          <p:nvPr/>
        </p:nvSpPr>
        <p:spPr>
          <a:xfrm>
            <a:off x="382457" y="2788348"/>
            <a:ext cx="3577076" cy="1326453"/>
          </a:xfrm>
          <a:prstGeom prst="rect">
            <a:avLst/>
          </a:prstGeom>
        </p:spPr>
        <p:txBody>
          <a:bodyPr lIns="0" tIns="0" rIns="0" bIns="0" rtlCol="0" anchor="t">
            <a:spAutoFit/>
          </a:bodyPr>
          <a:lstStyle/>
          <a:p>
            <a:pPr defTabSz="609630">
              <a:lnSpc>
                <a:spcPts val="2091"/>
              </a:lnSpc>
            </a:pPr>
            <a:endParaRPr sz="1200">
              <a:solidFill>
                <a:prstClr val="black"/>
              </a:solidFill>
              <a:latin typeface="Calibri"/>
            </a:endParaRPr>
          </a:p>
          <a:p>
            <a:pPr marL="322483" lvl="1" indent="-161241" defTabSz="609630">
              <a:lnSpc>
                <a:spcPts val="2091"/>
              </a:lnSpc>
              <a:buFont typeface="Arial"/>
              <a:buChar char="•"/>
            </a:pPr>
            <a:r>
              <a:rPr lang="en-US" sz="1493">
                <a:solidFill>
                  <a:srgbClr val="132B53"/>
                </a:solidFill>
                <a:latin typeface="Montserrat"/>
                <a:ea typeface="Montserrat"/>
                <a:cs typeface="Montserrat"/>
                <a:sym typeface="Montserrat"/>
              </a:rPr>
              <a:t> </a:t>
            </a:r>
            <a:r>
              <a:rPr lang="en-US" sz="1493" b="1">
                <a:solidFill>
                  <a:srgbClr val="132B53"/>
                </a:solidFill>
                <a:latin typeface="Montserrat Bold"/>
                <a:ea typeface="Montserrat Bold"/>
                <a:cs typeface="Montserrat Bold"/>
                <a:sym typeface="Montserrat Bold"/>
              </a:rPr>
              <a:t>Organize a regional summit</a:t>
            </a:r>
            <a:r>
              <a:rPr lang="en-US" sz="1493">
                <a:solidFill>
                  <a:srgbClr val="132B53"/>
                </a:solidFill>
                <a:latin typeface="Montserrat"/>
                <a:ea typeface="Montserrat"/>
                <a:cs typeface="Montserrat"/>
                <a:sym typeface="Montserrat"/>
              </a:rPr>
              <a:t> to include SIDS and major players</a:t>
            </a:r>
          </a:p>
          <a:p>
            <a:pPr marL="322483" lvl="1" indent="-161241" defTabSz="609630">
              <a:lnSpc>
                <a:spcPts val="2091"/>
              </a:lnSpc>
              <a:spcBef>
                <a:spcPct val="0"/>
              </a:spcBef>
              <a:buFont typeface="Arial"/>
              <a:buChar char="•"/>
            </a:pPr>
            <a:r>
              <a:rPr lang="en-US" sz="1493">
                <a:solidFill>
                  <a:srgbClr val="132B53"/>
                </a:solidFill>
                <a:latin typeface="Montserrat"/>
                <a:ea typeface="Montserrat"/>
                <a:cs typeface="Montserrat"/>
                <a:sym typeface="Montserrat"/>
              </a:rPr>
              <a:t> </a:t>
            </a:r>
            <a:r>
              <a:rPr lang="en-US" sz="1493" b="1">
                <a:solidFill>
                  <a:srgbClr val="132B53"/>
                </a:solidFill>
                <a:latin typeface="Montserrat Bold"/>
                <a:ea typeface="Montserrat Bold"/>
                <a:cs typeface="Montserrat Bold"/>
                <a:sym typeface="Montserrat Bold"/>
              </a:rPr>
              <a:t>Promote bilateral discussions</a:t>
            </a:r>
            <a:r>
              <a:rPr lang="en-US" sz="1493">
                <a:solidFill>
                  <a:srgbClr val="132B53"/>
                </a:solidFill>
                <a:latin typeface="Montserrat"/>
                <a:ea typeface="Montserrat"/>
                <a:cs typeface="Montserrat"/>
                <a:sym typeface="Montserrat"/>
              </a:rPr>
              <a:t> to execute treaties at the summit</a:t>
            </a:r>
          </a:p>
        </p:txBody>
      </p:sp>
      <p:grpSp>
        <p:nvGrpSpPr>
          <p:cNvPr id="22" name="Group 22"/>
          <p:cNvGrpSpPr/>
          <p:nvPr/>
        </p:nvGrpSpPr>
        <p:grpSpPr>
          <a:xfrm>
            <a:off x="4286356" y="2295443"/>
            <a:ext cx="1594649" cy="516271"/>
            <a:chOff x="0" y="0"/>
            <a:chExt cx="460640" cy="149133"/>
          </a:xfrm>
        </p:grpSpPr>
        <p:sp>
          <p:nvSpPr>
            <p:cNvPr id="23" name="Freeform 23"/>
            <p:cNvSpPr/>
            <p:nvPr/>
          </p:nvSpPr>
          <p:spPr>
            <a:xfrm>
              <a:off x="0" y="0"/>
              <a:ext cx="460640" cy="149133"/>
            </a:xfrm>
            <a:custGeom>
              <a:avLst/>
              <a:gdLst/>
              <a:ahLst/>
              <a:cxnLst/>
              <a:rect l="l" t="t" r="r" b="b"/>
              <a:pathLst>
                <a:path w="460640" h="149133">
                  <a:moveTo>
                    <a:pt x="0" y="0"/>
                  </a:moveTo>
                  <a:lnTo>
                    <a:pt x="460640" y="0"/>
                  </a:lnTo>
                  <a:lnTo>
                    <a:pt x="460640" y="149133"/>
                  </a:lnTo>
                  <a:lnTo>
                    <a:pt x="0" y="149133"/>
                  </a:lnTo>
                  <a:close/>
                </a:path>
              </a:pathLst>
            </a:custGeom>
            <a:solidFill>
              <a:srgbClr val="0263B7"/>
            </a:solidFill>
          </p:spPr>
          <p:txBody>
            <a:bodyPr/>
            <a:lstStyle/>
            <a:p>
              <a:pPr defTabSz="609630"/>
              <a:endParaRPr lang="en-US" sz="1200">
                <a:solidFill>
                  <a:prstClr val="black"/>
                </a:solidFill>
                <a:latin typeface="Calibri"/>
              </a:endParaRPr>
            </a:p>
          </p:txBody>
        </p:sp>
        <p:sp>
          <p:nvSpPr>
            <p:cNvPr id="24" name="TextBox 24"/>
            <p:cNvSpPr txBox="1"/>
            <p:nvPr/>
          </p:nvSpPr>
          <p:spPr>
            <a:xfrm>
              <a:off x="0" y="-38100"/>
              <a:ext cx="460640" cy="187233"/>
            </a:xfrm>
            <a:prstGeom prst="rect">
              <a:avLst/>
            </a:prstGeom>
          </p:spPr>
          <p:txBody>
            <a:bodyPr lIns="37698" tIns="37698" rIns="37698" bIns="37698" rtlCol="0" anchor="ctr"/>
            <a:lstStyle/>
            <a:p>
              <a:pPr algn="just" defTabSz="609630">
                <a:lnSpc>
                  <a:spcPts val="1773"/>
                </a:lnSpc>
              </a:pPr>
              <a:endParaRPr sz="1200">
                <a:solidFill>
                  <a:prstClr val="black"/>
                </a:solidFill>
                <a:latin typeface="Calibri"/>
              </a:endParaRPr>
            </a:p>
          </p:txBody>
        </p:sp>
      </p:grpSp>
      <p:sp>
        <p:nvSpPr>
          <p:cNvPr id="25" name="TextBox 25"/>
          <p:cNvSpPr txBox="1"/>
          <p:nvPr/>
        </p:nvSpPr>
        <p:spPr>
          <a:xfrm>
            <a:off x="4373135" y="2256756"/>
            <a:ext cx="2744922" cy="523798"/>
          </a:xfrm>
          <a:prstGeom prst="rect">
            <a:avLst/>
          </a:prstGeom>
        </p:spPr>
        <p:txBody>
          <a:bodyPr lIns="0" tIns="0" rIns="0" bIns="0" rtlCol="0" anchor="t">
            <a:spAutoFit/>
          </a:bodyPr>
          <a:lstStyle/>
          <a:p>
            <a:pPr algn="just" defTabSz="609630">
              <a:lnSpc>
                <a:spcPts val="4445"/>
              </a:lnSpc>
              <a:spcBef>
                <a:spcPct val="0"/>
              </a:spcBef>
            </a:pPr>
            <a:r>
              <a:rPr lang="en-US" sz="3175" b="1" spc="-51">
                <a:solidFill>
                  <a:srgbClr val="FFFFFF"/>
                </a:solidFill>
                <a:latin typeface="Montserrat Bold"/>
                <a:ea typeface="Montserrat Bold"/>
                <a:cs typeface="Montserrat Bold"/>
                <a:sym typeface="Montserrat Bold"/>
              </a:rPr>
              <a:t>2 YRS</a:t>
            </a:r>
          </a:p>
        </p:txBody>
      </p:sp>
      <p:grpSp>
        <p:nvGrpSpPr>
          <p:cNvPr id="26" name="Group 26"/>
          <p:cNvGrpSpPr/>
          <p:nvPr/>
        </p:nvGrpSpPr>
        <p:grpSpPr>
          <a:xfrm>
            <a:off x="4286356" y="2820098"/>
            <a:ext cx="3710946" cy="1566730"/>
            <a:chOff x="0" y="0"/>
            <a:chExt cx="1071966" cy="452575"/>
          </a:xfrm>
        </p:grpSpPr>
        <p:sp>
          <p:nvSpPr>
            <p:cNvPr id="27" name="Freeform 27"/>
            <p:cNvSpPr/>
            <p:nvPr/>
          </p:nvSpPr>
          <p:spPr>
            <a:xfrm>
              <a:off x="0" y="0"/>
              <a:ext cx="1071966" cy="452575"/>
            </a:xfrm>
            <a:custGeom>
              <a:avLst/>
              <a:gdLst/>
              <a:ahLst/>
              <a:cxnLst/>
              <a:rect l="l" t="t" r="r" b="b"/>
              <a:pathLst>
                <a:path w="1071966" h="452575">
                  <a:moveTo>
                    <a:pt x="0" y="0"/>
                  </a:moveTo>
                  <a:lnTo>
                    <a:pt x="1071966" y="0"/>
                  </a:lnTo>
                  <a:lnTo>
                    <a:pt x="1071966" y="452575"/>
                  </a:lnTo>
                  <a:lnTo>
                    <a:pt x="0" y="452575"/>
                  </a:lnTo>
                  <a:close/>
                </a:path>
              </a:pathLst>
            </a:custGeom>
            <a:solidFill>
              <a:srgbClr val="B6CDDF"/>
            </a:solidFill>
          </p:spPr>
          <p:txBody>
            <a:bodyPr/>
            <a:lstStyle/>
            <a:p>
              <a:pPr defTabSz="609630"/>
              <a:endParaRPr lang="en-US" sz="1200">
                <a:solidFill>
                  <a:prstClr val="black"/>
                </a:solidFill>
                <a:latin typeface="Calibri"/>
              </a:endParaRPr>
            </a:p>
          </p:txBody>
        </p:sp>
        <p:sp>
          <p:nvSpPr>
            <p:cNvPr id="28" name="TextBox 28"/>
            <p:cNvSpPr txBox="1"/>
            <p:nvPr/>
          </p:nvSpPr>
          <p:spPr>
            <a:xfrm>
              <a:off x="0" y="-38100"/>
              <a:ext cx="1071966" cy="490675"/>
            </a:xfrm>
            <a:prstGeom prst="rect">
              <a:avLst/>
            </a:prstGeom>
          </p:spPr>
          <p:txBody>
            <a:bodyPr lIns="37698" tIns="37698" rIns="37698" bIns="37698" rtlCol="0" anchor="ctr"/>
            <a:lstStyle/>
            <a:p>
              <a:pPr algn="just" defTabSz="609630">
                <a:lnSpc>
                  <a:spcPts val="1773"/>
                </a:lnSpc>
              </a:pPr>
              <a:endParaRPr sz="1200">
                <a:solidFill>
                  <a:prstClr val="black"/>
                </a:solidFill>
                <a:latin typeface="Calibri"/>
              </a:endParaRPr>
            </a:p>
          </p:txBody>
        </p:sp>
      </p:grpSp>
      <p:sp>
        <p:nvSpPr>
          <p:cNvPr id="29" name="TextBox 29"/>
          <p:cNvSpPr txBox="1"/>
          <p:nvPr/>
        </p:nvSpPr>
        <p:spPr>
          <a:xfrm>
            <a:off x="4394451" y="2712919"/>
            <a:ext cx="3403371" cy="1520416"/>
          </a:xfrm>
          <a:prstGeom prst="rect">
            <a:avLst/>
          </a:prstGeom>
        </p:spPr>
        <p:txBody>
          <a:bodyPr lIns="0" tIns="0" rIns="0" bIns="0" rtlCol="0" anchor="t">
            <a:spAutoFit/>
          </a:bodyPr>
          <a:lstStyle/>
          <a:p>
            <a:pPr defTabSz="609630">
              <a:lnSpc>
                <a:spcPts val="2016"/>
              </a:lnSpc>
            </a:pPr>
            <a:endParaRPr sz="1200">
              <a:solidFill>
                <a:prstClr val="black"/>
              </a:solidFill>
              <a:latin typeface="Calibri"/>
            </a:endParaRPr>
          </a:p>
          <a:p>
            <a:pPr marL="310946" lvl="1" indent="-155473" defTabSz="609630">
              <a:lnSpc>
                <a:spcPts val="2016"/>
              </a:lnSpc>
              <a:buFont typeface="Arial"/>
              <a:buChar char="•"/>
            </a:pPr>
            <a:r>
              <a:rPr lang="en-US" sz="1440">
                <a:solidFill>
                  <a:srgbClr val="132B53"/>
                </a:solidFill>
                <a:latin typeface="Montserrat"/>
                <a:ea typeface="Montserrat"/>
                <a:cs typeface="Montserrat"/>
                <a:sym typeface="Montserrat"/>
              </a:rPr>
              <a:t>Conduct a six-month </a:t>
            </a:r>
            <a:r>
              <a:rPr lang="en-US" sz="1440" b="1">
                <a:solidFill>
                  <a:srgbClr val="132B53"/>
                </a:solidFill>
                <a:latin typeface="Montserrat Bold"/>
                <a:ea typeface="Montserrat Bold"/>
                <a:cs typeface="Montserrat Bold"/>
                <a:sym typeface="Montserrat Bold"/>
              </a:rPr>
              <a:t>feasibility study on EEZ revenue possibilities</a:t>
            </a:r>
            <a:r>
              <a:rPr lang="en-US" sz="1440">
                <a:solidFill>
                  <a:srgbClr val="132B53"/>
                </a:solidFill>
                <a:latin typeface="Montserrat"/>
                <a:ea typeface="Montserrat"/>
                <a:cs typeface="Montserrat"/>
                <a:sym typeface="Montserrat"/>
              </a:rPr>
              <a:t> for at-risk states</a:t>
            </a:r>
          </a:p>
          <a:p>
            <a:pPr marL="310946" lvl="1" indent="-155473" defTabSz="609630">
              <a:lnSpc>
                <a:spcPts val="2016"/>
              </a:lnSpc>
              <a:spcBef>
                <a:spcPct val="0"/>
              </a:spcBef>
              <a:buFont typeface="Arial"/>
              <a:buChar char="•"/>
            </a:pPr>
            <a:r>
              <a:rPr lang="en-US" sz="1440">
                <a:solidFill>
                  <a:srgbClr val="132B53"/>
                </a:solidFill>
                <a:latin typeface="Montserrat"/>
                <a:ea typeface="Montserrat"/>
                <a:cs typeface="Montserrat"/>
                <a:sym typeface="Montserrat"/>
              </a:rPr>
              <a:t>Present findings at the UN Summit on Sea Level Rise</a:t>
            </a:r>
          </a:p>
        </p:txBody>
      </p:sp>
      <p:grpSp>
        <p:nvGrpSpPr>
          <p:cNvPr id="30" name="Group 30"/>
          <p:cNvGrpSpPr/>
          <p:nvPr/>
        </p:nvGrpSpPr>
        <p:grpSpPr>
          <a:xfrm>
            <a:off x="8259113" y="2295443"/>
            <a:ext cx="1594649" cy="516271"/>
            <a:chOff x="0" y="0"/>
            <a:chExt cx="460640" cy="149133"/>
          </a:xfrm>
        </p:grpSpPr>
        <p:sp>
          <p:nvSpPr>
            <p:cNvPr id="31" name="Freeform 31"/>
            <p:cNvSpPr/>
            <p:nvPr/>
          </p:nvSpPr>
          <p:spPr>
            <a:xfrm>
              <a:off x="0" y="0"/>
              <a:ext cx="460640" cy="149133"/>
            </a:xfrm>
            <a:custGeom>
              <a:avLst/>
              <a:gdLst/>
              <a:ahLst/>
              <a:cxnLst/>
              <a:rect l="l" t="t" r="r" b="b"/>
              <a:pathLst>
                <a:path w="460640" h="149133">
                  <a:moveTo>
                    <a:pt x="0" y="0"/>
                  </a:moveTo>
                  <a:lnTo>
                    <a:pt x="460640" y="0"/>
                  </a:lnTo>
                  <a:lnTo>
                    <a:pt x="460640" y="149133"/>
                  </a:lnTo>
                  <a:lnTo>
                    <a:pt x="0" y="149133"/>
                  </a:lnTo>
                  <a:close/>
                </a:path>
              </a:pathLst>
            </a:custGeom>
            <a:solidFill>
              <a:srgbClr val="2D6968"/>
            </a:solidFill>
          </p:spPr>
          <p:txBody>
            <a:bodyPr/>
            <a:lstStyle/>
            <a:p>
              <a:pPr defTabSz="609630"/>
              <a:endParaRPr lang="en-US" sz="1200">
                <a:solidFill>
                  <a:prstClr val="black"/>
                </a:solidFill>
                <a:latin typeface="Calibri"/>
              </a:endParaRPr>
            </a:p>
          </p:txBody>
        </p:sp>
        <p:sp>
          <p:nvSpPr>
            <p:cNvPr id="32" name="TextBox 32"/>
            <p:cNvSpPr txBox="1"/>
            <p:nvPr/>
          </p:nvSpPr>
          <p:spPr>
            <a:xfrm>
              <a:off x="0" y="-38100"/>
              <a:ext cx="460640" cy="187233"/>
            </a:xfrm>
            <a:prstGeom prst="rect">
              <a:avLst/>
            </a:prstGeom>
          </p:spPr>
          <p:txBody>
            <a:bodyPr lIns="37698" tIns="37698" rIns="37698" bIns="37698" rtlCol="0" anchor="ctr"/>
            <a:lstStyle/>
            <a:p>
              <a:pPr algn="just" defTabSz="609630">
                <a:lnSpc>
                  <a:spcPts val="1773"/>
                </a:lnSpc>
              </a:pPr>
              <a:endParaRPr sz="1200">
                <a:solidFill>
                  <a:prstClr val="black"/>
                </a:solidFill>
                <a:latin typeface="Calibri"/>
              </a:endParaRPr>
            </a:p>
          </p:txBody>
        </p:sp>
      </p:grpSp>
      <p:sp>
        <p:nvSpPr>
          <p:cNvPr id="33" name="TextBox 33"/>
          <p:cNvSpPr txBox="1"/>
          <p:nvPr/>
        </p:nvSpPr>
        <p:spPr>
          <a:xfrm>
            <a:off x="8345892" y="2256756"/>
            <a:ext cx="2744922" cy="523798"/>
          </a:xfrm>
          <a:prstGeom prst="rect">
            <a:avLst/>
          </a:prstGeom>
        </p:spPr>
        <p:txBody>
          <a:bodyPr lIns="0" tIns="0" rIns="0" bIns="0" rtlCol="0" anchor="t">
            <a:spAutoFit/>
          </a:bodyPr>
          <a:lstStyle/>
          <a:p>
            <a:pPr algn="just" defTabSz="609630">
              <a:lnSpc>
                <a:spcPts val="4445"/>
              </a:lnSpc>
              <a:spcBef>
                <a:spcPct val="0"/>
              </a:spcBef>
            </a:pPr>
            <a:r>
              <a:rPr lang="en-US" sz="3175" b="1" spc="-51">
                <a:solidFill>
                  <a:srgbClr val="FFFFFF"/>
                </a:solidFill>
                <a:latin typeface="Montserrat Bold"/>
                <a:ea typeface="Montserrat Bold"/>
                <a:cs typeface="Montserrat Bold"/>
                <a:sym typeface="Montserrat Bold"/>
              </a:rPr>
              <a:t>5 YRS</a:t>
            </a:r>
          </a:p>
        </p:txBody>
      </p:sp>
      <p:grpSp>
        <p:nvGrpSpPr>
          <p:cNvPr id="34" name="Group 34"/>
          <p:cNvGrpSpPr/>
          <p:nvPr/>
        </p:nvGrpSpPr>
        <p:grpSpPr>
          <a:xfrm>
            <a:off x="8259113" y="2820098"/>
            <a:ext cx="3710946" cy="1566730"/>
            <a:chOff x="0" y="0"/>
            <a:chExt cx="1071966" cy="452575"/>
          </a:xfrm>
        </p:grpSpPr>
        <p:sp>
          <p:nvSpPr>
            <p:cNvPr id="35" name="Freeform 35"/>
            <p:cNvSpPr/>
            <p:nvPr/>
          </p:nvSpPr>
          <p:spPr>
            <a:xfrm>
              <a:off x="0" y="0"/>
              <a:ext cx="1071966" cy="452575"/>
            </a:xfrm>
            <a:custGeom>
              <a:avLst/>
              <a:gdLst/>
              <a:ahLst/>
              <a:cxnLst/>
              <a:rect l="l" t="t" r="r" b="b"/>
              <a:pathLst>
                <a:path w="1071966" h="452575">
                  <a:moveTo>
                    <a:pt x="0" y="0"/>
                  </a:moveTo>
                  <a:lnTo>
                    <a:pt x="1071966" y="0"/>
                  </a:lnTo>
                  <a:lnTo>
                    <a:pt x="1071966" y="452575"/>
                  </a:lnTo>
                  <a:lnTo>
                    <a:pt x="0" y="452575"/>
                  </a:lnTo>
                  <a:close/>
                </a:path>
              </a:pathLst>
            </a:custGeom>
            <a:solidFill>
              <a:srgbClr val="B6CDDF"/>
            </a:solidFill>
          </p:spPr>
          <p:txBody>
            <a:bodyPr/>
            <a:lstStyle/>
            <a:p>
              <a:pPr defTabSz="609630"/>
              <a:endParaRPr lang="en-US" sz="1200">
                <a:solidFill>
                  <a:prstClr val="black"/>
                </a:solidFill>
                <a:latin typeface="Calibri"/>
              </a:endParaRPr>
            </a:p>
          </p:txBody>
        </p:sp>
        <p:sp>
          <p:nvSpPr>
            <p:cNvPr id="36" name="TextBox 36"/>
            <p:cNvSpPr txBox="1"/>
            <p:nvPr/>
          </p:nvSpPr>
          <p:spPr>
            <a:xfrm>
              <a:off x="0" y="-38100"/>
              <a:ext cx="1071966" cy="490675"/>
            </a:xfrm>
            <a:prstGeom prst="rect">
              <a:avLst/>
            </a:prstGeom>
          </p:spPr>
          <p:txBody>
            <a:bodyPr lIns="37698" tIns="37698" rIns="37698" bIns="37698" rtlCol="0" anchor="ctr"/>
            <a:lstStyle/>
            <a:p>
              <a:pPr algn="just" defTabSz="609630">
                <a:lnSpc>
                  <a:spcPts val="1773"/>
                </a:lnSpc>
              </a:pPr>
              <a:endParaRPr sz="1200">
                <a:solidFill>
                  <a:prstClr val="black"/>
                </a:solidFill>
                <a:latin typeface="Calibri"/>
              </a:endParaRPr>
            </a:p>
          </p:txBody>
        </p:sp>
      </p:grpSp>
      <p:sp>
        <p:nvSpPr>
          <p:cNvPr id="37" name="TextBox 37"/>
          <p:cNvSpPr txBox="1"/>
          <p:nvPr/>
        </p:nvSpPr>
        <p:spPr>
          <a:xfrm>
            <a:off x="8367208" y="2712919"/>
            <a:ext cx="3494757" cy="1520416"/>
          </a:xfrm>
          <a:prstGeom prst="rect">
            <a:avLst/>
          </a:prstGeom>
        </p:spPr>
        <p:txBody>
          <a:bodyPr lIns="0" tIns="0" rIns="0" bIns="0" rtlCol="0" anchor="t">
            <a:spAutoFit/>
          </a:bodyPr>
          <a:lstStyle/>
          <a:p>
            <a:pPr defTabSz="609630">
              <a:lnSpc>
                <a:spcPts val="2016"/>
              </a:lnSpc>
            </a:pPr>
            <a:endParaRPr sz="1200">
              <a:solidFill>
                <a:prstClr val="black"/>
              </a:solidFill>
              <a:latin typeface="Calibri"/>
            </a:endParaRPr>
          </a:p>
          <a:p>
            <a:pPr marL="310946" lvl="1" indent="-155473" defTabSz="609630">
              <a:lnSpc>
                <a:spcPts val="2016"/>
              </a:lnSpc>
              <a:spcBef>
                <a:spcPct val="0"/>
              </a:spcBef>
              <a:buFont typeface="Arial"/>
              <a:buChar char="•"/>
            </a:pPr>
            <a:r>
              <a:rPr lang="en-US" sz="1440" b="1">
                <a:solidFill>
                  <a:srgbClr val="323566"/>
                </a:solidFill>
                <a:latin typeface="Montserrat Bold"/>
                <a:ea typeface="Montserrat Bold"/>
                <a:cs typeface="Montserrat Bold"/>
                <a:sym typeface="Montserrat Bold"/>
              </a:rPr>
              <a:t>Draft and present a new UN resolution</a:t>
            </a:r>
            <a:r>
              <a:rPr lang="en-US" sz="1440">
                <a:solidFill>
                  <a:srgbClr val="323566"/>
                </a:solidFill>
                <a:latin typeface="Montserrat"/>
                <a:ea typeface="Montserrat"/>
                <a:cs typeface="Montserrat"/>
                <a:sym typeface="Montserrat"/>
              </a:rPr>
              <a:t> that secures binding relocation quotas, asylum pathways, and work rights for </a:t>
            </a:r>
            <a:r>
              <a:rPr lang="en-US" sz="1440" b="1">
                <a:solidFill>
                  <a:srgbClr val="323566"/>
                </a:solidFill>
                <a:latin typeface="Montserrat Bold"/>
                <a:ea typeface="Montserrat Bold"/>
                <a:cs typeface="Montserrat Bold"/>
                <a:sym typeface="Montserrat Bold"/>
              </a:rPr>
              <a:t>climate refugees</a:t>
            </a:r>
          </a:p>
        </p:txBody>
      </p:sp>
      <p:grpSp>
        <p:nvGrpSpPr>
          <p:cNvPr id="38" name="Group 38"/>
          <p:cNvGrpSpPr/>
          <p:nvPr/>
        </p:nvGrpSpPr>
        <p:grpSpPr>
          <a:xfrm>
            <a:off x="0" y="5777450"/>
            <a:ext cx="12192000" cy="1080550"/>
            <a:chOff x="0" y="0"/>
            <a:chExt cx="4816593" cy="426884"/>
          </a:xfrm>
        </p:grpSpPr>
        <p:sp>
          <p:nvSpPr>
            <p:cNvPr id="39" name="Freeform 39"/>
            <p:cNvSpPr/>
            <p:nvPr/>
          </p:nvSpPr>
          <p:spPr>
            <a:xfrm>
              <a:off x="0" y="0"/>
              <a:ext cx="4816592" cy="426884"/>
            </a:xfrm>
            <a:custGeom>
              <a:avLst/>
              <a:gdLst/>
              <a:ahLst/>
              <a:cxnLst/>
              <a:rect l="l" t="t" r="r" b="b"/>
              <a:pathLst>
                <a:path w="4816592" h="426884">
                  <a:moveTo>
                    <a:pt x="0" y="0"/>
                  </a:moveTo>
                  <a:lnTo>
                    <a:pt x="4816592" y="0"/>
                  </a:lnTo>
                  <a:lnTo>
                    <a:pt x="4816592" y="426884"/>
                  </a:lnTo>
                  <a:lnTo>
                    <a:pt x="0" y="426884"/>
                  </a:lnTo>
                  <a:close/>
                </a:path>
              </a:pathLst>
            </a:custGeom>
            <a:solidFill>
              <a:srgbClr val="323566"/>
            </a:solidFill>
          </p:spPr>
          <p:txBody>
            <a:bodyPr/>
            <a:lstStyle/>
            <a:p>
              <a:pPr defTabSz="609630"/>
              <a:endParaRPr lang="en-US" sz="1200">
                <a:solidFill>
                  <a:prstClr val="black"/>
                </a:solidFill>
                <a:latin typeface="Calibri"/>
              </a:endParaRPr>
            </a:p>
          </p:txBody>
        </p:sp>
        <p:sp>
          <p:nvSpPr>
            <p:cNvPr id="40" name="TextBox 40"/>
            <p:cNvSpPr txBox="1"/>
            <p:nvPr/>
          </p:nvSpPr>
          <p:spPr>
            <a:xfrm>
              <a:off x="0" y="-38100"/>
              <a:ext cx="4816593" cy="46498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41" name="TextBox 41"/>
          <p:cNvSpPr txBox="1"/>
          <p:nvPr/>
        </p:nvSpPr>
        <p:spPr>
          <a:xfrm>
            <a:off x="315522" y="6020506"/>
            <a:ext cx="5943481" cy="563744"/>
          </a:xfrm>
          <a:prstGeom prst="rect">
            <a:avLst/>
          </a:prstGeom>
        </p:spPr>
        <p:txBody>
          <a:bodyPr lIns="0" tIns="0" rIns="0" bIns="0" rtlCol="0" anchor="t">
            <a:spAutoFit/>
          </a:bodyPr>
          <a:lstStyle/>
          <a:p>
            <a:pPr marL="236827" lvl="1" indent="-118413" defTabSz="609630">
              <a:lnSpc>
                <a:spcPts val="1535"/>
              </a:lnSpc>
              <a:buFont typeface="Arial"/>
              <a:buChar char="•"/>
            </a:pPr>
            <a:r>
              <a:rPr lang="en-US" sz="1097">
                <a:solidFill>
                  <a:srgbClr val="FFFFFF"/>
                </a:solidFill>
                <a:latin typeface="Montserrat"/>
                <a:ea typeface="Montserrat"/>
                <a:cs typeface="Montserrat"/>
                <a:sym typeface="Montserrat"/>
              </a:rPr>
              <a:t>A UN Framework must have committed state partners</a:t>
            </a:r>
          </a:p>
          <a:p>
            <a:pPr marL="236827" lvl="1" indent="-118413" defTabSz="609630">
              <a:lnSpc>
                <a:spcPts val="1535"/>
              </a:lnSpc>
              <a:buFont typeface="Arial"/>
              <a:buChar char="•"/>
            </a:pPr>
            <a:r>
              <a:rPr lang="en-US" sz="1097">
                <a:solidFill>
                  <a:srgbClr val="FFFFFF"/>
                </a:solidFill>
                <a:latin typeface="Montserrat"/>
                <a:ea typeface="Montserrat"/>
                <a:cs typeface="Montserrat"/>
                <a:sym typeface="Montserrat"/>
              </a:rPr>
              <a:t>Bilateral agreements are the most realistic pathway in the near future</a:t>
            </a:r>
          </a:p>
          <a:p>
            <a:pPr marL="236827" lvl="1" indent="-118413" defTabSz="609630">
              <a:lnSpc>
                <a:spcPts val="1535"/>
              </a:lnSpc>
              <a:spcBef>
                <a:spcPct val="0"/>
              </a:spcBef>
              <a:buFont typeface="Arial"/>
              <a:buChar char="•"/>
            </a:pPr>
            <a:r>
              <a:rPr lang="en-US" sz="1097">
                <a:solidFill>
                  <a:srgbClr val="FFFFFF"/>
                </a:solidFill>
                <a:latin typeface="Montserrat"/>
                <a:ea typeface="Montserrat"/>
                <a:cs typeface="Montserrat"/>
                <a:sym typeface="Montserrat"/>
              </a:rPr>
              <a:t>The legal definition of a “climate refugee” is not a starting point, it is the end goal.</a:t>
            </a:r>
          </a:p>
        </p:txBody>
      </p:sp>
      <p:sp>
        <p:nvSpPr>
          <p:cNvPr id="42" name="TextBox 42"/>
          <p:cNvSpPr txBox="1"/>
          <p:nvPr/>
        </p:nvSpPr>
        <p:spPr>
          <a:xfrm>
            <a:off x="6627295" y="6005642"/>
            <a:ext cx="5265425" cy="562718"/>
          </a:xfrm>
          <a:prstGeom prst="rect">
            <a:avLst/>
          </a:prstGeom>
        </p:spPr>
        <p:txBody>
          <a:bodyPr lIns="0" tIns="0" rIns="0" bIns="0" rtlCol="0" anchor="t">
            <a:spAutoFit/>
          </a:bodyPr>
          <a:lstStyle/>
          <a:p>
            <a:pPr marL="229772" lvl="1" indent="-114886" defTabSz="609630">
              <a:lnSpc>
                <a:spcPts val="1489"/>
              </a:lnSpc>
              <a:buFont typeface="Arial"/>
              <a:buChar char="•"/>
            </a:pPr>
            <a:r>
              <a:rPr lang="en-US" sz="1064">
                <a:solidFill>
                  <a:srgbClr val="FFFFFF"/>
                </a:solidFill>
                <a:latin typeface="Montserrat"/>
                <a:ea typeface="Montserrat"/>
                <a:cs typeface="Montserrat"/>
                <a:sym typeface="Montserrat"/>
              </a:rPr>
              <a:t>EEZ-based funding is a viable model </a:t>
            </a:r>
          </a:p>
          <a:p>
            <a:pPr marL="229772" lvl="1" indent="-114886" defTabSz="609630">
              <a:lnSpc>
                <a:spcPts val="1489"/>
              </a:lnSpc>
              <a:buFont typeface="Arial"/>
              <a:buChar char="•"/>
            </a:pPr>
            <a:r>
              <a:rPr lang="en-US" sz="1064">
                <a:solidFill>
                  <a:srgbClr val="FFFFFF"/>
                </a:solidFill>
                <a:latin typeface="Montserrat"/>
                <a:ea typeface="Montserrat"/>
                <a:cs typeface="Montserrat"/>
                <a:sym typeface="Montserrat"/>
              </a:rPr>
              <a:t>Many larger states will only act after displacement has already happened</a:t>
            </a:r>
          </a:p>
          <a:p>
            <a:pPr marL="229772" lvl="1" indent="-114886" defTabSz="609630">
              <a:lnSpc>
                <a:spcPts val="1489"/>
              </a:lnSpc>
              <a:buFont typeface="Arial"/>
              <a:buChar char="•"/>
            </a:pPr>
            <a:r>
              <a:rPr lang="en-US" sz="1064">
                <a:solidFill>
                  <a:srgbClr val="FFFFFF"/>
                </a:solidFill>
                <a:latin typeface="Montserrat"/>
                <a:ea typeface="Montserrat"/>
                <a:cs typeface="Montserrat"/>
                <a:sym typeface="Montserrat"/>
              </a:rPr>
              <a:t>That is why leadership by the United Nations is key. We must be proactive. </a:t>
            </a:r>
          </a:p>
        </p:txBody>
      </p:sp>
      <p:grpSp>
        <p:nvGrpSpPr>
          <p:cNvPr id="43" name="Group 43"/>
          <p:cNvGrpSpPr/>
          <p:nvPr/>
        </p:nvGrpSpPr>
        <p:grpSpPr>
          <a:xfrm>
            <a:off x="6405261" y="5923403"/>
            <a:ext cx="33037" cy="741608"/>
            <a:chOff x="0" y="0"/>
            <a:chExt cx="9819" cy="220411"/>
          </a:xfrm>
        </p:grpSpPr>
        <p:sp>
          <p:nvSpPr>
            <p:cNvPr id="44" name="Freeform 44"/>
            <p:cNvSpPr/>
            <p:nvPr/>
          </p:nvSpPr>
          <p:spPr>
            <a:xfrm>
              <a:off x="0" y="0"/>
              <a:ext cx="9819" cy="220411"/>
            </a:xfrm>
            <a:custGeom>
              <a:avLst/>
              <a:gdLst/>
              <a:ahLst/>
              <a:cxnLst/>
              <a:rect l="l" t="t" r="r" b="b"/>
              <a:pathLst>
                <a:path w="9819" h="220411">
                  <a:moveTo>
                    <a:pt x="0" y="0"/>
                  </a:moveTo>
                  <a:lnTo>
                    <a:pt x="9819" y="0"/>
                  </a:lnTo>
                  <a:lnTo>
                    <a:pt x="9819" y="220411"/>
                  </a:lnTo>
                  <a:lnTo>
                    <a:pt x="0" y="220411"/>
                  </a:lnTo>
                  <a:close/>
                </a:path>
              </a:pathLst>
            </a:custGeom>
            <a:solidFill>
              <a:srgbClr val="B6CDDF"/>
            </a:solidFill>
          </p:spPr>
          <p:txBody>
            <a:bodyPr/>
            <a:lstStyle/>
            <a:p>
              <a:pPr defTabSz="609630"/>
              <a:endParaRPr lang="en-US" sz="1200">
                <a:solidFill>
                  <a:prstClr val="black"/>
                </a:solidFill>
                <a:latin typeface="Calibri"/>
              </a:endParaRPr>
            </a:p>
          </p:txBody>
        </p:sp>
        <p:sp>
          <p:nvSpPr>
            <p:cNvPr id="45" name="TextBox 45"/>
            <p:cNvSpPr txBox="1"/>
            <p:nvPr/>
          </p:nvSpPr>
          <p:spPr>
            <a:xfrm>
              <a:off x="0" y="-38100"/>
              <a:ext cx="9819" cy="258511"/>
            </a:xfrm>
            <a:prstGeom prst="rect">
              <a:avLst/>
            </a:prstGeom>
          </p:spPr>
          <p:txBody>
            <a:bodyPr lIns="37698" tIns="37698" rIns="37698" bIns="37698" rtlCol="0" anchor="ctr"/>
            <a:lstStyle/>
            <a:p>
              <a:pPr algn="just" defTabSz="609630">
                <a:lnSpc>
                  <a:spcPts val="1773"/>
                </a:lnSpc>
              </a:pPr>
              <a:endParaRPr sz="1200">
                <a:solidFill>
                  <a:prstClr val="black"/>
                </a:solidFill>
                <a:latin typeface="Calibri"/>
              </a:endParaRPr>
            </a:p>
          </p:txBody>
        </p:sp>
      </p:grpSp>
      <p:grpSp>
        <p:nvGrpSpPr>
          <p:cNvPr id="46" name="Group 46"/>
          <p:cNvGrpSpPr/>
          <p:nvPr/>
        </p:nvGrpSpPr>
        <p:grpSpPr>
          <a:xfrm>
            <a:off x="0" y="5455823"/>
            <a:ext cx="6798725" cy="311107"/>
            <a:chOff x="0" y="0"/>
            <a:chExt cx="2020629" cy="92463"/>
          </a:xfrm>
        </p:grpSpPr>
        <p:sp>
          <p:nvSpPr>
            <p:cNvPr id="47" name="Freeform 47"/>
            <p:cNvSpPr/>
            <p:nvPr/>
          </p:nvSpPr>
          <p:spPr>
            <a:xfrm>
              <a:off x="0" y="0"/>
              <a:ext cx="2020629" cy="92463"/>
            </a:xfrm>
            <a:custGeom>
              <a:avLst/>
              <a:gdLst/>
              <a:ahLst/>
              <a:cxnLst/>
              <a:rect l="l" t="t" r="r" b="b"/>
              <a:pathLst>
                <a:path w="2020629" h="92463">
                  <a:moveTo>
                    <a:pt x="0" y="0"/>
                  </a:moveTo>
                  <a:lnTo>
                    <a:pt x="2020629" y="0"/>
                  </a:lnTo>
                  <a:lnTo>
                    <a:pt x="2020629" y="92463"/>
                  </a:lnTo>
                  <a:lnTo>
                    <a:pt x="0" y="92463"/>
                  </a:lnTo>
                  <a:close/>
                </a:path>
              </a:pathLst>
            </a:custGeom>
            <a:solidFill>
              <a:srgbClr val="2D6D68"/>
            </a:solidFill>
          </p:spPr>
          <p:txBody>
            <a:bodyPr/>
            <a:lstStyle/>
            <a:p>
              <a:pPr defTabSz="609630"/>
              <a:endParaRPr lang="en-US" sz="1200">
                <a:solidFill>
                  <a:prstClr val="black"/>
                </a:solidFill>
                <a:latin typeface="Calibri"/>
              </a:endParaRPr>
            </a:p>
          </p:txBody>
        </p:sp>
        <p:sp>
          <p:nvSpPr>
            <p:cNvPr id="48" name="TextBox 48"/>
            <p:cNvSpPr txBox="1"/>
            <p:nvPr/>
          </p:nvSpPr>
          <p:spPr>
            <a:xfrm>
              <a:off x="0" y="-38100"/>
              <a:ext cx="2020629" cy="130563"/>
            </a:xfrm>
            <a:prstGeom prst="rect">
              <a:avLst/>
            </a:prstGeom>
          </p:spPr>
          <p:txBody>
            <a:bodyPr lIns="37698" tIns="37698" rIns="37698" bIns="37698" rtlCol="0" anchor="ctr"/>
            <a:lstStyle/>
            <a:p>
              <a:pPr algn="just" defTabSz="609630">
                <a:lnSpc>
                  <a:spcPts val="1773"/>
                </a:lnSpc>
              </a:pPr>
              <a:endParaRPr sz="1200">
                <a:solidFill>
                  <a:prstClr val="black"/>
                </a:solidFill>
                <a:latin typeface="Calibri"/>
              </a:endParaRPr>
            </a:p>
          </p:txBody>
        </p:sp>
      </p:grpSp>
      <p:sp>
        <p:nvSpPr>
          <p:cNvPr id="49" name="TextBox 49"/>
          <p:cNvSpPr txBox="1"/>
          <p:nvPr/>
        </p:nvSpPr>
        <p:spPr>
          <a:xfrm>
            <a:off x="129640" y="5490937"/>
            <a:ext cx="6798725" cy="213264"/>
          </a:xfrm>
          <a:prstGeom prst="rect">
            <a:avLst/>
          </a:prstGeom>
        </p:spPr>
        <p:txBody>
          <a:bodyPr lIns="0" tIns="0" rIns="0" bIns="0" rtlCol="0" anchor="t">
            <a:spAutoFit/>
          </a:bodyPr>
          <a:lstStyle/>
          <a:p>
            <a:pPr defTabSz="609630">
              <a:lnSpc>
                <a:spcPts val="1773"/>
              </a:lnSpc>
              <a:spcBef>
                <a:spcPct val="0"/>
              </a:spcBef>
            </a:pPr>
            <a:r>
              <a:rPr lang="en-US" sz="1266" b="1">
                <a:solidFill>
                  <a:srgbClr val="FFFFFF"/>
                </a:solidFill>
                <a:latin typeface="Montserrat Bold"/>
                <a:ea typeface="Montserrat Bold"/>
                <a:cs typeface="Montserrat Bold"/>
                <a:sym typeface="Montserrat Bold"/>
              </a:rPr>
              <a:t>FINAL INSIGHTS FROM CLIMATE DISPLACEMENT AND REFUGEE EXPERTS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4613E-D3CC-4019-4BE0-115ECB87FF8F}"/>
            </a:ext>
          </a:extLst>
        </p:cNvPr>
        <p:cNvGrpSpPr/>
        <p:nvPr/>
      </p:nvGrpSpPr>
      <p:grpSpPr>
        <a:xfrm>
          <a:off x="0" y="0"/>
          <a:ext cx="0" cy="0"/>
          <a:chOff x="0" y="0"/>
          <a:chExt cx="0" cy="0"/>
        </a:xfrm>
      </p:grpSpPr>
      <p:pic>
        <p:nvPicPr>
          <p:cNvPr id="3" name="Picture 2" descr="A white house with columns and a flag&#10;&#10;AI-generated content may be incorrect.">
            <a:extLst>
              <a:ext uri="{FF2B5EF4-FFF2-40B4-BE49-F238E27FC236}">
                <a16:creationId xmlns:a16="http://schemas.microsoft.com/office/drawing/2014/main" id="{6966EB33-FBDE-50D9-7025-DF9DF9E43F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608" y="1222087"/>
            <a:ext cx="1574574" cy="1097280"/>
          </a:xfrm>
          <a:prstGeom prst="rect">
            <a:avLst/>
          </a:prstGeom>
        </p:spPr>
      </p:pic>
      <p:pic>
        <p:nvPicPr>
          <p:cNvPr id="6" name="Picture 5">
            <a:extLst>
              <a:ext uri="{FF2B5EF4-FFF2-40B4-BE49-F238E27FC236}">
                <a16:creationId xmlns:a16="http://schemas.microsoft.com/office/drawing/2014/main" id="{94E2CD85-AC9F-05CE-F5CD-86D2F54AD51D}"/>
              </a:ext>
            </a:extLst>
          </p:cNvPr>
          <p:cNvPicPr>
            <a:picLocks noChangeAspect="1"/>
          </p:cNvPicPr>
          <p:nvPr/>
        </p:nvPicPr>
        <p:blipFill>
          <a:blip r:embed="rId3"/>
          <a:stretch>
            <a:fillRect/>
          </a:stretch>
        </p:blipFill>
        <p:spPr>
          <a:xfrm>
            <a:off x="2514305" y="1128442"/>
            <a:ext cx="8586179" cy="4601115"/>
          </a:xfrm>
          <a:prstGeom prst="rect">
            <a:avLst/>
          </a:prstGeom>
        </p:spPr>
      </p:pic>
      <p:sp>
        <p:nvSpPr>
          <p:cNvPr id="7" name="Rectangle: Rounded Corners 6">
            <a:extLst>
              <a:ext uri="{FF2B5EF4-FFF2-40B4-BE49-F238E27FC236}">
                <a16:creationId xmlns:a16="http://schemas.microsoft.com/office/drawing/2014/main" id="{00689D6F-C295-7548-3BA1-6E3C7BDB20EC}"/>
              </a:ext>
            </a:extLst>
          </p:cNvPr>
          <p:cNvSpPr/>
          <p:nvPr/>
        </p:nvSpPr>
        <p:spPr>
          <a:xfrm>
            <a:off x="2644842" y="4802915"/>
            <a:ext cx="8325104" cy="40957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25635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1E2761"/>
        </a:solidFill>
        <a:effectLst/>
      </p:bgPr>
    </p:bg>
    <p:spTree>
      <p:nvGrpSpPr>
        <p:cNvPr id="1" name=""/>
        <p:cNvGrpSpPr/>
        <p:nvPr/>
      </p:nvGrpSpPr>
      <p:grpSpPr>
        <a:xfrm>
          <a:off x="0" y="0"/>
          <a:ext cx="0" cy="0"/>
          <a:chOff x="0" y="0"/>
          <a:chExt cx="0" cy="0"/>
        </a:xfrm>
      </p:grpSpPr>
      <p:sp>
        <p:nvSpPr>
          <p:cNvPr id="2" name="Shape 0"/>
          <p:cNvSpPr/>
          <p:nvPr/>
        </p:nvSpPr>
        <p:spPr>
          <a:xfrm>
            <a:off x="0" y="0"/>
            <a:ext cx="219456" cy="6858000"/>
          </a:xfrm>
          <a:prstGeom prst="rect">
            <a:avLst/>
          </a:prstGeom>
          <a:solidFill>
            <a:srgbClr val="E8B84B"/>
          </a:solidFill>
          <a:ln w="12700">
            <a:solidFill>
              <a:srgbClr val="E8B84B"/>
            </a:solidFill>
            <a:prstDash val="solid"/>
          </a:ln>
        </p:spPr>
        <p:txBody>
          <a:bodyPr/>
          <a:lstStyle/>
          <a:p>
            <a:pPr defTabSz="1219170"/>
            <a:endParaRPr lang="en-US" sz="2400">
              <a:solidFill>
                <a:prstClr val="black"/>
              </a:solidFill>
              <a:latin typeface="Calibri" panose="020F0502020204030204"/>
            </a:endParaRPr>
          </a:p>
        </p:txBody>
      </p:sp>
      <p:sp>
        <p:nvSpPr>
          <p:cNvPr id="3" name="Text 1"/>
          <p:cNvSpPr/>
          <p:nvPr/>
        </p:nvSpPr>
        <p:spPr>
          <a:xfrm>
            <a:off x="548640" y="1207394"/>
            <a:ext cx="9144000" cy="2572127"/>
          </a:xfrm>
          <a:prstGeom prst="rect">
            <a:avLst/>
          </a:prstGeom>
          <a:noFill/>
          <a:ln/>
        </p:spPr>
        <p:txBody>
          <a:bodyPr wrap="square" rtlCol="0" anchor="ctr"/>
          <a:lstStyle/>
          <a:p>
            <a:pPr defTabSz="1219170"/>
            <a:r>
              <a:rPr lang="en-US" sz="4000" b="1" dirty="0">
                <a:solidFill>
                  <a:srgbClr val="FFFFFF"/>
                </a:solidFill>
                <a:latin typeface="Cambria" pitchFamily="34" charset="0"/>
                <a:ea typeface="Cambria" pitchFamily="34" charset="-122"/>
                <a:cs typeface="Cambria" pitchFamily="34" charset="-120"/>
              </a:rPr>
              <a:t>Adjusting U.S. Strategy Toward</a:t>
            </a:r>
            <a:endParaRPr lang="en-US" sz="4000" dirty="0">
              <a:solidFill>
                <a:prstClr val="black"/>
              </a:solidFill>
              <a:latin typeface="Calibri" panose="020F0502020204030204"/>
            </a:endParaRPr>
          </a:p>
          <a:p>
            <a:pPr defTabSz="1219170"/>
            <a:r>
              <a:rPr lang="en-US" sz="4000" b="1" dirty="0">
                <a:solidFill>
                  <a:srgbClr val="FFFFFF"/>
                </a:solidFill>
                <a:latin typeface="Cambria" pitchFamily="34" charset="0"/>
                <a:ea typeface="Cambria" pitchFamily="34" charset="-122"/>
                <a:cs typeface="Cambria" pitchFamily="34" charset="-120"/>
              </a:rPr>
              <a:t>China's Expanding Influence in Africa</a:t>
            </a:r>
            <a:endParaRPr lang="en-US" sz="4000" dirty="0">
              <a:solidFill>
                <a:prstClr val="black"/>
              </a:solidFill>
              <a:latin typeface="Calibri" panose="020F0502020204030204"/>
            </a:endParaRPr>
          </a:p>
        </p:txBody>
      </p:sp>
      <p:sp>
        <p:nvSpPr>
          <p:cNvPr id="4" name="Text 2"/>
          <p:cNvSpPr/>
          <p:nvPr/>
        </p:nvSpPr>
        <p:spPr>
          <a:xfrm>
            <a:off x="548640" y="3173766"/>
            <a:ext cx="9144000" cy="1364733"/>
          </a:xfrm>
          <a:prstGeom prst="rect">
            <a:avLst/>
          </a:prstGeom>
          <a:noFill/>
          <a:ln/>
        </p:spPr>
        <p:txBody>
          <a:bodyPr wrap="square" lIns="121920" tIns="60960" rIns="121920" bIns="60960" rtlCol="0" anchor="ctr"/>
          <a:lstStyle/>
          <a:p>
            <a:pPr defTabSz="1219170"/>
            <a:r>
              <a:rPr lang="en-US" sz="3200">
                <a:solidFill>
                  <a:srgbClr val="CADCFC"/>
                </a:solidFill>
                <a:latin typeface="Calibri"/>
                <a:ea typeface="Calibri"/>
                <a:cs typeface="Calibri"/>
              </a:rPr>
              <a:t>for the National Security Advisor</a:t>
            </a:r>
            <a:endParaRPr lang="en-US" sz="3200">
              <a:solidFill>
                <a:prstClr val="black"/>
              </a:solidFill>
              <a:latin typeface="Calibri"/>
              <a:ea typeface="Calibri"/>
              <a:cs typeface="Calibri"/>
            </a:endParaRPr>
          </a:p>
        </p:txBody>
      </p:sp>
      <p:sp>
        <p:nvSpPr>
          <p:cNvPr id="5" name="Text 3"/>
          <p:cNvSpPr/>
          <p:nvPr/>
        </p:nvSpPr>
        <p:spPr>
          <a:xfrm>
            <a:off x="548640" y="4572000"/>
            <a:ext cx="9144000" cy="487680"/>
          </a:xfrm>
          <a:prstGeom prst="rect">
            <a:avLst/>
          </a:prstGeom>
          <a:noFill/>
          <a:ln/>
        </p:spPr>
        <p:txBody>
          <a:bodyPr wrap="square" lIns="121920" tIns="60960" rIns="121920" bIns="60960" rtlCol="0" anchor="ctr"/>
          <a:lstStyle/>
          <a:p>
            <a:pPr defTabSz="1219170"/>
            <a:r>
              <a:rPr lang="en-US" sz="2667" dirty="0">
                <a:solidFill>
                  <a:srgbClr val="A8B4C8"/>
                </a:solidFill>
                <a:latin typeface="Calibri"/>
                <a:ea typeface="Calibri"/>
                <a:cs typeface="Calibri"/>
              </a:rPr>
              <a:t>Kaiwen Liu &amp; Yvette Uwase</a:t>
            </a:r>
          </a:p>
        </p:txBody>
      </p:sp>
      <p:sp>
        <p:nvSpPr>
          <p:cNvPr id="6" name="Shape 4"/>
          <p:cNvSpPr/>
          <p:nvPr/>
        </p:nvSpPr>
        <p:spPr>
          <a:xfrm>
            <a:off x="548640" y="5730240"/>
            <a:ext cx="6096000" cy="73152"/>
          </a:xfrm>
          <a:prstGeom prst="rect">
            <a:avLst/>
          </a:prstGeom>
          <a:solidFill>
            <a:srgbClr val="E8B84B"/>
          </a:solidFill>
          <a:ln w="12700">
            <a:solidFill>
              <a:srgbClr val="E8B84B"/>
            </a:solidFill>
            <a:prstDash val="solid"/>
          </a:ln>
        </p:spPr>
        <p:txBody>
          <a:bodyPr/>
          <a:lstStyle/>
          <a:p>
            <a:pPr defTabSz="1219170"/>
            <a:endParaRPr lang="en-US" sz="2400">
              <a:solidFill>
                <a:prstClr val="black"/>
              </a:solidFill>
              <a:latin typeface="Calibri" panose="020F0502020204030204"/>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4F6FB"/>
        </a:solidFill>
        <a:effectLst/>
      </p:bgPr>
    </p:bg>
    <p:spTree>
      <p:nvGrpSpPr>
        <p:cNvPr id="1" name=""/>
        <p:cNvGrpSpPr/>
        <p:nvPr/>
      </p:nvGrpSpPr>
      <p:grpSpPr>
        <a:xfrm>
          <a:off x="0" y="0"/>
          <a:ext cx="0" cy="0"/>
          <a:chOff x="0" y="0"/>
          <a:chExt cx="0" cy="0"/>
        </a:xfrm>
      </p:grpSpPr>
      <p:sp>
        <p:nvSpPr>
          <p:cNvPr id="2" name="Shape 0"/>
          <p:cNvSpPr/>
          <p:nvPr/>
        </p:nvSpPr>
        <p:spPr>
          <a:xfrm>
            <a:off x="0" y="0"/>
            <a:ext cx="12192000" cy="792480"/>
          </a:xfrm>
          <a:prstGeom prst="rect">
            <a:avLst/>
          </a:prstGeom>
          <a:solidFill>
            <a:srgbClr val="1E2761"/>
          </a:solidFill>
          <a:ln w="12700">
            <a:solidFill>
              <a:srgbClr val="1E2761"/>
            </a:solidFill>
            <a:prstDash val="solid"/>
          </a:ln>
        </p:spPr>
        <p:txBody>
          <a:bodyPr/>
          <a:lstStyle/>
          <a:p>
            <a:pPr defTabSz="1219170"/>
            <a:endParaRPr lang="en-US" sz="2400">
              <a:solidFill>
                <a:prstClr val="black"/>
              </a:solidFill>
              <a:latin typeface="Calibri" panose="020F0502020204030204"/>
            </a:endParaRPr>
          </a:p>
        </p:txBody>
      </p:sp>
      <p:sp>
        <p:nvSpPr>
          <p:cNvPr id="3" name="Text 1"/>
          <p:cNvSpPr/>
          <p:nvPr/>
        </p:nvSpPr>
        <p:spPr>
          <a:xfrm>
            <a:off x="487680" y="0"/>
            <a:ext cx="10972800" cy="792480"/>
          </a:xfrm>
          <a:prstGeom prst="rect">
            <a:avLst/>
          </a:prstGeom>
          <a:noFill/>
          <a:ln/>
        </p:spPr>
        <p:txBody>
          <a:bodyPr wrap="square" rtlCol="0" anchor="ctr"/>
          <a:lstStyle/>
          <a:p>
            <a:pPr defTabSz="1219170"/>
            <a:r>
              <a:rPr lang="en-US" sz="1467" b="1" kern="0" spc="400" dirty="0">
                <a:solidFill>
                  <a:srgbClr val="E8B84B"/>
                </a:solidFill>
                <a:latin typeface="Calibri" pitchFamily="34" charset="0"/>
                <a:ea typeface="Calibri" pitchFamily="34" charset="-122"/>
                <a:cs typeface="Calibri" pitchFamily="34" charset="-120"/>
              </a:rPr>
              <a:t>THE PROBLEM</a:t>
            </a:r>
            <a:endParaRPr lang="en-US" sz="1467" dirty="0">
              <a:solidFill>
                <a:prstClr val="black"/>
              </a:solidFill>
              <a:latin typeface="Calibri" panose="020F0502020204030204"/>
            </a:endParaRPr>
          </a:p>
        </p:txBody>
      </p:sp>
      <p:sp>
        <p:nvSpPr>
          <p:cNvPr id="4" name="Text 2"/>
          <p:cNvSpPr/>
          <p:nvPr/>
        </p:nvSpPr>
        <p:spPr>
          <a:xfrm>
            <a:off x="487680" y="914400"/>
            <a:ext cx="11216640" cy="853440"/>
          </a:xfrm>
          <a:prstGeom prst="rect">
            <a:avLst/>
          </a:prstGeom>
          <a:noFill/>
          <a:ln/>
        </p:spPr>
        <p:txBody>
          <a:bodyPr wrap="square" rtlCol="0" anchor="ctr"/>
          <a:lstStyle/>
          <a:p>
            <a:pPr defTabSz="1219170"/>
            <a:r>
              <a:rPr lang="en-US" sz="3200" b="1" dirty="0">
                <a:solidFill>
                  <a:srgbClr val="1E2761"/>
                </a:solidFill>
                <a:latin typeface="Cambria" pitchFamily="34" charset="0"/>
                <a:ea typeface="Cambria" pitchFamily="34" charset="-122"/>
                <a:cs typeface="Cambria" pitchFamily="34" charset="-120"/>
              </a:rPr>
              <a:t>U.S. Influence in Africa Is Falling Behind</a:t>
            </a:r>
            <a:endParaRPr lang="en-US" sz="3200" dirty="0">
              <a:solidFill>
                <a:prstClr val="black"/>
              </a:solidFill>
              <a:latin typeface="Calibri" panose="020F0502020204030204"/>
            </a:endParaRPr>
          </a:p>
        </p:txBody>
      </p:sp>
      <p:sp>
        <p:nvSpPr>
          <p:cNvPr id="5" name="Shape 3"/>
          <p:cNvSpPr/>
          <p:nvPr/>
        </p:nvSpPr>
        <p:spPr>
          <a:xfrm>
            <a:off x="487680" y="1950720"/>
            <a:ext cx="5242560" cy="4267200"/>
          </a:xfrm>
          <a:prstGeom prst="rect">
            <a:avLst/>
          </a:prstGeom>
          <a:solidFill>
            <a:srgbClr val="1E2761"/>
          </a:solidFill>
          <a:ln w="12700">
            <a:solidFill>
              <a:srgbClr val="1E2761"/>
            </a:solidFill>
            <a:prstDash val="solid"/>
          </a:ln>
          <a:effectLst>
            <a:outerShdw blurRad="101600" dist="38100" dir="8100000" algn="bl" rotWithShape="0">
              <a:srgbClr val="000000">
                <a:alpha val="12000"/>
              </a:srgbClr>
            </a:outerShdw>
          </a:effectLst>
        </p:spPr>
        <p:txBody>
          <a:bodyPr/>
          <a:lstStyle/>
          <a:p>
            <a:pPr defTabSz="1219170"/>
            <a:endParaRPr lang="en-US" sz="2400">
              <a:solidFill>
                <a:prstClr val="black"/>
              </a:solidFill>
              <a:latin typeface="Calibri" panose="020F0502020204030204"/>
            </a:endParaRPr>
          </a:p>
        </p:txBody>
      </p:sp>
      <p:sp>
        <p:nvSpPr>
          <p:cNvPr id="6" name="Text 4"/>
          <p:cNvSpPr/>
          <p:nvPr/>
        </p:nvSpPr>
        <p:spPr>
          <a:xfrm>
            <a:off x="487680" y="1950720"/>
            <a:ext cx="5242560" cy="670560"/>
          </a:xfrm>
          <a:prstGeom prst="rect">
            <a:avLst/>
          </a:prstGeom>
          <a:noFill/>
          <a:ln/>
        </p:spPr>
        <p:txBody>
          <a:bodyPr wrap="square" rtlCol="0" anchor="ctr"/>
          <a:lstStyle/>
          <a:p>
            <a:pPr algn="ctr" defTabSz="1219170"/>
            <a:r>
              <a:rPr lang="en-US" sz="1867" b="1" dirty="0">
                <a:solidFill>
                  <a:srgbClr val="E8B84B"/>
                </a:solidFill>
                <a:latin typeface="Calibri" pitchFamily="34" charset="0"/>
                <a:ea typeface="Calibri" pitchFamily="34" charset="-122"/>
                <a:cs typeface="Calibri" pitchFamily="34" charset="-120"/>
              </a:rPr>
              <a:t>China's Approach</a:t>
            </a:r>
            <a:endParaRPr lang="en-US" sz="1867" dirty="0">
              <a:solidFill>
                <a:prstClr val="black"/>
              </a:solidFill>
              <a:latin typeface="Calibri" panose="020F0502020204030204"/>
            </a:endParaRPr>
          </a:p>
        </p:txBody>
      </p:sp>
      <p:sp>
        <p:nvSpPr>
          <p:cNvPr id="7" name="Text 5"/>
          <p:cNvSpPr/>
          <p:nvPr/>
        </p:nvSpPr>
        <p:spPr>
          <a:xfrm>
            <a:off x="670560" y="2682240"/>
            <a:ext cx="4754880" cy="3291840"/>
          </a:xfrm>
          <a:prstGeom prst="rect">
            <a:avLst/>
          </a:prstGeom>
          <a:noFill/>
          <a:ln/>
        </p:spPr>
        <p:txBody>
          <a:bodyPr wrap="square" rtlCol="0" anchor="t"/>
          <a:lstStyle/>
          <a:p>
            <a:pPr marL="457189" indent="-457189" defTabSz="1219170">
              <a:spcAft>
                <a:spcPts val="800"/>
              </a:spcAft>
              <a:buSzPct val="100000"/>
              <a:buFontTx/>
              <a:buChar char="•"/>
            </a:pPr>
            <a:r>
              <a:rPr lang="en-US" sz="1733" dirty="0">
                <a:solidFill>
                  <a:srgbClr val="FFFFFF"/>
                </a:solidFill>
                <a:latin typeface="Calibri" pitchFamily="34" charset="0"/>
                <a:ea typeface="Calibri" pitchFamily="34" charset="-122"/>
                <a:cs typeface="Calibri" pitchFamily="34" charset="-120"/>
              </a:rPr>
              <a:t>Fast and visible results</a:t>
            </a:r>
            <a:endParaRPr lang="en-US" sz="1733" dirty="0">
              <a:solidFill>
                <a:prstClr val="black"/>
              </a:solidFill>
              <a:latin typeface="Calibri" panose="020F0502020204030204"/>
            </a:endParaRPr>
          </a:p>
          <a:p>
            <a:pPr marL="457189" indent="-457189" defTabSz="1219170">
              <a:spcAft>
                <a:spcPts val="800"/>
              </a:spcAft>
              <a:buSzPct val="100000"/>
              <a:buFontTx/>
              <a:buChar char="•"/>
            </a:pPr>
            <a:r>
              <a:rPr lang="en-US" sz="1733" dirty="0">
                <a:solidFill>
                  <a:srgbClr val="FFFFFF"/>
                </a:solidFill>
                <a:latin typeface="Calibri" pitchFamily="34" charset="0"/>
                <a:ea typeface="Calibri" pitchFamily="34" charset="-122"/>
                <a:cs typeface="Calibri" pitchFamily="34" charset="-120"/>
              </a:rPr>
              <a:t>Infrastructure, jobs, and financing</a:t>
            </a:r>
            <a:endParaRPr lang="en-US" sz="1733" dirty="0">
              <a:solidFill>
                <a:prstClr val="black"/>
              </a:solidFill>
              <a:latin typeface="Calibri" panose="020F0502020204030204"/>
            </a:endParaRPr>
          </a:p>
          <a:p>
            <a:pPr marL="457189" indent="-457189" defTabSz="1219170">
              <a:spcAft>
                <a:spcPts val="800"/>
              </a:spcAft>
              <a:buSzPct val="100000"/>
              <a:buFontTx/>
              <a:buChar char="•"/>
            </a:pPr>
            <a:r>
              <a:rPr lang="en-US" sz="1733" dirty="0">
                <a:solidFill>
                  <a:srgbClr val="FFFFFF"/>
                </a:solidFill>
                <a:latin typeface="Calibri" pitchFamily="34" charset="0"/>
                <a:ea typeface="Calibri" pitchFamily="34" charset="-122"/>
                <a:cs typeface="Calibri" pitchFamily="34" charset="-120"/>
              </a:rPr>
              <a:t>Consistent long-term investment</a:t>
            </a:r>
            <a:endParaRPr lang="en-US" sz="1733" dirty="0">
              <a:solidFill>
                <a:prstClr val="black"/>
              </a:solidFill>
              <a:latin typeface="Calibri" panose="020F0502020204030204"/>
            </a:endParaRPr>
          </a:p>
          <a:p>
            <a:pPr marL="457189" indent="-457189" defTabSz="1219170">
              <a:spcAft>
                <a:spcPts val="800"/>
              </a:spcAft>
              <a:buSzPct val="100000"/>
              <a:buFontTx/>
              <a:buChar char="•"/>
            </a:pPr>
            <a:r>
              <a:rPr lang="en-US" sz="1733" dirty="0">
                <a:solidFill>
                  <a:srgbClr val="FFFFFF"/>
                </a:solidFill>
                <a:latin typeface="Calibri" pitchFamily="34" charset="0"/>
                <a:ea typeface="Calibri" pitchFamily="34" charset="-122"/>
                <a:cs typeface="Calibri" pitchFamily="34" charset="-120"/>
              </a:rPr>
              <a:t>Translates into political influence</a:t>
            </a:r>
            <a:endParaRPr lang="en-US" sz="1733" dirty="0">
              <a:solidFill>
                <a:prstClr val="black"/>
              </a:solidFill>
              <a:latin typeface="Calibri" panose="020F0502020204030204"/>
            </a:endParaRPr>
          </a:p>
          <a:p>
            <a:pPr marL="457189" indent="-457189" defTabSz="1219170">
              <a:spcAft>
                <a:spcPts val="800"/>
              </a:spcAft>
              <a:buSzPct val="100000"/>
              <a:buFontTx/>
              <a:buChar char="•"/>
            </a:pPr>
            <a:r>
              <a:rPr lang="en-US" sz="1733" dirty="0">
                <a:solidFill>
                  <a:srgbClr val="FFFFFF"/>
                </a:solidFill>
                <a:latin typeface="Calibri" pitchFamily="34" charset="0"/>
                <a:ea typeface="Calibri" pitchFamily="34" charset="-122"/>
                <a:cs typeface="Calibri" pitchFamily="34" charset="-120"/>
              </a:rPr>
              <a:t>and resource access</a:t>
            </a:r>
            <a:endParaRPr lang="en-US" sz="1733" dirty="0">
              <a:solidFill>
                <a:prstClr val="black"/>
              </a:solidFill>
              <a:latin typeface="Calibri" panose="020F0502020204030204"/>
            </a:endParaRPr>
          </a:p>
          <a:p>
            <a:pPr marL="457189" indent="-457189" defTabSz="1219170">
              <a:spcAft>
                <a:spcPts val="800"/>
              </a:spcAft>
              <a:buSzPct val="100000"/>
              <a:buFontTx/>
              <a:buChar char="•"/>
            </a:pPr>
            <a:r>
              <a:rPr lang="en-US" sz="1733" dirty="0">
                <a:solidFill>
                  <a:srgbClr val="FFFFFF"/>
                </a:solidFill>
                <a:latin typeface="Calibri" pitchFamily="34" charset="0"/>
                <a:ea typeface="Calibri" pitchFamily="34" charset="-122"/>
                <a:cs typeface="Calibri" pitchFamily="34" charset="-120"/>
              </a:rPr>
              <a:t>Expanded into critical minerals</a:t>
            </a:r>
            <a:endParaRPr lang="en-US" sz="1733" dirty="0">
              <a:solidFill>
                <a:prstClr val="black"/>
              </a:solidFill>
              <a:latin typeface="Calibri" panose="020F0502020204030204"/>
            </a:endParaRPr>
          </a:p>
          <a:p>
            <a:pPr marL="457189" indent="-457189" defTabSz="1219170">
              <a:spcAft>
                <a:spcPts val="800"/>
              </a:spcAft>
              <a:buSzPct val="100000"/>
              <a:buFontTx/>
              <a:buChar char="•"/>
            </a:pPr>
            <a:r>
              <a:rPr lang="en-US" sz="1733" dirty="0">
                <a:solidFill>
                  <a:srgbClr val="FFFFFF"/>
                </a:solidFill>
                <a:latin typeface="Calibri" pitchFamily="34" charset="0"/>
                <a:ea typeface="Calibri" pitchFamily="34" charset="-122"/>
                <a:cs typeface="Calibri" pitchFamily="34" charset="-120"/>
              </a:rPr>
              <a:t>and green technology</a:t>
            </a:r>
            <a:endParaRPr lang="en-US" sz="1733" dirty="0">
              <a:solidFill>
                <a:prstClr val="black"/>
              </a:solidFill>
              <a:latin typeface="Calibri" panose="020F0502020204030204"/>
            </a:endParaRPr>
          </a:p>
        </p:txBody>
      </p:sp>
      <p:sp>
        <p:nvSpPr>
          <p:cNvPr id="8" name="Shape 6"/>
          <p:cNvSpPr/>
          <p:nvPr/>
        </p:nvSpPr>
        <p:spPr>
          <a:xfrm>
            <a:off x="6339840" y="1950720"/>
            <a:ext cx="5242560" cy="4267200"/>
          </a:xfrm>
          <a:prstGeom prst="rect">
            <a:avLst/>
          </a:prstGeom>
          <a:solidFill>
            <a:srgbClr val="FFFFFF"/>
          </a:solidFill>
          <a:ln w="12700">
            <a:solidFill>
              <a:srgbClr val="D0D8EA"/>
            </a:solidFill>
            <a:prstDash val="solid"/>
          </a:ln>
          <a:effectLst>
            <a:outerShdw blurRad="101600" dist="38100" dir="8100000" algn="bl" rotWithShape="0">
              <a:srgbClr val="000000">
                <a:alpha val="10000"/>
              </a:srgbClr>
            </a:outerShdw>
          </a:effectLst>
        </p:spPr>
        <p:txBody>
          <a:bodyPr/>
          <a:lstStyle/>
          <a:p>
            <a:pPr defTabSz="1219170"/>
            <a:endParaRPr lang="en-US" sz="2400">
              <a:solidFill>
                <a:prstClr val="black"/>
              </a:solidFill>
              <a:latin typeface="Calibri" panose="020F0502020204030204"/>
            </a:endParaRPr>
          </a:p>
        </p:txBody>
      </p:sp>
      <p:sp>
        <p:nvSpPr>
          <p:cNvPr id="9" name="Shape 7"/>
          <p:cNvSpPr/>
          <p:nvPr/>
        </p:nvSpPr>
        <p:spPr>
          <a:xfrm>
            <a:off x="6339840" y="1950720"/>
            <a:ext cx="5242560" cy="670560"/>
          </a:xfrm>
          <a:prstGeom prst="rect">
            <a:avLst/>
          </a:prstGeom>
          <a:solidFill>
            <a:srgbClr val="D0D8EA"/>
          </a:solidFill>
          <a:ln w="12700">
            <a:solidFill>
              <a:srgbClr val="D0D8EA"/>
            </a:solidFill>
            <a:prstDash val="solid"/>
          </a:ln>
        </p:spPr>
        <p:txBody>
          <a:bodyPr/>
          <a:lstStyle/>
          <a:p>
            <a:pPr defTabSz="1219170"/>
            <a:endParaRPr lang="en-US" sz="2400">
              <a:solidFill>
                <a:prstClr val="black"/>
              </a:solidFill>
              <a:latin typeface="Calibri" panose="020F0502020204030204"/>
            </a:endParaRPr>
          </a:p>
        </p:txBody>
      </p:sp>
      <p:sp>
        <p:nvSpPr>
          <p:cNvPr id="10" name="Text 8"/>
          <p:cNvSpPr/>
          <p:nvPr/>
        </p:nvSpPr>
        <p:spPr>
          <a:xfrm>
            <a:off x="6339840" y="1950720"/>
            <a:ext cx="5242560" cy="670560"/>
          </a:xfrm>
          <a:prstGeom prst="rect">
            <a:avLst/>
          </a:prstGeom>
          <a:noFill/>
          <a:ln/>
        </p:spPr>
        <p:txBody>
          <a:bodyPr wrap="square" rtlCol="0" anchor="ctr"/>
          <a:lstStyle/>
          <a:p>
            <a:pPr algn="ctr" defTabSz="1219170"/>
            <a:r>
              <a:rPr lang="en-US" sz="1867" b="1" dirty="0">
                <a:solidFill>
                  <a:srgbClr val="1E2761"/>
                </a:solidFill>
                <a:latin typeface="Calibri" pitchFamily="34" charset="0"/>
                <a:ea typeface="Calibri" pitchFamily="34" charset="-122"/>
                <a:cs typeface="Calibri" pitchFamily="34" charset="-120"/>
              </a:rPr>
              <a:t>U.S. Current Approach</a:t>
            </a:r>
            <a:endParaRPr lang="en-US" sz="1867" dirty="0">
              <a:solidFill>
                <a:prstClr val="black"/>
              </a:solidFill>
              <a:latin typeface="Calibri" panose="020F0502020204030204"/>
            </a:endParaRPr>
          </a:p>
        </p:txBody>
      </p:sp>
      <p:sp>
        <p:nvSpPr>
          <p:cNvPr id="11" name="Text 9"/>
          <p:cNvSpPr/>
          <p:nvPr/>
        </p:nvSpPr>
        <p:spPr>
          <a:xfrm>
            <a:off x="6522720" y="2682240"/>
            <a:ext cx="4754880" cy="3291840"/>
          </a:xfrm>
          <a:prstGeom prst="rect">
            <a:avLst/>
          </a:prstGeom>
          <a:noFill/>
          <a:ln/>
        </p:spPr>
        <p:txBody>
          <a:bodyPr wrap="square" lIns="121920" tIns="60960" rIns="121920" bIns="60960" rtlCol="0" anchor="t"/>
          <a:lstStyle/>
          <a:p>
            <a:pPr marL="457189" indent="-457189" defTabSz="1219170">
              <a:spcAft>
                <a:spcPts val="800"/>
              </a:spcAft>
              <a:buSzPct val="100000"/>
              <a:buFontTx/>
              <a:buChar char="•"/>
            </a:pPr>
            <a:r>
              <a:rPr lang="en-US" sz="1733" dirty="0">
                <a:solidFill>
                  <a:srgbClr val="1A1A2E"/>
                </a:solidFill>
                <a:latin typeface="Calibri" pitchFamily="34" charset="0"/>
                <a:ea typeface="Calibri" pitchFamily="34" charset="-122"/>
                <a:cs typeface="Calibri" pitchFamily="34" charset="-120"/>
              </a:rPr>
              <a:t>Governance, aid, institution-building</a:t>
            </a:r>
            <a:endParaRPr lang="en-US" sz="1733" dirty="0">
              <a:solidFill>
                <a:prstClr val="black"/>
              </a:solidFill>
              <a:latin typeface="Calibri" panose="020F0502020204030204"/>
            </a:endParaRPr>
          </a:p>
          <a:p>
            <a:pPr marL="457189" indent="-457189" defTabSz="1219170">
              <a:spcAft>
                <a:spcPts val="800"/>
              </a:spcAft>
              <a:buSzPct val="100000"/>
              <a:buFontTx/>
              <a:buChar char="•"/>
            </a:pPr>
            <a:r>
              <a:rPr lang="en-US" sz="1733" dirty="0">
                <a:solidFill>
                  <a:srgbClr val="1A1A2E"/>
                </a:solidFill>
                <a:latin typeface="Calibri" pitchFamily="34" charset="0"/>
                <a:ea typeface="Calibri" pitchFamily="34" charset="-122"/>
                <a:cs typeface="Calibri" pitchFamily="34" charset="-120"/>
              </a:rPr>
              <a:t>Slow delivery; rarely visible to</a:t>
            </a:r>
            <a:endParaRPr lang="en-US" sz="1733" dirty="0">
              <a:solidFill>
                <a:prstClr val="black"/>
              </a:solidFill>
              <a:latin typeface="Calibri" panose="020F0502020204030204"/>
            </a:endParaRPr>
          </a:p>
          <a:p>
            <a:pPr marL="457189" indent="-457189" defTabSz="1219170">
              <a:spcAft>
                <a:spcPts val="800"/>
              </a:spcAft>
              <a:buSzPct val="100000"/>
              <a:buFontTx/>
              <a:buChar char="•"/>
            </a:pPr>
            <a:r>
              <a:rPr lang="en-US" sz="1733" dirty="0">
                <a:solidFill>
                  <a:srgbClr val="1A1A2E"/>
                </a:solidFill>
                <a:latin typeface="Calibri" pitchFamily="34" charset="0"/>
                <a:ea typeface="Calibri" pitchFamily="34" charset="-122"/>
                <a:cs typeface="Calibri" pitchFamily="34" charset="-120"/>
              </a:rPr>
              <a:t>partner governments</a:t>
            </a:r>
            <a:endParaRPr lang="en-US" sz="1733" dirty="0">
              <a:solidFill>
                <a:prstClr val="black"/>
              </a:solidFill>
              <a:latin typeface="Calibri" panose="020F0502020204030204"/>
            </a:endParaRPr>
          </a:p>
          <a:p>
            <a:pPr marL="457189" indent="-457189" defTabSz="1219170">
              <a:spcAft>
                <a:spcPts val="800"/>
              </a:spcAft>
              <a:buSzPct val="100000"/>
              <a:buFontTx/>
              <a:buChar char="•"/>
            </a:pPr>
            <a:r>
              <a:rPr lang="en-US" sz="1733" dirty="0">
                <a:solidFill>
                  <a:srgbClr val="1A1A2E"/>
                </a:solidFill>
                <a:latin typeface="Calibri" pitchFamily="34" charset="0"/>
                <a:ea typeface="Calibri" pitchFamily="34" charset="-122"/>
                <a:cs typeface="Calibri" pitchFamily="34" charset="-120"/>
              </a:rPr>
              <a:t>Reducing engagement in key sectors</a:t>
            </a:r>
            <a:endParaRPr lang="en-US" sz="1733" dirty="0">
              <a:solidFill>
                <a:prstClr val="black"/>
              </a:solidFill>
              <a:latin typeface="Calibri" panose="020F0502020204030204"/>
            </a:endParaRPr>
          </a:p>
          <a:p>
            <a:pPr marL="457189" indent="-457189" defTabSz="1219170">
              <a:spcAft>
                <a:spcPts val="800"/>
              </a:spcAft>
              <a:buSzPct val="100000"/>
              <a:buFontTx/>
              <a:buChar char="•"/>
            </a:pPr>
            <a:r>
              <a:rPr lang="en-US" sz="1733">
                <a:solidFill>
                  <a:srgbClr val="1A1A2E"/>
                </a:solidFill>
                <a:latin typeface="Calibri"/>
                <a:ea typeface="Calibri"/>
                <a:cs typeface="Calibri"/>
              </a:rPr>
              <a:t>Delivery gap, not a resource gap</a:t>
            </a:r>
            <a:endParaRPr lang="en-US" sz="1733">
              <a:solidFill>
                <a:prstClr val="black"/>
              </a:solidFill>
              <a:latin typeface="Calibri"/>
              <a:ea typeface="Calibri"/>
              <a:cs typeface="Calibri"/>
            </a:endParaRPr>
          </a:p>
          <a:p>
            <a:pPr marL="457189" indent="-457189" defTabSz="1219170">
              <a:spcAft>
                <a:spcPts val="800"/>
              </a:spcAft>
              <a:buSzPct val="100000"/>
              <a:buFontTx/>
              <a:buChar char="•"/>
            </a:pPr>
            <a:r>
              <a:rPr lang="en-US" sz="1733" dirty="0">
                <a:solidFill>
                  <a:srgbClr val="1A1A2E"/>
                </a:solidFill>
                <a:latin typeface="Calibri" pitchFamily="34" charset="0"/>
                <a:ea typeface="Calibri" pitchFamily="34" charset="-122"/>
                <a:cs typeface="Calibri" pitchFamily="34" charset="-120"/>
              </a:rPr>
              <a:t>Programs like Power Africa exist</a:t>
            </a:r>
            <a:endParaRPr lang="en-US" sz="1733" dirty="0">
              <a:solidFill>
                <a:prstClr val="black"/>
              </a:solidFill>
              <a:latin typeface="Calibri" panose="020F0502020204030204"/>
            </a:endParaRPr>
          </a:p>
          <a:p>
            <a:pPr marL="457189" indent="-457189" defTabSz="1219170">
              <a:spcAft>
                <a:spcPts val="800"/>
              </a:spcAft>
              <a:buSzPct val="100000"/>
              <a:buFontTx/>
              <a:buChar char="•"/>
            </a:pPr>
            <a:r>
              <a:rPr lang="en-US" sz="1733" dirty="0">
                <a:solidFill>
                  <a:srgbClr val="1A1A2E"/>
                </a:solidFill>
                <a:latin typeface="Calibri" pitchFamily="34" charset="0"/>
                <a:ea typeface="Calibri" pitchFamily="34" charset="-122"/>
                <a:cs typeface="Calibri" pitchFamily="34" charset="-120"/>
              </a:rPr>
              <a:t>but remain too small to compete</a:t>
            </a:r>
            <a:endParaRPr lang="en-US" sz="1733" dirty="0">
              <a:solidFill>
                <a:prstClr val="black"/>
              </a:solidFill>
              <a:latin typeface="Calibri" panose="020F0502020204030204"/>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29E161D-5E18-DF56-BA0A-AE457F34AC32}"/>
              </a:ext>
            </a:extLst>
          </p:cNvPr>
          <p:cNvGraphicFramePr>
            <a:graphicFrameLocks noGrp="1"/>
          </p:cNvGraphicFramePr>
          <p:nvPr>
            <p:extLst>
              <p:ext uri="{D42A27DB-BD31-4B8C-83A1-F6EECF244321}">
                <p14:modId xmlns:p14="http://schemas.microsoft.com/office/powerpoint/2010/main" val="292938761"/>
              </p:ext>
            </p:extLst>
          </p:nvPr>
        </p:nvGraphicFramePr>
        <p:xfrm>
          <a:off x="1161288" y="1586541"/>
          <a:ext cx="9765792" cy="4945380"/>
        </p:xfrm>
        <a:graphic>
          <a:graphicData uri="http://schemas.openxmlformats.org/drawingml/2006/table">
            <a:tbl>
              <a:tblPr firstRow="1" firstCol="1" bandRow="1">
                <a:tableStyleId>{2D5ABB26-0587-4C30-8999-92F81FD0307C}</a:tableStyleId>
              </a:tblPr>
              <a:tblGrid>
                <a:gridCol w="1195166">
                  <a:extLst>
                    <a:ext uri="{9D8B030D-6E8A-4147-A177-3AD203B41FA5}">
                      <a16:colId xmlns:a16="http://schemas.microsoft.com/office/drawing/2014/main" val="1258849628"/>
                    </a:ext>
                  </a:extLst>
                </a:gridCol>
                <a:gridCol w="4355242">
                  <a:extLst>
                    <a:ext uri="{9D8B030D-6E8A-4147-A177-3AD203B41FA5}">
                      <a16:colId xmlns:a16="http://schemas.microsoft.com/office/drawing/2014/main" val="4027853243"/>
                    </a:ext>
                  </a:extLst>
                </a:gridCol>
                <a:gridCol w="2143175">
                  <a:extLst>
                    <a:ext uri="{9D8B030D-6E8A-4147-A177-3AD203B41FA5}">
                      <a16:colId xmlns:a16="http://schemas.microsoft.com/office/drawing/2014/main" val="3755114861"/>
                    </a:ext>
                  </a:extLst>
                </a:gridCol>
                <a:gridCol w="2072209">
                  <a:extLst>
                    <a:ext uri="{9D8B030D-6E8A-4147-A177-3AD203B41FA5}">
                      <a16:colId xmlns:a16="http://schemas.microsoft.com/office/drawing/2014/main" val="3937798798"/>
                    </a:ext>
                  </a:extLst>
                </a:gridCol>
              </a:tblGrid>
              <a:tr h="274320">
                <a:tc>
                  <a:txBody>
                    <a:bodyPr/>
                    <a:lstStyle/>
                    <a:p>
                      <a:pPr marL="0" marR="0" algn="ctr">
                        <a:spcBef>
                          <a:spcPts val="0"/>
                        </a:spcBef>
                        <a:spcAft>
                          <a:spcPts val="0"/>
                        </a:spcAft>
                      </a:pPr>
                      <a:r>
                        <a:rPr lang="en-US" sz="16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STAFF</a:t>
                      </a:r>
                    </a:p>
                  </a:txBody>
                  <a:tcPr marL="51435" marR="51435" marT="6858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TOPIC</a:t>
                      </a:r>
                      <a:endParaRPr lang="en-US" sz="16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51435" marR="5143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DECISIONMAKERS</a:t>
                      </a:r>
                    </a:p>
                  </a:txBody>
                  <a:tcPr marL="51435" marR="5143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DEPUTIES</a:t>
                      </a:r>
                    </a:p>
                  </a:txBody>
                  <a:tcPr marL="51435" marR="51435"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4787140"/>
                  </a:ext>
                </a:extLst>
              </a:tr>
              <a:tr h="548640">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Filippo</a:t>
                      </a:r>
                    </a:p>
                  </a:txBody>
                  <a:tcPr marL="51435" marR="51435" marT="6858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North Korea illegal ops to support goals</a:t>
                      </a:r>
                    </a:p>
                  </a:txBody>
                  <a:tcPr marL="51435" marR="5143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Current Admin</a:t>
                      </a:r>
                    </a:p>
                  </a:txBody>
                  <a:tcPr marL="51435" marR="5143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Kennedy, Miles</a:t>
                      </a:r>
                    </a:p>
                  </a:txBody>
                  <a:tcPr marL="51435" marR="51435"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94488305"/>
                  </a:ext>
                </a:extLst>
              </a:tr>
              <a:tr h="274320">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Emmett</a:t>
                      </a:r>
                    </a:p>
                  </a:txBody>
                  <a:tcPr marL="51435" marR="51435" marT="6858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rowSpan="2">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Danger of one-dimensional energy sector</a:t>
                      </a:r>
                    </a:p>
                  </a:txBody>
                  <a:tcPr marL="51435" marR="5143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Current Admin</a:t>
                      </a:r>
                    </a:p>
                  </a:txBody>
                  <a:tcPr marL="51435" marR="5143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Diego, Eli</a:t>
                      </a:r>
                    </a:p>
                  </a:txBody>
                  <a:tcPr marL="51435" marR="51435"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7783535"/>
                  </a:ext>
                </a:extLst>
              </a:tr>
              <a:tr h="274320">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John</a:t>
                      </a:r>
                    </a:p>
                  </a:txBody>
                  <a:tcPr marL="51435" marR="51435" marT="0" marB="6858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609414812"/>
                  </a:ext>
                </a:extLst>
              </a:tr>
              <a:tr h="274320">
                <a:tc>
                  <a:txBody>
                    <a:bodyPr/>
                    <a:lstStyle/>
                    <a:p>
                      <a:pPr marL="0" marR="0">
                        <a:spcBef>
                          <a:spcPts val="0"/>
                        </a:spcBef>
                        <a:spcAft>
                          <a:spcPts val="0"/>
                        </a:spcAft>
                      </a:pPr>
                      <a:r>
                        <a:rPr lang="en-US" sz="1800" kern="100" dirty="0">
                          <a:solidFill>
                            <a:schemeClr val="tx1"/>
                          </a:solidFill>
                          <a:effectLst/>
                          <a:latin typeface="+mn-lt"/>
                          <a:ea typeface="PMingLiU" panose="02020500000000000000" pitchFamily="18" charset="-120"/>
                          <a:cs typeface="Times New Roman" panose="02020603050405020304" pitchFamily="18" charset="0"/>
                        </a:rPr>
                        <a:t>Eli</a:t>
                      </a:r>
                    </a:p>
                  </a:txBody>
                  <a:tcPr marL="51435" marR="51435" marT="6858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rowSpan="2">
                  <a:txBody>
                    <a:bodyPr/>
                    <a:lstStyle/>
                    <a:p>
                      <a:pPr marL="0" marR="0">
                        <a:spcBef>
                          <a:spcPts val="0"/>
                        </a:spcBef>
                        <a:spcAft>
                          <a:spcPts val="0"/>
                        </a:spcAft>
                      </a:pPr>
                      <a:r>
                        <a:rPr lang="en-US" sz="1800" kern="100" dirty="0">
                          <a:solidFill>
                            <a:schemeClr val="tx1"/>
                          </a:solidFill>
                          <a:effectLst/>
                          <a:latin typeface="Aptos" panose="020B0004020202020204" pitchFamily="34" charset="0"/>
                        </a:rPr>
                        <a:t>Iran-US relations</a:t>
                      </a:r>
                    </a:p>
                  </a:txBody>
                  <a:tcPr marL="51435" marR="5143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Current Admin</a:t>
                      </a:r>
                    </a:p>
                  </a:txBody>
                  <a:tcPr marL="51435" marR="5143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a:spcBef>
                          <a:spcPts val="0"/>
                        </a:spcBef>
                        <a:spcAft>
                          <a:spcPts val="0"/>
                        </a:spcAft>
                      </a:pPr>
                      <a:r>
                        <a:rPr lang="en-US" sz="1800" kern="100" dirty="0">
                          <a:solidFill>
                            <a:schemeClr val="tx1"/>
                          </a:solidFill>
                          <a:effectLst/>
                          <a:latin typeface="Aptos" panose="020B0004020202020204" pitchFamily="34" charset="0"/>
                        </a:rPr>
                        <a:t>Bijan, Megha</a:t>
                      </a:r>
                    </a:p>
                  </a:txBody>
                  <a:tcPr marL="51435" marR="51435"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162199"/>
                  </a:ext>
                </a:extLst>
              </a:tr>
              <a:tr h="274320">
                <a:tc>
                  <a:txBody>
                    <a:bodyPr/>
                    <a:lstStyle/>
                    <a:p>
                      <a:r>
                        <a:rPr lang="en-US" sz="1800" dirty="0">
                          <a:latin typeface="+mn-lt"/>
                        </a:rPr>
                        <a:t>Michael</a:t>
                      </a:r>
                    </a:p>
                  </a:txBody>
                  <a:tcPr marL="51435" marR="51435" marT="0" marB="68580">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4049076"/>
                  </a:ext>
                </a:extLst>
              </a:tr>
              <a:tr h="274320">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Diego</a:t>
                      </a:r>
                    </a:p>
                  </a:txBody>
                  <a:tcPr marL="51435" marR="51435" marT="6858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rowSpan="2">
                  <a:txBody>
                    <a:bodyPr/>
                    <a:lstStyle/>
                    <a:p>
                      <a:pPr marL="0" marR="0">
                        <a:spcBef>
                          <a:spcPts val="0"/>
                        </a:spcBef>
                        <a:spcAft>
                          <a:spcPts val="0"/>
                        </a:spcAft>
                      </a:pPr>
                      <a:r>
                        <a:rPr lang="en-US" sz="1800" kern="100" dirty="0">
                          <a:solidFill>
                            <a:schemeClr val="tx1"/>
                          </a:solidFill>
                          <a:effectLst/>
                          <a:latin typeface="Aptos" panose="020B0004020202020204" pitchFamily="34" charset="0"/>
                        </a:rPr>
                        <a:t>Globalization and environmental impact</a:t>
                      </a:r>
                    </a:p>
                  </a:txBody>
                  <a:tcPr marL="51435" marR="5143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Current Admin</a:t>
                      </a:r>
                    </a:p>
                  </a:txBody>
                  <a:tcPr marL="51435" marR="5143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a:spcBef>
                          <a:spcPts val="0"/>
                        </a:spcBef>
                        <a:spcAft>
                          <a:spcPts val="0"/>
                        </a:spcAft>
                      </a:pPr>
                      <a:r>
                        <a:rPr lang="en-US" sz="1800" kern="100" dirty="0">
                          <a:solidFill>
                            <a:schemeClr val="tx1"/>
                          </a:solidFill>
                          <a:effectLst/>
                          <a:latin typeface="Aptos" panose="020B0004020202020204" pitchFamily="34" charset="0"/>
                        </a:rPr>
                        <a:t>Filippo, Michael</a:t>
                      </a:r>
                    </a:p>
                  </a:txBody>
                  <a:tcPr marL="51435" marR="51435"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50377539"/>
                  </a:ext>
                </a:extLst>
              </a:tr>
              <a:tr h="274320">
                <a:tc>
                  <a:txBody>
                    <a:bodyPr/>
                    <a:lstStyle/>
                    <a:p>
                      <a:pPr marL="0" marR="0">
                        <a:spcBef>
                          <a:spcPts val="0"/>
                        </a:spcBef>
                        <a:spcAft>
                          <a:spcPts val="0"/>
                        </a:spcAft>
                      </a:pPr>
                      <a:r>
                        <a:rPr lang="en-US" sz="1800" kern="100" dirty="0" err="1">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Molisa</a:t>
                      </a:r>
                      <a:endPar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51435" marR="51435" marT="0" marB="68580">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1268914"/>
                  </a:ext>
                </a:extLst>
              </a:tr>
              <a:tr h="274320">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Miles</a:t>
                      </a:r>
                    </a:p>
                  </a:txBody>
                  <a:tcPr marL="51435" marR="51435" marT="6858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rowSpan="2">
                  <a:txBody>
                    <a:bodyPr/>
                    <a:lstStyle/>
                    <a:p>
                      <a:pPr marL="0" marR="0">
                        <a:spcBef>
                          <a:spcPts val="0"/>
                        </a:spcBef>
                        <a:spcAft>
                          <a:spcPts val="0"/>
                        </a:spcAft>
                      </a:pPr>
                      <a:r>
                        <a:rPr lang="en-US" sz="1800" kern="100" dirty="0">
                          <a:solidFill>
                            <a:schemeClr val="tx1"/>
                          </a:solidFill>
                          <a:effectLst/>
                          <a:latin typeface="Aptos" panose="020B0004020202020204" pitchFamily="34" charset="0"/>
                        </a:rPr>
                        <a:t>Climate change and refugees/sovereignty </a:t>
                      </a:r>
                      <a:endParaRPr lang="en-US" sz="1400" kern="100" dirty="0">
                        <a:solidFill>
                          <a:schemeClr val="tx1"/>
                        </a:solidFill>
                        <a:effectLst/>
                        <a:latin typeface="Aptos" panose="020B0004020202020204" pitchFamily="34" charset="0"/>
                      </a:endParaRPr>
                    </a:p>
                  </a:txBody>
                  <a:tcPr marL="51435" marR="5143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a:spcBef>
                          <a:spcPts val="0"/>
                        </a:spcBef>
                        <a:spcAft>
                          <a:spcPts val="0"/>
                        </a:spcAft>
                      </a:pPr>
                      <a:r>
                        <a:rPr lang="en-US" sz="1800" kern="100" dirty="0">
                          <a:solidFill>
                            <a:schemeClr val="tx1"/>
                          </a:solidFill>
                          <a:effectLst/>
                          <a:latin typeface="Aptos" panose="020B0004020202020204" pitchFamily="34" charset="0"/>
                        </a:rPr>
                        <a:t>UN </a:t>
                      </a:r>
                      <a:r>
                        <a:rPr lang="en-US" sz="1800" kern="100" dirty="0" err="1">
                          <a:solidFill>
                            <a:schemeClr val="tx1"/>
                          </a:solidFill>
                          <a:effectLst/>
                          <a:latin typeface="Aptos" panose="020B0004020202020204" pitchFamily="34" charset="0"/>
                        </a:rPr>
                        <a:t>SecGen</a:t>
                      </a:r>
                      <a:r>
                        <a:rPr lang="en-US" sz="1800" kern="100" dirty="0">
                          <a:solidFill>
                            <a:schemeClr val="tx1"/>
                          </a:solidFill>
                          <a:effectLst/>
                          <a:latin typeface="Aptos" panose="020B0004020202020204" pitchFamily="34" charset="0"/>
                        </a:rPr>
                        <a:t> Staff</a:t>
                      </a:r>
                    </a:p>
                  </a:txBody>
                  <a:tcPr marL="51435" marR="5143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a:spcBef>
                          <a:spcPts val="0"/>
                        </a:spcBef>
                        <a:spcAft>
                          <a:spcPts val="0"/>
                        </a:spcAft>
                      </a:pPr>
                      <a:r>
                        <a:rPr lang="en-US" sz="1800" kern="100" dirty="0">
                          <a:solidFill>
                            <a:schemeClr val="tx1"/>
                          </a:solidFill>
                          <a:effectLst/>
                          <a:latin typeface="Aptos" panose="020B0004020202020204" pitchFamily="34" charset="0"/>
                        </a:rPr>
                        <a:t>Yvette, Kaiwen</a:t>
                      </a:r>
                    </a:p>
                  </a:txBody>
                  <a:tcPr marL="51435" marR="51435"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1925976"/>
                  </a:ext>
                </a:extLst>
              </a:tr>
              <a:tr h="274320">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Kennedy</a:t>
                      </a:r>
                    </a:p>
                  </a:txBody>
                  <a:tcPr marL="51435" marR="51435" marT="0" marB="6858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070764748"/>
                  </a:ext>
                </a:extLst>
              </a:tr>
              <a:tr h="274320">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Kaiwen</a:t>
                      </a:r>
                    </a:p>
                  </a:txBody>
                  <a:tcPr marL="51435" marR="51435" marT="6858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rowSpan="2">
                  <a:txBody>
                    <a:bodyPr/>
                    <a:lstStyle/>
                    <a:p>
                      <a:pPr marL="0" marR="0">
                        <a:spcBef>
                          <a:spcPts val="0"/>
                        </a:spcBef>
                        <a:spcAft>
                          <a:spcPts val="0"/>
                        </a:spcAft>
                      </a:pPr>
                      <a:r>
                        <a:rPr lang="en-US" sz="1800" kern="100" dirty="0">
                          <a:solidFill>
                            <a:schemeClr val="tx1"/>
                          </a:solidFill>
                          <a:effectLst/>
                          <a:latin typeface="Aptos" panose="020B0004020202020204" pitchFamily="34" charset="0"/>
                        </a:rPr>
                        <a:t>China’s Influence in Africa</a:t>
                      </a:r>
                    </a:p>
                  </a:txBody>
                  <a:tcPr marL="51435" marR="5143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Current Admin</a:t>
                      </a:r>
                    </a:p>
                  </a:txBody>
                  <a:tcPr marL="51435" marR="5143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a:spcBef>
                          <a:spcPts val="0"/>
                        </a:spcBef>
                        <a:spcAft>
                          <a:spcPts val="0"/>
                        </a:spcAft>
                      </a:pPr>
                      <a:r>
                        <a:rPr lang="en-US" sz="1800" kern="100" dirty="0">
                          <a:solidFill>
                            <a:schemeClr val="tx1"/>
                          </a:solidFill>
                          <a:effectLst/>
                          <a:latin typeface="Aptos" panose="020B0004020202020204" pitchFamily="34" charset="0"/>
                        </a:rPr>
                        <a:t>Megha, </a:t>
                      </a:r>
                      <a:r>
                        <a:rPr lang="en-US" sz="1800" kern="100" dirty="0" err="1">
                          <a:solidFill>
                            <a:schemeClr val="tx1"/>
                          </a:solidFill>
                          <a:effectLst/>
                          <a:latin typeface="Aptos" panose="020B0004020202020204" pitchFamily="34" charset="0"/>
                        </a:rPr>
                        <a:t>Molisa</a:t>
                      </a:r>
                      <a:endParaRPr lang="en-US" sz="1800" kern="100" dirty="0">
                        <a:solidFill>
                          <a:schemeClr val="tx1"/>
                        </a:solidFill>
                        <a:effectLst/>
                        <a:latin typeface="Aptos" panose="020B0004020202020204" pitchFamily="34" charset="0"/>
                      </a:endParaRPr>
                    </a:p>
                  </a:txBody>
                  <a:tcPr marL="51435" marR="51435"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2259745"/>
                  </a:ext>
                </a:extLst>
              </a:tr>
              <a:tr h="274320">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Yvette</a:t>
                      </a:r>
                    </a:p>
                  </a:txBody>
                  <a:tcPr marL="51435" marR="51435" marT="0" marB="6858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20331218"/>
                  </a:ext>
                </a:extLst>
              </a:tr>
              <a:tr h="274320">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Bijan</a:t>
                      </a:r>
                    </a:p>
                  </a:txBody>
                  <a:tcPr marL="51435" marR="51435" marT="6858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kern="100" dirty="0">
                          <a:solidFill>
                            <a:schemeClr val="tx1"/>
                          </a:solidFill>
                          <a:effectLst/>
                          <a:latin typeface="Aptos" panose="020B0004020202020204" pitchFamily="34" charset="0"/>
                        </a:rPr>
                        <a:t>Humanitarian Crisis in Gaza</a:t>
                      </a:r>
                      <a:endParaRPr lang="en-US" sz="1400" kern="100" dirty="0">
                        <a:solidFill>
                          <a:schemeClr val="tx1"/>
                        </a:solidFill>
                        <a:effectLst/>
                        <a:latin typeface="Aptos" panose="020B0004020202020204" pitchFamily="34" charset="0"/>
                      </a:endParaRPr>
                    </a:p>
                  </a:txBody>
                  <a:tcPr marL="51435" marR="5143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kern="100" dirty="0">
                          <a:solidFill>
                            <a:schemeClr val="tx1"/>
                          </a:solidFill>
                          <a:effectLst/>
                          <a:latin typeface="Aptos" panose="020B0004020202020204" pitchFamily="34" charset="0"/>
                        </a:rPr>
                        <a:t>UN Aid Coord Staff</a:t>
                      </a:r>
                    </a:p>
                  </a:txBody>
                  <a:tcPr marL="51435" marR="5143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kern="100" dirty="0">
                          <a:solidFill>
                            <a:schemeClr val="tx1"/>
                          </a:solidFill>
                          <a:effectLst/>
                          <a:latin typeface="Aptos" panose="020B0004020202020204" pitchFamily="34" charset="0"/>
                        </a:rPr>
                        <a:t>Emmett, John</a:t>
                      </a:r>
                    </a:p>
                  </a:txBody>
                  <a:tcPr marL="51435" marR="51435"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0063066"/>
                  </a:ext>
                </a:extLst>
              </a:tr>
              <a:tr h="274320">
                <a:tc>
                  <a:txBody>
                    <a:bodyPr/>
                    <a:lstStyle/>
                    <a:p>
                      <a:pPr marL="0" marR="0">
                        <a:spcBef>
                          <a:spcPts val="0"/>
                        </a:spcBef>
                        <a:spcAft>
                          <a:spcPts val="0"/>
                        </a:spcAft>
                      </a:pPr>
                      <a:r>
                        <a:rPr lang="en-US" sz="16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Megha</a:t>
                      </a:r>
                    </a:p>
                  </a:txBody>
                  <a:tcPr marL="51435" marR="51435" marT="0" marB="6858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529443781"/>
                  </a:ext>
                </a:extLst>
              </a:tr>
            </a:tbl>
          </a:graphicData>
        </a:graphic>
      </p:graphicFrame>
      <p:sp>
        <p:nvSpPr>
          <p:cNvPr id="3" name="TextBox 2">
            <a:extLst>
              <a:ext uri="{FF2B5EF4-FFF2-40B4-BE49-F238E27FC236}">
                <a16:creationId xmlns:a16="http://schemas.microsoft.com/office/drawing/2014/main" id="{15D143CD-B939-CD2D-E611-93DFF13D659D}"/>
              </a:ext>
            </a:extLst>
          </p:cNvPr>
          <p:cNvSpPr txBox="1"/>
          <p:nvPr/>
        </p:nvSpPr>
        <p:spPr>
          <a:xfrm>
            <a:off x="4219332" y="956855"/>
            <a:ext cx="3753335" cy="523220"/>
          </a:xfrm>
          <a:prstGeom prst="rect">
            <a:avLst/>
          </a:prstGeom>
          <a:noFill/>
        </p:spPr>
        <p:txBody>
          <a:bodyPr wrap="none" rtlCol="0">
            <a:spAutoFit/>
          </a:bodyPr>
          <a:lstStyle/>
          <a:p>
            <a:r>
              <a:rPr lang="en-US" sz="2800" dirty="0"/>
              <a:t>DEPUTIES COMMITTEE</a:t>
            </a:r>
          </a:p>
        </p:txBody>
      </p:sp>
      <p:graphicFrame>
        <p:nvGraphicFramePr>
          <p:cNvPr id="4" name="Table 3">
            <a:extLst>
              <a:ext uri="{FF2B5EF4-FFF2-40B4-BE49-F238E27FC236}">
                <a16:creationId xmlns:a16="http://schemas.microsoft.com/office/drawing/2014/main" id="{E22C340F-F3A9-EEA2-D9F7-638036D62DB0}"/>
              </a:ext>
            </a:extLst>
          </p:cNvPr>
          <p:cNvGraphicFramePr>
            <a:graphicFrameLocks noGrp="1"/>
          </p:cNvGraphicFramePr>
          <p:nvPr>
            <p:extLst>
              <p:ext uri="{D42A27DB-BD31-4B8C-83A1-F6EECF244321}">
                <p14:modId xmlns:p14="http://schemas.microsoft.com/office/powerpoint/2010/main" val="1802898823"/>
              </p:ext>
            </p:extLst>
          </p:nvPr>
        </p:nvGraphicFramePr>
        <p:xfrm>
          <a:off x="602017" y="1850195"/>
          <a:ext cx="432619" cy="4681726"/>
        </p:xfrm>
        <a:graphic>
          <a:graphicData uri="http://schemas.openxmlformats.org/drawingml/2006/table">
            <a:tbl>
              <a:tblPr firstRow="1" bandRow="1">
                <a:tableStyleId>{2D5ABB26-0587-4C30-8999-92F81FD0307C}</a:tableStyleId>
              </a:tblPr>
              <a:tblGrid>
                <a:gridCol w="432619">
                  <a:extLst>
                    <a:ext uri="{9D8B030D-6E8A-4147-A177-3AD203B41FA5}">
                      <a16:colId xmlns:a16="http://schemas.microsoft.com/office/drawing/2014/main" val="1495514522"/>
                    </a:ext>
                  </a:extLst>
                </a:gridCol>
              </a:tblGrid>
              <a:tr h="668818">
                <a:tc>
                  <a:txBody>
                    <a:bodyPr/>
                    <a:lstStyle/>
                    <a:p>
                      <a:r>
                        <a:rPr lang="en-US" sz="2800" dirty="0"/>
                        <a:t>1</a:t>
                      </a:r>
                    </a:p>
                  </a:txBody>
                  <a:tcPr/>
                </a:tc>
                <a:extLst>
                  <a:ext uri="{0D108BD9-81ED-4DB2-BD59-A6C34878D82A}">
                    <a16:rowId xmlns:a16="http://schemas.microsoft.com/office/drawing/2014/main" val="2181017917"/>
                  </a:ext>
                </a:extLst>
              </a:tr>
              <a:tr h="668818">
                <a:tc>
                  <a:txBody>
                    <a:bodyPr/>
                    <a:lstStyle/>
                    <a:p>
                      <a:r>
                        <a:rPr lang="en-US" sz="2800" dirty="0"/>
                        <a:t>2</a:t>
                      </a:r>
                    </a:p>
                  </a:txBody>
                  <a:tcPr/>
                </a:tc>
                <a:extLst>
                  <a:ext uri="{0D108BD9-81ED-4DB2-BD59-A6C34878D82A}">
                    <a16:rowId xmlns:a16="http://schemas.microsoft.com/office/drawing/2014/main" val="3498833467"/>
                  </a:ext>
                </a:extLst>
              </a:tr>
              <a:tr h="668818">
                <a:tc>
                  <a:txBody>
                    <a:bodyPr/>
                    <a:lstStyle/>
                    <a:p>
                      <a:r>
                        <a:rPr lang="en-US" sz="2800" dirty="0"/>
                        <a:t>3</a:t>
                      </a:r>
                    </a:p>
                  </a:txBody>
                  <a:tcPr/>
                </a:tc>
                <a:extLst>
                  <a:ext uri="{0D108BD9-81ED-4DB2-BD59-A6C34878D82A}">
                    <a16:rowId xmlns:a16="http://schemas.microsoft.com/office/drawing/2014/main" val="4254446931"/>
                  </a:ext>
                </a:extLst>
              </a:tr>
              <a:tr h="668818">
                <a:tc>
                  <a:txBody>
                    <a:bodyPr/>
                    <a:lstStyle/>
                    <a:p>
                      <a:r>
                        <a:rPr lang="en-US" sz="2800" dirty="0"/>
                        <a:t>4</a:t>
                      </a:r>
                    </a:p>
                  </a:txBody>
                  <a:tcPr/>
                </a:tc>
                <a:extLst>
                  <a:ext uri="{0D108BD9-81ED-4DB2-BD59-A6C34878D82A}">
                    <a16:rowId xmlns:a16="http://schemas.microsoft.com/office/drawing/2014/main" val="173043112"/>
                  </a:ext>
                </a:extLst>
              </a:tr>
              <a:tr h="668818">
                <a:tc>
                  <a:txBody>
                    <a:bodyPr/>
                    <a:lstStyle/>
                    <a:p>
                      <a:r>
                        <a:rPr lang="en-US" sz="2800" dirty="0"/>
                        <a:t>5</a:t>
                      </a:r>
                    </a:p>
                  </a:txBody>
                  <a:tcPr/>
                </a:tc>
                <a:extLst>
                  <a:ext uri="{0D108BD9-81ED-4DB2-BD59-A6C34878D82A}">
                    <a16:rowId xmlns:a16="http://schemas.microsoft.com/office/drawing/2014/main" val="3845072428"/>
                  </a:ext>
                </a:extLst>
              </a:tr>
              <a:tr h="668818">
                <a:tc>
                  <a:txBody>
                    <a:bodyPr/>
                    <a:lstStyle/>
                    <a:p>
                      <a:r>
                        <a:rPr lang="en-US" sz="2800" dirty="0"/>
                        <a:t>6</a:t>
                      </a:r>
                    </a:p>
                  </a:txBody>
                  <a:tcPr/>
                </a:tc>
                <a:extLst>
                  <a:ext uri="{0D108BD9-81ED-4DB2-BD59-A6C34878D82A}">
                    <a16:rowId xmlns:a16="http://schemas.microsoft.com/office/drawing/2014/main" val="323654533"/>
                  </a:ext>
                </a:extLst>
              </a:tr>
              <a:tr h="668818">
                <a:tc>
                  <a:txBody>
                    <a:bodyPr/>
                    <a:lstStyle/>
                    <a:p>
                      <a:r>
                        <a:rPr lang="en-US" sz="2800" dirty="0"/>
                        <a:t>7</a:t>
                      </a:r>
                    </a:p>
                  </a:txBody>
                  <a:tcPr/>
                </a:tc>
                <a:extLst>
                  <a:ext uri="{0D108BD9-81ED-4DB2-BD59-A6C34878D82A}">
                    <a16:rowId xmlns:a16="http://schemas.microsoft.com/office/drawing/2014/main" val="2112202878"/>
                  </a:ext>
                </a:extLst>
              </a:tr>
            </a:tbl>
          </a:graphicData>
        </a:graphic>
      </p:graphicFrame>
    </p:spTree>
    <p:extLst>
      <p:ext uri="{BB962C8B-B14F-4D97-AF65-F5344CB8AC3E}">
        <p14:creationId xmlns:p14="http://schemas.microsoft.com/office/powerpoint/2010/main" val="32689306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4F6FB"/>
        </a:solidFill>
        <a:effectLst/>
      </p:bgPr>
    </p:bg>
    <p:spTree>
      <p:nvGrpSpPr>
        <p:cNvPr id="1" name=""/>
        <p:cNvGrpSpPr/>
        <p:nvPr/>
      </p:nvGrpSpPr>
      <p:grpSpPr>
        <a:xfrm>
          <a:off x="0" y="0"/>
          <a:ext cx="0" cy="0"/>
          <a:chOff x="0" y="0"/>
          <a:chExt cx="0" cy="0"/>
        </a:xfrm>
      </p:grpSpPr>
      <p:sp>
        <p:nvSpPr>
          <p:cNvPr id="2" name="Shape 0"/>
          <p:cNvSpPr/>
          <p:nvPr/>
        </p:nvSpPr>
        <p:spPr>
          <a:xfrm>
            <a:off x="0" y="0"/>
            <a:ext cx="12192000" cy="792480"/>
          </a:xfrm>
          <a:prstGeom prst="rect">
            <a:avLst/>
          </a:prstGeom>
          <a:solidFill>
            <a:srgbClr val="1E2761"/>
          </a:solidFill>
          <a:ln w="12700">
            <a:solidFill>
              <a:srgbClr val="1E2761"/>
            </a:solidFill>
            <a:prstDash val="solid"/>
          </a:ln>
        </p:spPr>
        <p:txBody>
          <a:bodyPr/>
          <a:lstStyle/>
          <a:p>
            <a:pPr defTabSz="1219170"/>
            <a:endParaRPr lang="en-US" sz="2400">
              <a:solidFill>
                <a:prstClr val="black"/>
              </a:solidFill>
              <a:latin typeface="Calibri" panose="020F0502020204030204"/>
            </a:endParaRPr>
          </a:p>
        </p:txBody>
      </p:sp>
      <p:sp>
        <p:nvSpPr>
          <p:cNvPr id="3" name="Text 1"/>
          <p:cNvSpPr/>
          <p:nvPr/>
        </p:nvSpPr>
        <p:spPr>
          <a:xfrm>
            <a:off x="487680" y="0"/>
            <a:ext cx="10972800" cy="792480"/>
          </a:xfrm>
          <a:prstGeom prst="rect">
            <a:avLst/>
          </a:prstGeom>
          <a:noFill/>
          <a:ln/>
        </p:spPr>
        <p:txBody>
          <a:bodyPr wrap="square" rtlCol="0" anchor="ctr"/>
          <a:lstStyle/>
          <a:p>
            <a:pPr defTabSz="1219170"/>
            <a:r>
              <a:rPr lang="en-US" sz="1467" b="1" kern="0" spc="400" dirty="0">
                <a:solidFill>
                  <a:srgbClr val="E8B84B"/>
                </a:solidFill>
                <a:latin typeface="Calibri" pitchFamily="34" charset="0"/>
                <a:ea typeface="Calibri" pitchFamily="34" charset="-122"/>
                <a:cs typeface="Calibri" pitchFamily="34" charset="-120"/>
              </a:rPr>
              <a:t>POLICY OPTIONS</a:t>
            </a:r>
            <a:endParaRPr lang="en-US" sz="1467" dirty="0">
              <a:solidFill>
                <a:prstClr val="black"/>
              </a:solidFill>
              <a:latin typeface="Calibri" panose="020F0502020204030204"/>
            </a:endParaRPr>
          </a:p>
        </p:txBody>
      </p:sp>
      <p:sp>
        <p:nvSpPr>
          <p:cNvPr id="4" name="Text 2"/>
          <p:cNvSpPr/>
          <p:nvPr/>
        </p:nvSpPr>
        <p:spPr>
          <a:xfrm>
            <a:off x="487680" y="914400"/>
            <a:ext cx="11216640" cy="731520"/>
          </a:xfrm>
          <a:prstGeom prst="rect">
            <a:avLst/>
          </a:prstGeom>
          <a:noFill/>
          <a:ln/>
        </p:spPr>
        <p:txBody>
          <a:bodyPr wrap="square" rtlCol="0" anchor="ctr"/>
          <a:lstStyle/>
          <a:p>
            <a:pPr defTabSz="1219170"/>
            <a:r>
              <a:rPr lang="en-US" sz="3200" b="1" dirty="0">
                <a:solidFill>
                  <a:srgbClr val="1E2761"/>
                </a:solidFill>
                <a:latin typeface="Cambria" pitchFamily="34" charset="0"/>
                <a:ea typeface="Cambria" pitchFamily="34" charset="-122"/>
                <a:cs typeface="Cambria" pitchFamily="34" charset="-120"/>
              </a:rPr>
              <a:t>Three Paths Forward</a:t>
            </a:r>
            <a:endParaRPr lang="en-US" sz="3200" dirty="0">
              <a:solidFill>
                <a:prstClr val="black"/>
              </a:solidFill>
              <a:latin typeface="Calibri" panose="020F0502020204030204"/>
            </a:endParaRPr>
          </a:p>
        </p:txBody>
      </p:sp>
      <p:sp>
        <p:nvSpPr>
          <p:cNvPr id="5" name="Shape 3"/>
          <p:cNvSpPr/>
          <p:nvPr/>
        </p:nvSpPr>
        <p:spPr>
          <a:xfrm>
            <a:off x="365760" y="1828800"/>
            <a:ext cx="3657600" cy="4632960"/>
          </a:xfrm>
          <a:prstGeom prst="rect">
            <a:avLst/>
          </a:prstGeom>
          <a:solidFill>
            <a:srgbClr val="FFFFFF"/>
          </a:solidFill>
          <a:ln w="12700">
            <a:solidFill>
              <a:srgbClr val="D0D8EA"/>
            </a:solidFill>
            <a:prstDash val="solid"/>
          </a:ln>
          <a:effectLst>
            <a:outerShdw blurRad="76200" dist="25400" dir="8100000" algn="bl" rotWithShape="0">
              <a:srgbClr val="000000">
                <a:alpha val="10000"/>
              </a:srgbClr>
            </a:outerShdw>
          </a:effectLst>
        </p:spPr>
        <p:txBody>
          <a:bodyPr/>
          <a:lstStyle/>
          <a:p>
            <a:pPr defTabSz="1219170"/>
            <a:endParaRPr lang="en-US" sz="2400">
              <a:solidFill>
                <a:prstClr val="black"/>
              </a:solidFill>
              <a:latin typeface="Calibri" panose="020F0502020204030204"/>
            </a:endParaRPr>
          </a:p>
        </p:txBody>
      </p:sp>
      <p:sp>
        <p:nvSpPr>
          <p:cNvPr id="6" name="Shape 4"/>
          <p:cNvSpPr/>
          <p:nvPr/>
        </p:nvSpPr>
        <p:spPr>
          <a:xfrm>
            <a:off x="365760" y="1828800"/>
            <a:ext cx="3657600" cy="853440"/>
          </a:xfrm>
          <a:prstGeom prst="rect">
            <a:avLst/>
          </a:prstGeom>
          <a:solidFill>
            <a:srgbClr val="C0392B"/>
          </a:solidFill>
          <a:ln w="12700">
            <a:solidFill>
              <a:srgbClr val="C0392B"/>
            </a:solidFill>
            <a:prstDash val="solid"/>
          </a:ln>
        </p:spPr>
        <p:txBody>
          <a:bodyPr/>
          <a:lstStyle/>
          <a:p>
            <a:pPr defTabSz="1219170"/>
            <a:endParaRPr lang="en-US" sz="2400">
              <a:solidFill>
                <a:prstClr val="black"/>
              </a:solidFill>
              <a:latin typeface="Calibri" panose="020F0502020204030204"/>
            </a:endParaRPr>
          </a:p>
        </p:txBody>
      </p:sp>
      <p:sp>
        <p:nvSpPr>
          <p:cNvPr id="7" name="Text 5"/>
          <p:cNvSpPr/>
          <p:nvPr/>
        </p:nvSpPr>
        <p:spPr>
          <a:xfrm>
            <a:off x="365760" y="1828800"/>
            <a:ext cx="3657600" cy="853440"/>
          </a:xfrm>
          <a:prstGeom prst="rect">
            <a:avLst/>
          </a:prstGeom>
          <a:noFill/>
          <a:ln/>
        </p:spPr>
        <p:txBody>
          <a:bodyPr wrap="square" rtlCol="0" anchor="ctr"/>
          <a:lstStyle/>
          <a:p>
            <a:pPr algn="ctr" defTabSz="1219170"/>
            <a:r>
              <a:rPr lang="en-US" sz="1733" b="1" dirty="0">
                <a:solidFill>
                  <a:srgbClr val="FFFFFF"/>
                </a:solidFill>
                <a:latin typeface="Calibri" pitchFamily="34" charset="0"/>
                <a:ea typeface="Calibri" pitchFamily="34" charset="-122"/>
                <a:cs typeface="Calibri" pitchFamily="34" charset="-120"/>
              </a:rPr>
              <a:t>Stay the Course</a:t>
            </a:r>
            <a:endParaRPr lang="en-US" sz="1733" dirty="0">
              <a:solidFill>
                <a:prstClr val="black"/>
              </a:solidFill>
              <a:latin typeface="Calibri" panose="020F0502020204030204"/>
            </a:endParaRPr>
          </a:p>
        </p:txBody>
      </p:sp>
      <p:sp>
        <p:nvSpPr>
          <p:cNvPr id="8" name="Text 6"/>
          <p:cNvSpPr/>
          <p:nvPr/>
        </p:nvSpPr>
        <p:spPr>
          <a:xfrm>
            <a:off x="487680" y="2743200"/>
            <a:ext cx="3413760" cy="426720"/>
          </a:xfrm>
          <a:prstGeom prst="rect">
            <a:avLst/>
          </a:prstGeom>
          <a:noFill/>
          <a:ln/>
        </p:spPr>
        <p:txBody>
          <a:bodyPr wrap="square" rtlCol="0" anchor="ctr"/>
          <a:lstStyle/>
          <a:p>
            <a:pPr algn="ctr" defTabSz="1219170"/>
            <a:r>
              <a:rPr lang="en-US" sz="1200" b="1" dirty="0">
                <a:solidFill>
                  <a:srgbClr val="C0392B"/>
                </a:solidFill>
                <a:latin typeface="Calibri" pitchFamily="34" charset="0"/>
                <a:ea typeface="Calibri" pitchFamily="34" charset="-122"/>
                <a:cs typeface="Calibri" pitchFamily="34" charset="-120"/>
              </a:rPr>
              <a:t>LOW RISK — LOW REWARD</a:t>
            </a:r>
            <a:endParaRPr lang="en-US" sz="1200" dirty="0">
              <a:solidFill>
                <a:prstClr val="black"/>
              </a:solidFill>
              <a:latin typeface="Calibri" panose="020F0502020204030204"/>
            </a:endParaRPr>
          </a:p>
        </p:txBody>
      </p:sp>
      <p:sp>
        <p:nvSpPr>
          <p:cNvPr id="9" name="Text 7"/>
          <p:cNvSpPr/>
          <p:nvPr/>
        </p:nvSpPr>
        <p:spPr>
          <a:xfrm>
            <a:off x="512064" y="3230880"/>
            <a:ext cx="3364992" cy="3048000"/>
          </a:xfrm>
          <a:prstGeom prst="rect">
            <a:avLst/>
          </a:prstGeom>
          <a:noFill/>
          <a:ln/>
        </p:spPr>
        <p:txBody>
          <a:bodyPr wrap="square" rtlCol="0" anchor="t"/>
          <a:lstStyle/>
          <a:p>
            <a:pPr marL="457189" indent="-457189" defTabSz="1219170">
              <a:spcAft>
                <a:spcPts val="667"/>
              </a:spcAft>
              <a:buSzPct val="100000"/>
              <a:buFontTx/>
              <a:buChar char="•"/>
            </a:pPr>
            <a:r>
              <a:rPr lang="en-US" sz="1533" dirty="0">
                <a:solidFill>
                  <a:srgbClr val="1A1A2E"/>
                </a:solidFill>
                <a:latin typeface="Calibri" pitchFamily="34" charset="0"/>
                <a:ea typeface="Calibri" pitchFamily="34" charset="-122"/>
                <a:cs typeface="Calibri" pitchFamily="34" charset="-120"/>
              </a:rPr>
              <a:t>Maintain governance and aid focus</a:t>
            </a:r>
            <a:endParaRPr lang="en-US" sz="1533" dirty="0">
              <a:solidFill>
                <a:prstClr val="black"/>
              </a:solidFill>
              <a:latin typeface="Calibri" panose="020F0502020204030204"/>
            </a:endParaRPr>
          </a:p>
          <a:p>
            <a:pPr marL="457189" indent="-457189" defTabSz="1219170">
              <a:spcAft>
                <a:spcPts val="667"/>
              </a:spcAft>
              <a:buSzPct val="100000"/>
              <a:buFontTx/>
              <a:buChar char="•"/>
            </a:pPr>
            <a:r>
              <a:rPr lang="en-US" sz="1533" dirty="0">
                <a:solidFill>
                  <a:srgbClr val="1A1A2E"/>
                </a:solidFill>
                <a:latin typeface="Calibri" pitchFamily="34" charset="0"/>
                <a:ea typeface="Calibri" pitchFamily="34" charset="-122"/>
                <a:cs typeface="Calibri" pitchFamily="34" charset="-120"/>
              </a:rPr>
              <a:t>Low political risk</a:t>
            </a:r>
            <a:endParaRPr lang="en-US" sz="1533" dirty="0">
              <a:solidFill>
                <a:prstClr val="black"/>
              </a:solidFill>
              <a:latin typeface="Calibri" panose="020F0502020204030204"/>
            </a:endParaRPr>
          </a:p>
          <a:p>
            <a:pPr marL="457189" indent="-457189" defTabSz="1219170">
              <a:spcAft>
                <a:spcPts val="667"/>
              </a:spcAft>
              <a:buSzPct val="100000"/>
              <a:buFontTx/>
              <a:buChar char="•"/>
            </a:pPr>
            <a:r>
              <a:rPr lang="en-US" sz="1533" dirty="0">
                <a:solidFill>
                  <a:srgbClr val="1A1A2E"/>
                </a:solidFill>
                <a:latin typeface="Calibri" pitchFamily="34" charset="0"/>
                <a:ea typeface="Calibri" pitchFamily="34" charset="-122"/>
                <a:cs typeface="Calibri" pitchFamily="34" charset="-120"/>
              </a:rPr>
              <a:t>Does not fix delivery gap</a:t>
            </a:r>
            <a:endParaRPr lang="en-US" sz="1533" dirty="0">
              <a:solidFill>
                <a:prstClr val="black"/>
              </a:solidFill>
              <a:latin typeface="Calibri" panose="020F0502020204030204"/>
            </a:endParaRPr>
          </a:p>
          <a:p>
            <a:pPr marL="457189" indent="-457189" defTabSz="1219170">
              <a:spcAft>
                <a:spcPts val="667"/>
              </a:spcAft>
              <a:buSzPct val="100000"/>
              <a:buFontTx/>
              <a:buChar char="•"/>
            </a:pPr>
            <a:r>
              <a:rPr lang="en-US" sz="1533" dirty="0">
                <a:solidFill>
                  <a:srgbClr val="1A1A2E"/>
                </a:solidFill>
                <a:latin typeface="Calibri" pitchFamily="34" charset="0"/>
                <a:ea typeface="Calibri" pitchFamily="34" charset="-122"/>
                <a:cs typeface="Calibri" pitchFamily="34" charset="-120"/>
              </a:rPr>
              <a:t>U.S. influence continues to decline</a:t>
            </a:r>
            <a:endParaRPr lang="en-US" sz="1533" dirty="0">
              <a:solidFill>
                <a:prstClr val="black"/>
              </a:solidFill>
              <a:latin typeface="Calibri" panose="020F0502020204030204"/>
            </a:endParaRPr>
          </a:p>
        </p:txBody>
      </p:sp>
      <p:sp>
        <p:nvSpPr>
          <p:cNvPr id="10" name="Shape 8"/>
          <p:cNvSpPr/>
          <p:nvPr/>
        </p:nvSpPr>
        <p:spPr>
          <a:xfrm>
            <a:off x="4328160" y="1828800"/>
            <a:ext cx="3657600" cy="4632960"/>
          </a:xfrm>
          <a:prstGeom prst="rect">
            <a:avLst/>
          </a:prstGeom>
          <a:solidFill>
            <a:srgbClr val="FFFFFF"/>
          </a:solidFill>
          <a:ln w="12700">
            <a:solidFill>
              <a:srgbClr val="D0D8EA"/>
            </a:solidFill>
            <a:prstDash val="solid"/>
          </a:ln>
          <a:effectLst>
            <a:outerShdw blurRad="76200" dist="25400" dir="8100000" algn="bl" rotWithShape="0">
              <a:srgbClr val="000000">
                <a:alpha val="10000"/>
              </a:srgbClr>
            </a:outerShdw>
          </a:effectLst>
        </p:spPr>
        <p:txBody>
          <a:bodyPr/>
          <a:lstStyle/>
          <a:p>
            <a:pPr defTabSz="1219170"/>
            <a:endParaRPr lang="en-US" sz="2400">
              <a:solidFill>
                <a:prstClr val="black"/>
              </a:solidFill>
              <a:latin typeface="Calibri" panose="020F0502020204030204"/>
            </a:endParaRPr>
          </a:p>
        </p:txBody>
      </p:sp>
      <p:sp>
        <p:nvSpPr>
          <p:cNvPr id="11" name="Shape 9"/>
          <p:cNvSpPr/>
          <p:nvPr/>
        </p:nvSpPr>
        <p:spPr>
          <a:xfrm>
            <a:off x="4328160" y="1828800"/>
            <a:ext cx="3657600" cy="853440"/>
          </a:xfrm>
          <a:prstGeom prst="rect">
            <a:avLst/>
          </a:prstGeom>
          <a:solidFill>
            <a:srgbClr val="7F8C8D"/>
          </a:solidFill>
          <a:ln w="12700">
            <a:solidFill>
              <a:srgbClr val="7F8C8D"/>
            </a:solidFill>
            <a:prstDash val="solid"/>
          </a:ln>
        </p:spPr>
        <p:txBody>
          <a:bodyPr/>
          <a:lstStyle/>
          <a:p>
            <a:pPr defTabSz="1219170"/>
            <a:endParaRPr lang="en-US" sz="2400">
              <a:solidFill>
                <a:prstClr val="black"/>
              </a:solidFill>
              <a:latin typeface="Calibri" panose="020F0502020204030204"/>
            </a:endParaRPr>
          </a:p>
        </p:txBody>
      </p:sp>
      <p:sp>
        <p:nvSpPr>
          <p:cNvPr id="12" name="Text 10"/>
          <p:cNvSpPr/>
          <p:nvPr/>
        </p:nvSpPr>
        <p:spPr>
          <a:xfrm>
            <a:off x="4328160" y="1828800"/>
            <a:ext cx="3657600" cy="853440"/>
          </a:xfrm>
          <a:prstGeom prst="rect">
            <a:avLst/>
          </a:prstGeom>
          <a:noFill/>
          <a:ln/>
        </p:spPr>
        <p:txBody>
          <a:bodyPr wrap="square" rtlCol="0" anchor="ctr"/>
          <a:lstStyle/>
          <a:p>
            <a:pPr algn="ctr" defTabSz="1219170"/>
            <a:r>
              <a:rPr lang="en-US" sz="1733" b="1" dirty="0">
                <a:solidFill>
                  <a:srgbClr val="FFFFFF"/>
                </a:solidFill>
                <a:latin typeface="Calibri" pitchFamily="34" charset="0"/>
                <a:ea typeface="Calibri" pitchFamily="34" charset="-122"/>
                <a:cs typeface="Calibri" pitchFamily="34" charset="-120"/>
              </a:rPr>
              <a:t>Confrontational Strategy</a:t>
            </a:r>
            <a:endParaRPr lang="en-US" sz="1733" dirty="0">
              <a:solidFill>
                <a:prstClr val="black"/>
              </a:solidFill>
              <a:latin typeface="Calibri" panose="020F0502020204030204"/>
            </a:endParaRPr>
          </a:p>
        </p:txBody>
      </p:sp>
      <p:sp>
        <p:nvSpPr>
          <p:cNvPr id="13" name="Text 11"/>
          <p:cNvSpPr/>
          <p:nvPr/>
        </p:nvSpPr>
        <p:spPr>
          <a:xfrm>
            <a:off x="4450080" y="2743200"/>
            <a:ext cx="3413760" cy="426720"/>
          </a:xfrm>
          <a:prstGeom prst="rect">
            <a:avLst/>
          </a:prstGeom>
          <a:noFill/>
          <a:ln/>
        </p:spPr>
        <p:txBody>
          <a:bodyPr wrap="square" rtlCol="0" anchor="ctr"/>
          <a:lstStyle/>
          <a:p>
            <a:pPr algn="ctr" defTabSz="1219170"/>
            <a:r>
              <a:rPr lang="en-US" sz="1200" b="1" dirty="0">
                <a:solidFill>
                  <a:srgbClr val="7F8C8D"/>
                </a:solidFill>
                <a:latin typeface="Calibri" pitchFamily="34" charset="0"/>
                <a:ea typeface="Calibri" pitchFamily="34" charset="-122"/>
                <a:cs typeface="Calibri" pitchFamily="34" charset="-120"/>
              </a:rPr>
              <a:t>HIGH RISK — BACKFIRES</a:t>
            </a:r>
            <a:endParaRPr lang="en-US" sz="1200" dirty="0">
              <a:solidFill>
                <a:prstClr val="black"/>
              </a:solidFill>
              <a:latin typeface="Calibri" panose="020F0502020204030204"/>
            </a:endParaRPr>
          </a:p>
        </p:txBody>
      </p:sp>
      <p:sp>
        <p:nvSpPr>
          <p:cNvPr id="14" name="Text 12"/>
          <p:cNvSpPr/>
          <p:nvPr/>
        </p:nvSpPr>
        <p:spPr>
          <a:xfrm>
            <a:off x="4474464" y="3230880"/>
            <a:ext cx="3364992" cy="3048000"/>
          </a:xfrm>
          <a:prstGeom prst="rect">
            <a:avLst/>
          </a:prstGeom>
          <a:noFill/>
          <a:ln/>
        </p:spPr>
        <p:txBody>
          <a:bodyPr wrap="square" rtlCol="0" anchor="t"/>
          <a:lstStyle/>
          <a:p>
            <a:pPr marL="457189" indent="-457189" defTabSz="1219170">
              <a:spcAft>
                <a:spcPts val="667"/>
              </a:spcAft>
              <a:buSzPct val="100000"/>
              <a:buFontTx/>
              <a:buChar char="•"/>
            </a:pPr>
            <a:r>
              <a:rPr lang="en-US" sz="1533" dirty="0">
                <a:solidFill>
                  <a:srgbClr val="1A1A2E"/>
                </a:solidFill>
                <a:latin typeface="Calibri" pitchFamily="34" charset="0"/>
                <a:ea typeface="Calibri" pitchFamily="34" charset="-122"/>
                <a:cs typeface="Calibri" pitchFamily="34" charset="-120"/>
              </a:rPr>
              <a:t>Broad economic restrictions on China</a:t>
            </a:r>
            <a:endParaRPr lang="en-US" sz="1533" dirty="0">
              <a:solidFill>
                <a:prstClr val="black"/>
              </a:solidFill>
              <a:latin typeface="Calibri" panose="020F0502020204030204"/>
            </a:endParaRPr>
          </a:p>
          <a:p>
            <a:pPr marL="457189" indent="-457189" defTabSz="1219170">
              <a:spcAft>
                <a:spcPts val="667"/>
              </a:spcAft>
              <a:buSzPct val="100000"/>
              <a:buFontTx/>
              <a:buChar char="•"/>
            </a:pPr>
            <a:r>
              <a:rPr lang="en-US" sz="1533" dirty="0">
                <a:solidFill>
                  <a:srgbClr val="1A1A2E"/>
                </a:solidFill>
                <a:latin typeface="Calibri" pitchFamily="34" charset="0"/>
                <a:ea typeface="Calibri" pitchFamily="34" charset="-122"/>
                <a:cs typeface="Calibri" pitchFamily="34" charset="-120"/>
              </a:rPr>
              <a:t>Looks strong politically</a:t>
            </a:r>
            <a:endParaRPr lang="en-US" sz="1533" dirty="0">
              <a:solidFill>
                <a:prstClr val="black"/>
              </a:solidFill>
              <a:latin typeface="Calibri" panose="020F0502020204030204"/>
            </a:endParaRPr>
          </a:p>
          <a:p>
            <a:pPr marL="457189" indent="-457189" defTabSz="1219170">
              <a:spcAft>
                <a:spcPts val="667"/>
              </a:spcAft>
              <a:buSzPct val="100000"/>
              <a:buFontTx/>
              <a:buChar char="•"/>
            </a:pPr>
            <a:r>
              <a:rPr lang="en-US" sz="1533" dirty="0">
                <a:solidFill>
                  <a:srgbClr val="1A1A2E"/>
                </a:solidFill>
                <a:latin typeface="Calibri" pitchFamily="34" charset="0"/>
                <a:ea typeface="Calibri" pitchFamily="34" charset="-122"/>
                <a:cs typeface="Calibri" pitchFamily="34" charset="-120"/>
              </a:rPr>
              <a:t>Does not rebuild U.S. presence</a:t>
            </a:r>
            <a:endParaRPr lang="en-US" sz="1533" dirty="0">
              <a:solidFill>
                <a:prstClr val="black"/>
              </a:solidFill>
              <a:latin typeface="Calibri" panose="020F0502020204030204"/>
            </a:endParaRPr>
          </a:p>
          <a:p>
            <a:pPr marL="457189" indent="-457189" defTabSz="1219170">
              <a:spcAft>
                <a:spcPts val="667"/>
              </a:spcAft>
              <a:buSzPct val="100000"/>
              <a:buFontTx/>
              <a:buChar char="•"/>
            </a:pPr>
            <a:r>
              <a:rPr lang="en-US" sz="1533" dirty="0">
                <a:solidFill>
                  <a:srgbClr val="1A1A2E"/>
                </a:solidFill>
                <a:latin typeface="Calibri" pitchFamily="34" charset="0"/>
                <a:ea typeface="Calibri" pitchFamily="34" charset="-122"/>
                <a:cs typeface="Calibri" pitchFamily="34" charset="-120"/>
              </a:rPr>
              <a:t>Pushes Africa closer to Beijing</a:t>
            </a:r>
            <a:endParaRPr lang="en-US" sz="1533" dirty="0">
              <a:solidFill>
                <a:prstClr val="black"/>
              </a:solidFill>
              <a:latin typeface="Calibri" panose="020F0502020204030204"/>
            </a:endParaRPr>
          </a:p>
        </p:txBody>
      </p:sp>
      <p:sp>
        <p:nvSpPr>
          <p:cNvPr id="15" name="Shape 13"/>
          <p:cNvSpPr/>
          <p:nvPr/>
        </p:nvSpPr>
        <p:spPr>
          <a:xfrm>
            <a:off x="8290560" y="1828800"/>
            <a:ext cx="3657600" cy="4632960"/>
          </a:xfrm>
          <a:prstGeom prst="rect">
            <a:avLst/>
          </a:prstGeom>
          <a:solidFill>
            <a:srgbClr val="FFFFFF"/>
          </a:solidFill>
          <a:ln w="12700">
            <a:solidFill>
              <a:srgbClr val="D0D8EA"/>
            </a:solidFill>
            <a:prstDash val="solid"/>
          </a:ln>
          <a:effectLst>
            <a:outerShdw blurRad="76200" dist="25400" dir="8100000" algn="bl" rotWithShape="0">
              <a:srgbClr val="000000">
                <a:alpha val="10000"/>
              </a:srgbClr>
            </a:outerShdw>
          </a:effectLst>
        </p:spPr>
        <p:txBody>
          <a:bodyPr/>
          <a:lstStyle/>
          <a:p>
            <a:pPr defTabSz="1219170"/>
            <a:endParaRPr lang="en-US" sz="2400">
              <a:solidFill>
                <a:prstClr val="black"/>
              </a:solidFill>
              <a:latin typeface="Calibri" panose="020F0502020204030204"/>
            </a:endParaRPr>
          </a:p>
        </p:txBody>
      </p:sp>
      <p:sp>
        <p:nvSpPr>
          <p:cNvPr id="16" name="Shape 14"/>
          <p:cNvSpPr/>
          <p:nvPr/>
        </p:nvSpPr>
        <p:spPr>
          <a:xfrm>
            <a:off x="8290560" y="1828800"/>
            <a:ext cx="3657600" cy="853440"/>
          </a:xfrm>
          <a:prstGeom prst="rect">
            <a:avLst/>
          </a:prstGeom>
          <a:solidFill>
            <a:srgbClr val="1E2761"/>
          </a:solidFill>
          <a:ln w="12700">
            <a:solidFill>
              <a:srgbClr val="1E2761"/>
            </a:solidFill>
            <a:prstDash val="solid"/>
          </a:ln>
        </p:spPr>
        <p:txBody>
          <a:bodyPr/>
          <a:lstStyle/>
          <a:p>
            <a:pPr defTabSz="1219170"/>
            <a:endParaRPr lang="en-US" sz="2400">
              <a:solidFill>
                <a:prstClr val="black"/>
              </a:solidFill>
              <a:latin typeface="Calibri" panose="020F0502020204030204"/>
            </a:endParaRPr>
          </a:p>
        </p:txBody>
      </p:sp>
      <p:sp>
        <p:nvSpPr>
          <p:cNvPr id="17" name="Text 15"/>
          <p:cNvSpPr/>
          <p:nvPr/>
        </p:nvSpPr>
        <p:spPr>
          <a:xfrm>
            <a:off x="8290560" y="1828800"/>
            <a:ext cx="3657600" cy="853440"/>
          </a:xfrm>
          <a:prstGeom prst="rect">
            <a:avLst/>
          </a:prstGeom>
          <a:noFill/>
          <a:ln/>
        </p:spPr>
        <p:txBody>
          <a:bodyPr wrap="square" rtlCol="0" anchor="ctr"/>
          <a:lstStyle/>
          <a:p>
            <a:pPr algn="ctr" defTabSz="1219170"/>
            <a:r>
              <a:rPr lang="en-US" sz="1733" b="1" dirty="0">
                <a:solidFill>
                  <a:srgbClr val="FFFFFF"/>
                </a:solidFill>
                <a:latin typeface="Calibri" pitchFamily="34" charset="0"/>
                <a:ea typeface="Calibri" pitchFamily="34" charset="-122"/>
                <a:cs typeface="Calibri" pitchFamily="34" charset="-120"/>
              </a:rPr>
              <a:t>Selective Competition</a:t>
            </a:r>
            <a:endParaRPr lang="en-US" sz="1733" dirty="0">
              <a:solidFill>
                <a:prstClr val="black"/>
              </a:solidFill>
              <a:latin typeface="Calibri" panose="020F0502020204030204"/>
            </a:endParaRPr>
          </a:p>
        </p:txBody>
      </p:sp>
      <p:sp>
        <p:nvSpPr>
          <p:cNvPr id="18" name="Text 16"/>
          <p:cNvSpPr/>
          <p:nvPr/>
        </p:nvSpPr>
        <p:spPr>
          <a:xfrm>
            <a:off x="8412480" y="2743200"/>
            <a:ext cx="3413760" cy="426720"/>
          </a:xfrm>
          <a:prstGeom prst="rect">
            <a:avLst/>
          </a:prstGeom>
          <a:noFill/>
          <a:ln/>
        </p:spPr>
        <p:txBody>
          <a:bodyPr wrap="square" rtlCol="0" anchor="ctr"/>
          <a:lstStyle/>
          <a:p>
            <a:pPr algn="ctr" defTabSz="1219170"/>
            <a:r>
              <a:rPr lang="en-US" sz="1200" b="1" dirty="0">
                <a:solidFill>
                  <a:srgbClr val="E8B84B"/>
                </a:solidFill>
                <a:latin typeface="Calibri" pitchFamily="34" charset="0"/>
                <a:ea typeface="Calibri" pitchFamily="34" charset="-122"/>
                <a:cs typeface="Calibri" pitchFamily="34" charset="-120"/>
              </a:rPr>
              <a:t>RECOMMENDED</a:t>
            </a:r>
            <a:endParaRPr lang="en-US" sz="1200" dirty="0">
              <a:solidFill>
                <a:prstClr val="black"/>
              </a:solidFill>
              <a:latin typeface="Calibri" panose="020F0502020204030204"/>
            </a:endParaRPr>
          </a:p>
        </p:txBody>
      </p:sp>
      <p:sp>
        <p:nvSpPr>
          <p:cNvPr id="19" name="Text 17"/>
          <p:cNvSpPr/>
          <p:nvPr/>
        </p:nvSpPr>
        <p:spPr>
          <a:xfrm>
            <a:off x="8436864" y="3230880"/>
            <a:ext cx="3364992" cy="3048000"/>
          </a:xfrm>
          <a:prstGeom prst="rect">
            <a:avLst/>
          </a:prstGeom>
          <a:noFill/>
          <a:ln/>
        </p:spPr>
        <p:txBody>
          <a:bodyPr wrap="square" rtlCol="0" anchor="t"/>
          <a:lstStyle/>
          <a:p>
            <a:pPr marL="457189" indent="-457189" defTabSz="1219170">
              <a:spcAft>
                <a:spcPts val="667"/>
              </a:spcAft>
              <a:buSzPct val="100000"/>
              <a:buFontTx/>
              <a:buChar char="•"/>
            </a:pPr>
            <a:r>
              <a:rPr lang="en-US" sz="1533" dirty="0">
                <a:solidFill>
                  <a:srgbClr val="1A1A2E"/>
                </a:solidFill>
                <a:latin typeface="Calibri" pitchFamily="34" charset="0"/>
                <a:ea typeface="Calibri" pitchFamily="34" charset="-122"/>
                <a:cs typeface="Calibri" pitchFamily="34" charset="-120"/>
              </a:rPr>
              <a:t>Focus on infrastructure, energy,</a:t>
            </a:r>
            <a:endParaRPr lang="en-US" sz="1533" dirty="0">
              <a:solidFill>
                <a:prstClr val="black"/>
              </a:solidFill>
              <a:latin typeface="Calibri" panose="020F0502020204030204"/>
            </a:endParaRPr>
          </a:p>
          <a:p>
            <a:pPr marL="457189" indent="-457189" defTabSz="1219170">
              <a:spcAft>
                <a:spcPts val="667"/>
              </a:spcAft>
              <a:buSzPct val="100000"/>
              <a:buFontTx/>
              <a:buChar char="•"/>
            </a:pPr>
            <a:r>
              <a:rPr lang="en-US" sz="1533" dirty="0">
                <a:solidFill>
                  <a:srgbClr val="1A1A2E"/>
                </a:solidFill>
                <a:latin typeface="Calibri" pitchFamily="34" charset="0"/>
                <a:ea typeface="Calibri" pitchFamily="34" charset="-122"/>
                <a:cs typeface="Calibri" pitchFamily="34" charset="-120"/>
              </a:rPr>
              <a:t>critical minerals</a:t>
            </a:r>
            <a:endParaRPr lang="en-US" sz="1533" dirty="0">
              <a:solidFill>
                <a:prstClr val="black"/>
              </a:solidFill>
              <a:latin typeface="Calibri" panose="020F0502020204030204"/>
            </a:endParaRPr>
          </a:p>
          <a:p>
            <a:pPr marL="457189" indent="-457189" defTabSz="1219170">
              <a:spcAft>
                <a:spcPts val="667"/>
              </a:spcAft>
              <a:buSzPct val="100000"/>
              <a:buFontTx/>
              <a:buChar char="•"/>
            </a:pPr>
            <a:r>
              <a:rPr lang="en-US" sz="1533" dirty="0">
                <a:solidFill>
                  <a:srgbClr val="1A1A2E"/>
                </a:solidFill>
                <a:latin typeface="Calibri" pitchFamily="34" charset="0"/>
                <a:ea typeface="Calibri" pitchFamily="34" charset="-122"/>
                <a:cs typeface="Calibri" pitchFamily="34" charset="-120"/>
              </a:rPr>
              <a:t>Build on existing programs that work</a:t>
            </a:r>
            <a:endParaRPr lang="en-US" sz="1533" dirty="0">
              <a:solidFill>
                <a:prstClr val="black"/>
              </a:solidFill>
              <a:latin typeface="Calibri" panose="020F0502020204030204"/>
            </a:endParaRPr>
          </a:p>
          <a:p>
            <a:pPr marL="457189" indent="-457189" defTabSz="1219170">
              <a:spcAft>
                <a:spcPts val="667"/>
              </a:spcAft>
              <a:buSzPct val="100000"/>
              <a:buFontTx/>
              <a:buChar char="•"/>
            </a:pPr>
            <a:r>
              <a:rPr lang="en-US" sz="1533" dirty="0">
                <a:solidFill>
                  <a:srgbClr val="1A1A2E"/>
                </a:solidFill>
                <a:latin typeface="Calibri" pitchFamily="34" charset="0"/>
                <a:ea typeface="Calibri" pitchFamily="34" charset="-122"/>
                <a:cs typeface="Calibri" pitchFamily="34" charset="-120"/>
              </a:rPr>
              <a:t>Treat Africa as partner, not recipient</a:t>
            </a:r>
            <a:endParaRPr lang="en-US" sz="1533" dirty="0">
              <a:solidFill>
                <a:prstClr val="black"/>
              </a:solidFill>
              <a:latin typeface="Calibri" panose="020F0502020204030204"/>
            </a:endParaRPr>
          </a:p>
          <a:p>
            <a:pPr marL="457189" indent="-457189" defTabSz="1219170">
              <a:spcAft>
                <a:spcPts val="667"/>
              </a:spcAft>
              <a:buSzPct val="100000"/>
              <a:buFontTx/>
              <a:buChar char="•"/>
            </a:pPr>
            <a:r>
              <a:rPr lang="en-US" sz="1533" dirty="0">
                <a:solidFill>
                  <a:srgbClr val="1A1A2E"/>
                </a:solidFill>
                <a:latin typeface="Calibri" pitchFamily="34" charset="0"/>
                <a:ea typeface="Calibri" pitchFamily="34" charset="-122"/>
                <a:cs typeface="Calibri" pitchFamily="34" charset="-120"/>
              </a:rPr>
              <a:t>Flexible, targeted, and scalable</a:t>
            </a:r>
            <a:endParaRPr lang="en-US" sz="1533" dirty="0">
              <a:solidFill>
                <a:prstClr val="black"/>
              </a:solidFill>
              <a:latin typeface="Calibri" panose="020F0502020204030204"/>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1E2761"/>
        </a:solidFill>
        <a:effectLst/>
      </p:bgPr>
    </p:bg>
    <p:spTree>
      <p:nvGrpSpPr>
        <p:cNvPr id="1" name=""/>
        <p:cNvGrpSpPr/>
        <p:nvPr/>
      </p:nvGrpSpPr>
      <p:grpSpPr>
        <a:xfrm>
          <a:off x="0" y="0"/>
          <a:ext cx="0" cy="0"/>
          <a:chOff x="0" y="0"/>
          <a:chExt cx="0" cy="0"/>
        </a:xfrm>
      </p:grpSpPr>
      <p:sp>
        <p:nvSpPr>
          <p:cNvPr id="2" name="Shape 0"/>
          <p:cNvSpPr/>
          <p:nvPr/>
        </p:nvSpPr>
        <p:spPr>
          <a:xfrm>
            <a:off x="0" y="0"/>
            <a:ext cx="12192000" cy="792480"/>
          </a:xfrm>
          <a:prstGeom prst="rect">
            <a:avLst/>
          </a:prstGeom>
          <a:solidFill>
            <a:srgbClr val="E8B84B"/>
          </a:solidFill>
          <a:ln w="12700">
            <a:solidFill>
              <a:srgbClr val="E8B84B"/>
            </a:solidFill>
            <a:prstDash val="solid"/>
          </a:ln>
        </p:spPr>
        <p:txBody>
          <a:bodyPr/>
          <a:lstStyle/>
          <a:p>
            <a:pPr defTabSz="1219170"/>
            <a:endParaRPr lang="en-US" sz="2400">
              <a:solidFill>
                <a:prstClr val="black"/>
              </a:solidFill>
              <a:latin typeface="Calibri" panose="020F0502020204030204"/>
            </a:endParaRPr>
          </a:p>
        </p:txBody>
      </p:sp>
      <p:sp>
        <p:nvSpPr>
          <p:cNvPr id="3" name="Text 1"/>
          <p:cNvSpPr/>
          <p:nvPr/>
        </p:nvSpPr>
        <p:spPr>
          <a:xfrm>
            <a:off x="487680" y="0"/>
            <a:ext cx="10972800" cy="792480"/>
          </a:xfrm>
          <a:prstGeom prst="rect">
            <a:avLst/>
          </a:prstGeom>
          <a:noFill/>
          <a:ln/>
        </p:spPr>
        <p:txBody>
          <a:bodyPr wrap="square" rtlCol="0" anchor="ctr"/>
          <a:lstStyle/>
          <a:p>
            <a:pPr defTabSz="1219170"/>
            <a:r>
              <a:rPr lang="en-US" sz="1467" b="1" kern="0" spc="400" dirty="0">
                <a:solidFill>
                  <a:srgbClr val="1E2761"/>
                </a:solidFill>
                <a:latin typeface="Calibri" pitchFamily="34" charset="0"/>
                <a:ea typeface="Calibri" pitchFamily="34" charset="-122"/>
                <a:cs typeface="Calibri" pitchFamily="34" charset="-120"/>
              </a:rPr>
              <a:t>RECOMMENDATION</a:t>
            </a:r>
            <a:endParaRPr lang="en-US" sz="1467" dirty="0">
              <a:solidFill>
                <a:prstClr val="black"/>
              </a:solidFill>
              <a:latin typeface="Calibri" panose="020F0502020204030204"/>
            </a:endParaRPr>
          </a:p>
        </p:txBody>
      </p:sp>
      <p:sp>
        <p:nvSpPr>
          <p:cNvPr id="4" name="Text 2"/>
          <p:cNvSpPr/>
          <p:nvPr/>
        </p:nvSpPr>
        <p:spPr>
          <a:xfrm>
            <a:off x="487680" y="914400"/>
            <a:ext cx="11216640" cy="853440"/>
          </a:xfrm>
          <a:prstGeom prst="rect">
            <a:avLst/>
          </a:prstGeom>
          <a:noFill/>
          <a:ln/>
        </p:spPr>
        <p:txBody>
          <a:bodyPr wrap="square" rtlCol="0" anchor="ctr"/>
          <a:lstStyle/>
          <a:p>
            <a:pPr defTabSz="1219170"/>
            <a:r>
              <a:rPr lang="en-US" sz="2933" b="1" dirty="0">
                <a:solidFill>
                  <a:srgbClr val="FFFFFF"/>
                </a:solidFill>
                <a:latin typeface="Cambria" pitchFamily="34" charset="0"/>
                <a:ea typeface="Cambria" pitchFamily="34" charset="-122"/>
                <a:cs typeface="Cambria" pitchFamily="34" charset="-120"/>
              </a:rPr>
              <a:t>Authorize a Strategy of Selective Competition</a:t>
            </a:r>
            <a:endParaRPr lang="en-US" sz="2933" dirty="0">
              <a:solidFill>
                <a:prstClr val="black"/>
              </a:solidFill>
              <a:latin typeface="Calibri" panose="020F0502020204030204"/>
            </a:endParaRPr>
          </a:p>
        </p:txBody>
      </p:sp>
      <p:sp>
        <p:nvSpPr>
          <p:cNvPr id="5" name="Shape 3"/>
          <p:cNvSpPr/>
          <p:nvPr/>
        </p:nvSpPr>
        <p:spPr>
          <a:xfrm>
            <a:off x="365760" y="1772127"/>
            <a:ext cx="5364480" cy="4389120"/>
          </a:xfrm>
          <a:prstGeom prst="rect">
            <a:avLst/>
          </a:prstGeom>
          <a:solidFill>
            <a:srgbClr val="253580"/>
          </a:solidFill>
          <a:ln w="12700">
            <a:solidFill>
              <a:srgbClr val="253580"/>
            </a:solidFill>
            <a:prstDash val="solid"/>
          </a:ln>
        </p:spPr>
        <p:txBody>
          <a:bodyPr/>
          <a:lstStyle/>
          <a:p>
            <a:pPr defTabSz="1219170"/>
            <a:endParaRPr lang="en-US" sz="2400">
              <a:solidFill>
                <a:prstClr val="black"/>
              </a:solidFill>
              <a:latin typeface="Calibri" panose="020F0502020204030204"/>
            </a:endParaRPr>
          </a:p>
        </p:txBody>
      </p:sp>
      <p:sp>
        <p:nvSpPr>
          <p:cNvPr id="6" name="Text 4"/>
          <p:cNvSpPr/>
          <p:nvPr/>
        </p:nvSpPr>
        <p:spPr>
          <a:xfrm>
            <a:off x="365760" y="1950720"/>
            <a:ext cx="5364480" cy="609600"/>
          </a:xfrm>
          <a:prstGeom prst="rect">
            <a:avLst/>
          </a:prstGeom>
          <a:noFill/>
          <a:ln/>
        </p:spPr>
        <p:txBody>
          <a:bodyPr wrap="square" rtlCol="0" anchor="ctr"/>
          <a:lstStyle/>
          <a:p>
            <a:pPr algn="ctr" defTabSz="1219170"/>
            <a:r>
              <a:rPr lang="en-US" sz="1733" b="1" dirty="0">
                <a:solidFill>
                  <a:srgbClr val="E8B84B"/>
                </a:solidFill>
                <a:latin typeface="Calibri" pitchFamily="34" charset="0"/>
                <a:ea typeface="Calibri" pitchFamily="34" charset="-122"/>
                <a:cs typeface="Calibri" pitchFamily="34" charset="-120"/>
              </a:rPr>
              <a:t>Concrete First Steps</a:t>
            </a:r>
            <a:endParaRPr lang="en-US" sz="1733" dirty="0">
              <a:solidFill>
                <a:prstClr val="black"/>
              </a:solidFill>
              <a:latin typeface="Calibri" panose="020F0502020204030204"/>
            </a:endParaRPr>
          </a:p>
        </p:txBody>
      </p:sp>
      <p:sp>
        <p:nvSpPr>
          <p:cNvPr id="7" name="Text 5"/>
          <p:cNvSpPr/>
          <p:nvPr/>
        </p:nvSpPr>
        <p:spPr>
          <a:xfrm>
            <a:off x="548640" y="2621280"/>
            <a:ext cx="4998720" cy="3535680"/>
          </a:xfrm>
          <a:prstGeom prst="rect">
            <a:avLst/>
          </a:prstGeom>
          <a:noFill/>
          <a:ln/>
        </p:spPr>
        <p:txBody>
          <a:bodyPr wrap="square" rtlCol="0" anchor="t"/>
          <a:lstStyle/>
          <a:p>
            <a:pPr marL="457189" indent="-457189" defTabSz="1219170">
              <a:spcAft>
                <a:spcPts val="933"/>
              </a:spcAft>
              <a:buSzPct val="100000"/>
              <a:buFontTx/>
              <a:buChar char="•"/>
            </a:pPr>
            <a:r>
              <a:rPr lang="en-US" sz="1667" dirty="0">
                <a:solidFill>
                  <a:srgbClr val="FFFFFF"/>
                </a:solidFill>
                <a:latin typeface="Calibri" pitchFamily="34" charset="0"/>
                <a:ea typeface="Calibri" pitchFamily="34" charset="-122"/>
                <a:cs typeface="Calibri" pitchFamily="34" charset="-120"/>
              </a:rPr>
              <a:t>Expand DFC financing for large-scale</a:t>
            </a:r>
            <a:endParaRPr lang="en-US" sz="1667" dirty="0">
              <a:solidFill>
                <a:prstClr val="black"/>
              </a:solidFill>
              <a:latin typeface="Calibri" panose="020F0502020204030204"/>
            </a:endParaRPr>
          </a:p>
          <a:p>
            <a:pPr marL="457189" indent="-457189" defTabSz="1219170">
              <a:spcAft>
                <a:spcPts val="933"/>
              </a:spcAft>
              <a:buSzPct val="100000"/>
              <a:buFontTx/>
              <a:buChar char="•"/>
            </a:pPr>
            <a:r>
              <a:rPr lang="en-US" sz="1667" dirty="0">
                <a:solidFill>
                  <a:srgbClr val="FFFFFF"/>
                </a:solidFill>
                <a:latin typeface="Calibri" pitchFamily="34" charset="0"/>
                <a:ea typeface="Calibri" pitchFamily="34" charset="-122"/>
                <a:cs typeface="Calibri" pitchFamily="34" charset="-120"/>
              </a:rPr>
              <a:t>infrastructure projects</a:t>
            </a:r>
            <a:endParaRPr lang="en-US" sz="1667" dirty="0">
              <a:solidFill>
                <a:prstClr val="black"/>
              </a:solidFill>
              <a:latin typeface="Calibri" panose="020F0502020204030204"/>
            </a:endParaRPr>
          </a:p>
          <a:p>
            <a:pPr marL="457189" indent="-457189" defTabSz="1219170">
              <a:spcAft>
                <a:spcPts val="933"/>
              </a:spcAft>
              <a:buSzPct val="100000"/>
              <a:buFontTx/>
              <a:buChar char="•"/>
            </a:pPr>
            <a:r>
              <a:rPr lang="en-US" sz="1667" dirty="0">
                <a:solidFill>
                  <a:srgbClr val="FFFFFF"/>
                </a:solidFill>
                <a:latin typeface="Calibri" pitchFamily="34" charset="0"/>
                <a:ea typeface="Calibri" pitchFamily="34" charset="-122"/>
                <a:cs typeface="Calibri" pitchFamily="34" charset="-120"/>
              </a:rPr>
              <a:t>Launch annual U.S.-Africa Investment</a:t>
            </a:r>
            <a:endParaRPr lang="en-US" sz="1667" dirty="0">
              <a:solidFill>
                <a:prstClr val="black"/>
              </a:solidFill>
              <a:latin typeface="Calibri" panose="020F0502020204030204"/>
            </a:endParaRPr>
          </a:p>
          <a:p>
            <a:pPr marL="457189" indent="-457189" defTabSz="1219170">
              <a:spcAft>
                <a:spcPts val="933"/>
              </a:spcAft>
              <a:buSzPct val="100000"/>
              <a:buFontTx/>
              <a:buChar char="•"/>
            </a:pPr>
            <a:r>
              <a:rPr lang="en-US" sz="1667" dirty="0">
                <a:solidFill>
                  <a:srgbClr val="FFFFFF"/>
                </a:solidFill>
                <a:latin typeface="Calibri" pitchFamily="34" charset="0"/>
                <a:ea typeface="Calibri" pitchFamily="34" charset="-122"/>
                <a:cs typeface="Calibri" pitchFamily="34" charset="-120"/>
              </a:rPr>
              <a:t>Forum as a standing platform</a:t>
            </a:r>
            <a:endParaRPr lang="en-US" sz="1667" dirty="0">
              <a:solidFill>
                <a:prstClr val="black"/>
              </a:solidFill>
              <a:latin typeface="Calibri" panose="020F0502020204030204"/>
            </a:endParaRPr>
          </a:p>
          <a:p>
            <a:pPr marL="457189" indent="-457189" defTabSz="1219170">
              <a:spcAft>
                <a:spcPts val="933"/>
              </a:spcAft>
              <a:buSzPct val="100000"/>
              <a:buFontTx/>
              <a:buChar char="•"/>
            </a:pPr>
            <a:r>
              <a:rPr lang="en-US" sz="1667" dirty="0">
                <a:solidFill>
                  <a:srgbClr val="FFFFFF"/>
                </a:solidFill>
                <a:latin typeface="Calibri" pitchFamily="34" charset="0"/>
                <a:ea typeface="Calibri" pitchFamily="34" charset="-122"/>
                <a:cs typeface="Calibri" pitchFamily="34" charset="-120"/>
              </a:rPr>
              <a:t>Increase embassy economic staffing</a:t>
            </a:r>
            <a:endParaRPr lang="en-US" sz="1667" dirty="0">
              <a:solidFill>
                <a:prstClr val="black"/>
              </a:solidFill>
              <a:latin typeface="Calibri" panose="020F0502020204030204"/>
            </a:endParaRPr>
          </a:p>
          <a:p>
            <a:pPr marL="457189" indent="-457189" defTabSz="1219170">
              <a:spcAft>
                <a:spcPts val="933"/>
              </a:spcAft>
              <a:buSzPct val="100000"/>
              <a:buFontTx/>
              <a:buChar char="•"/>
            </a:pPr>
            <a:r>
              <a:rPr lang="en-US" sz="1667" dirty="0">
                <a:solidFill>
                  <a:srgbClr val="FFFFFF"/>
                </a:solidFill>
                <a:latin typeface="Calibri" pitchFamily="34" charset="0"/>
                <a:ea typeface="Calibri" pitchFamily="34" charset="-122"/>
                <a:cs typeface="Calibri" pitchFamily="34" charset="-120"/>
              </a:rPr>
              <a:t>in priority countries</a:t>
            </a:r>
            <a:endParaRPr lang="en-US" sz="1667" dirty="0">
              <a:solidFill>
                <a:prstClr val="black"/>
              </a:solidFill>
              <a:latin typeface="Calibri" panose="020F0502020204030204"/>
            </a:endParaRPr>
          </a:p>
          <a:p>
            <a:pPr marL="457189" indent="-457189" defTabSz="1219170">
              <a:spcAft>
                <a:spcPts val="933"/>
              </a:spcAft>
              <a:buSzPct val="100000"/>
              <a:buFontTx/>
              <a:buChar char="•"/>
            </a:pPr>
            <a:r>
              <a:rPr lang="en-US" sz="1667" dirty="0">
                <a:solidFill>
                  <a:srgbClr val="FFFFFF"/>
                </a:solidFill>
                <a:latin typeface="Calibri" pitchFamily="34" charset="0"/>
                <a:ea typeface="Calibri" pitchFamily="34" charset="-122"/>
                <a:cs typeface="Calibri" pitchFamily="34" charset="-120"/>
              </a:rPr>
              <a:t>Fast-track U.S. private sector</a:t>
            </a:r>
            <a:endParaRPr lang="en-US" sz="1667" dirty="0">
              <a:solidFill>
                <a:prstClr val="black"/>
              </a:solidFill>
              <a:latin typeface="Calibri" panose="020F0502020204030204"/>
            </a:endParaRPr>
          </a:p>
          <a:p>
            <a:pPr marL="457189" indent="-457189" defTabSz="1219170">
              <a:spcAft>
                <a:spcPts val="933"/>
              </a:spcAft>
              <a:buSzPct val="100000"/>
              <a:buFontTx/>
              <a:buChar char="•"/>
            </a:pPr>
            <a:r>
              <a:rPr lang="en-US" sz="1667" dirty="0">
                <a:solidFill>
                  <a:srgbClr val="FFFFFF"/>
                </a:solidFill>
                <a:latin typeface="Calibri" pitchFamily="34" charset="0"/>
                <a:ea typeface="Calibri" pitchFamily="34" charset="-122"/>
                <a:cs typeface="Calibri" pitchFamily="34" charset="-120"/>
              </a:rPr>
              <a:t>project approvals</a:t>
            </a:r>
            <a:endParaRPr lang="en-US" sz="1667" dirty="0">
              <a:solidFill>
                <a:prstClr val="black"/>
              </a:solidFill>
              <a:latin typeface="Calibri" panose="020F0502020204030204"/>
            </a:endParaRPr>
          </a:p>
        </p:txBody>
      </p:sp>
      <p:sp>
        <p:nvSpPr>
          <p:cNvPr id="8" name="Shape 6"/>
          <p:cNvSpPr/>
          <p:nvPr/>
        </p:nvSpPr>
        <p:spPr>
          <a:xfrm>
            <a:off x="6217920" y="1950720"/>
            <a:ext cx="5486400" cy="4389120"/>
          </a:xfrm>
          <a:prstGeom prst="rect">
            <a:avLst/>
          </a:prstGeom>
          <a:solidFill>
            <a:srgbClr val="253580"/>
          </a:solidFill>
          <a:ln w="12700">
            <a:solidFill>
              <a:srgbClr val="253580"/>
            </a:solidFill>
            <a:prstDash val="solid"/>
          </a:ln>
        </p:spPr>
        <p:txBody>
          <a:bodyPr/>
          <a:lstStyle/>
          <a:p>
            <a:pPr defTabSz="1219170"/>
            <a:endParaRPr lang="en-US" sz="2400">
              <a:solidFill>
                <a:prstClr val="black"/>
              </a:solidFill>
              <a:latin typeface="Calibri" panose="020F0502020204030204"/>
            </a:endParaRPr>
          </a:p>
        </p:txBody>
      </p:sp>
      <p:sp>
        <p:nvSpPr>
          <p:cNvPr id="9" name="Text 7"/>
          <p:cNvSpPr/>
          <p:nvPr/>
        </p:nvSpPr>
        <p:spPr>
          <a:xfrm>
            <a:off x="6217920" y="1950720"/>
            <a:ext cx="5486400" cy="609600"/>
          </a:xfrm>
          <a:prstGeom prst="rect">
            <a:avLst/>
          </a:prstGeom>
          <a:noFill/>
          <a:ln/>
        </p:spPr>
        <p:txBody>
          <a:bodyPr wrap="square" rtlCol="0" anchor="ctr"/>
          <a:lstStyle/>
          <a:p>
            <a:pPr algn="ctr" defTabSz="1219170"/>
            <a:r>
              <a:rPr lang="en-US" sz="1733" b="1" dirty="0">
                <a:solidFill>
                  <a:srgbClr val="E8B84B"/>
                </a:solidFill>
                <a:latin typeface="Calibri" pitchFamily="34" charset="0"/>
                <a:ea typeface="Calibri" pitchFamily="34" charset="-122"/>
                <a:cs typeface="Calibri" pitchFamily="34" charset="-120"/>
              </a:rPr>
              <a:t>Mutual Benefits</a:t>
            </a:r>
            <a:endParaRPr lang="en-US" sz="1733" dirty="0">
              <a:solidFill>
                <a:prstClr val="black"/>
              </a:solidFill>
              <a:latin typeface="Calibri" panose="020F0502020204030204"/>
            </a:endParaRPr>
          </a:p>
        </p:txBody>
      </p:sp>
      <p:sp>
        <p:nvSpPr>
          <p:cNvPr id="10" name="Text 8"/>
          <p:cNvSpPr/>
          <p:nvPr/>
        </p:nvSpPr>
        <p:spPr>
          <a:xfrm>
            <a:off x="6357699" y="2247091"/>
            <a:ext cx="5090876" cy="849391"/>
          </a:xfrm>
          <a:prstGeom prst="rect">
            <a:avLst/>
          </a:prstGeom>
          <a:noFill/>
          <a:ln/>
        </p:spPr>
        <p:txBody>
          <a:bodyPr wrap="square" rtlCol="0" anchor="ctr"/>
          <a:lstStyle/>
          <a:p>
            <a:pPr defTabSz="1219170"/>
            <a:r>
              <a:rPr lang="en-US" sz="1467" b="1" i="1" dirty="0">
                <a:solidFill>
                  <a:srgbClr val="CADCFC"/>
                </a:solidFill>
                <a:latin typeface="Calibri" pitchFamily="34" charset="0"/>
                <a:ea typeface="Calibri" pitchFamily="34" charset="-122"/>
                <a:cs typeface="Calibri" pitchFamily="34" charset="-120"/>
              </a:rPr>
              <a:t>For the United States</a:t>
            </a:r>
            <a:endParaRPr lang="en-US" sz="1467" dirty="0">
              <a:solidFill>
                <a:prstClr val="black"/>
              </a:solidFill>
              <a:latin typeface="Calibri" panose="020F0502020204030204"/>
            </a:endParaRPr>
          </a:p>
        </p:txBody>
      </p:sp>
      <p:sp>
        <p:nvSpPr>
          <p:cNvPr id="11" name="Text 9"/>
          <p:cNvSpPr/>
          <p:nvPr/>
        </p:nvSpPr>
        <p:spPr>
          <a:xfrm>
            <a:off x="6394849" y="2781540"/>
            <a:ext cx="5016577" cy="2132409"/>
          </a:xfrm>
          <a:prstGeom prst="rect">
            <a:avLst/>
          </a:prstGeom>
          <a:noFill/>
          <a:ln/>
        </p:spPr>
        <p:txBody>
          <a:bodyPr wrap="square" rtlCol="0" anchor="t"/>
          <a:lstStyle/>
          <a:p>
            <a:pPr marL="457189" indent="-457189" defTabSz="1219170">
              <a:spcAft>
                <a:spcPts val="533"/>
              </a:spcAft>
              <a:buSzPct val="100000"/>
              <a:buFontTx/>
              <a:buChar char="•"/>
            </a:pPr>
            <a:r>
              <a:rPr lang="en-US" sz="1533" dirty="0">
                <a:solidFill>
                  <a:srgbClr val="FFFFFF"/>
                </a:solidFill>
                <a:latin typeface="Calibri" pitchFamily="34" charset="0"/>
                <a:ea typeface="Calibri" pitchFamily="34" charset="-122"/>
                <a:cs typeface="Calibri" pitchFamily="34" charset="-120"/>
              </a:rPr>
              <a:t>Secures critical minerals for clean energy</a:t>
            </a:r>
            <a:endParaRPr lang="en-US" sz="1533" dirty="0">
              <a:solidFill>
                <a:prstClr val="black"/>
              </a:solidFill>
              <a:latin typeface="Calibri" panose="020F0502020204030204"/>
            </a:endParaRPr>
          </a:p>
          <a:p>
            <a:pPr marL="457189" indent="-457189" defTabSz="1219170">
              <a:spcAft>
                <a:spcPts val="533"/>
              </a:spcAft>
              <a:buSzPct val="100000"/>
              <a:buFontTx/>
              <a:buChar char="•"/>
            </a:pPr>
            <a:r>
              <a:rPr lang="en-US" sz="1533" dirty="0">
                <a:solidFill>
                  <a:srgbClr val="FFFFFF"/>
                </a:solidFill>
                <a:latin typeface="Calibri" pitchFamily="34" charset="0"/>
                <a:ea typeface="Calibri" pitchFamily="34" charset="-122"/>
                <a:cs typeface="Calibri" pitchFamily="34" charset="-120"/>
              </a:rPr>
              <a:t>and manufacturing supply chains</a:t>
            </a:r>
            <a:endParaRPr lang="en-US" sz="1533" dirty="0">
              <a:solidFill>
                <a:prstClr val="black"/>
              </a:solidFill>
              <a:latin typeface="Calibri" panose="020F0502020204030204"/>
            </a:endParaRPr>
          </a:p>
          <a:p>
            <a:pPr marL="457189" indent="-457189" defTabSz="1219170">
              <a:spcAft>
                <a:spcPts val="533"/>
              </a:spcAft>
              <a:buSzPct val="100000"/>
              <a:buFontTx/>
              <a:buChar char="•"/>
            </a:pPr>
            <a:r>
              <a:rPr lang="en-US" sz="1533" dirty="0">
                <a:solidFill>
                  <a:srgbClr val="FFFFFF"/>
                </a:solidFill>
                <a:latin typeface="Calibri" pitchFamily="34" charset="0"/>
                <a:ea typeface="Calibri" pitchFamily="34" charset="-122"/>
                <a:cs typeface="Calibri" pitchFamily="34" charset="-120"/>
              </a:rPr>
              <a:t>Opens new markets for U.S. businesses</a:t>
            </a:r>
            <a:endParaRPr lang="en-US" sz="1533" dirty="0">
              <a:solidFill>
                <a:prstClr val="black"/>
              </a:solidFill>
              <a:latin typeface="Calibri" panose="020F0502020204030204"/>
            </a:endParaRPr>
          </a:p>
          <a:p>
            <a:pPr marL="457189" indent="-457189" defTabSz="1219170">
              <a:spcAft>
                <a:spcPts val="533"/>
              </a:spcAft>
              <a:buSzPct val="100000"/>
              <a:buFontTx/>
              <a:buChar char="•"/>
            </a:pPr>
            <a:r>
              <a:rPr lang="en-US" sz="1533" dirty="0">
                <a:solidFill>
                  <a:srgbClr val="FFFFFF"/>
                </a:solidFill>
                <a:latin typeface="Calibri" pitchFamily="34" charset="0"/>
                <a:ea typeface="Calibri" pitchFamily="34" charset="-122"/>
                <a:cs typeface="Calibri" pitchFamily="34" charset="-120"/>
              </a:rPr>
              <a:t>Builds political ties in a region that is</a:t>
            </a:r>
            <a:endParaRPr lang="en-US" sz="1533" dirty="0">
              <a:solidFill>
                <a:prstClr val="black"/>
              </a:solidFill>
              <a:latin typeface="Calibri" panose="020F0502020204030204"/>
            </a:endParaRPr>
          </a:p>
          <a:p>
            <a:pPr marL="457189" indent="-457189" defTabSz="1219170">
              <a:spcAft>
                <a:spcPts val="533"/>
              </a:spcAft>
              <a:buSzPct val="100000"/>
              <a:buFontTx/>
              <a:buChar char="•"/>
            </a:pPr>
            <a:r>
              <a:rPr lang="en-US" sz="1533" dirty="0">
                <a:solidFill>
                  <a:srgbClr val="FFFFFF"/>
                </a:solidFill>
                <a:latin typeface="Calibri" pitchFamily="34" charset="0"/>
                <a:ea typeface="Calibri" pitchFamily="34" charset="-122"/>
                <a:cs typeface="Calibri" pitchFamily="34" charset="-120"/>
              </a:rPr>
              <a:t>growing in global trade and security</a:t>
            </a:r>
            <a:endParaRPr lang="en-US" sz="1533" dirty="0">
              <a:solidFill>
                <a:prstClr val="black"/>
              </a:solidFill>
              <a:latin typeface="Calibri" panose="020F0502020204030204"/>
            </a:endParaRPr>
          </a:p>
        </p:txBody>
      </p:sp>
      <p:sp>
        <p:nvSpPr>
          <p:cNvPr id="12" name="Text 10"/>
          <p:cNvSpPr/>
          <p:nvPr/>
        </p:nvSpPr>
        <p:spPr>
          <a:xfrm>
            <a:off x="6382426" y="3623549"/>
            <a:ext cx="5072103" cy="1816544"/>
          </a:xfrm>
          <a:prstGeom prst="rect">
            <a:avLst/>
          </a:prstGeom>
          <a:noFill/>
          <a:ln/>
        </p:spPr>
        <p:txBody>
          <a:bodyPr wrap="square" rtlCol="0" anchor="ctr"/>
          <a:lstStyle/>
          <a:p>
            <a:pPr defTabSz="1219170"/>
            <a:r>
              <a:rPr lang="en-US" sz="1467" b="1" i="1" dirty="0">
                <a:solidFill>
                  <a:srgbClr val="CADCFC"/>
                </a:solidFill>
                <a:latin typeface="Calibri" pitchFamily="34" charset="0"/>
                <a:ea typeface="Calibri" pitchFamily="34" charset="-122"/>
                <a:cs typeface="Calibri" pitchFamily="34" charset="-120"/>
              </a:rPr>
              <a:t>For African Partners</a:t>
            </a:r>
            <a:endParaRPr lang="en-US" sz="1467" dirty="0">
              <a:solidFill>
                <a:prstClr val="black"/>
              </a:solidFill>
              <a:latin typeface="Calibri" panose="020F0502020204030204"/>
            </a:endParaRPr>
          </a:p>
        </p:txBody>
      </p:sp>
      <p:sp>
        <p:nvSpPr>
          <p:cNvPr id="13" name="Text 11"/>
          <p:cNvSpPr/>
          <p:nvPr/>
        </p:nvSpPr>
        <p:spPr>
          <a:xfrm>
            <a:off x="6386147" y="4693150"/>
            <a:ext cx="5036728" cy="2149825"/>
          </a:xfrm>
          <a:prstGeom prst="rect">
            <a:avLst/>
          </a:prstGeom>
          <a:noFill/>
          <a:ln/>
        </p:spPr>
        <p:txBody>
          <a:bodyPr wrap="square" rtlCol="0" anchor="t"/>
          <a:lstStyle/>
          <a:p>
            <a:pPr marL="457189" indent="-457189" defTabSz="1219170">
              <a:spcAft>
                <a:spcPts val="533"/>
              </a:spcAft>
              <a:buSzPct val="100000"/>
              <a:buFontTx/>
              <a:buChar char="•"/>
            </a:pPr>
            <a:r>
              <a:rPr lang="en-US" sz="1533" dirty="0">
                <a:solidFill>
                  <a:srgbClr val="FFFFFF"/>
                </a:solidFill>
                <a:latin typeface="Calibri" pitchFamily="34" charset="0"/>
                <a:ea typeface="Calibri" pitchFamily="34" charset="-122"/>
                <a:cs typeface="Calibri" pitchFamily="34" charset="-120"/>
              </a:rPr>
              <a:t>Faster delivery of investment and projects</a:t>
            </a:r>
            <a:endParaRPr lang="en-US" sz="1533" dirty="0">
              <a:solidFill>
                <a:prstClr val="black"/>
              </a:solidFill>
              <a:latin typeface="Calibri" panose="020F0502020204030204"/>
            </a:endParaRPr>
          </a:p>
          <a:p>
            <a:pPr marL="457189" indent="-457189" defTabSz="1219170">
              <a:spcAft>
                <a:spcPts val="533"/>
              </a:spcAft>
              <a:buSzPct val="100000"/>
              <a:buFontTx/>
              <a:buChar char="•"/>
            </a:pPr>
            <a:r>
              <a:rPr lang="en-US" sz="1533" dirty="0">
                <a:solidFill>
                  <a:srgbClr val="FFFFFF"/>
                </a:solidFill>
                <a:latin typeface="Calibri" pitchFamily="34" charset="0"/>
                <a:ea typeface="Calibri" pitchFamily="34" charset="-122"/>
                <a:cs typeface="Calibri" pitchFamily="34" charset="-120"/>
              </a:rPr>
              <a:t>Greater say in project design</a:t>
            </a:r>
            <a:endParaRPr lang="en-US" sz="1533" dirty="0">
              <a:solidFill>
                <a:prstClr val="black"/>
              </a:solidFill>
              <a:latin typeface="Calibri" panose="020F0502020204030204"/>
            </a:endParaRPr>
          </a:p>
          <a:p>
            <a:pPr marL="457189" indent="-457189" defTabSz="1219170">
              <a:spcAft>
                <a:spcPts val="533"/>
              </a:spcAft>
              <a:buSzPct val="100000"/>
              <a:buFontTx/>
              <a:buChar char="•"/>
            </a:pPr>
            <a:r>
              <a:rPr lang="en-US" sz="1533" dirty="0">
                <a:solidFill>
                  <a:srgbClr val="FFFFFF"/>
                </a:solidFill>
                <a:latin typeface="Calibri" pitchFamily="34" charset="0"/>
                <a:ea typeface="Calibri" pitchFamily="34" charset="-122"/>
                <a:cs typeface="Calibri" pitchFamily="34" charset="-120"/>
              </a:rPr>
              <a:t>Balanced partner options, reducing</a:t>
            </a:r>
            <a:endParaRPr lang="en-US" sz="1533" dirty="0">
              <a:solidFill>
                <a:prstClr val="black"/>
              </a:solidFill>
              <a:latin typeface="Calibri" panose="020F0502020204030204"/>
            </a:endParaRPr>
          </a:p>
          <a:p>
            <a:pPr marL="457189" indent="-457189" defTabSz="1219170">
              <a:spcAft>
                <a:spcPts val="533"/>
              </a:spcAft>
              <a:buSzPct val="100000"/>
              <a:buFontTx/>
              <a:buChar char="•"/>
            </a:pPr>
            <a:r>
              <a:rPr lang="en-US" sz="1533" dirty="0">
                <a:solidFill>
                  <a:srgbClr val="FFFFFF"/>
                </a:solidFill>
                <a:latin typeface="Calibri" pitchFamily="34" charset="0"/>
                <a:ea typeface="Calibri" pitchFamily="34" charset="-122"/>
                <a:cs typeface="Calibri" pitchFamily="34" charset="-120"/>
              </a:rPr>
              <a:t>dependence on any single country</a:t>
            </a:r>
            <a:endParaRPr lang="en-US" sz="1533" dirty="0">
              <a:solidFill>
                <a:prstClr val="black"/>
              </a:solidFill>
              <a:latin typeface="Calibri" panose="020F0502020204030204"/>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3A701-6856-8ACD-0C22-A467C1EDDF7C}"/>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7BF75D4C-745F-6CB0-3010-756208148B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608" y="1164309"/>
            <a:ext cx="1574574" cy="13408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09FC8DB-610C-AEA2-9A12-1881A4E22D9F}"/>
              </a:ext>
            </a:extLst>
          </p:cNvPr>
          <p:cNvPicPr>
            <a:picLocks noChangeAspect="1"/>
          </p:cNvPicPr>
          <p:nvPr/>
        </p:nvPicPr>
        <p:blipFill>
          <a:blip r:embed="rId3"/>
          <a:stretch>
            <a:fillRect/>
          </a:stretch>
        </p:blipFill>
        <p:spPr>
          <a:xfrm>
            <a:off x="2514305" y="1128442"/>
            <a:ext cx="8586179" cy="4601115"/>
          </a:xfrm>
          <a:prstGeom prst="rect">
            <a:avLst/>
          </a:prstGeom>
        </p:spPr>
      </p:pic>
      <p:sp>
        <p:nvSpPr>
          <p:cNvPr id="7" name="Rectangle: Rounded Corners 6">
            <a:extLst>
              <a:ext uri="{FF2B5EF4-FFF2-40B4-BE49-F238E27FC236}">
                <a16:creationId xmlns:a16="http://schemas.microsoft.com/office/drawing/2014/main" id="{F52ABEC0-076E-A9B8-8A2A-666B0952459E}"/>
              </a:ext>
            </a:extLst>
          </p:cNvPr>
          <p:cNvSpPr/>
          <p:nvPr/>
        </p:nvSpPr>
        <p:spPr>
          <a:xfrm>
            <a:off x="2644842" y="5205251"/>
            <a:ext cx="8325104" cy="40957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95398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3ECE5"/>
        </a:solidFill>
        <a:effectLst/>
      </p:bgPr>
    </p:bg>
    <p:spTree>
      <p:nvGrpSpPr>
        <p:cNvPr id="1" name=""/>
        <p:cNvGrpSpPr/>
        <p:nvPr/>
      </p:nvGrpSpPr>
      <p:grpSpPr>
        <a:xfrm>
          <a:off x="0" y="0"/>
          <a:ext cx="0" cy="0"/>
          <a:chOff x="0" y="0"/>
          <a:chExt cx="0" cy="0"/>
        </a:xfrm>
      </p:grpSpPr>
      <p:sp>
        <p:nvSpPr>
          <p:cNvPr id="50" name="PlaceHolder 1"/>
          <p:cNvSpPr>
            <a:spLocks noGrp="1"/>
          </p:cNvSpPr>
          <p:nvPr>
            <p:ph type="title"/>
          </p:nvPr>
        </p:nvSpPr>
        <p:spPr>
          <a:xfrm>
            <a:off x="1208609" y="1533009"/>
            <a:ext cx="9765600" cy="2184000"/>
          </a:xfrm>
          <a:prstGeom prst="rect">
            <a:avLst/>
          </a:prstGeom>
          <a:noFill/>
          <a:ln w="0">
            <a:noFill/>
          </a:ln>
        </p:spPr>
        <p:txBody>
          <a:bodyPr lIns="121920" tIns="121920" rIns="121920" bIns="121920" anchor="b">
            <a:normAutofit fontScale="90000"/>
          </a:bodyPr>
          <a:lstStyle/>
          <a:p>
            <a:pPr algn="ctr">
              <a:lnSpc>
                <a:spcPct val="100000"/>
              </a:lnSpc>
              <a:tabLst>
                <a:tab pos="0" algn="l"/>
              </a:tabLst>
            </a:pPr>
            <a:r>
              <a:rPr lang="en-US" sz="7200">
                <a:solidFill>
                  <a:schemeClr val="accent2">
                    <a:lumMod val="10000"/>
                  </a:schemeClr>
                </a:solidFill>
                <a:latin typeface="Cambria"/>
                <a:ea typeface="Cambria"/>
              </a:rPr>
              <a:t>Improving </a:t>
            </a:r>
            <a:r>
              <a:rPr lang="en-US" sz="7200">
                <a:solidFill>
                  <a:schemeClr val="bg1"/>
                </a:solidFill>
                <a:latin typeface="Cambria"/>
                <a:ea typeface="Cambria"/>
              </a:rPr>
              <a:t>Humanitarian Aid in Gaza</a:t>
            </a:r>
            <a:endParaRPr lang="fr-FR" sz="6400">
              <a:solidFill>
                <a:schemeClr val="bg1"/>
              </a:solidFill>
              <a:latin typeface="Cambria"/>
              <a:ea typeface="Cambria"/>
            </a:endParaRPr>
          </a:p>
        </p:txBody>
      </p:sp>
      <p:sp>
        <p:nvSpPr>
          <p:cNvPr id="51" name="PlaceHolder 2"/>
          <p:cNvSpPr>
            <a:spLocks noGrp="1"/>
          </p:cNvSpPr>
          <p:nvPr>
            <p:ph type="subTitle"/>
          </p:nvPr>
        </p:nvSpPr>
        <p:spPr>
          <a:xfrm>
            <a:off x="2844880" y="4241215"/>
            <a:ext cx="6493057" cy="1748853"/>
          </a:xfrm>
          <a:prstGeom prst="rect">
            <a:avLst/>
          </a:prstGeom>
          <a:noFill/>
          <a:ln w="0">
            <a:noFill/>
          </a:ln>
        </p:spPr>
        <p:txBody>
          <a:bodyPr lIns="121920" tIns="121920" rIns="121920" bIns="121920" anchor="t">
            <a:normAutofit/>
          </a:bodyPr>
          <a:lstStyle/>
          <a:p>
            <a:pPr algn="ctr"/>
            <a:endParaRPr lang="en-US" sz="3200" dirty="0">
              <a:solidFill>
                <a:schemeClr val="bg1"/>
              </a:solidFill>
              <a:latin typeface="Cambria"/>
              <a:ea typeface="Cambria"/>
            </a:endParaRPr>
          </a:p>
          <a:p>
            <a:pPr algn="ctr"/>
            <a:r>
              <a:rPr lang="en-US" sz="3200" dirty="0">
                <a:solidFill>
                  <a:schemeClr val="bg1"/>
                </a:solidFill>
                <a:latin typeface="Cambria"/>
                <a:ea typeface="Cambria"/>
              </a:rPr>
              <a:t>Meghavarshini Iska</a:t>
            </a:r>
            <a:endParaRPr lang="en-US" sz="3200" dirty="0">
              <a:solidFill>
                <a:schemeClr val="bg1"/>
              </a:solidFill>
              <a:latin typeface="Cambria" panose="02040503050406030204" pitchFamily="18" charset="0"/>
              <a:ea typeface="Cambria"/>
            </a:endParaRPr>
          </a:p>
          <a:p>
            <a:pPr algn="ctr"/>
            <a:r>
              <a:rPr lang="en-US" sz="3200" dirty="0">
                <a:solidFill>
                  <a:schemeClr val="bg1"/>
                </a:solidFill>
                <a:latin typeface="Cambria"/>
                <a:ea typeface="Cambria"/>
              </a:rPr>
              <a:t>Bijan Starr </a:t>
            </a:r>
            <a:endParaRPr lang="en-US" sz="3200" dirty="0">
              <a:solidFill>
                <a:schemeClr val="bg1"/>
              </a:solidFill>
              <a:latin typeface="Cambria" panose="02040503050406030204" pitchFamily="18" charset="0"/>
              <a:ea typeface="Cambria"/>
            </a:endParaRPr>
          </a:p>
        </p:txBody>
      </p:sp>
      <p:cxnSp>
        <p:nvCxnSpPr>
          <p:cNvPr id="52" name="Google Shape;363;p37"/>
          <p:cNvCxnSpPr/>
          <p:nvPr/>
        </p:nvCxnSpPr>
        <p:spPr>
          <a:xfrm>
            <a:off x="-7200" y="5898720"/>
            <a:ext cx="12224640" cy="480"/>
          </a:xfrm>
          <a:prstGeom prst="straightConnector1">
            <a:avLst/>
          </a:prstGeom>
          <a:ln w="9525">
            <a:solidFill>
              <a:srgbClr val="262921"/>
            </a:solidFill>
            <a:round/>
          </a:ln>
        </p:spPr>
      </p:cxnSp>
      <p:sp>
        <p:nvSpPr>
          <p:cNvPr id="2" name="TextBox 1">
            <a:extLst>
              <a:ext uri="{FF2B5EF4-FFF2-40B4-BE49-F238E27FC236}">
                <a16:creationId xmlns:a16="http://schemas.microsoft.com/office/drawing/2014/main" id="{F37FA150-B1B0-BB17-8828-7F1D7EB16E29}"/>
              </a:ext>
            </a:extLst>
          </p:cNvPr>
          <p:cNvSpPr txBox="1"/>
          <p:nvPr/>
        </p:nvSpPr>
        <p:spPr>
          <a:xfrm>
            <a:off x="1003111" y="3717009"/>
            <a:ext cx="10385947" cy="61555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1219170"/>
            <a:r>
              <a:rPr lang="en-US" sz="3200" dirty="0">
                <a:solidFill>
                  <a:srgbClr val="262921"/>
                </a:solidFill>
                <a:latin typeface="Cambria"/>
              </a:rPr>
              <a:t>UN Office for the Coordination of Humanitarian Aid</a:t>
            </a:r>
            <a:endParaRPr lang="en-US" sz="2400" dirty="0">
              <a:solidFill>
                <a:srgbClr val="FFFFFF"/>
              </a:solidFill>
              <a:latin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D106B-CC41-1045-B504-742CE43DC26F}"/>
            </a:ext>
          </a:extLst>
        </p:cNvPr>
        <p:cNvGrpSpPr/>
        <p:nvPr/>
      </p:nvGrpSpPr>
      <p:grpSpPr>
        <a:xfrm>
          <a:off x="0" y="0"/>
          <a:ext cx="0" cy="0"/>
          <a:chOff x="0" y="0"/>
          <a:chExt cx="0" cy="0"/>
        </a:xfrm>
      </p:grpSpPr>
      <p:sp>
        <p:nvSpPr>
          <p:cNvPr id="60" name="Rectangle 59">
            <a:extLst>
              <a:ext uri="{FF2B5EF4-FFF2-40B4-BE49-F238E27FC236}">
                <a16:creationId xmlns:a16="http://schemas.microsoft.com/office/drawing/2014/main" id="{AB7D3788-9703-D68B-629B-FBC2EF211291}"/>
              </a:ext>
            </a:extLst>
          </p:cNvPr>
          <p:cNvSpPr/>
          <p:nvPr/>
        </p:nvSpPr>
        <p:spPr>
          <a:xfrm>
            <a:off x="1142880" y="1016160"/>
            <a:ext cx="9905760" cy="88848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defTabSz="1219170">
              <a:tabLst>
                <a:tab pos="0" algn="l"/>
              </a:tabLst>
            </a:pPr>
            <a:r>
              <a:rPr lang="en-US" sz="4267">
                <a:solidFill>
                  <a:srgbClr val="262921"/>
                </a:solidFill>
                <a:latin typeface="Cambria" panose="02040503050406030204" pitchFamily="18" charset="0"/>
              </a:rPr>
              <a:t>BLUF</a:t>
            </a:r>
          </a:p>
        </p:txBody>
      </p:sp>
      <p:sp>
        <p:nvSpPr>
          <p:cNvPr id="61" name="Rectangle 60">
            <a:extLst>
              <a:ext uri="{FF2B5EF4-FFF2-40B4-BE49-F238E27FC236}">
                <a16:creationId xmlns:a16="http://schemas.microsoft.com/office/drawing/2014/main" id="{8CE4C61F-DB89-6856-7F84-9214D019452B}"/>
              </a:ext>
            </a:extLst>
          </p:cNvPr>
          <p:cNvSpPr/>
          <p:nvPr/>
        </p:nvSpPr>
        <p:spPr>
          <a:xfrm>
            <a:off x="1142881" y="1904641"/>
            <a:ext cx="10700137" cy="659788"/>
          </a:xfrm>
          <a:prstGeom prst="rect">
            <a:avLst/>
          </a:prstGeom>
          <a:noFill/>
          <a:ln w="0">
            <a:noFill/>
          </a:ln>
        </p:spPr>
        <p:style>
          <a:lnRef idx="0">
            <a:scrgbClr r="0" g="0" b="0"/>
          </a:lnRef>
          <a:fillRef idx="0">
            <a:scrgbClr r="0" g="0" b="0"/>
          </a:fillRef>
          <a:effectRef idx="0">
            <a:scrgbClr r="0" g="0" b="0"/>
          </a:effectRef>
          <a:fontRef idx="minor"/>
        </p:style>
        <p:txBody>
          <a:bodyPr lIns="121920" tIns="60960" rIns="121920" bIns="60960" anchor="t">
            <a:noAutofit/>
          </a:bodyPr>
          <a:lstStyle/>
          <a:p>
            <a:pPr marL="380990" indent="-380990" defTabSz="1219170">
              <a:lnSpc>
                <a:spcPct val="150000"/>
              </a:lnSpc>
              <a:buFont typeface="Wingdings" pitchFamily="2" charset="2"/>
              <a:buChar char="Ø"/>
              <a:tabLst>
                <a:tab pos="0" algn="l"/>
              </a:tabLst>
            </a:pPr>
            <a:r>
              <a:rPr lang="en-US" sz="2400" dirty="0">
                <a:solidFill>
                  <a:srgbClr val="262921"/>
                </a:solidFill>
                <a:latin typeface="Cambria"/>
                <a:ea typeface="Cambria"/>
              </a:rPr>
              <a:t>Israeli-controlled access and entry </a:t>
            </a:r>
            <a:r>
              <a:rPr lang="en-US" sz="2400">
                <a:solidFill>
                  <a:srgbClr val="262921"/>
                </a:solidFill>
                <a:latin typeface="Cambria"/>
                <a:ea typeface="Cambria"/>
              </a:rPr>
              <a:t>restrictions are </a:t>
            </a:r>
            <a:r>
              <a:rPr lang="en-US" sz="2400" dirty="0">
                <a:solidFill>
                  <a:srgbClr val="262921"/>
                </a:solidFill>
                <a:latin typeface="Cambria"/>
                <a:ea typeface="Cambria"/>
              </a:rPr>
              <a:t>limiting aid delivery </a:t>
            </a:r>
          </a:p>
          <a:p>
            <a:pPr defTabSz="1219170">
              <a:lnSpc>
                <a:spcPct val="150000"/>
              </a:lnSpc>
              <a:tabLst>
                <a:tab pos="0" algn="l"/>
              </a:tabLst>
            </a:pPr>
            <a:endParaRPr lang="en-US" sz="1600" dirty="0">
              <a:solidFill>
                <a:srgbClr val="262921"/>
              </a:solidFill>
              <a:latin typeface="OpenSymbol"/>
              <a:ea typeface="Cambria"/>
            </a:endParaRPr>
          </a:p>
        </p:txBody>
      </p:sp>
      <p:sp>
        <p:nvSpPr>
          <p:cNvPr id="2" name="TextBox 1">
            <a:extLst>
              <a:ext uri="{FF2B5EF4-FFF2-40B4-BE49-F238E27FC236}">
                <a16:creationId xmlns:a16="http://schemas.microsoft.com/office/drawing/2014/main" id="{AC6FCA9E-7EB3-14B1-6DB5-F3DA30626869}"/>
              </a:ext>
            </a:extLst>
          </p:cNvPr>
          <p:cNvSpPr txBox="1"/>
          <p:nvPr/>
        </p:nvSpPr>
        <p:spPr>
          <a:xfrm>
            <a:off x="1639108" y="2753647"/>
            <a:ext cx="7849171" cy="54117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838179" lvl="1" indent="-228594" defTabSz="1219170">
              <a:lnSpc>
                <a:spcPts val="3700"/>
              </a:lnSpc>
              <a:buFont typeface="Wingdings,Sans-Serif"/>
              <a:buChar char="Ø"/>
            </a:pPr>
            <a:r>
              <a:rPr lang="en-US" sz="2133" dirty="0">
                <a:solidFill>
                  <a:srgbClr val="262921"/>
                </a:solidFill>
                <a:latin typeface="Cambria"/>
                <a:ea typeface="Arial"/>
                <a:cs typeface="Arial"/>
              </a:rPr>
              <a:t> Israeli security &amp; political barriers limit delivery </a:t>
            </a:r>
            <a:r>
              <a:rPr lang="en-US" sz="2133" dirty="0">
                <a:solidFill>
                  <a:srgbClr val="FFFFFF"/>
                </a:solidFill>
                <a:latin typeface="Cambria"/>
                <a:ea typeface="Arial"/>
                <a:cs typeface="Arial"/>
              </a:rPr>
              <a:t>​</a:t>
            </a:r>
          </a:p>
        </p:txBody>
      </p:sp>
      <p:sp>
        <p:nvSpPr>
          <p:cNvPr id="4" name="TextBox 3">
            <a:extLst>
              <a:ext uri="{FF2B5EF4-FFF2-40B4-BE49-F238E27FC236}">
                <a16:creationId xmlns:a16="http://schemas.microsoft.com/office/drawing/2014/main" id="{F90A076C-2C31-E5A6-7C2E-8B2C6898BC40}"/>
              </a:ext>
            </a:extLst>
          </p:cNvPr>
          <p:cNvSpPr txBox="1"/>
          <p:nvPr/>
        </p:nvSpPr>
        <p:spPr>
          <a:xfrm>
            <a:off x="1639109" y="3428876"/>
            <a:ext cx="7055385" cy="45134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838179" lvl="1" indent="-228594" defTabSz="1219170">
              <a:buFont typeface="Wingdings,Sans-Serif"/>
              <a:buChar char="Ø"/>
            </a:pPr>
            <a:r>
              <a:rPr lang="en-US" sz="2133">
                <a:solidFill>
                  <a:srgbClr val="262921"/>
                </a:solidFill>
                <a:latin typeface="Cambria"/>
                <a:ea typeface="Arial"/>
                <a:cs typeface="Arial"/>
              </a:rPr>
              <a:t> UN coordination lacks leverage over access </a:t>
            </a:r>
            <a:endParaRPr lang="en-US" sz="2133">
              <a:solidFill>
                <a:srgbClr val="FFFFFF"/>
              </a:solidFill>
              <a:latin typeface="Cambria"/>
              <a:ea typeface="Arial"/>
              <a:cs typeface="Arial"/>
            </a:endParaRPr>
          </a:p>
        </p:txBody>
      </p:sp>
      <p:sp>
        <p:nvSpPr>
          <p:cNvPr id="5" name="TextBox 4">
            <a:extLst>
              <a:ext uri="{FF2B5EF4-FFF2-40B4-BE49-F238E27FC236}">
                <a16:creationId xmlns:a16="http://schemas.microsoft.com/office/drawing/2014/main" id="{C6DB44F8-D56F-7893-35B9-10304F9D0EF1}"/>
              </a:ext>
            </a:extLst>
          </p:cNvPr>
          <p:cNvSpPr txBox="1"/>
          <p:nvPr/>
        </p:nvSpPr>
        <p:spPr>
          <a:xfrm>
            <a:off x="1639109" y="4083037"/>
            <a:ext cx="7854988" cy="45134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838179" lvl="1" indent="-228594" defTabSz="1219170">
              <a:buFont typeface="Wingdings,Sans-Serif"/>
              <a:buChar char="Ø"/>
            </a:pPr>
            <a:r>
              <a:rPr lang="en-US" sz="2133">
                <a:solidFill>
                  <a:srgbClr val="262921"/>
                </a:solidFill>
                <a:latin typeface="Cambria"/>
                <a:ea typeface="Arial"/>
                <a:cs typeface="Arial"/>
              </a:rPr>
              <a:t> Infrastructure damage disrupts distribution </a:t>
            </a:r>
            <a:endParaRPr lang="en-US" sz="2133">
              <a:solidFill>
                <a:srgbClr val="FFFFFF"/>
              </a:solidFill>
              <a:latin typeface="Cambria"/>
              <a:ea typeface="Cambria"/>
              <a:cs typeface="Arial"/>
            </a:endParaRPr>
          </a:p>
        </p:txBody>
      </p:sp>
      <p:sp>
        <p:nvSpPr>
          <p:cNvPr id="8" name="TextBox 7">
            <a:extLst>
              <a:ext uri="{FF2B5EF4-FFF2-40B4-BE49-F238E27FC236}">
                <a16:creationId xmlns:a16="http://schemas.microsoft.com/office/drawing/2014/main" id="{E07D09B0-C51D-AF56-D863-4390C21AA72D}"/>
              </a:ext>
            </a:extLst>
          </p:cNvPr>
          <p:cNvSpPr txBox="1"/>
          <p:nvPr/>
        </p:nvSpPr>
        <p:spPr>
          <a:xfrm>
            <a:off x="1639108" y="4674481"/>
            <a:ext cx="6096000" cy="45134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838179" lvl="1" indent="-228594" defTabSz="1219170">
              <a:buFont typeface="Wingdings,Sans-Serif"/>
              <a:buChar char="Ø"/>
            </a:pPr>
            <a:r>
              <a:rPr lang="en-US" sz="2133">
                <a:solidFill>
                  <a:srgbClr val="262921"/>
                </a:solidFill>
                <a:latin typeface="Cambria"/>
                <a:ea typeface="Arial"/>
                <a:cs typeface="Arial"/>
              </a:rPr>
              <a:t> More aid ≠ better outcomes without access</a:t>
            </a:r>
            <a:endParaRPr lang="en-US" sz="2400">
              <a:solidFill>
                <a:srgbClr val="FFFFFF"/>
              </a:solidFill>
              <a:latin typeface="Arial"/>
            </a:endParaRPr>
          </a:p>
        </p:txBody>
      </p:sp>
    </p:spTree>
    <p:extLst>
      <p:ext uri="{BB962C8B-B14F-4D97-AF65-F5344CB8AC3E}">
        <p14:creationId xmlns:p14="http://schemas.microsoft.com/office/powerpoint/2010/main" val="137026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2" grpId="0"/>
      <p:bldP spid="4" grpId="0"/>
      <p:bldP spid="5"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3AA40-96D3-3FDB-22F4-1D93E3772027}"/>
            </a:ext>
          </a:extLst>
        </p:cNvPr>
        <p:cNvGrpSpPr/>
        <p:nvPr/>
      </p:nvGrpSpPr>
      <p:grpSpPr>
        <a:xfrm>
          <a:off x="0" y="0"/>
          <a:ext cx="0" cy="0"/>
          <a:chOff x="0" y="0"/>
          <a:chExt cx="0" cy="0"/>
        </a:xfrm>
      </p:grpSpPr>
      <p:sp>
        <p:nvSpPr>
          <p:cNvPr id="62" name="Rectangle 61">
            <a:extLst>
              <a:ext uri="{FF2B5EF4-FFF2-40B4-BE49-F238E27FC236}">
                <a16:creationId xmlns:a16="http://schemas.microsoft.com/office/drawing/2014/main" id="{29119143-28B9-A102-C4D1-77D5A48FCA38}"/>
              </a:ext>
            </a:extLst>
          </p:cNvPr>
          <p:cNvSpPr/>
          <p:nvPr/>
        </p:nvSpPr>
        <p:spPr>
          <a:xfrm>
            <a:off x="1142880" y="690836"/>
            <a:ext cx="9905760" cy="88848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defTabSz="1219170">
              <a:tabLst>
                <a:tab pos="0" algn="l"/>
              </a:tabLst>
            </a:pPr>
            <a:r>
              <a:rPr lang="en-US" sz="4267">
                <a:solidFill>
                  <a:srgbClr val="262921"/>
                </a:solidFill>
                <a:latin typeface="Cambria" panose="02040503050406030204" pitchFamily="18" charset="0"/>
              </a:rPr>
              <a:t>OPTIONS</a:t>
            </a:r>
            <a:endParaRPr lang="en-US" sz="2400">
              <a:solidFill>
                <a:srgbClr val="262921"/>
              </a:solidFill>
              <a:latin typeface="Cambria" panose="02040503050406030204" pitchFamily="18" charset="0"/>
            </a:endParaRPr>
          </a:p>
        </p:txBody>
      </p:sp>
      <p:sp>
        <p:nvSpPr>
          <p:cNvPr id="63" name="Rectangle 62">
            <a:extLst>
              <a:ext uri="{FF2B5EF4-FFF2-40B4-BE49-F238E27FC236}">
                <a16:creationId xmlns:a16="http://schemas.microsoft.com/office/drawing/2014/main" id="{F973F25C-541C-AE64-BF85-B7FFC0AB5740}"/>
              </a:ext>
            </a:extLst>
          </p:cNvPr>
          <p:cNvSpPr/>
          <p:nvPr/>
        </p:nvSpPr>
        <p:spPr>
          <a:xfrm>
            <a:off x="1142880" y="2540160"/>
            <a:ext cx="9905760" cy="330144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defTabSz="1219170">
              <a:lnSpc>
                <a:spcPct val="150000"/>
              </a:lnSpc>
              <a:tabLst>
                <a:tab pos="0" algn="l"/>
              </a:tabLst>
            </a:pPr>
            <a:endParaRPr lang="en-US" sz="1600">
              <a:solidFill>
                <a:srgbClr val="000000"/>
              </a:solidFill>
              <a:latin typeface="OpenSymbol"/>
            </a:endParaRPr>
          </a:p>
        </p:txBody>
      </p:sp>
      <p:graphicFrame>
        <p:nvGraphicFramePr>
          <p:cNvPr id="2" name="Table 1">
            <a:extLst>
              <a:ext uri="{FF2B5EF4-FFF2-40B4-BE49-F238E27FC236}">
                <a16:creationId xmlns:a16="http://schemas.microsoft.com/office/drawing/2014/main" id="{19386AAB-79A4-A581-D545-E3943E4A0664}"/>
              </a:ext>
            </a:extLst>
          </p:cNvPr>
          <p:cNvGraphicFramePr>
            <a:graphicFrameLocks noGrp="1"/>
          </p:cNvGraphicFramePr>
          <p:nvPr/>
        </p:nvGraphicFramePr>
        <p:xfrm>
          <a:off x="1142879" y="1579316"/>
          <a:ext cx="9905760" cy="3989067"/>
        </p:xfrm>
        <a:graphic>
          <a:graphicData uri="http://schemas.openxmlformats.org/drawingml/2006/table">
            <a:tbl>
              <a:tblPr firstRow="1" bandRow="1">
                <a:tableStyleId>{5C22544A-7EE6-4342-B048-85BDC9FD1C3A}</a:tableStyleId>
              </a:tblPr>
              <a:tblGrid>
                <a:gridCol w="2476440">
                  <a:extLst>
                    <a:ext uri="{9D8B030D-6E8A-4147-A177-3AD203B41FA5}">
                      <a16:colId xmlns:a16="http://schemas.microsoft.com/office/drawing/2014/main" val="2660146613"/>
                    </a:ext>
                  </a:extLst>
                </a:gridCol>
                <a:gridCol w="2476440">
                  <a:extLst>
                    <a:ext uri="{9D8B030D-6E8A-4147-A177-3AD203B41FA5}">
                      <a16:colId xmlns:a16="http://schemas.microsoft.com/office/drawing/2014/main" val="3606791929"/>
                    </a:ext>
                  </a:extLst>
                </a:gridCol>
                <a:gridCol w="2476440">
                  <a:extLst>
                    <a:ext uri="{9D8B030D-6E8A-4147-A177-3AD203B41FA5}">
                      <a16:colId xmlns:a16="http://schemas.microsoft.com/office/drawing/2014/main" val="2959759665"/>
                    </a:ext>
                  </a:extLst>
                </a:gridCol>
                <a:gridCol w="2476440">
                  <a:extLst>
                    <a:ext uri="{9D8B030D-6E8A-4147-A177-3AD203B41FA5}">
                      <a16:colId xmlns:a16="http://schemas.microsoft.com/office/drawing/2014/main" val="2763384078"/>
                    </a:ext>
                  </a:extLst>
                </a:gridCol>
              </a:tblGrid>
              <a:tr h="580011">
                <a:tc>
                  <a:txBody>
                    <a:bodyPr/>
                    <a:lstStyle/>
                    <a:p>
                      <a:r>
                        <a:rPr lang="en-US" sz="1900">
                          <a:latin typeface="Cambria" panose="02040503050406030204" pitchFamily="18" charset="0"/>
                        </a:rPr>
                        <a:t>Options</a:t>
                      </a:r>
                    </a:p>
                  </a:txBody>
                  <a:tcPr marL="121920" marR="121920" marT="60960" marB="60960"/>
                </a:tc>
                <a:tc>
                  <a:txBody>
                    <a:bodyPr/>
                    <a:lstStyle/>
                    <a:p>
                      <a:r>
                        <a:rPr lang="en-US" sz="1900">
                          <a:latin typeface="Cambria" panose="02040503050406030204" pitchFamily="18" charset="0"/>
                        </a:rPr>
                        <a:t>Drivers</a:t>
                      </a:r>
                    </a:p>
                  </a:txBody>
                  <a:tcPr marL="121920" marR="121920" marT="60960" marB="60960"/>
                </a:tc>
                <a:tc>
                  <a:txBody>
                    <a:bodyPr/>
                    <a:lstStyle/>
                    <a:p>
                      <a:r>
                        <a:rPr lang="en-US" sz="1900">
                          <a:latin typeface="Cambria" panose="02040503050406030204" pitchFamily="18" charset="0"/>
                        </a:rPr>
                        <a:t>Pros</a:t>
                      </a:r>
                    </a:p>
                  </a:txBody>
                  <a:tcPr marL="121920" marR="121920" marT="60960" marB="60960"/>
                </a:tc>
                <a:tc>
                  <a:txBody>
                    <a:bodyPr/>
                    <a:lstStyle/>
                    <a:p>
                      <a:r>
                        <a:rPr lang="en-US" sz="1900">
                          <a:latin typeface="Cambria" panose="02040503050406030204" pitchFamily="18" charset="0"/>
                        </a:rPr>
                        <a:t>Cons</a:t>
                      </a:r>
                    </a:p>
                  </a:txBody>
                  <a:tcPr marL="121920" marR="121920" marT="60960" marB="60960"/>
                </a:tc>
                <a:extLst>
                  <a:ext uri="{0D108BD9-81ED-4DB2-BD59-A6C34878D82A}">
                    <a16:rowId xmlns:a16="http://schemas.microsoft.com/office/drawing/2014/main" val="2473395106"/>
                  </a:ext>
                </a:extLst>
              </a:tr>
              <a:tr h="1136352">
                <a:tc>
                  <a:txBody>
                    <a:bodyPr/>
                    <a:lstStyle/>
                    <a:p>
                      <a:pPr marL="0" indent="0">
                        <a:buNone/>
                      </a:pPr>
                      <a:r>
                        <a:rPr lang="en-US" sz="1900">
                          <a:solidFill>
                            <a:schemeClr val="bg1"/>
                          </a:solidFill>
                          <a:latin typeface="Cambria"/>
                        </a:rPr>
                        <a:t>Coordinated Inspection Protocols</a:t>
                      </a:r>
                    </a:p>
                    <a:p>
                      <a:endParaRPr lang="en-US" sz="1900">
                        <a:solidFill>
                          <a:schemeClr val="bg1"/>
                        </a:solidFill>
                        <a:latin typeface="Cambria" panose="02040503050406030204" pitchFamily="18" charset="0"/>
                      </a:endParaRPr>
                    </a:p>
                  </a:txBody>
                  <a:tcPr marL="121920" marR="121920" marT="60960" marB="60960"/>
                </a:tc>
                <a:tc>
                  <a:txBody>
                    <a:bodyPr/>
                    <a:lstStyle/>
                    <a:p>
                      <a:r>
                        <a:rPr lang="en-US" sz="1900">
                          <a:solidFill>
                            <a:schemeClr val="bg1"/>
                          </a:solidFill>
                          <a:latin typeface="Cambria" panose="02040503050406030204" pitchFamily="18" charset="0"/>
                        </a:rPr>
                        <a:t>Delays at crossings</a:t>
                      </a:r>
                    </a:p>
                  </a:txBody>
                  <a:tcPr marL="121920" marR="121920" marT="60960" marB="60960"/>
                </a:tc>
                <a:tc>
                  <a:txBody>
                    <a:bodyPr/>
                    <a:lstStyle/>
                    <a:p>
                      <a:r>
                        <a:rPr lang="en-US" sz="1900" dirty="0">
                          <a:solidFill>
                            <a:schemeClr val="bg1"/>
                          </a:solidFill>
                          <a:latin typeface="Cambria"/>
                        </a:rPr>
                        <a:t>Faster, standardized delivery</a:t>
                      </a:r>
                    </a:p>
                  </a:txBody>
                  <a:tcPr marL="121920" marR="121920" marT="60960" marB="60960"/>
                </a:tc>
                <a:tc>
                  <a:txBody>
                    <a:bodyPr/>
                    <a:lstStyle/>
                    <a:p>
                      <a:r>
                        <a:rPr lang="en-US" sz="1900">
                          <a:solidFill>
                            <a:schemeClr val="bg1"/>
                          </a:solidFill>
                          <a:latin typeface="Cambria" panose="02040503050406030204" pitchFamily="18" charset="0"/>
                        </a:rPr>
                        <a:t>Requires Israeli agreement; complex rollout</a:t>
                      </a:r>
                    </a:p>
                  </a:txBody>
                  <a:tcPr marL="121920" marR="121920" marT="60960" marB="60960"/>
                </a:tc>
                <a:extLst>
                  <a:ext uri="{0D108BD9-81ED-4DB2-BD59-A6C34878D82A}">
                    <a16:rowId xmlns:a16="http://schemas.microsoft.com/office/drawing/2014/main" val="2660874644"/>
                  </a:ext>
                </a:extLst>
              </a:tr>
              <a:tr h="1136352">
                <a:tc>
                  <a:txBody>
                    <a:bodyPr/>
                    <a:lstStyle/>
                    <a:p>
                      <a:pPr marL="0" marR="0" lvl="0" indent="0" algn="l" rtl="0" eaLnBrk="1" fontAlgn="auto" latinLnBrk="0" hangingPunct="1">
                        <a:lnSpc>
                          <a:spcPct val="100000"/>
                        </a:lnSpc>
                        <a:spcBef>
                          <a:spcPts val="0"/>
                        </a:spcBef>
                        <a:spcAft>
                          <a:spcPts val="0"/>
                        </a:spcAft>
                        <a:buClrTx/>
                        <a:buSzTx/>
                        <a:buFontTx/>
                        <a:buNone/>
                      </a:pPr>
                      <a:r>
                        <a:rPr lang="en-US" sz="1900" b="0" i="0" u="none" strike="noStrike" noProof="0">
                          <a:solidFill>
                            <a:schemeClr val="bg1"/>
                          </a:solidFill>
                          <a:latin typeface="Cambria"/>
                          <a:ea typeface="Cambria"/>
                        </a:rPr>
                        <a:t>Strengthen OCHA Engagement</a:t>
                      </a:r>
                      <a:endParaRPr lang="en-US" sz="1900">
                        <a:solidFill>
                          <a:schemeClr val="bg1"/>
                        </a:solidFill>
                        <a:latin typeface="Cambria"/>
                      </a:endParaRPr>
                    </a:p>
                    <a:p>
                      <a:endParaRPr lang="en-US" sz="1900">
                        <a:solidFill>
                          <a:schemeClr val="bg1"/>
                        </a:solidFill>
                        <a:latin typeface="Cambria" panose="02040503050406030204" pitchFamily="18" charset="0"/>
                      </a:endParaRPr>
                    </a:p>
                  </a:txBody>
                  <a:tcPr marL="121920" marR="121920" marT="60960" marB="60960"/>
                </a:tc>
                <a:tc>
                  <a:txBody>
                    <a:bodyPr/>
                    <a:lstStyle/>
                    <a:p>
                      <a:r>
                        <a:rPr lang="en-US" sz="1900" dirty="0">
                          <a:solidFill>
                            <a:schemeClr val="bg1"/>
                          </a:solidFill>
                          <a:latin typeface="Cambria" panose="02040503050406030204" pitchFamily="18" charset="0"/>
                        </a:rPr>
                        <a:t>Internal inefficiencies in certain UN bodies</a:t>
                      </a:r>
                    </a:p>
                    <a:p>
                      <a:endParaRPr lang="en-US" sz="1900" dirty="0">
                        <a:solidFill>
                          <a:schemeClr val="bg1"/>
                        </a:solidFill>
                        <a:latin typeface="Cambria" panose="02040503050406030204" pitchFamily="18" charset="0"/>
                      </a:endParaRPr>
                    </a:p>
                  </a:txBody>
                  <a:tcPr marL="121920" marR="121920" marT="60960" marB="60960"/>
                </a:tc>
                <a:tc>
                  <a:txBody>
                    <a:bodyPr/>
                    <a:lstStyle/>
                    <a:p>
                      <a:r>
                        <a:rPr lang="en-US" sz="1900" dirty="0">
                          <a:solidFill>
                            <a:schemeClr val="bg1"/>
                          </a:solidFill>
                          <a:latin typeface="Cambria"/>
                        </a:rPr>
                        <a:t>Improves responsiveness, politically feasible </a:t>
                      </a:r>
                    </a:p>
                  </a:txBody>
                  <a:tcPr marL="121920" marR="121920" marT="60960" marB="60960"/>
                </a:tc>
                <a:tc>
                  <a:txBody>
                    <a:bodyPr/>
                    <a:lstStyle/>
                    <a:p>
                      <a:r>
                        <a:rPr lang="en-US" sz="1900" dirty="0">
                          <a:solidFill>
                            <a:schemeClr val="bg1"/>
                          </a:solidFill>
                          <a:latin typeface="Cambria" panose="02040503050406030204" pitchFamily="18" charset="0"/>
                        </a:rPr>
                        <a:t>Delays in structural change</a:t>
                      </a:r>
                    </a:p>
                  </a:txBody>
                  <a:tcPr marL="121920" marR="121920" marT="60960" marB="60960"/>
                </a:tc>
                <a:extLst>
                  <a:ext uri="{0D108BD9-81ED-4DB2-BD59-A6C34878D82A}">
                    <a16:rowId xmlns:a16="http://schemas.microsoft.com/office/drawing/2014/main" val="2101987967"/>
                  </a:ext>
                </a:extLst>
              </a:tr>
              <a:tr h="1136352">
                <a:tc>
                  <a:txBody>
                    <a:bodyPr/>
                    <a:lstStyle/>
                    <a:p>
                      <a:pPr marL="0" marR="0" lvl="0" indent="0" algn="l" rtl="0" eaLnBrk="1" fontAlgn="auto" latinLnBrk="0" hangingPunct="1">
                        <a:lnSpc>
                          <a:spcPct val="100000"/>
                        </a:lnSpc>
                        <a:spcBef>
                          <a:spcPts val="0"/>
                        </a:spcBef>
                        <a:spcAft>
                          <a:spcPts val="0"/>
                        </a:spcAft>
                        <a:buClrTx/>
                        <a:buSzTx/>
                        <a:buFontTx/>
                        <a:buNone/>
                      </a:pPr>
                      <a:r>
                        <a:rPr lang="en-US" sz="1900">
                          <a:solidFill>
                            <a:schemeClr val="bg1"/>
                          </a:solidFill>
                          <a:latin typeface="Cambria"/>
                        </a:rPr>
                        <a:t>Deepen Member </a:t>
                      </a:r>
                      <a:r>
                        <a:rPr lang="en-US" sz="1900" dirty="0">
                          <a:solidFill>
                            <a:schemeClr val="bg1"/>
                          </a:solidFill>
                          <a:latin typeface="Cambria"/>
                        </a:rPr>
                        <a:t>State Coordination</a:t>
                      </a:r>
                    </a:p>
                    <a:p>
                      <a:endParaRPr lang="en-US" sz="1900">
                        <a:solidFill>
                          <a:schemeClr val="bg1"/>
                        </a:solidFill>
                        <a:latin typeface="Cambria" panose="02040503050406030204" pitchFamily="18" charset="0"/>
                      </a:endParaRP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solidFill>
                            <a:schemeClr val="bg1"/>
                          </a:solidFill>
                          <a:latin typeface="Cambria" panose="02040503050406030204" pitchFamily="18" charset="0"/>
                        </a:rPr>
                        <a:t>Political leverage of UN members</a:t>
                      </a:r>
                    </a:p>
                    <a:p>
                      <a:endParaRPr lang="en-US" sz="1900" dirty="0">
                        <a:solidFill>
                          <a:schemeClr val="bg1"/>
                        </a:solidFill>
                        <a:latin typeface="Cambria" panose="02040503050406030204" pitchFamily="18" charset="0"/>
                      </a:endParaRPr>
                    </a:p>
                  </a:txBody>
                  <a:tcPr marL="121920" marR="121920" marT="60960" marB="60960"/>
                </a:tc>
                <a:tc>
                  <a:txBody>
                    <a:bodyPr/>
                    <a:lstStyle/>
                    <a:p>
                      <a:r>
                        <a:rPr lang="en-US" sz="1900">
                          <a:solidFill>
                            <a:schemeClr val="bg1"/>
                          </a:solidFill>
                          <a:latin typeface="Cambria"/>
                        </a:rPr>
                        <a:t>Advances geopolitical stability, conflict de-escalation </a:t>
                      </a:r>
                    </a:p>
                  </a:txBody>
                  <a:tcPr marL="121920" marR="121920" marT="60960" marB="60960"/>
                </a:tc>
                <a:tc>
                  <a:txBody>
                    <a:bodyPr/>
                    <a:lstStyle/>
                    <a:p>
                      <a:r>
                        <a:rPr lang="en-US" sz="1900" dirty="0">
                          <a:solidFill>
                            <a:schemeClr val="bg1"/>
                          </a:solidFill>
                          <a:latin typeface="Cambria" panose="02040503050406030204" pitchFamily="18" charset="0"/>
                        </a:rPr>
                        <a:t>Politically sensitive, incremental progress</a:t>
                      </a:r>
                    </a:p>
                  </a:txBody>
                  <a:tcPr marL="121920" marR="121920" marT="60960" marB="60960"/>
                </a:tc>
                <a:extLst>
                  <a:ext uri="{0D108BD9-81ED-4DB2-BD59-A6C34878D82A}">
                    <a16:rowId xmlns:a16="http://schemas.microsoft.com/office/drawing/2014/main" val="2634480766"/>
                  </a:ext>
                </a:extLst>
              </a:tr>
            </a:tbl>
          </a:graphicData>
        </a:graphic>
      </p:graphicFrame>
    </p:spTree>
    <p:extLst>
      <p:ext uri="{BB962C8B-B14F-4D97-AF65-F5344CB8AC3E}">
        <p14:creationId xmlns:p14="http://schemas.microsoft.com/office/powerpoint/2010/main" val="399562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7AF48-5250-9D74-24D9-DAF342B03793}"/>
            </a:ext>
          </a:extLst>
        </p:cNvPr>
        <p:cNvGrpSpPr/>
        <p:nvPr/>
      </p:nvGrpSpPr>
      <p:grpSpPr>
        <a:xfrm>
          <a:off x="0" y="0"/>
          <a:ext cx="0" cy="0"/>
          <a:chOff x="0" y="0"/>
          <a:chExt cx="0" cy="0"/>
        </a:xfrm>
      </p:grpSpPr>
      <p:sp>
        <p:nvSpPr>
          <p:cNvPr id="73" name="Rectangle 72">
            <a:extLst>
              <a:ext uri="{FF2B5EF4-FFF2-40B4-BE49-F238E27FC236}">
                <a16:creationId xmlns:a16="http://schemas.microsoft.com/office/drawing/2014/main" id="{426A0EAF-3335-E71F-A1D7-FC5FAF06AA64}"/>
              </a:ext>
            </a:extLst>
          </p:cNvPr>
          <p:cNvSpPr/>
          <p:nvPr/>
        </p:nvSpPr>
        <p:spPr>
          <a:xfrm>
            <a:off x="1142880" y="1016160"/>
            <a:ext cx="9905760" cy="88848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defTabSz="1219170">
              <a:tabLst>
                <a:tab pos="0" algn="l"/>
              </a:tabLst>
            </a:pPr>
            <a:r>
              <a:rPr lang="en-US" sz="4267">
                <a:solidFill>
                  <a:srgbClr val="262921"/>
                </a:solidFill>
                <a:latin typeface="Cambria" panose="02040503050406030204" pitchFamily="18" charset="0"/>
              </a:rPr>
              <a:t>RECOMMENDATIONS</a:t>
            </a:r>
            <a:endParaRPr lang="en-US" sz="2133">
              <a:solidFill>
                <a:srgbClr val="262921"/>
              </a:solidFill>
              <a:latin typeface="Cambria" panose="02040503050406030204" pitchFamily="18" charset="0"/>
            </a:endParaRPr>
          </a:p>
        </p:txBody>
      </p:sp>
      <p:sp>
        <p:nvSpPr>
          <p:cNvPr id="74" name="Rectangle 73">
            <a:extLst>
              <a:ext uri="{FF2B5EF4-FFF2-40B4-BE49-F238E27FC236}">
                <a16:creationId xmlns:a16="http://schemas.microsoft.com/office/drawing/2014/main" id="{E1514584-7A2C-380E-A61B-E7AF7E2D8AA0}"/>
              </a:ext>
            </a:extLst>
          </p:cNvPr>
          <p:cNvSpPr/>
          <p:nvPr/>
        </p:nvSpPr>
        <p:spPr>
          <a:xfrm>
            <a:off x="1142880" y="1904641"/>
            <a:ext cx="9905760" cy="558092"/>
          </a:xfrm>
          <a:prstGeom prst="rect">
            <a:avLst/>
          </a:prstGeom>
          <a:noFill/>
          <a:ln w="0">
            <a:noFill/>
          </a:ln>
        </p:spPr>
        <p:style>
          <a:lnRef idx="0">
            <a:scrgbClr r="0" g="0" b="0"/>
          </a:lnRef>
          <a:fillRef idx="0">
            <a:scrgbClr r="0" g="0" b="0"/>
          </a:fillRef>
          <a:effectRef idx="0">
            <a:scrgbClr r="0" g="0" b="0"/>
          </a:effectRef>
          <a:fontRef idx="minor"/>
        </p:style>
        <p:txBody>
          <a:bodyPr lIns="121920" tIns="60960" rIns="121920" bIns="60960" anchor="t">
            <a:normAutofit/>
          </a:bodyPr>
          <a:lstStyle/>
          <a:p>
            <a:pPr marL="380990" indent="-380990" defTabSz="1219170">
              <a:buFont typeface="Wingdings" pitchFamily="2" charset="2"/>
              <a:buChar char="Ø"/>
            </a:pPr>
            <a:r>
              <a:rPr lang="en-US" sz="2400">
                <a:solidFill>
                  <a:srgbClr val="262921"/>
                </a:solidFill>
                <a:latin typeface="Cambria"/>
                <a:ea typeface="Cambria"/>
              </a:rPr>
              <a:t>Option 1 and Option 2 + 3 (Combined Approach)</a:t>
            </a:r>
          </a:p>
        </p:txBody>
      </p:sp>
      <p:sp>
        <p:nvSpPr>
          <p:cNvPr id="2" name="TextBox 1">
            <a:extLst>
              <a:ext uri="{FF2B5EF4-FFF2-40B4-BE49-F238E27FC236}">
                <a16:creationId xmlns:a16="http://schemas.microsoft.com/office/drawing/2014/main" id="{F6EEF4D9-9639-56C3-E654-6E7E241516FF}"/>
              </a:ext>
            </a:extLst>
          </p:cNvPr>
          <p:cNvSpPr txBox="1"/>
          <p:nvPr/>
        </p:nvSpPr>
        <p:spPr>
          <a:xfrm>
            <a:off x="2041625" y="2585401"/>
            <a:ext cx="7092108" cy="59888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990575" lvl="1" indent="-380990" defTabSz="1219170">
              <a:lnSpc>
                <a:spcPts val="4300"/>
              </a:lnSpc>
              <a:buFont typeface="Wingdings,Sans-Serif"/>
              <a:buChar char="Ø"/>
            </a:pPr>
            <a:r>
              <a:rPr lang="en-US" sz="2133">
                <a:solidFill>
                  <a:srgbClr val="262921"/>
                </a:solidFill>
                <a:latin typeface="Cambria"/>
                <a:ea typeface="Cambria"/>
                <a:cs typeface="Arial"/>
              </a:rPr>
              <a:t>Negotiate Israel inspection pilot agreement </a:t>
            </a:r>
          </a:p>
        </p:txBody>
      </p:sp>
      <p:sp>
        <p:nvSpPr>
          <p:cNvPr id="3" name="TextBox 2">
            <a:extLst>
              <a:ext uri="{FF2B5EF4-FFF2-40B4-BE49-F238E27FC236}">
                <a16:creationId xmlns:a16="http://schemas.microsoft.com/office/drawing/2014/main" id="{B6F40A3E-D01B-9DD8-74DB-B7CC3FD14CE1}"/>
              </a:ext>
            </a:extLst>
          </p:cNvPr>
          <p:cNvSpPr txBox="1"/>
          <p:nvPr/>
        </p:nvSpPr>
        <p:spPr>
          <a:xfrm>
            <a:off x="2041624" y="3026559"/>
            <a:ext cx="6096000" cy="704680"/>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990575" lvl="1" indent="-380990" defTabSz="1219170">
              <a:lnSpc>
                <a:spcPts val="5447"/>
              </a:lnSpc>
              <a:buFont typeface="Wingdings,Sans-Serif"/>
              <a:buChar char="Ø"/>
            </a:pPr>
            <a:r>
              <a:rPr lang="en-US" sz="2133">
                <a:solidFill>
                  <a:srgbClr val="262921"/>
                </a:solidFill>
                <a:latin typeface="Cambria"/>
                <a:ea typeface="Cambria"/>
                <a:cs typeface="Arial"/>
              </a:rPr>
              <a:t>Launch time-bound technical pilot</a:t>
            </a:r>
            <a:endParaRPr lang="en-US" sz="2133">
              <a:solidFill>
                <a:srgbClr val="FFFFFF"/>
              </a:solidFill>
              <a:latin typeface="Cambria"/>
              <a:ea typeface="Cambria"/>
              <a:cs typeface="Arial"/>
            </a:endParaRPr>
          </a:p>
        </p:txBody>
      </p:sp>
      <p:sp>
        <p:nvSpPr>
          <p:cNvPr id="4" name="TextBox 3">
            <a:extLst>
              <a:ext uri="{FF2B5EF4-FFF2-40B4-BE49-F238E27FC236}">
                <a16:creationId xmlns:a16="http://schemas.microsoft.com/office/drawing/2014/main" id="{EC91AE68-9450-97B3-401E-F8F961694EB3}"/>
              </a:ext>
            </a:extLst>
          </p:cNvPr>
          <p:cNvSpPr txBox="1"/>
          <p:nvPr/>
        </p:nvSpPr>
        <p:spPr>
          <a:xfrm>
            <a:off x="2041625" y="4338692"/>
            <a:ext cx="8882348" cy="45134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990575" lvl="1" indent="-380990" defTabSz="1219170">
              <a:buFont typeface="Wingdings,Sans-Serif"/>
              <a:buChar char="Ø"/>
            </a:pPr>
            <a:r>
              <a:rPr lang="en-US" sz="2133">
                <a:solidFill>
                  <a:srgbClr val="262921"/>
                </a:solidFill>
                <a:latin typeface="Cambria"/>
                <a:ea typeface="Cambria"/>
                <a:cs typeface="Arial"/>
              </a:rPr>
              <a:t>Strengthen OCHA and member state coordination capacity</a:t>
            </a:r>
            <a:r>
              <a:rPr lang="en-US" sz="2133">
                <a:solidFill>
                  <a:srgbClr val="FFFFFF"/>
                </a:solidFill>
                <a:latin typeface="Cambria"/>
                <a:ea typeface="Cambria"/>
                <a:cs typeface="Arial"/>
              </a:rPr>
              <a:t> </a:t>
            </a:r>
            <a:endParaRPr lang="en-US" sz="2133">
              <a:solidFill>
                <a:srgbClr val="262921"/>
              </a:solidFill>
              <a:latin typeface="Cambria"/>
              <a:ea typeface="Cambria"/>
              <a:cs typeface="Arial"/>
            </a:endParaRPr>
          </a:p>
        </p:txBody>
      </p:sp>
      <p:sp>
        <p:nvSpPr>
          <p:cNvPr id="5" name="TextBox 4">
            <a:extLst>
              <a:ext uri="{FF2B5EF4-FFF2-40B4-BE49-F238E27FC236}">
                <a16:creationId xmlns:a16="http://schemas.microsoft.com/office/drawing/2014/main" id="{E2E968D2-BF31-E12D-127F-F8329AD61BDC}"/>
              </a:ext>
            </a:extLst>
          </p:cNvPr>
          <p:cNvSpPr txBox="1"/>
          <p:nvPr/>
        </p:nvSpPr>
        <p:spPr>
          <a:xfrm>
            <a:off x="2041624" y="4895440"/>
            <a:ext cx="6096000" cy="45134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990575" lvl="1" indent="-380990" defTabSz="1219170">
              <a:buFont typeface="Wingdings,Sans-Serif"/>
              <a:buChar char="Ø"/>
            </a:pPr>
            <a:r>
              <a:rPr lang="en-US" sz="2133">
                <a:solidFill>
                  <a:srgbClr val="262921"/>
                </a:solidFill>
                <a:latin typeface="Cambria"/>
                <a:ea typeface="Cambria"/>
                <a:cs typeface="Arial"/>
              </a:rPr>
              <a:t>UN anchors aid as core priority </a:t>
            </a:r>
          </a:p>
        </p:txBody>
      </p:sp>
      <p:sp>
        <p:nvSpPr>
          <p:cNvPr id="6" name="TextBox 5">
            <a:extLst>
              <a:ext uri="{FF2B5EF4-FFF2-40B4-BE49-F238E27FC236}">
                <a16:creationId xmlns:a16="http://schemas.microsoft.com/office/drawing/2014/main" id="{799CB846-ACCC-A132-1248-D491CECD6189}"/>
              </a:ext>
            </a:extLst>
          </p:cNvPr>
          <p:cNvSpPr txBox="1"/>
          <p:nvPr/>
        </p:nvSpPr>
        <p:spPr>
          <a:xfrm>
            <a:off x="2041624" y="3819332"/>
            <a:ext cx="6096000" cy="77957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990575" lvl="1" indent="-380990" defTabSz="1219170">
              <a:buFont typeface="Wingdings,Sans-Serif"/>
              <a:buChar char="Ø"/>
            </a:pPr>
            <a:r>
              <a:rPr lang="en-US" sz="2133">
                <a:solidFill>
                  <a:srgbClr val="262921"/>
                </a:solidFill>
                <a:latin typeface="Cambria"/>
                <a:ea typeface="Cambria"/>
                <a:cs typeface="Arial"/>
              </a:rPr>
              <a:t>Fast-track pre-cleared aid convoys​</a:t>
            </a:r>
            <a:endParaRPr lang="en-US" sz="2400">
              <a:solidFill>
                <a:srgbClr val="262921"/>
              </a:solidFill>
              <a:latin typeface="Arial"/>
            </a:endParaRPr>
          </a:p>
          <a:p>
            <a:pPr algn="ctr" defTabSz="1219170"/>
            <a:endParaRPr lang="en-US" sz="2133">
              <a:solidFill>
                <a:srgbClr val="FFFFFF"/>
              </a:solidFill>
              <a:latin typeface="Cambria"/>
              <a:ea typeface="Cambria"/>
            </a:endParaRPr>
          </a:p>
        </p:txBody>
      </p:sp>
      <p:sp>
        <p:nvSpPr>
          <p:cNvPr id="7" name="TextBox 6">
            <a:extLst>
              <a:ext uri="{FF2B5EF4-FFF2-40B4-BE49-F238E27FC236}">
                <a16:creationId xmlns:a16="http://schemas.microsoft.com/office/drawing/2014/main" id="{528B400E-1FB8-B32F-CCBE-4167A08C38DE}"/>
              </a:ext>
            </a:extLst>
          </p:cNvPr>
          <p:cNvSpPr txBox="1"/>
          <p:nvPr/>
        </p:nvSpPr>
        <p:spPr>
          <a:xfrm>
            <a:off x="9504948" y="5955633"/>
            <a:ext cx="6096000" cy="984885"/>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1219170"/>
            <a:r>
              <a:rPr lang="en-US" sz="3200">
                <a:solidFill>
                  <a:srgbClr val="262921"/>
                </a:solidFill>
                <a:latin typeface="Cambria"/>
                <a:ea typeface="Cambria"/>
              </a:rPr>
              <a:t>Thank you. </a:t>
            </a:r>
          </a:p>
          <a:p>
            <a:pPr algn="ctr" defTabSz="1219170"/>
            <a:endParaRPr lang="en-US" sz="2400">
              <a:solidFill>
                <a:srgbClr val="FFFFFF"/>
              </a:solidFill>
              <a:latin typeface="Arial"/>
            </a:endParaRPr>
          </a:p>
        </p:txBody>
      </p:sp>
    </p:spTree>
    <p:extLst>
      <p:ext uri="{BB962C8B-B14F-4D97-AF65-F5344CB8AC3E}">
        <p14:creationId xmlns:p14="http://schemas.microsoft.com/office/powerpoint/2010/main" val="181697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2" grpId="0"/>
      <p:bldP spid="3" grpId="0"/>
      <p:bldP spid="4" grpId="0"/>
      <p:bldP spid="5" grpId="0"/>
      <p:bldP spid="6"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2020A-D954-082E-1305-6E41B27B321C}"/>
            </a:ext>
          </a:extLst>
        </p:cNvPr>
        <p:cNvGrpSpPr/>
        <p:nvPr/>
      </p:nvGrpSpPr>
      <p:grpSpPr>
        <a:xfrm>
          <a:off x="0" y="0"/>
          <a:ext cx="0" cy="0"/>
          <a:chOff x="0" y="0"/>
          <a:chExt cx="0" cy="0"/>
        </a:xfrm>
      </p:grpSpPr>
      <p:pic>
        <p:nvPicPr>
          <p:cNvPr id="7" name="Picture 6" descr="A white house with columns and a flag&#10;&#10;AI-generated content may be incorrect.">
            <a:extLst>
              <a:ext uri="{FF2B5EF4-FFF2-40B4-BE49-F238E27FC236}">
                <a16:creationId xmlns:a16="http://schemas.microsoft.com/office/drawing/2014/main" id="{B3413862-38FD-887D-8AA5-C26ADE4988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5758" y="2459754"/>
            <a:ext cx="3936428" cy="2743200"/>
          </a:xfrm>
          <a:prstGeom prst="rect">
            <a:avLst/>
          </a:prstGeom>
        </p:spPr>
      </p:pic>
      <p:sp>
        <p:nvSpPr>
          <p:cNvPr id="3" name="TextBox 2">
            <a:extLst>
              <a:ext uri="{FF2B5EF4-FFF2-40B4-BE49-F238E27FC236}">
                <a16:creationId xmlns:a16="http://schemas.microsoft.com/office/drawing/2014/main" id="{F3BD3AE9-CF95-9CAE-22BF-8BAB718815D6}"/>
              </a:ext>
            </a:extLst>
          </p:cNvPr>
          <p:cNvSpPr txBox="1"/>
          <p:nvPr/>
        </p:nvSpPr>
        <p:spPr>
          <a:xfrm>
            <a:off x="3873244" y="780288"/>
            <a:ext cx="4445512" cy="646331"/>
          </a:xfrm>
          <a:prstGeom prst="rect">
            <a:avLst/>
          </a:prstGeom>
          <a:noFill/>
        </p:spPr>
        <p:txBody>
          <a:bodyPr wrap="none" rtlCol="0">
            <a:spAutoFit/>
          </a:bodyPr>
          <a:lstStyle/>
          <a:p>
            <a:r>
              <a:rPr lang="en-US" sz="3600" dirty="0"/>
              <a:t>CONGRATULATIONS!</a:t>
            </a:r>
          </a:p>
        </p:txBody>
      </p:sp>
      <p:pic>
        <p:nvPicPr>
          <p:cNvPr id="2" name="Picture 2">
            <a:extLst>
              <a:ext uri="{FF2B5EF4-FFF2-40B4-BE49-F238E27FC236}">
                <a16:creationId xmlns:a16="http://schemas.microsoft.com/office/drawing/2014/main" id="{516EDB9C-E427-FB6B-4A6E-BAF8E0E762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2388" y="2274558"/>
            <a:ext cx="3352736" cy="2855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895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42A42A-1254-46C0-A467-EAC2A7F67E15}"/>
              </a:ext>
            </a:extLst>
          </p:cNvPr>
          <p:cNvSpPr txBox="1"/>
          <p:nvPr/>
        </p:nvSpPr>
        <p:spPr>
          <a:xfrm>
            <a:off x="5099573" y="1097841"/>
            <a:ext cx="1992853" cy="646331"/>
          </a:xfrm>
          <a:prstGeom prst="rect">
            <a:avLst/>
          </a:prstGeom>
          <a:noFill/>
        </p:spPr>
        <p:txBody>
          <a:bodyPr wrap="none" rtlCol="0">
            <a:spAutoFit/>
          </a:bodyPr>
          <a:lstStyle/>
          <a:p>
            <a:r>
              <a:rPr lang="en-US" sz="3600" dirty="0"/>
              <a:t>WRAPUP</a:t>
            </a:r>
          </a:p>
        </p:txBody>
      </p:sp>
      <p:pic>
        <p:nvPicPr>
          <p:cNvPr id="4" name="Picture 3" descr="A picture containing text, floor&#10;&#10;Description automatically generated">
            <a:extLst>
              <a:ext uri="{FF2B5EF4-FFF2-40B4-BE49-F238E27FC236}">
                <a16:creationId xmlns:a16="http://schemas.microsoft.com/office/drawing/2014/main" id="{8BA08303-38FB-4C66-9D6C-DC3DB08EE1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0741" y="2486025"/>
            <a:ext cx="4572000" cy="3048000"/>
          </a:xfrm>
          <a:prstGeom prst="rect">
            <a:avLst/>
          </a:prstGeom>
        </p:spPr>
      </p:pic>
    </p:spTree>
    <p:extLst>
      <p:ext uri="{BB962C8B-B14F-4D97-AF65-F5344CB8AC3E}">
        <p14:creationId xmlns:p14="http://schemas.microsoft.com/office/powerpoint/2010/main" val="7110019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4589D2-A0BE-4EEF-9BAD-933C212646B2}"/>
              </a:ext>
            </a:extLst>
          </p:cNvPr>
          <p:cNvSpPr txBox="1"/>
          <p:nvPr/>
        </p:nvSpPr>
        <p:spPr>
          <a:xfrm>
            <a:off x="1309310" y="808138"/>
            <a:ext cx="2521844" cy="523220"/>
          </a:xfrm>
          <a:prstGeom prst="rect">
            <a:avLst/>
          </a:prstGeom>
          <a:noFill/>
        </p:spPr>
        <p:txBody>
          <a:bodyPr wrap="none" rtlCol="0">
            <a:spAutoFit/>
          </a:bodyPr>
          <a:lstStyle/>
          <a:p>
            <a:r>
              <a:rPr lang="en-US" sz="2800" dirty="0"/>
              <a:t>Looking back …</a:t>
            </a:r>
          </a:p>
        </p:txBody>
      </p:sp>
      <p:sp>
        <p:nvSpPr>
          <p:cNvPr id="3" name="TextBox 2">
            <a:extLst>
              <a:ext uri="{FF2B5EF4-FFF2-40B4-BE49-F238E27FC236}">
                <a16:creationId xmlns:a16="http://schemas.microsoft.com/office/drawing/2014/main" id="{18097F7A-5E8E-45FE-8E4A-C77659E4998A}"/>
              </a:ext>
            </a:extLst>
          </p:cNvPr>
          <p:cNvSpPr txBox="1"/>
          <p:nvPr/>
        </p:nvSpPr>
        <p:spPr>
          <a:xfrm>
            <a:off x="4209678" y="808138"/>
            <a:ext cx="3578224" cy="523220"/>
          </a:xfrm>
          <a:prstGeom prst="rect">
            <a:avLst/>
          </a:prstGeom>
          <a:noFill/>
        </p:spPr>
        <p:txBody>
          <a:bodyPr wrap="none" rtlCol="0">
            <a:spAutoFit/>
          </a:bodyPr>
          <a:lstStyle/>
          <a:p>
            <a:r>
              <a:rPr lang="en-US" sz="2800" dirty="0"/>
              <a:t>Substance and Process</a:t>
            </a:r>
          </a:p>
        </p:txBody>
      </p:sp>
      <p:sp>
        <p:nvSpPr>
          <p:cNvPr id="4" name="TextBox 3">
            <a:extLst>
              <a:ext uri="{FF2B5EF4-FFF2-40B4-BE49-F238E27FC236}">
                <a16:creationId xmlns:a16="http://schemas.microsoft.com/office/drawing/2014/main" id="{811FE60A-F429-499C-A06D-66067FD9FED5}"/>
              </a:ext>
            </a:extLst>
          </p:cNvPr>
          <p:cNvSpPr txBox="1"/>
          <p:nvPr/>
        </p:nvSpPr>
        <p:spPr>
          <a:xfrm>
            <a:off x="1309310" y="2337962"/>
            <a:ext cx="3871957" cy="1938992"/>
          </a:xfrm>
          <a:prstGeom prst="rect">
            <a:avLst/>
          </a:prstGeom>
          <a:noFill/>
        </p:spPr>
        <p:txBody>
          <a:bodyPr wrap="none" rtlCol="0">
            <a:spAutoFit/>
          </a:bodyPr>
          <a:lstStyle/>
          <a:p>
            <a:r>
              <a:rPr lang="en-US" sz="2400" dirty="0"/>
              <a:t>Diplomats and spies</a:t>
            </a:r>
          </a:p>
          <a:p>
            <a:r>
              <a:rPr lang="en-US" sz="2400" dirty="0"/>
              <a:t>Academics and think-tankers</a:t>
            </a:r>
          </a:p>
          <a:p>
            <a:r>
              <a:rPr lang="en-US" sz="2400" dirty="0"/>
              <a:t>Journalists</a:t>
            </a:r>
          </a:p>
          <a:p>
            <a:r>
              <a:rPr lang="en-US" sz="2400" dirty="0"/>
              <a:t>Museums</a:t>
            </a:r>
          </a:p>
          <a:p>
            <a:r>
              <a:rPr lang="en-US" sz="2400" dirty="0"/>
              <a:t>Readings</a:t>
            </a:r>
          </a:p>
        </p:txBody>
      </p:sp>
      <p:sp>
        <p:nvSpPr>
          <p:cNvPr id="5" name="TextBox 4">
            <a:extLst>
              <a:ext uri="{FF2B5EF4-FFF2-40B4-BE49-F238E27FC236}">
                <a16:creationId xmlns:a16="http://schemas.microsoft.com/office/drawing/2014/main" id="{E2CC245C-A89E-45A0-836F-C2A482C215BA}"/>
              </a:ext>
            </a:extLst>
          </p:cNvPr>
          <p:cNvSpPr txBox="1"/>
          <p:nvPr/>
        </p:nvSpPr>
        <p:spPr>
          <a:xfrm>
            <a:off x="6173726" y="2370212"/>
            <a:ext cx="5043945" cy="2677656"/>
          </a:xfrm>
          <a:prstGeom prst="rect">
            <a:avLst/>
          </a:prstGeom>
          <a:noFill/>
        </p:spPr>
        <p:txBody>
          <a:bodyPr wrap="none" rtlCol="0">
            <a:spAutoFit/>
          </a:bodyPr>
          <a:lstStyle/>
          <a:p>
            <a:r>
              <a:rPr lang="en-US" sz="2400" dirty="0"/>
              <a:t>Defining issues:  	Iran</a:t>
            </a:r>
            <a:br>
              <a:rPr lang="en-US" sz="2400" dirty="0"/>
            </a:br>
            <a:r>
              <a:rPr lang="en-US" sz="2400" dirty="0"/>
              <a:t>					Israel-Palestine</a:t>
            </a:r>
          </a:p>
          <a:p>
            <a:r>
              <a:rPr lang="en-US" sz="2400" dirty="0"/>
              <a:t>					Ukraine-Russia</a:t>
            </a:r>
          </a:p>
          <a:p>
            <a:r>
              <a:rPr lang="en-US" sz="2400" dirty="0"/>
              <a:t>					China-Taiwan</a:t>
            </a:r>
          </a:p>
          <a:p>
            <a:r>
              <a:rPr lang="en-US" sz="2400" dirty="0"/>
              <a:t>					Cuba and Venezuela</a:t>
            </a:r>
          </a:p>
          <a:p>
            <a:endParaRPr lang="en-US" sz="2400" dirty="0"/>
          </a:p>
          <a:p>
            <a:r>
              <a:rPr lang="en-US" sz="2400" dirty="0"/>
              <a:t>But also … </a:t>
            </a:r>
          </a:p>
        </p:txBody>
      </p:sp>
      <p:sp>
        <p:nvSpPr>
          <p:cNvPr id="6" name="Right Brace 5">
            <a:extLst>
              <a:ext uri="{FF2B5EF4-FFF2-40B4-BE49-F238E27FC236}">
                <a16:creationId xmlns:a16="http://schemas.microsoft.com/office/drawing/2014/main" id="{8971031A-DC18-443B-91F0-F121111E4586}"/>
              </a:ext>
            </a:extLst>
          </p:cNvPr>
          <p:cNvSpPr/>
          <p:nvPr/>
        </p:nvSpPr>
        <p:spPr>
          <a:xfrm>
            <a:off x="5408240" y="2672244"/>
            <a:ext cx="428625" cy="1381125"/>
          </a:xfrm>
          <a:prstGeom prst="rightBrace">
            <a:avLst>
              <a:gd name="adj1" fmla="val 8333"/>
              <a:gd name="adj2" fmla="val 5069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990FA341-E27C-48E5-A2A7-914B3C09566C}"/>
              </a:ext>
            </a:extLst>
          </p:cNvPr>
          <p:cNvSpPr txBox="1"/>
          <p:nvPr/>
        </p:nvSpPr>
        <p:spPr>
          <a:xfrm>
            <a:off x="8483614" y="4494880"/>
            <a:ext cx="1763624" cy="3046988"/>
          </a:xfrm>
          <a:prstGeom prst="rect">
            <a:avLst/>
          </a:prstGeom>
          <a:noFill/>
        </p:spPr>
        <p:txBody>
          <a:bodyPr wrap="none" rtlCol="0">
            <a:spAutoFit/>
          </a:bodyPr>
          <a:lstStyle/>
          <a:p>
            <a:r>
              <a:rPr lang="en-US" sz="2400" dirty="0"/>
              <a:t>North Korea</a:t>
            </a:r>
          </a:p>
          <a:p>
            <a:r>
              <a:rPr lang="en-US" sz="2400" dirty="0"/>
              <a:t>Afghanistan</a:t>
            </a:r>
          </a:p>
          <a:p>
            <a:r>
              <a:rPr lang="en-US" sz="2400" dirty="0"/>
              <a:t>Africa</a:t>
            </a:r>
          </a:p>
          <a:p>
            <a:r>
              <a:rPr lang="en-US" sz="2400" dirty="0"/>
              <a:t>Immigration</a:t>
            </a:r>
          </a:p>
          <a:p>
            <a:r>
              <a:rPr lang="en-US" sz="2400" dirty="0" err="1"/>
              <a:t>Enviroment</a:t>
            </a:r>
            <a:endParaRPr lang="en-US" sz="2400" dirty="0"/>
          </a:p>
          <a:p>
            <a:endParaRPr lang="en-US" sz="2400" dirty="0"/>
          </a:p>
          <a:p>
            <a:endParaRPr lang="en-US" sz="2400" dirty="0"/>
          </a:p>
          <a:p>
            <a:endParaRPr lang="en-US" sz="2400" dirty="0"/>
          </a:p>
        </p:txBody>
      </p:sp>
    </p:spTree>
    <p:extLst>
      <p:ext uri="{BB962C8B-B14F-4D97-AF65-F5344CB8AC3E}">
        <p14:creationId xmlns:p14="http://schemas.microsoft.com/office/powerpoint/2010/main" val="332963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CAA6B3CB-12C5-45FA-9D27-5BAEB7A327C3}"/>
              </a:ext>
            </a:extLst>
          </p:cNvPr>
          <p:cNvSpPr txBox="1"/>
          <p:nvPr/>
        </p:nvSpPr>
        <p:spPr>
          <a:xfrm>
            <a:off x="865067" y="581306"/>
            <a:ext cx="4636975" cy="523220"/>
          </a:xfrm>
          <a:prstGeom prst="rect">
            <a:avLst/>
          </a:prstGeom>
          <a:noFill/>
          <a:ln>
            <a:solidFill>
              <a:schemeClr val="tx2"/>
            </a:solidFill>
          </a:ln>
        </p:spPr>
        <p:txBody>
          <a:bodyPr wrap="none" rtlCol="0">
            <a:spAutoFit/>
          </a:bodyPr>
          <a:lstStyle/>
          <a:p>
            <a:r>
              <a:rPr lang="en-US" sz="2800" dirty="0"/>
              <a:t>NSC  DEPUTIES SIMULATION</a:t>
            </a:r>
          </a:p>
        </p:txBody>
      </p:sp>
      <p:sp>
        <p:nvSpPr>
          <p:cNvPr id="11" name="TextBox 10">
            <a:extLst>
              <a:ext uri="{FF2B5EF4-FFF2-40B4-BE49-F238E27FC236}">
                <a16:creationId xmlns:a16="http://schemas.microsoft.com/office/drawing/2014/main" id="{73BD1BA9-3CF7-4617-969F-2905591D5E4C}"/>
              </a:ext>
            </a:extLst>
          </p:cNvPr>
          <p:cNvSpPr txBox="1"/>
          <p:nvPr/>
        </p:nvSpPr>
        <p:spPr>
          <a:xfrm>
            <a:off x="3801562" y="1673065"/>
            <a:ext cx="5391953" cy="584775"/>
          </a:xfrm>
          <a:prstGeom prst="rect">
            <a:avLst/>
          </a:prstGeom>
          <a:noFill/>
        </p:spPr>
        <p:txBody>
          <a:bodyPr wrap="square" rtlCol="0">
            <a:spAutoFit/>
          </a:bodyPr>
          <a:lstStyle/>
          <a:p>
            <a:r>
              <a:rPr lang="en-US" sz="3200" dirty="0"/>
              <a:t>TWO ROLES</a:t>
            </a:r>
          </a:p>
        </p:txBody>
      </p:sp>
      <p:sp>
        <p:nvSpPr>
          <p:cNvPr id="4" name="TextBox 3">
            <a:extLst>
              <a:ext uri="{FF2B5EF4-FFF2-40B4-BE49-F238E27FC236}">
                <a16:creationId xmlns:a16="http://schemas.microsoft.com/office/drawing/2014/main" id="{0AA83397-47A2-4367-9835-8300CF2F1242}"/>
              </a:ext>
            </a:extLst>
          </p:cNvPr>
          <p:cNvSpPr txBox="1"/>
          <p:nvPr/>
        </p:nvSpPr>
        <p:spPr>
          <a:xfrm>
            <a:off x="3692258" y="2951946"/>
            <a:ext cx="7262070" cy="954107"/>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en-US" sz="2800" b="1" dirty="0"/>
              <a:t>NSC Directors or Committee Staff </a:t>
            </a:r>
            <a:r>
              <a:rPr lang="en-US" sz="2800" dirty="0"/>
              <a:t>briefing the issue and proposals.</a:t>
            </a:r>
          </a:p>
        </p:txBody>
      </p:sp>
      <p:sp>
        <p:nvSpPr>
          <p:cNvPr id="5" name="TextBox 4">
            <a:extLst>
              <a:ext uri="{FF2B5EF4-FFF2-40B4-BE49-F238E27FC236}">
                <a16:creationId xmlns:a16="http://schemas.microsoft.com/office/drawing/2014/main" id="{421972C3-6869-4A74-B341-DC6690F4E232}"/>
              </a:ext>
            </a:extLst>
          </p:cNvPr>
          <p:cNvSpPr txBox="1"/>
          <p:nvPr/>
        </p:nvSpPr>
        <p:spPr>
          <a:xfrm>
            <a:off x="3692258" y="4308014"/>
            <a:ext cx="7262070" cy="1815882"/>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en-US" sz="2800" b="1" dirty="0"/>
              <a:t>The Deputies or Senators/Congressmembers </a:t>
            </a:r>
            <a:r>
              <a:rPr lang="en-US" sz="2800" dirty="0"/>
              <a:t>receiving the briefing, asking the questions, and making the decisions.</a:t>
            </a:r>
          </a:p>
        </p:txBody>
      </p:sp>
      <p:pic>
        <p:nvPicPr>
          <p:cNvPr id="2" name="Picture 1" descr="A picture containing website&#10;&#10;Description automatically generated">
            <a:extLst>
              <a:ext uri="{FF2B5EF4-FFF2-40B4-BE49-F238E27FC236}">
                <a16:creationId xmlns:a16="http://schemas.microsoft.com/office/drawing/2014/main" id="{AE4D1E70-EA8D-5ABB-FE66-608532D44CAF}"/>
              </a:ext>
            </a:extLst>
          </p:cNvPr>
          <p:cNvPicPr>
            <a:picLocks noChangeAspect="1"/>
          </p:cNvPicPr>
          <p:nvPr/>
        </p:nvPicPr>
        <p:blipFill>
          <a:blip r:embed="rId2"/>
          <a:stretch>
            <a:fillRect/>
          </a:stretch>
        </p:blipFill>
        <p:spPr>
          <a:xfrm>
            <a:off x="692757" y="1673065"/>
            <a:ext cx="2490797" cy="2057245"/>
          </a:xfrm>
          <a:prstGeom prst="rect">
            <a:avLst/>
          </a:prstGeom>
        </p:spPr>
      </p:pic>
    </p:spTree>
    <p:extLst>
      <p:ext uri="{BB962C8B-B14F-4D97-AF65-F5344CB8AC3E}">
        <p14:creationId xmlns:p14="http://schemas.microsoft.com/office/powerpoint/2010/main" val="4889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1201C-846E-6951-E95A-CB3D5AB928C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D7E6035-8301-CFB2-1044-C89F0BC1BE35}"/>
              </a:ext>
            </a:extLst>
          </p:cNvPr>
          <p:cNvSpPr txBox="1"/>
          <p:nvPr/>
        </p:nvSpPr>
        <p:spPr>
          <a:xfrm>
            <a:off x="1309310" y="808138"/>
            <a:ext cx="2521844" cy="523220"/>
          </a:xfrm>
          <a:prstGeom prst="rect">
            <a:avLst/>
          </a:prstGeom>
          <a:noFill/>
        </p:spPr>
        <p:txBody>
          <a:bodyPr wrap="none" rtlCol="0">
            <a:spAutoFit/>
          </a:bodyPr>
          <a:lstStyle/>
          <a:p>
            <a:r>
              <a:rPr lang="en-US" sz="2800" dirty="0"/>
              <a:t>Looking back …</a:t>
            </a:r>
          </a:p>
        </p:txBody>
      </p:sp>
      <p:sp>
        <p:nvSpPr>
          <p:cNvPr id="3" name="TextBox 2">
            <a:extLst>
              <a:ext uri="{FF2B5EF4-FFF2-40B4-BE49-F238E27FC236}">
                <a16:creationId xmlns:a16="http://schemas.microsoft.com/office/drawing/2014/main" id="{B299459C-DC33-197A-856E-83A80C4315A6}"/>
              </a:ext>
            </a:extLst>
          </p:cNvPr>
          <p:cNvSpPr txBox="1"/>
          <p:nvPr/>
        </p:nvSpPr>
        <p:spPr>
          <a:xfrm>
            <a:off x="4209678" y="808138"/>
            <a:ext cx="3578224" cy="523220"/>
          </a:xfrm>
          <a:prstGeom prst="rect">
            <a:avLst/>
          </a:prstGeom>
          <a:noFill/>
        </p:spPr>
        <p:txBody>
          <a:bodyPr wrap="none" rtlCol="0">
            <a:spAutoFit/>
          </a:bodyPr>
          <a:lstStyle/>
          <a:p>
            <a:r>
              <a:rPr lang="en-US" sz="2800" dirty="0"/>
              <a:t>Substance and Process</a:t>
            </a:r>
          </a:p>
        </p:txBody>
      </p:sp>
      <p:sp>
        <p:nvSpPr>
          <p:cNvPr id="11" name="TextBox 10">
            <a:extLst>
              <a:ext uri="{FF2B5EF4-FFF2-40B4-BE49-F238E27FC236}">
                <a16:creationId xmlns:a16="http://schemas.microsoft.com/office/drawing/2014/main" id="{68A9CE59-72F7-C905-F7A0-FE301C39C30D}"/>
              </a:ext>
            </a:extLst>
          </p:cNvPr>
          <p:cNvSpPr txBox="1"/>
          <p:nvPr/>
        </p:nvSpPr>
        <p:spPr>
          <a:xfrm>
            <a:off x="2904431" y="2660935"/>
            <a:ext cx="4999767" cy="461665"/>
          </a:xfrm>
          <a:prstGeom prst="rect">
            <a:avLst/>
          </a:prstGeom>
          <a:noFill/>
          <a:ln>
            <a:solidFill>
              <a:schemeClr val="tx1"/>
            </a:solidFill>
          </a:ln>
        </p:spPr>
        <p:txBody>
          <a:bodyPr wrap="none" rtlCol="0">
            <a:spAutoFit/>
          </a:bodyPr>
          <a:lstStyle/>
          <a:p>
            <a:r>
              <a:rPr lang="en-US" sz="2400" dirty="0"/>
              <a:t>How to prepare “actionable” products</a:t>
            </a:r>
          </a:p>
        </p:txBody>
      </p:sp>
      <p:sp>
        <p:nvSpPr>
          <p:cNvPr id="12" name="TextBox 11">
            <a:extLst>
              <a:ext uri="{FF2B5EF4-FFF2-40B4-BE49-F238E27FC236}">
                <a16:creationId xmlns:a16="http://schemas.microsoft.com/office/drawing/2014/main" id="{A148955C-F4D0-F864-3075-27E6AB67752B}"/>
              </a:ext>
            </a:extLst>
          </p:cNvPr>
          <p:cNvSpPr txBox="1"/>
          <p:nvPr/>
        </p:nvSpPr>
        <p:spPr>
          <a:xfrm>
            <a:off x="891796" y="4185236"/>
            <a:ext cx="10021333" cy="461665"/>
          </a:xfrm>
          <a:prstGeom prst="rect">
            <a:avLst/>
          </a:prstGeom>
          <a:noFill/>
        </p:spPr>
        <p:txBody>
          <a:bodyPr wrap="none" rtlCol="0">
            <a:spAutoFit/>
          </a:bodyPr>
          <a:lstStyle/>
          <a:p>
            <a:r>
              <a:rPr lang="en-US" sz="2400" dirty="0"/>
              <a:t>Research (various inputs)   </a:t>
            </a:r>
            <a:r>
              <a:rPr lang="en-US" sz="2400" dirty="0">
                <a:latin typeface="Calibri" panose="020F0502020204030204" pitchFamily="34" charset="0"/>
                <a:cs typeface="Calibri" panose="020F0502020204030204" pitchFamily="34" charset="0"/>
              </a:rPr>
              <a:t>→→</a:t>
            </a:r>
            <a:r>
              <a:rPr lang="en-US" sz="2400" dirty="0"/>
              <a:t>  Analysis </a:t>
            </a:r>
            <a:r>
              <a:rPr lang="en-US" sz="2400" dirty="0">
                <a:latin typeface="Calibri" panose="020F0502020204030204" pitchFamily="34" charset="0"/>
                <a:cs typeface="Calibri" panose="020F0502020204030204" pitchFamily="34" charset="0"/>
              </a:rPr>
              <a:t>→→  Options</a:t>
            </a:r>
            <a:r>
              <a:rPr lang="en-US" sz="2400" dirty="0"/>
              <a:t>  </a:t>
            </a:r>
            <a:r>
              <a:rPr lang="en-US" sz="2400" dirty="0">
                <a:latin typeface="Calibri" panose="020F0502020204030204" pitchFamily="34" charset="0"/>
                <a:cs typeface="Calibri" panose="020F0502020204030204" pitchFamily="34" charset="0"/>
              </a:rPr>
              <a:t>→→  Recommendation</a:t>
            </a:r>
            <a:endParaRPr lang="en-US" sz="2400" dirty="0"/>
          </a:p>
        </p:txBody>
      </p:sp>
      <p:sp>
        <p:nvSpPr>
          <p:cNvPr id="13" name="TextBox 12">
            <a:extLst>
              <a:ext uri="{FF2B5EF4-FFF2-40B4-BE49-F238E27FC236}">
                <a16:creationId xmlns:a16="http://schemas.microsoft.com/office/drawing/2014/main" id="{819D1CD3-4DA1-A774-4AFB-50DD3D51AFA1}"/>
              </a:ext>
            </a:extLst>
          </p:cNvPr>
          <p:cNvSpPr txBox="1"/>
          <p:nvPr/>
        </p:nvSpPr>
        <p:spPr>
          <a:xfrm>
            <a:off x="4600132" y="5695919"/>
            <a:ext cx="2293309" cy="707886"/>
          </a:xfrm>
          <a:prstGeom prst="rect">
            <a:avLst/>
          </a:prstGeom>
          <a:noFill/>
        </p:spPr>
        <p:txBody>
          <a:bodyPr wrap="square" rtlCol="0">
            <a:spAutoFit/>
          </a:bodyPr>
          <a:lstStyle/>
          <a:p>
            <a:r>
              <a:rPr lang="en-US" sz="2000" dirty="0"/>
              <a:t>(In clear, concise, transparent style.)</a:t>
            </a:r>
          </a:p>
        </p:txBody>
      </p:sp>
      <p:sp>
        <p:nvSpPr>
          <p:cNvPr id="14" name="TextBox 13">
            <a:extLst>
              <a:ext uri="{FF2B5EF4-FFF2-40B4-BE49-F238E27FC236}">
                <a16:creationId xmlns:a16="http://schemas.microsoft.com/office/drawing/2014/main" id="{A7E2BC20-0922-41B7-5F32-24CDC60EDC30}"/>
              </a:ext>
            </a:extLst>
          </p:cNvPr>
          <p:cNvSpPr txBox="1"/>
          <p:nvPr/>
        </p:nvSpPr>
        <p:spPr>
          <a:xfrm>
            <a:off x="4780816" y="5016786"/>
            <a:ext cx="1931939" cy="523220"/>
          </a:xfrm>
          <a:prstGeom prst="rect">
            <a:avLst/>
          </a:prstGeom>
          <a:noFill/>
        </p:spPr>
        <p:txBody>
          <a:bodyPr wrap="none" rtlCol="0">
            <a:spAutoFit/>
          </a:bodyPr>
          <a:lstStyle/>
          <a:p>
            <a:r>
              <a:rPr lang="en-US" sz="2800" dirty="0"/>
              <a:t>DRIVERS!!!!</a:t>
            </a:r>
          </a:p>
        </p:txBody>
      </p:sp>
    </p:spTree>
    <p:extLst>
      <p:ext uri="{BB962C8B-B14F-4D97-AF65-F5344CB8AC3E}">
        <p14:creationId xmlns:p14="http://schemas.microsoft.com/office/powerpoint/2010/main" val="149279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500"/>
                                  </p:stCondLst>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1000"/>
                            </p:stCondLst>
                            <p:childTnLst>
                              <p:par>
                                <p:cTn id="12" presetID="35" presetClass="emph" presetSubtype="0" repeatCount="3000" fill="hold" grpId="1" nodeType="afterEffect">
                                  <p:stCondLst>
                                    <p:cond delay="0"/>
                                  </p:stCondLst>
                                  <p:childTnLst>
                                    <p:anim calcmode="discrete" valueType="str">
                                      <p:cBhvr>
                                        <p:cTn id="13"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2" nodeType="clickEffect">
                                  <p:stCondLst>
                                    <p:cond delay="0"/>
                                  </p:stCondLst>
                                  <p:childTnLst>
                                    <p:set>
                                      <p:cBhvr>
                                        <p:cTn id="17" dur="1" fill="hold">
                                          <p:stCondLst>
                                            <p:cond delay="0"/>
                                          </p:stCondLst>
                                        </p:cTn>
                                        <p:tgtEl>
                                          <p:spTgt spid="14"/>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4" grpId="1"/>
      <p:bldP spid="14" grpId="2"/>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C2FB74-7B34-4FD7-A067-7CC37E1D3686}"/>
              </a:ext>
            </a:extLst>
          </p:cNvPr>
          <p:cNvSpPr txBox="1"/>
          <p:nvPr/>
        </p:nvSpPr>
        <p:spPr>
          <a:xfrm>
            <a:off x="796105" y="735316"/>
            <a:ext cx="5061707" cy="523220"/>
          </a:xfrm>
          <a:prstGeom prst="rect">
            <a:avLst/>
          </a:prstGeom>
          <a:noFill/>
        </p:spPr>
        <p:txBody>
          <a:bodyPr wrap="none" rtlCol="0">
            <a:spAutoFit/>
          </a:bodyPr>
          <a:lstStyle/>
          <a:p>
            <a:r>
              <a:rPr lang="en-US" sz="2800" dirty="0"/>
              <a:t>Professional Development Series</a:t>
            </a:r>
          </a:p>
        </p:txBody>
      </p:sp>
      <p:sp>
        <p:nvSpPr>
          <p:cNvPr id="3" name="TextBox 2">
            <a:extLst>
              <a:ext uri="{FF2B5EF4-FFF2-40B4-BE49-F238E27FC236}">
                <a16:creationId xmlns:a16="http://schemas.microsoft.com/office/drawing/2014/main" id="{DF834CA9-B338-9EAB-8340-91E78FD39ABB}"/>
              </a:ext>
            </a:extLst>
          </p:cNvPr>
          <p:cNvSpPr txBox="1"/>
          <p:nvPr/>
        </p:nvSpPr>
        <p:spPr>
          <a:xfrm>
            <a:off x="925114" y="2121708"/>
            <a:ext cx="4092274" cy="2862322"/>
          </a:xfrm>
          <a:prstGeom prst="rect">
            <a:avLst/>
          </a:prstGeom>
          <a:noFill/>
        </p:spPr>
        <p:txBody>
          <a:bodyPr wrap="none" rtlCol="0">
            <a:spAutoFit/>
          </a:bodyPr>
          <a:lstStyle/>
          <a:p>
            <a:pPr>
              <a:spcAft>
                <a:spcPts val="1800"/>
              </a:spcAft>
            </a:pPr>
            <a:r>
              <a:rPr lang="en-US" sz="2400" dirty="0"/>
              <a:t>How to do Analysis</a:t>
            </a:r>
          </a:p>
          <a:p>
            <a:pPr>
              <a:spcAft>
                <a:spcPts val="1800"/>
              </a:spcAft>
            </a:pPr>
            <a:r>
              <a:rPr lang="en-US" sz="2400" dirty="0"/>
              <a:t>Word Processing</a:t>
            </a:r>
          </a:p>
          <a:p>
            <a:pPr>
              <a:spcAft>
                <a:spcPts val="1800"/>
              </a:spcAft>
            </a:pPr>
            <a:r>
              <a:rPr lang="en-US" sz="2400" dirty="0"/>
              <a:t>Networking skills</a:t>
            </a:r>
          </a:p>
          <a:p>
            <a:pPr>
              <a:spcAft>
                <a:spcPts val="1800"/>
              </a:spcAft>
            </a:pPr>
            <a:r>
              <a:rPr lang="en-US" sz="2400" dirty="0"/>
              <a:t>Writing the Washington Memo</a:t>
            </a:r>
          </a:p>
          <a:p>
            <a:pPr>
              <a:spcAft>
                <a:spcPts val="1800"/>
              </a:spcAft>
            </a:pPr>
            <a:r>
              <a:rPr lang="en-US" sz="2400" dirty="0"/>
              <a:t>Professional listening</a:t>
            </a:r>
          </a:p>
        </p:txBody>
      </p:sp>
      <p:sp>
        <p:nvSpPr>
          <p:cNvPr id="5" name="TextBox 4">
            <a:extLst>
              <a:ext uri="{FF2B5EF4-FFF2-40B4-BE49-F238E27FC236}">
                <a16:creationId xmlns:a16="http://schemas.microsoft.com/office/drawing/2014/main" id="{EC4AD55B-6040-6A31-9A71-6251C6E0EF38}"/>
              </a:ext>
            </a:extLst>
          </p:cNvPr>
          <p:cNvSpPr txBox="1"/>
          <p:nvPr/>
        </p:nvSpPr>
        <p:spPr>
          <a:xfrm>
            <a:off x="5711815" y="2122623"/>
            <a:ext cx="6093912" cy="2262158"/>
          </a:xfrm>
          <a:prstGeom prst="rect">
            <a:avLst/>
          </a:prstGeom>
          <a:noFill/>
        </p:spPr>
        <p:txBody>
          <a:bodyPr wrap="square">
            <a:spAutoFit/>
          </a:bodyPr>
          <a:lstStyle/>
          <a:p>
            <a:pPr>
              <a:spcAft>
                <a:spcPts val="1800"/>
              </a:spcAft>
            </a:pPr>
            <a:r>
              <a:rPr lang="en-US" sz="2400" dirty="0"/>
              <a:t>Overcoming “Impostor Syndrome”</a:t>
            </a:r>
          </a:p>
          <a:p>
            <a:pPr>
              <a:spcAft>
                <a:spcPts val="1800"/>
              </a:spcAft>
            </a:pPr>
            <a:r>
              <a:rPr lang="en-US" sz="2400" dirty="0"/>
              <a:t>Acing the Interview</a:t>
            </a:r>
          </a:p>
          <a:p>
            <a:pPr>
              <a:spcAft>
                <a:spcPts val="1800"/>
              </a:spcAft>
            </a:pPr>
            <a:r>
              <a:rPr lang="en-US" sz="2400" dirty="0"/>
              <a:t>Negotiating for Salary/Benefits</a:t>
            </a:r>
          </a:p>
          <a:p>
            <a:pPr>
              <a:spcAft>
                <a:spcPts val="1800"/>
              </a:spcAft>
            </a:pPr>
            <a:r>
              <a:rPr lang="en-US" sz="2400" dirty="0"/>
              <a:t>Briefing and PowerPoint Skills</a:t>
            </a:r>
          </a:p>
        </p:txBody>
      </p:sp>
    </p:spTree>
    <p:extLst>
      <p:ext uri="{BB962C8B-B14F-4D97-AF65-F5344CB8AC3E}">
        <p14:creationId xmlns:p14="http://schemas.microsoft.com/office/powerpoint/2010/main" val="16636891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76AEFEE-F5CA-97A0-19BE-B2ADAC96F86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E47D05D-5050-9503-1E44-3778E04CC13B}"/>
              </a:ext>
            </a:extLst>
          </p:cNvPr>
          <p:cNvSpPr txBox="1"/>
          <p:nvPr/>
        </p:nvSpPr>
        <p:spPr>
          <a:xfrm>
            <a:off x="796105" y="735316"/>
            <a:ext cx="5061707" cy="523220"/>
          </a:xfrm>
          <a:prstGeom prst="rect">
            <a:avLst/>
          </a:prstGeom>
          <a:noFill/>
        </p:spPr>
        <p:txBody>
          <a:bodyPr wrap="none" rtlCol="0">
            <a:spAutoFit/>
          </a:bodyPr>
          <a:lstStyle/>
          <a:p>
            <a:r>
              <a:rPr lang="en-US" sz="2800" dirty="0"/>
              <a:t>Professional Development Series</a:t>
            </a:r>
          </a:p>
        </p:txBody>
      </p:sp>
      <p:sp>
        <p:nvSpPr>
          <p:cNvPr id="3" name="TextBox 2">
            <a:extLst>
              <a:ext uri="{FF2B5EF4-FFF2-40B4-BE49-F238E27FC236}">
                <a16:creationId xmlns:a16="http://schemas.microsoft.com/office/drawing/2014/main" id="{169880F9-2D29-93D7-BBB2-AFCDF49249E6}"/>
              </a:ext>
            </a:extLst>
          </p:cNvPr>
          <p:cNvSpPr txBox="1"/>
          <p:nvPr/>
        </p:nvSpPr>
        <p:spPr>
          <a:xfrm>
            <a:off x="925114" y="2121708"/>
            <a:ext cx="4803687" cy="3462486"/>
          </a:xfrm>
          <a:prstGeom prst="rect">
            <a:avLst/>
          </a:prstGeom>
          <a:noFill/>
        </p:spPr>
        <p:txBody>
          <a:bodyPr wrap="none" rtlCol="0">
            <a:spAutoFit/>
          </a:bodyPr>
          <a:lstStyle/>
          <a:p>
            <a:pPr>
              <a:spcAft>
                <a:spcPts val="1800"/>
              </a:spcAft>
            </a:pPr>
            <a:r>
              <a:rPr lang="en-US" sz="2400" dirty="0"/>
              <a:t>How to do Analysis</a:t>
            </a:r>
          </a:p>
          <a:p>
            <a:pPr>
              <a:spcAft>
                <a:spcPts val="1800"/>
              </a:spcAft>
            </a:pPr>
            <a:r>
              <a:rPr lang="en-US" sz="2400" dirty="0"/>
              <a:t>Word Processing</a:t>
            </a:r>
          </a:p>
          <a:p>
            <a:pPr>
              <a:spcAft>
                <a:spcPts val="1800"/>
              </a:spcAft>
            </a:pPr>
            <a:r>
              <a:rPr lang="en-US" sz="2400" dirty="0"/>
              <a:t>Using AI Responsibly and Effectively</a:t>
            </a:r>
          </a:p>
          <a:p>
            <a:pPr>
              <a:spcAft>
                <a:spcPts val="1800"/>
              </a:spcAft>
            </a:pPr>
            <a:r>
              <a:rPr lang="en-US" sz="2400" dirty="0"/>
              <a:t>Networking skills</a:t>
            </a:r>
          </a:p>
          <a:p>
            <a:pPr>
              <a:spcAft>
                <a:spcPts val="1800"/>
              </a:spcAft>
            </a:pPr>
            <a:r>
              <a:rPr lang="en-US" sz="2400" dirty="0"/>
              <a:t>Writing the Washington Memo</a:t>
            </a:r>
          </a:p>
          <a:p>
            <a:pPr>
              <a:spcAft>
                <a:spcPts val="1800"/>
              </a:spcAft>
            </a:pPr>
            <a:r>
              <a:rPr lang="en-US" sz="2400" dirty="0"/>
              <a:t>Healthy Conversation and Elicitation</a:t>
            </a:r>
          </a:p>
        </p:txBody>
      </p:sp>
      <p:sp>
        <p:nvSpPr>
          <p:cNvPr id="5" name="TextBox 4">
            <a:extLst>
              <a:ext uri="{FF2B5EF4-FFF2-40B4-BE49-F238E27FC236}">
                <a16:creationId xmlns:a16="http://schemas.microsoft.com/office/drawing/2014/main" id="{AECB48DD-F9B1-8BC8-50E6-10647E1EAE1D}"/>
              </a:ext>
            </a:extLst>
          </p:cNvPr>
          <p:cNvSpPr txBox="1"/>
          <p:nvPr/>
        </p:nvSpPr>
        <p:spPr>
          <a:xfrm>
            <a:off x="6096000" y="2121708"/>
            <a:ext cx="6093912" cy="2862322"/>
          </a:xfrm>
          <a:prstGeom prst="rect">
            <a:avLst/>
          </a:prstGeom>
          <a:noFill/>
        </p:spPr>
        <p:txBody>
          <a:bodyPr wrap="square">
            <a:spAutoFit/>
          </a:bodyPr>
          <a:lstStyle/>
          <a:p>
            <a:pPr>
              <a:spcAft>
                <a:spcPts val="1800"/>
              </a:spcAft>
            </a:pPr>
            <a:r>
              <a:rPr lang="en-US" sz="2400" dirty="0"/>
              <a:t>Overcoming “Impostor Syndrome”</a:t>
            </a:r>
          </a:p>
          <a:p>
            <a:pPr>
              <a:spcAft>
                <a:spcPts val="1800"/>
              </a:spcAft>
            </a:pPr>
            <a:r>
              <a:rPr lang="en-US" sz="2400" dirty="0"/>
              <a:t>Acing the Interview</a:t>
            </a:r>
          </a:p>
          <a:p>
            <a:pPr>
              <a:spcAft>
                <a:spcPts val="1800"/>
              </a:spcAft>
            </a:pPr>
            <a:r>
              <a:rPr lang="en-US" sz="2400" dirty="0"/>
              <a:t>Money Essentials for Young Professionals</a:t>
            </a:r>
          </a:p>
          <a:p>
            <a:pPr>
              <a:spcAft>
                <a:spcPts val="1800"/>
              </a:spcAft>
            </a:pPr>
            <a:r>
              <a:rPr lang="en-US" sz="2400" dirty="0"/>
              <a:t>Negotiating for Salary/Benefits</a:t>
            </a:r>
          </a:p>
          <a:p>
            <a:pPr>
              <a:spcAft>
                <a:spcPts val="1800"/>
              </a:spcAft>
            </a:pPr>
            <a:r>
              <a:rPr lang="en-US" sz="2400" dirty="0"/>
              <a:t>Briefing and PowerPoint Skills</a:t>
            </a:r>
          </a:p>
        </p:txBody>
      </p:sp>
    </p:spTree>
    <p:extLst>
      <p:ext uri="{BB962C8B-B14F-4D97-AF65-F5344CB8AC3E}">
        <p14:creationId xmlns:p14="http://schemas.microsoft.com/office/powerpoint/2010/main" val="2347433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3745BA-384D-4AAF-9AD1-8D32BFD71613}"/>
              </a:ext>
            </a:extLst>
          </p:cNvPr>
          <p:cNvSpPr txBox="1"/>
          <p:nvPr/>
        </p:nvSpPr>
        <p:spPr>
          <a:xfrm>
            <a:off x="1876425" y="1257300"/>
            <a:ext cx="3571875" cy="523220"/>
          </a:xfrm>
          <a:prstGeom prst="rect">
            <a:avLst/>
          </a:prstGeom>
          <a:noFill/>
        </p:spPr>
        <p:txBody>
          <a:bodyPr wrap="square" rtlCol="0">
            <a:spAutoFit/>
          </a:bodyPr>
          <a:lstStyle/>
          <a:p>
            <a:r>
              <a:rPr lang="en-US" sz="2800" dirty="0"/>
              <a:t>Next steps …</a:t>
            </a:r>
          </a:p>
        </p:txBody>
      </p:sp>
      <p:sp>
        <p:nvSpPr>
          <p:cNvPr id="3" name="TextBox 2">
            <a:extLst>
              <a:ext uri="{FF2B5EF4-FFF2-40B4-BE49-F238E27FC236}">
                <a16:creationId xmlns:a16="http://schemas.microsoft.com/office/drawing/2014/main" id="{EC498DD9-C8F3-4DAA-B1C3-2575372D725D}"/>
              </a:ext>
            </a:extLst>
          </p:cNvPr>
          <p:cNvSpPr txBox="1"/>
          <p:nvPr/>
        </p:nvSpPr>
        <p:spPr>
          <a:xfrm>
            <a:off x="3827238" y="2216255"/>
            <a:ext cx="4537524" cy="4154984"/>
          </a:xfrm>
          <a:prstGeom prst="rect">
            <a:avLst/>
          </a:prstGeom>
          <a:noFill/>
        </p:spPr>
        <p:txBody>
          <a:bodyPr wrap="none" rtlCol="0">
            <a:spAutoFit/>
          </a:bodyPr>
          <a:lstStyle/>
          <a:p>
            <a:r>
              <a:rPr lang="en-US" sz="2400" dirty="0"/>
              <a:t>Celebration lunch</a:t>
            </a:r>
          </a:p>
          <a:p>
            <a:endParaRPr lang="en-US" sz="2400" dirty="0"/>
          </a:p>
          <a:p>
            <a:r>
              <a:rPr lang="en-US" sz="2400" dirty="0"/>
              <a:t>Reflections Memo   (Sunday night)</a:t>
            </a:r>
          </a:p>
          <a:p>
            <a:endParaRPr lang="en-US" sz="2400" dirty="0"/>
          </a:p>
          <a:p>
            <a:r>
              <a:rPr lang="en-US" sz="2400" dirty="0"/>
              <a:t>Journal</a:t>
            </a:r>
          </a:p>
          <a:p>
            <a:endParaRPr lang="en-US" sz="2400" dirty="0"/>
          </a:p>
          <a:p>
            <a:endParaRPr lang="en-US" sz="2400" dirty="0"/>
          </a:p>
          <a:p>
            <a:endParaRPr lang="en-US" sz="2400" dirty="0"/>
          </a:p>
          <a:p>
            <a:endParaRPr lang="en-US" sz="2400" dirty="0"/>
          </a:p>
          <a:p>
            <a:r>
              <a:rPr lang="en-US" sz="2400" i="1" dirty="0"/>
              <a:t>Count for class participation, but</a:t>
            </a:r>
            <a:br>
              <a:rPr lang="en-US" sz="2400" i="1" dirty="0"/>
            </a:br>
            <a:r>
              <a:rPr lang="en-US" sz="2400" i="1" dirty="0"/>
              <a:t>not just “for the grade.”</a:t>
            </a:r>
          </a:p>
        </p:txBody>
      </p:sp>
    </p:spTree>
    <p:extLst>
      <p:ext uri="{BB962C8B-B14F-4D97-AF65-F5344CB8AC3E}">
        <p14:creationId xmlns:p14="http://schemas.microsoft.com/office/powerpoint/2010/main" val="252651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par>
                          <p:cTn id="18" fill="hold">
                            <p:stCondLst>
                              <p:cond delay="500"/>
                            </p:stCondLst>
                            <p:childTnLst>
                              <p:par>
                                <p:cTn id="19" presetID="10" presetClass="entr" presetSubtype="0" fill="hold" nodeType="afterEffect">
                                  <p:stCondLst>
                                    <p:cond delay="100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6263FB-0DDE-416E-AA44-583D093DF8DF}"/>
              </a:ext>
            </a:extLst>
          </p:cNvPr>
          <p:cNvSpPr txBox="1"/>
          <p:nvPr/>
        </p:nvSpPr>
        <p:spPr>
          <a:xfrm>
            <a:off x="3867912" y="2097786"/>
            <a:ext cx="3480440" cy="1200329"/>
          </a:xfrm>
          <a:prstGeom prst="rect">
            <a:avLst/>
          </a:prstGeom>
          <a:noFill/>
        </p:spPr>
        <p:txBody>
          <a:bodyPr wrap="none" rtlCol="0">
            <a:spAutoFit/>
          </a:bodyPr>
          <a:lstStyle/>
          <a:p>
            <a:r>
              <a:rPr lang="en-US" sz="2400" dirty="0"/>
              <a:t>COURSE EVALUATION</a:t>
            </a:r>
          </a:p>
          <a:p>
            <a:endParaRPr lang="en-US" sz="2400" dirty="0"/>
          </a:p>
          <a:p>
            <a:pPr algn="ctr"/>
            <a:r>
              <a:rPr lang="en-US" sz="2400" dirty="0"/>
              <a:t>(401 only)</a:t>
            </a:r>
          </a:p>
        </p:txBody>
      </p:sp>
      <p:sp>
        <p:nvSpPr>
          <p:cNvPr id="3" name="Rectangle 2">
            <a:extLst>
              <a:ext uri="{FF2B5EF4-FFF2-40B4-BE49-F238E27FC236}">
                <a16:creationId xmlns:a16="http://schemas.microsoft.com/office/drawing/2014/main" id="{8EEC2D42-CBE7-4D3D-35D1-BDFD08583DB4}"/>
              </a:ext>
            </a:extLst>
          </p:cNvPr>
          <p:cNvSpPr/>
          <p:nvPr/>
        </p:nvSpPr>
        <p:spPr>
          <a:xfrm>
            <a:off x="3867912" y="4493902"/>
            <a:ext cx="4216796"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It’s important.</a:t>
            </a:r>
          </a:p>
        </p:txBody>
      </p:sp>
    </p:spTree>
    <p:extLst>
      <p:ext uri="{BB962C8B-B14F-4D97-AF65-F5344CB8AC3E}">
        <p14:creationId xmlns:p14="http://schemas.microsoft.com/office/powerpoint/2010/main" val="21126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ED78B5-2F7D-50F6-FEE7-EC2BCBBDE92E}"/>
              </a:ext>
            </a:extLst>
          </p:cNvPr>
          <p:cNvSpPr txBox="1"/>
          <p:nvPr/>
        </p:nvSpPr>
        <p:spPr>
          <a:xfrm>
            <a:off x="1549400" y="1651000"/>
            <a:ext cx="2936894" cy="523220"/>
          </a:xfrm>
          <a:prstGeom prst="rect">
            <a:avLst/>
          </a:prstGeom>
          <a:noFill/>
        </p:spPr>
        <p:txBody>
          <a:bodyPr wrap="none" rtlCol="0">
            <a:spAutoFit/>
          </a:bodyPr>
          <a:lstStyle/>
          <a:p>
            <a:r>
              <a:rPr lang="en-US" sz="2800" dirty="0"/>
              <a:t>Several comments</a:t>
            </a:r>
          </a:p>
        </p:txBody>
      </p:sp>
      <p:sp>
        <p:nvSpPr>
          <p:cNvPr id="3" name="TextBox 2">
            <a:extLst>
              <a:ext uri="{FF2B5EF4-FFF2-40B4-BE49-F238E27FC236}">
                <a16:creationId xmlns:a16="http://schemas.microsoft.com/office/drawing/2014/main" id="{2D4EF71C-8E8E-3C15-DC3E-9C374E3A8FD0}"/>
              </a:ext>
            </a:extLst>
          </p:cNvPr>
          <p:cNvSpPr txBox="1"/>
          <p:nvPr/>
        </p:nvSpPr>
        <p:spPr>
          <a:xfrm>
            <a:off x="2325993" y="2837122"/>
            <a:ext cx="8584017" cy="1846659"/>
          </a:xfrm>
          <a:prstGeom prst="rect">
            <a:avLst/>
          </a:prstGeom>
          <a:noFill/>
        </p:spPr>
        <p:txBody>
          <a:bodyPr wrap="none" rtlCol="0">
            <a:spAutoFit/>
          </a:bodyPr>
          <a:lstStyle/>
          <a:p>
            <a:pPr>
              <a:spcAft>
                <a:spcPts val="1800"/>
              </a:spcAft>
            </a:pPr>
            <a:r>
              <a:rPr lang="en-US" sz="2800" dirty="0"/>
              <a:t>About the game and the skills.</a:t>
            </a:r>
          </a:p>
          <a:p>
            <a:pPr>
              <a:spcAft>
                <a:spcPts val="1800"/>
              </a:spcAft>
            </a:pPr>
            <a:r>
              <a:rPr lang="en-US" sz="2800" dirty="0"/>
              <a:t>Look around the room.</a:t>
            </a:r>
          </a:p>
          <a:p>
            <a:pPr>
              <a:spcAft>
                <a:spcPts val="1800"/>
              </a:spcAft>
            </a:pPr>
            <a:r>
              <a:rPr lang="en-US" sz="2800" dirty="0"/>
              <a:t>What’s happening in Washington, the country, the world.</a:t>
            </a:r>
          </a:p>
        </p:txBody>
      </p:sp>
    </p:spTree>
    <p:extLst>
      <p:ext uri="{BB962C8B-B14F-4D97-AF65-F5344CB8AC3E}">
        <p14:creationId xmlns:p14="http://schemas.microsoft.com/office/powerpoint/2010/main" val="141193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4B9A93-0772-42E1-B330-27B7EA3A086E}"/>
              </a:ext>
            </a:extLst>
          </p:cNvPr>
          <p:cNvSpPr txBox="1"/>
          <p:nvPr/>
        </p:nvSpPr>
        <p:spPr>
          <a:xfrm>
            <a:off x="693644" y="1267056"/>
            <a:ext cx="2752165" cy="4832092"/>
          </a:xfrm>
          <a:prstGeom prst="rect">
            <a:avLst/>
          </a:prstGeom>
          <a:noFill/>
        </p:spPr>
        <p:txBody>
          <a:bodyPr wrap="square">
            <a:spAutoFit/>
          </a:bodyPr>
          <a:lstStyle/>
          <a:p>
            <a:pPr algn="ctr"/>
            <a:r>
              <a:rPr lang="en-US" sz="2800" dirty="0"/>
              <a:t>1:00 TODAY</a:t>
            </a:r>
          </a:p>
          <a:p>
            <a:endParaRPr lang="en-US" sz="2800" dirty="0"/>
          </a:p>
          <a:p>
            <a:endParaRPr lang="en-US" sz="2800" dirty="0"/>
          </a:p>
          <a:p>
            <a:endParaRPr lang="en-US" sz="2800" dirty="0"/>
          </a:p>
          <a:p>
            <a:endParaRPr lang="en-US" sz="2800" dirty="0"/>
          </a:p>
          <a:p>
            <a:endParaRPr lang="en-US" sz="2800" dirty="0"/>
          </a:p>
          <a:p>
            <a:endParaRPr lang="en-US" sz="2800" dirty="0"/>
          </a:p>
          <a:p>
            <a:pPr algn="ctr"/>
            <a:r>
              <a:rPr lang="en-US" sz="2800" dirty="0" err="1"/>
              <a:t>Lauriol</a:t>
            </a:r>
            <a:r>
              <a:rPr lang="en-US" sz="2800" dirty="0"/>
              <a:t> Plaza</a:t>
            </a:r>
          </a:p>
          <a:p>
            <a:endParaRPr lang="en-US" sz="2800" dirty="0"/>
          </a:p>
          <a:p>
            <a:r>
              <a:rPr lang="en-US" sz="2800" dirty="0"/>
              <a:t> 1835 18th St NW</a:t>
            </a:r>
            <a:br>
              <a:rPr lang="en-US" sz="2800" dirty="0"/>
            </a:br>
            <a:r>
              <a:rPr lang="en-US" sz="2800" dirty="0"/>
              <a:t>(Corner with T)</a:t>
            </a:r>
          </a:p>
        </p:txBody>
      </p:sp>
      <p:pic>
        <p:nvPicPr>
          <p:cNvPr id="4" name="Picture 3">
            <a:extLst>
              <a:ext uri="{FF2B5EF4-FFF2-40B4-BE49-F238E27FC236}">
                <a16:creationId xmlns:a16="http://schemas.microsoft.com/office/drawing/2014/main" id="{3EA1BBB4-8C0D-2DF1-7A93-6753E5EAF8F6}"/>
              </a:ext>
            </a:extLst>
          </p:cNvPr>
          <p:cNvPicPr>
            <a:picLocks noChangeAspect="1"/>
          </p:cNvPicPr>
          <p:nvPr/>
        </p:nvPicPr>
        <p:blipFill>
          <a:blip r:embed="rId2"/>
          <a:stretch>
            <a:fillRect/>
          </a:stretch>
        </p:blipFill>
        <p:spPr>
          <a:xfrm>
            <a:off x="862012" y="2009775"/>
            <a:ext cx="2219325" cy="2114550"/>
          </a:xfrm>
          <a:prstGeom prst="rect">
            <a:avLst/>
          </a:prstGeom>
        </p:spPr>
      </p:pic>
      <p:pic>
        <p:nvPicPr>
          <p:cNvPr id="6" name="Picture 5">
            <a:extLst>
              <a:ext uri="{FF2B5EF4-FFF2-40B4-BE49-F238E27FC236}">
                <a16:creationId xmlns:a16="http://schemas.microsoft.com/office/drawing/2014/main" id="{01BDC39B-EB4D-26E5-FC9F-8FDA938848E7}"/>
              </a:ext>
            </a:extLst>
          </p:cNvPr>
          <p:cNvPicPr>
            <a:picLocks noChangeAspect="1"/>
          </p:cNvPicPr>
          <p:nvPr/>
        </p:nvPicPr>
        <p:blipFill>
          <a:blip r:embed="rId3"/>
          <a:stretch>
            <a:fillRect/>
          </a:stretch>
        </p:blipFill>
        <p:spPr>
          <a:xfrm>
            <a:off x="4107825" y="139700"/>
            <a:ext cx="4638368" cy="6578600"/>
          </a:xfrm>
          <a:prstGeom prst="rect">
            <a:avLst/>
          </a:prstGeom>
        </p:spPr>
      </p:pic>
      <p:sp>
        <p:nvSpPr>
          <p:cNvPr id="2" name="TextBox 1">
            <a:extLst>
              <a:ext uri="{FF2B5EF4-FFF2-40B4-BE49-F238E27FC236}">
                <a16:creationId xmlns:a16="http://schemas.microsoft.com/office/drawing/2014/main" id="{DF642B2D-692F-CCE8-7CE8-4B052839F82F}"/>
              </a:ext>
            </a:extLst>
          </p:cNvPr>
          <p:cNvSpPr txBox="1"/>
          <p:nvPr/>
        </p:nvSpPr>
        <p:spPr>
          <a:xfrm>
            <a:off x="9535886" y="5017674"/>
            <a:ext cx="1911101" cy="646331"/>
          </a:xfrm>
          <a:prstGeom prst="rect">
            <a:avLst/>
          </a:prstGeom>
          <a:noFill/>
        </p:spPr>
        <p:txBody>
          <a:bodyPr wrap="none" rtlCol="0">
            <a:spAutoFit/>
          </a:bodyPr>
          <a:lstStyle/>
          <a:p>
            <a:r>
              <a:rPr lang="en-US" dirty="0" err="1"/>
              <a:t>GoogleMaps</a:t>
            </a:r>
            <a:r>
              <a:rPr lang="en-US" dirty="0"/>
              <a:t> says:</a:t>
            </a:r>
          </a:p>
          <a:p>
            <a:r>
              <a:rPr lang="en-US" dirty="0"/>
              <a:t>0.5 mi      15 mins</a:t>
            </a:r>
          </a:p>
        </p:txBody>
      </p:sp>
    </p:spTree>
    <p:extLst>
      <p:ext uri="{BB962C8B-B14F-4D97-AF65-F5344CB8AC3E}">
        <p14:creationId xmlns:p14="http://schemas.microsoft.com/office/powerpoint/2010/main" val="36211908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7F64B2-AA5C-4534-A87A-2E173EDBCA7C}"/>
              </a:ext>
            </a:extLst>
          </p:cNvPr>
          <p:cNvSpPr txBox="1"/>
          <p:nvPr/>
        </p:nvSpPr>
        <p:spPr>
          <a:xfrm>
            <a:off x="2813525" y="1806633"/>
            <a:ext cx="7200626" cy="523220"/>
          </a:xfrm>
          <a:prstGeom prst="rect">
            <a:avLst/>
          </a:prstGeom>
          <a:noFill/>
        </p:spPr>
        <p:txBody>
          <a:bodyPr wrap="none" rtlCol="0">
            <a:spAutoFit/>
          </a:bodyPr>
          <a:lstStyle/>
          <a:p>
            <a:r>
              <a:rPr lang="en-US" sz="2800" dirty="0"/>
              <a:t>“QUESTIONS?  SUGGESTIONS?  CONCERNS?”</a:t>
            </a:r>
          </a:p>
        </p:txBody>
      </p:sp>
      <p:sp>
        <p:nvSpPr>
          <p:cNvPr id="4" name="Rectangle 3">
            <a:extLst>
              <a:ext uri="{FF2B5EF4-FFF2-40B4-BE49-F238E27FC236}">
                <a16:creationId xmlns:a16="http://schemas.microsoft.com/office/drawing/2014/main" id="{3DFCA5C0-766E-485F-AC76-B04EB88B8A55}"/>
              </a:ext>
            </a:extLst>
          </p:cNvPr>
          <p:cNvSpPr/>
          <p:nvPr/>
        </p:nvSpPr>
        <p:spPr>
          <a:xfrm>
            <a:off x="3895354" y="4644822"/>
            <a:ext cx="4035657"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It’s been fun!</a:t>
            </a:r>
          </a:p>
        </p:txBody>
      </p:sp>
      <p:pic>
        <p:nvPicPr>
          <p:cNvPr id="8" name="Picture 7">
            <a:extLst>
              <a:ext uri="{FF2B5EF4-FFF2-40B4-BE49-F238E27FC236}">
                <a16:creationId xmlns:a16="http://schemas.microsoft.com/office/drawing/2014/main" id="{28A3A7BE-E58C-DA57-0AE7-D602BCA63B43}"/>
              </a:ext>
            </a:extLst>
          </p:cNvPr>
          <p:cNvPicPr>
            <a:picLocks noChangeAspect="1"/>
          </p:cNvPicPr>
          <p:nvPr/>
        </p:nvPicPr>
        <p:blipFill>
          <a:blip r:embed="rId2">
            <a:clrChange>
              <a:clrFrom>
                <a:srgbClr val="F6FCFF"/>
              </a:clrFrom>
              <a:clrTo>
                <a:srgbClr val="F6FCFF">
                  <a:alpha val="0"/>
                </a:srgbClr>
              </a:clrTo>
            </a:clrChange>
            <a:extLst>
              <a:ext uri="{28A0092B-C50C-407E-A947-70E740481C1C}">
                <a14:useLocalDpi xmlns:a14="http://schemas.microsoft.com/office/drawing/2010/main" val="0"/>
              </a:ext>
            </a:extLst>
          </a:blip>
          <a:stretch>
            <a:fillRect/>
          </a:stretch>
        </p:blipFill>
        <p:spPr>
          <a:xfrm>
            <a:off x="8620124" y="2990850"/>
            <a:ext cx="2393481" cy="2393481"/>
          </a:xfrm>
          <a:prstGeom prst="rect">
            <a:avLst/>
          </a:prstGeom>
        </p:spPr>
      </p:pic>
    </p:spTree>
    <p:extLst>
      <p:ext uri="{BB962C8B-B14F-4D97-AF65-F5344CB8AC3E}">
        <p14:creationId xmlns:p14="http://schemas.microsoft.com/office/powerpoint/2010/main" val="324392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25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06421-590A-3FF5-FCFB-4E6857BD2E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94C25D-9004-68FD-DAF9-7464DF38F322}"/>
              </a:ext>
            </a:extLst>
          </p:cNvPr>
          <p:cNvSpPr>
            <a:spLocks noGrp="1"/>
          </p:cNvSpPr>
          <p:nvPr>
            <p:ph type="ctrTitle"/>
          </p:nvPr>
        </p:nvSpPr>
        <p:spPr>
          <a:xfrm>
            <a:off x="2266950" y="1781175"/>
            <a:ext cx="7686674" cy="1194650"/>
          </a:xfrm>
        </p:spPr>
        <p:txBody>
          <a:bodyPr>
            <a:normAutofit/>
          </a:bodyPr>
          <a:lstStyle/>
          <a:p>
            <a:r>
              <a:rPr lang="en-US" sz="4000" dirty="0"/>
              <a:t>Global Policy Seminar and NSC Simulation</a:t>
            </a:r>
          </a:p>
        </p:txBody>
      </p:sp>
      <p:sp>
        <p:nvSpPr>
          <p:cNvPr id="3" name="Subtitle 2">
            <a:extLst>
              <a:ext uri="{FF2B5EF4-FFF2-40B4-BE49-F238E27FC236}">
                <a16:creationId xmlns:a16="http://schemas.microsoft.com/office/drawing/2014/main" id="{B0A72C9C-E962-89BA-2322-4C1738C338A2}"/>
              </a:ext>
            </a:extLst>
          </p:cNvPr>
          <p:cNvSpPr>
            <a:spLocks noGrp="1"/>
          </p:cNvSpPr>
          <p:nvPr>
            <p:ph type="subTitle" idx="1"/>
          </p:nvPr>
        </p:nvSpPr>
        <p:spPr>
          <a:xfrm>
            <a:off x="1693037" y="2741801"/>
            <a:ext cx="6858000" cy="618523"/>
          </a:xfrm>
        </p:spPr>
        <p:txBody>
          <a:bodyPr>
            <a:normAutofit/>
          </a:bodyPr>
          <a:lstStyle/>
          <a:p>
            <a:r>
              <a:rPr lang="en-US" sz="2800" dirty="0"/>
              <a:t>IRP 401  -  IRP 402</a:t>
            </a:r>
          </a:p>
        </p:txBody>
      </p:sp>
      <p:sp>
        <p:nvSpPr>
          <p:cNvPr id="4" name="TextBox 3">
            <a:extLst>
              <a:ext uri="{FF2B5EF4-FFF2-40B4-BE49-F238E27FC236}">
                <a16:creationId xmlns:a16="http://schemas.microsoft.com/office/drawing/2014/main" id="{FEE85C9F-5BBD-8262-9184-4F92CF7BD68F}"/>
              </a:ext>
            </a:extLst>
          </p:cNvPr>
          <p:cNvSpPr txBox="1"/>
          <p:nvPr/>
        </p:nvSpPr>
        <p:spPr>
          <a:xfrm>
            <a:off x="5771609" y="5465641"/>
            <a:ext cx="3368102" cy="461665"/>
          </a:xfrm>
          <a:prstGeom prst="rect">
            <a:avLst/>
          </a:prstGeom>
          <a:noFill/>
        </p:spPr>
        <p:txBody>
          <a:bodyPr wrap="none" rtlCol="0">
            <a:spAutoFit/>
          </a:bodyPr>
          <a:lstStyle/>
          <a:p>
            <a:r>
              <a:rPr lang="en-US" sz="2400" dirty="0"/>
              <a:t>Prof. Fulton T. Armstrong</a:t>
            </a:r>
          </a:p>
        </p:txBody>
      </p:sp>
      <p:sp>
        <p:nvSpPr>
          <p:cNvPr id="6" name="TextBox 5">
            <a:extLst>
              <a:ext uri="{FF2B5EF4-FFF2-40B4-BE49-F238E27FC236}">
                <a16:creationId xmlns:a16="http://schemas.microsoft.com/office/drawing/2014/main" id="{8D765C3F-CB0D-3B32-B04C-C9E8FDE2ACFC}"/>
              </a:ext>
            </a:extLst>
          </p:cNvPr>
          <p:cNvSpPr txBox="1"/>
          <p:nvPr/>
        </p:nvSpPr>
        <p:spPr>
          <a:xfrm>
            <a:off x="5771609" y="3997484"/>
            <a:ext cx="2119426" cy="830997"/>
          </a:xfrm>
          <a:prstGeom prst="rect">
            <a:avLst/>
          </a:prstGeom>
          <a:noFill/>
        </p:spPr>
        <p:txBody>
          <a:bodyPr wrap="none" rtlCol="0">
            <a:spAutoFit/>
          </a:bodyPr>
          <a:lstStyle/>
          <a:p>
            <a:r>
              <a:rPr lang="en-US" sz="2400" dirty="0"/>
              <a:t>Week Fourteen</a:t>
            </a:r>
            <a:br>
              <a:rPr lang="en-US" sz="2400" dirty="0"/>
            </a:br>
            <a:r>
              <a:rPr lang="en-US" sz="2400" dirty="0"/>
              <a:t>24 Apr 2026</a:t>
            </a:r>
          </a:p>
        </p:txBody>
      </p:sp>
      <p:pic>
        <p:nvPicPr>
          <p:cNvPr id="5" name="Picture 4">
            <a:extLst>
              <a:ext uri="{FF2B5EF4-FFF2-40B4-BE49-F238E27FC236}">
                <a16:creationId xmlns:a16="http://schemas.microsoft.com/office/drawing/2014/main" id="{0EE6A100-02AC-A6D2-FE12-47BF294D41D7}"/>
              </a:ext>
            </a:extLst>
          </p:cNvPr>
          <p:cNvPicPr>
            <a:picLocks noChangeAspect="1"/>
          </p:cNvPicPr>
          <p:nvPr/>
        </p:nvPicPr>
        <p:blipFill>
          <a:blip r:embed="rId3"/>
          <a:stretch>
            <a:fillRect/>
          </a:stretch>
        </p:blipFill>
        <p:spPr>
          <a:xfrm>
            <a:off x="1418232" y="3882176"/>
            <a:ext cx="3232987" cy="2045130"/>
          </a:xfrm>
          <a:prstGeom prst="rect">
            <a:avLst/>
          </a:prstGeom>
        </p:spPr>
      </p:pic>
    </p:spTree>
    <p:extLst>
      <p:ext uri="{BB962C8B-B14F-4D97-AF65-F5344CB8AC3E}">
        <p14:creationId xmlns:p14="http://schemas.microsoft.com/office/powerpoint/2010/main" val="3820327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DA123B-F7A4-B0F0-0A85-1CC8A13F67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1207" y="694944"/>
            <a:ext cx="7927421" cy="5743421"/>
          </a:xfrm>
          <a:prstGeom prst="rect">
            <a:avLst/>
          </a:prstGeom>
        </p:spPr>
      </p:pic>
      <p:sp>
        <p:nvSpPr>
          <p:cNvPr id="6" name="TextBox 5">
            <a:extLst>
              <a:ext uri="{FF2B5EF4-FFF2-40B4-BE49-F238E27FC236}">
                <a16:creationId xmlns:a16="http://schemas.microsoft.com/office/drawing/2014/main" id="{5C0562C8-7337-356C-027A-876C21B343BB}"/>
              </a:ext>
            </a:extLst>
          </p:cNvPr>
          <p:cNvSpPr txBox="1"/>
          <p:nvPr/>
        </p:nvSpPr>
        <p:spPr>
          <a:xfrm>
            <a:off x="356615" y="325612"/>
            <a:ext cx="1521399" cy="369332"/>
          </a:xfrm>
          <a:prstGeom prst="rect">
            <a:avLst/>
          </a:prstGeom>
          <a:noFill/>
          <a:ln>
            <a:solidFill>
              <a:srgbClr val="FFFF00"/>
            </a:solidFill>
          </a:ln>
        </p:spPr>
        <p:txBody>
          <a:bodyPr wrap="square" rtlCol="0">
            <a:spAutoFit/>
          </a:bodyPr>
          <a:lstStyle/>
          <a:p>
            <a:pPr algn="ctr"/>
            <a:r>
              <a:rPr lang="en-US" dirty="0"/>
              <a:t>HANDOUT</a:t>
            </a:r>
          </a:p>
        </p:txBody>
      </p:sp>
    </p:spTree>
    <p:extLst>
      <p:ext uri="{BB962C8B-B14F-4D97-AF65-F5344CB8AC3E}">
        <p14:creationId xmlns:p14="http://schemas.microsoft.com/office/powerpoint/2010/main" val="1798467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4A9759B-1D38-2138-D036-6ACE170F716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7451EF8-7151-ABA7-477F-732CD1F29A56}"/>
              </a:ext>
            </a:extLst>
          </p:cNvPr>
          <p:cNvSpPr txBox="1"/>
          <p:nvPr/>
        </p:nvSpPr>
        <p:spPr>
          <a:xfrm>
            <a:off x="356615" y="325612"/>
            <a:ext cx="1521399" cy="369332"/>
          </a:xfrm>
          <a:prstGeom prst="rect">
            <a:avLst/>
          </a:prstGeom>
          <a:noFill/>
          <a:ln>
            <a:solidFill>
              <a:srgbClr val="FFFF00"/>
            </a:solidFill>
          </a:ln>
        </p:spPr>
        <p:txBody>
          <a:bodyPr wrap="square" rtlCol="0">
            <a:spAutoFit/>
          </a:bodyPr>
          <a:lstStyle/>
          <a:p>
            <a:pPr algn="ctr"/>
            <a:r>
              <a:rPr lang="en-US" dirty="0"/>
              <a:t>HANDOUT</a:t>
            </a:r>
          </a:p>
        </p:txBody>
      </p:sp>
      <p:pic>
        <p:nvPicPr>
          <p:cNvPr id="3" name="Picture 2">
            <a:extLst>
              <a:ext uri="{FF2B5EF4-FFF2-40B4-BE49-F238E27FC236}">
                <a16:creationId xmlns:a16="http://schemas.microsoft.com/office/drawing/2014/main" id="{C7C8A9C6-16AC-F672-8769-8D43E26BB8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2919" y="694944"/>
            <a:ext cx="7927421" cy="5601185"/>
          </a:xfrm>
          <a:prstGeom prst="rect">
            <a:avLst/>
          </a:prstGeom>
        </p:spPr>
      </p:pic>
    </p:spTree>
    <p:extLst>
      <p:ext uri="{BB962C8B-B14F-4D97-AF65-F5344CB8AC3E}">
        <p14:creationId xmlns:p14="http://schemas.microsoft.com/office/powerpoint/2010/main" val="3453445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ECD1796-C795-6888-AA91-ECC08146D86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24DABB4-F4C3-F943-6852-3F6710C1D8D2}"/>
              </a:ext>
            </a:extLst>
          </p:cNvPr>
          <p:cNvSpPr txBox="1"/>
          <p:nvPr/>
        </p:nvSpPr>
        <p:spPr>
          <a:xfrm>
            <a:off x="2999115" y="3136612"/>
            <a:ext cx="5178021" cy="584775"/>
          </a:xfrm>
          <a:prstGeom prst="rect">
            <a:avLst/>
          </a:prstGeom>
          <a:noFill/>
        </p:spPr>
        <p:txBody>
          <a:bodyPr wrap="none" rtlCol="0">
            <a:spAutoFit/>
          </a:bodyPr>
          <a:lstStyle/>
          <a:p>
            <a:r>
              <a:rPr lang="en-US" sz="3200" dirty="0"/>
              <a:t>Deputies Committee Exercise</a:t>
            </a:r>
          </a:p>
        </p:txBody>
      </p:sp>
    </p:spTree>
    <p:extLst>
      <p:ext uri="{BB962C8B-B14F-4D97-AF65-F5344CB8AC3E}">
        <p14:creationId xmlns:p14="http://schemas.microsoft.com/office/powerpoint/2010/main" val="3331328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A663BF-EB9C-44B0-A2C3-9363C587E2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414" y="445674"/>
            <a:ext cx="8594433" cy="6072468"/>
          </a:xfrm>
          <a:prstGeom prst="rect">
            <a:avLst/>
          </a:prstGeom>
        </p:spPr>
      </p:pic>
      <p:sp>
        <p:nvSpPr>
          <p:cNvPr id="4" name="Oval 3">
            <a:extLst>
              <a:ext uri="{FF2B5EF4-FFF2-40B4-BE49-F238E27FC236}">
                <a16:creationId xmlns:a16="http://schemas.microsoft.com/office/drawing/2014/main" id="{14DB088B-747A-4A99-B478-89D0130DA776}"/>
              </a:ext>
            </a:extLst>
          </p:cNvPr>
          <p:cNvSpPr/>
          <p:nvPr/>
        </p:nvSpPr>
        <p:spPr>
          <a:xfrm>
            <a:off x="1960072" y="6096000"/>
            <a:ext cx="1198075" cy="3866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TextBox 7">
            <a:extLst>
              <a:ext uri="{FF2B5EF4-FFF2-40B4-BE49-F238E27FC236}">
                <a16:creationId xmlns:a16="http://schemas.microsoft.com/office/drawing/2014/main" id="{638D0611-EB53-FDDC-1BD7-4F5C8D6E850F}"/>
              </a:ext>
            </a:extLst>
          </p:cNvPr>
          <p:cNvSpPr txBox="1"/>
          <p:nvPr/>
        </p:nvSpPr>
        <p:spPr>
          <a:xfrm>
            <a:off x="542446" y="1402915"/>
            <a:ext cx="5767849" cy="3016210"/>
          </a:xfrm>
          <a:prstGeom prst="rect">
            <a:avLst/>
          </a:prstGeom>
          <a:ln>
            <a:solidFill>
              <a:schemeClr val="tx1"/>
            </a:solidFill>
          </a:ln>
        </p:spPr>
        <p:txBody>
          <a:bodyPr wrap="square" lIns="274320" tIns="274320" rIns="274320" bIns="274320" rtlCol="0">
            <a:spAutoFit/>
          </a:bodyPr>
          <a:lstStyle/>
          <a:p>
            <a:r>
              <a:rPr lang="en-US" sz="2000" dirty="0"/>
              <a:t>YOUR VOTES WILL BE BASED ON</a:t>
            </a:r>
          </a:p>
          <a:p>
            <a:r>
              <a:rPr lang="en-US" sz="2000" dirty="0"/>
              <a:t>Are you convinced?</a:t>
            </a:r>
          </a:p>
          <a:p>
            <a:r>
              <a:rPr lang="en-US" sz="2000" dirty="0"/>
              <a:t>Do you support the recommendation?</a:t>
            </a:r>
          </a:p>
          <a:p>
            <a:r>
              <a:rPr lang="en-US" sz="2000" dirty="0"/>
              <a:t>Are you prepared to put your personal credibility and your agency/department’s resources on the line for the recommendation?</a:t>
            </a:r>
          </a:p>
          <a:p>
            <a:endParaRPr lang="en-US" sz="2000" dirty="0"/>
          </a:p>
          <a:p>
            <a:r>
              <a:rPr lang="en-US" sz="2000" dirty="0"/>
              <a:t>NOT BASED on … familiarity or “easy issue.”</a:t>
            </a:r>
          </a:p>
        </p:txBody>
      </p:sp>
      <p:sp>
        <p:nvSpPr>
          <p:cNvPr id="2" name="TextBox 1">
            <a:extLst>
              <a:ext uri="{FF2B5EF4-FFF2-40B4-BE49-F238E27FC236}">
                <a16:creationId xmlns:a16="http://schemas.microsoft.com/office/drawing/2014/main" id="{8C98199A-2C90-4F75-9341-929C80A1020C}"/>
              </a:ext>
            </a:extLst>
          </p:cNvPr>
          <p:cNvSpPr txBox="1"/>
          <p:nvPr/>
        </p:nvSpPr>
        <p:spPr>
          <a:xfrm>
            <a:off x="3639670" y="6020957"/>
            <a:ext cx="1863011" cy="461665"/>
          </a:xfrm>
          <a:prstGeom prst="rect">
            <a:avLst/>
          </a:prstGeom>
          <a:noFill/>
        </p:spPr>
        <p:txBody>
          <a:bodyPr wrap="none" rtlCol="0">
            <a:spAutoFit/>
          </a:bodyPr>
          <a:lstStyle/>
          <a:p>
            <a:r>
              <a:rPr lang="en-US" sz="2400" dirty="0">
                <a:solidFill>
                  <a:srgbClr val="FF0000"/>
                </a:solidFill>
              </a:rPr>
              <a:t>Just a </a:t>
            </a:r>
            <a:r>
              <a:rPr lang="en-US" sz="2400" dirty="0">
                <a:solidFill>
                  <a:srgbClr val="FF0000"/>
                </a:solidFill>
                <a:sym typeface="Wingdings" panose="05000000000000000000" pitchFamily="2" charset="2"/>
              </a:rPr>
              <a:t></a:t>
            </a:r>
            <a:r>
              <a:rPr lang="en-US" sz="2400" dirty="0">
                <a:solidFill>
                  <a:srgbClr val="FF0000"/>
                </a:solidFill>
              </a:rPr>
              <a:t>mark</a:t>
            </a:r>
          </a:p>
        </p:txBody>
      </p:sp>
      <p:sp>
        <p:nvSpPr>
          <p:cNvPr id="6" name="Oval 5">
            <a:extLst>
              <a:ext uri="{FF2B5EF4-FFF2-40B4-BE49-F238E27FC236}">
                <a16:creationId xmlns:a16="http://schemas.microsoft.com/office/drawing/2014/main" id="{5BADBB16-A1C2-6B2B-C841-0782CB718B95}"/>
              </a:ext>
            </a:extLst>
          </p:cNvPr>
          <p:cNvSpPr/>
          <p:nvPr/>
        </p:nvSpPr>
        <p:spPr>
          <a:xfrm>
            <a:off x="8022789" y="1549462"/>
            <a:ext cx="803563" cy="69272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F16C6E05-5FE5-329E-1B40-80321628CFAE}"/>
              </a:ext>
            </a:extLst>
          </p:cNvPr>
          <p:cNvCxnSpPr>
            <a:cxnSpLocks/>
          </p:cNvCxnSpPr>
          <p:nvPr/>
        </p:nvCxnSpPr>
        <p:spPr>
          <a:xfrm flipV="1">
            <a:off x="8531799" y="795490"/>
            <a:ext cx="299243" cy="73445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66991E7-9073-E134-AF15-54C46F32682A}"/>
              </a:ext>
            </a:extLst>
          </p:cNvPr>
          <p:cNvSpPr txBox="1"/>
          <p:nvPr/>
        </p:nvSpPr>
        <p:spPr>
          <a:xfrm>
            <a:off x="7273370" y="426158"/>
            <a:ext cx="4754828" cy="369332"/>
          </a:xfrm>
          <a:prstGeom prst="rect">
            <a:avLst/>
          </a:prstGeom>
          <a:solidFill>
            <a:srgbClr val="FFFFFF"/>
          </a:solidFill>
          <a:ln>
            <a:solidFill>
              <a:srgbClr val="FF0000"/>
            </a:solidFill>
          </a:ln>
        </p:spPr>
        <p:txBody>
          <a:bodyPr wrap="none" rtlCol="0">
            <a:spAutoFit/>
          </a:bodyPr>
          <a:lstStyle/>
          <a:p>
            <a:r>
              <a:rPr lang="en-US" dirty="0">
                <a:solidFill>
                  <a:schemeClr val="bg1"/>
                </a:solidFill>
              </a:rPr>
              <a:t>Deputies at table MUST give EXPLICIT guidance</a:t>
            </a:r>
          </a:p>
        </p:txBody>
      </p:sp>
      <p:sp useBgFill="1">
        <p:nvSpPr>
          <p:cNvPr id="3" name="TextBox 2">
            <a:extLst>
              <a:ext uri="{FF2B5EF4-FFF2-40B4-BE49-F238E27FC236}">
                <a16:creationId xmlns:a16="http://schemas.microsoft.com/office/drawing/2014/main" id="{EF57BCA5-22E7-F328-B01F-90DBB0AA165B}"/>
              </a:ext>
            </a:extLst>
          </p:cNvPr>
          <p:cNvSpPr txBox="1"/>
          <p:nvPr/>
        </p:nvSpPr>
        <p:spPr>
          <a:xfrm>
            <a:off x="5483664" y="4466685"/>
            <a:ext cx="6457151" cy="1554272"/>
          </a:xfrm>
          <a:prstGeom prst="rect">
            <a:avLst/>
          </a:prstGeom>
          <a:ln>
            <a:solidFill>
              <a:srgbClr val="FFFFFF"/>
            </a:solidFill>
          </a:ln>
        </p:spPr>
        <p:txBody>
          <a:bodyPr wrap="square">
            <a:spAutoFit/>
          </a:bodyPr>
          <a:lstStyle/>
          <a:p>
            <a:pPr marL="800100" lvl="1" indent="-342900">
              <a:spcAft>
                <a:spcPts val="600"/>
              </a:spcAft>
              <a:buFont typeface="Arial" panose="020B0604020202020204" pitchFamily="34" charset="0"/>
              <a:buChar char="•"/>
            </a:pPr>
            <a:r>
              <a:rPr lang="en-US" sz="2000" dirty="0"/>
              <a:t>Approve as is.</a:t>
            </a:r>
          </a:p>
          <a:p>
            <a:pPr marL="800100" lvl="1" indent="-342900">
              <a:spcAft>
                <a:spcPts val="600"/>
              </a:spcAft>
              <a:buFont typeface="Arial" panose="020B0604020202020204" pitchFamily="34" charset="0"/>
              <a:buChar char="•"/>
            </a:pPr>
            <a:r>
              <a:rPr lang="en-US" sz="2000" dirty="0"/>
              <a:t>Approve with SPECIFIC, DIRECTED conditions.</a:t>
            </a:r>
          </a:p>
          <a:p>
            <a:pPr marL="800100" lvl="1" indent="-342900">
              <a:spcAft>
                <a:spcPts val="600"/>
              </a:spcAft>
              <a:buFont typeface="Arial" panose="020B0604020202020204" pitchFamily="34" charset="0"/>
              <a:buChar char="•"/>
            </a:pPr>
            <a:r>
              <a:rPr lang="en-US" sz="2000" dirty="0"/>
              <a:t>Remand to Interagency Working Group for re-work.</a:t>
            </a:r>
          </a:p>
          <a:p>
            <a:pPr marL="800100" lvl="1" indent="-342900">
              <a:spcAft>
                <a:spcPts val="600"/>
              </a:spcAft>
              <a:buFont typeface="Arial" panose="020B0604020202020204" pitchFamily="34" charset="0"/>
              <a:buChar char="•"/>
            </a:pPr>
            <a:r>
              <a:rPr lang="en-US" sz="2000" dirty="0"/>
              <a:t>Disapprove with prejudice.</a:t>
            </a:r>
          </a:p>
        </p:txBody>
      </p:sp>
    </p:spTree>
    <p:extLst>
      <p:ext uri="{BB962C8B-B14F-4D97-AF65-F5344CB8AC3E}">
        <p14:creationId xmlns:p14="http://schemas.microsoft.com/office/powerpoint/2010/main" val="145157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par>
                          <p:cTn id="11" fill="hold">
                            <p:stCondLst>
                              <p:cond delay="0"/>
                            </p:stCondLst>
                            <p:childTnLst>
                              <p:par>
                                <p:cTn id="12" presetID="22" presetClass="entr" presetSubtype="1"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childTnLst>
                          </p:cTn>
                        </p:par>
                        <p:par>
                          <p:cTn id="15" fill="hold">
                            <p:stCondLst>
                              <p:cond delay="500"/>
                            </p:stCondLst>
                            <p:childTnLst>
                              <p:par>
                                <p:cTn id="16" presetID="22" presetClass="entr" presetSubtype="1"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3"/>
                                        </p:tgtEl>
                                      </p:cBhvr>
                                    </p:animEffect>
                                    <p:set>
                                      <p:cBhvr>
                                        <p:cTn id="31" dur="1" fill="hold">
                                          <p:stCondLst>
                                            <p:cond delay="499"/>
                                          </p:stCondLst>
                                        </p:cTn>
                                        <p:tgtEl>
                                          <p:spTgt spid="3"/>
                                        </p:tgtEl>
                                        <p:attrNameLst>
                                          <p:attrName>style.visibility</p:attrName>
                                        </p:attrNameLst>
                                      </p:cBhvr>
                                      <p:to>
                                        <p:strVal val="hidden"/>
                                      </p:to>
                                    </p:se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8" grpId="1" animBg="1"/>
      <p:bldP spid="2" grpId="0"/>
      <p:bldP spid="6" grpId="0" animBg="1"/>
      <p:bldP spid="13" grpId="0" animBg="1"/>
      <p:bldP spid="3" grpId="0" animBg="1"/>
      <p:bldP spid="3" grpId="1" animBg="1"/>
    </p:bldLst>
  </p:timing>
</p:sld>
</file>

<file path=ppt/theme/theme1.xml><?xml version="1.0" encoding="utf-8"?>
<a:theme xmlns:a="http://schemas.openxmlformats.org/drawingml/2006/main" name="AU_analysis_class_theme">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U_analysis_class_theme" id="{D629ACFE-B0C4-497E-BC82-35A72FF012DF}" vid="{1BAA6AC4-EBB9-499A-AE4A-F60AD4DD45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Elegant Product Launch by Slidesgo">
  <a:themeElements>
    <a:clrScheme name="Simple Light">
      <a:dk1>
        <a:srgbClr val="FFFFFF"/>
      </a:dk1>
      <a:lt1>
        <a:srgbClr val="262921"/>
      </a:lt1>
      <a:dk2>
        <a:srgbClr val="A4AB9B"/>
      </a:dk2>
      <a:lt2>
        <a:srgbClr val="7C583F"/>
      </a:lt2>
      <a:accent1>
        <a:srgbClr val="D8C7B8"/>
      </a:accent1>
      <a:accent2>
        <a:srgbClr val="F3ECE5"/>
      </a:accent2>
      <a:accent3>
        <a:srgbClr val="FFFFFF"/>
      </a:accent3>
      <a:accent4>
        <a:srgbClr val="FFFFFF"/>
      </a:accent4>
      <a:accent5>
        <a:srgbClr val="FFFFFF"/>
      </a:accent5>
      <a:accent6>
        <a:srgbClr val="FFFFFF"/>
      </a:accent6>
      <a:hlink>
        <a:srgbClr val="262921"/>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8.xml><?xml version="1.0" encoding="utf-8"?>
<a:theme xmlns:a="http://schemas.openxmlformats.org/drawingml/2006/main" name="1_Elegant Product Launch by Slidesgo">
  <a:themeElements>
    <a:clrScheme name="Simple Light">
      <a:dk1>
        <a:srgbClr val="FFFFFF"/>
      </a:dk1>
      <a:lt1>
        <a:srgbClr val="262921"/>
      </a:lt1>
      <a:dk2>
        <a:srgbClr val="A4AB9B"/>
      </a:dk2>
      <a:lt2>
        <a:srgbClr val="7C583F"/>
      </a:lt2>
      <a:accent1>
        <a:srgbClr val="D8C7B8"/>
      </a:accent1>
      <a:accent2>
        <a:srgbClr val="F3ECE5"/>
      </a:accent2>
      <a:accent3>
        <a:srgbClr val="FFFFFF"/>
      </a:accent3>
      <a:accent4>
        <a:srgbClr val="FFFFFF"/>
      </a:accent4>
      <a:accent5>
        <a:srgbClr val="FFFFFF"/>
      </a:accent5>
      <a:accent6>
        <a:srgbClr val="FFFFFF"/>
      </a:accent6>
      <a:hlink>
        <a:srgbClr val="262921"/>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AU_analysis_class_theme</Template>
  <TotalTime>1503</TotalTime>
  <Words>2553</Words>
  <Application>Microsoft Office PowerPoint</Application>
  <PresentationFormat>Widescreen</PresentationFormat>
  <Paragraphs>487</Paragraphs>
  <Slides>58</Slides>
  <Notes>11</Notes>
  <HiddenSlides>3</HiddenSlides>
  <MMClips>0</MMClips>
  <ScaleCrop>false</ScaleCrop>
  <HeadingPairs>
    <vt:vector size="6" baseType="variant">
      <vt:variant>
        <vt:lpstr>Fonts Used</vt:lpstr>
      </vt:variant>
      <vt:variant>
        <vt:i4>26</vt:i4>
      </vt:variant>
      <vt:variant>
        <vt:lpstr>Theme</vt:lpstr>
      </vt:variant>
      <vt:variant>
        <vt:i4>8</vt:i4>
      </vt:variant>
      <vt:variant>
        <vt:lpstr>Slide Titles</vt:lpstr>
      </vt:variant>
      <vt:variant>
        <vt:i4>58</vt:i4>
      </vt:variant>
    </vt:vector>
  </HeadingPairs>
  <TitlesOfParts>
    <vt:vector size="92" baseType="lpstr">
      <vt:lpstr>ABeeZee</vt:lpstr>
      <vt:lpstr>Archivo Black</vt:lpstr>
      <vt:lpstr>Jost</vt:lpstr>
      <vt:lpstr>Merriweather 18pt</vt:lpstr>
      <vt:lpstr>Merriweather Light 18pt</vt:lpstr>
      <vt:lpstr>Merriweather Medium 18pt</vt:lpstr>
      <vt:lpstr>Merriweather SemiBold 18pt</vt:lpstr>
      <vt:lpstr>Montserrat Bold Italics</vt:lpstr>
      <vt:lpstr>Montserrat Italics</vt:lpstr>
      <vt:lpstr>OpenSymbol</vt:lpstr>
      <vt:lpstr>Wingdings,Sans-Serif</vt:lpstr>
      <vt:lpstr>Aptos</vt:lpstr>
      <vt:lpstr>Aptos Display</vt:lpstr>
      <vt:lpstr>Arial</vt:lpstr>
      <vt:lpstr>Bebas Neue</vt:lpstr>
      <vt:lpstr>Calibri</vt:lpstr>
      <vt:lpstr>Cambria</vt:lpstr>
      <vt:lpstr>Century Gothic</vt:lpstr>
      <vt:lpstr>Corbel</vt:lpstr>
      <vt:lpstr>Courier New</vt:lpstr>
      <vt:lpstr>Montserrat</vt:lpstr>
      <vt:lpstr>Montserrat Bold</vt:lpstr>
      <vt:lpstr>Symbol</vt:lpstr>
      <vt:lpstr>Times New Roman</vt:lpstr>
      <vt:lpstr>Wingdings</vt:lpstr>
      <vt:lpstr>Wingdings 3</vt:lpstr>
      <vt:lpstr>AU_analysis_class_theme</vt:lpstr>
      <vt:lpstr>Office Theme</vt:lpstr>
      <vt:lpstr>1_Office Theme</vt:lpstr>
      <vt:lpstr>2_office theme</vt:lpstr>
      <vt:lpstr>Slice</vt:lpstr>
      <vt:lpstr>3_Office Theme</vt:lpstr>
      <vt:lpstr>Elegant Product Launch by Slidesgo</vt:lpstr>
      <vt:lpstr>1_Elegant Product Launch by Slidesgo</vt:lpstr>
      <vt:lpstr>Global Policy Seminar and NSC Simulation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Energy Diversity for Security and Competitiveness</vt:lpstr>
      <vt:lpstr>BLUF:</vt:lpstr>
      <vt:lpstr>PowerPoint Presentation</vt:lpstr>
      <vt:lpstr>Multi-Step Recommendation:</vt:lpstr>
      <vt:lpstr>PowerPoint Presentation</vt:lpstr>
      <vt:lpstr>US-Iran Conflict: Converting Military Leverage into a Durable Nuclear and Regional Security Settlement</vt:lpstr>
      <vt:lpstr>Analysis (BLUF + bullets)</vt:lpstr>
      <vt:lpstr>Options</vt:lpstr>
      <vt:lpstr>Recommendation</vt:lpstr>
      <vt:lpstr>PowerPoint Presentation</vt:lpstr>
      <vt:lpstr>Reducing Transportation Emissions in Global Supply Chains</vt:lpstr>
      <vt:lpstr>Analysis </vt:lpstr>
      <vt:lpstr>Options</vt:lpstr>
      <vt:lpstr>Recommendation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Improving Humanitarian Aid in Gaza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Policy Seminar and NSC Simulation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cp:lastModifiedBy>Fulton Armstrong</cp:lastModifiedBy>
  <cp:revision>47</cp:revision>
  <cp:lastPrinted>2026-04-13T16:27:37Z</cp:lastPrinted>
  <dcterms:created xsi:type="dcterms:W3CDTF">2026-02-07T17:18:24Z</dcterms:created>
  <dcterms:modified xsi:type="dcterms:W3CDTF">2026-04-23T13:49:21Z</dcterms:modified>
  <cp:category/>
</cp:coreProperties>
</file>