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0"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34C600-4EF4-5F3E-8082-3A2B677A0F13}" v="213" dt="2025-12-04T01:37:26.988"/>
    <p1510:client id="{523F7BA0-D15C-59C6-E6E1-100F3A7D9BF8}" v="26" dt="2025-12-04T01:40:54.9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84" y="9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1160EA64-D806-43AC-9DF2-F8C432F32B4C}" type="datetimeFigureOut">
              <a:rPr lang="en-US" dirty="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F9C37B-1D36-470B-8223-D6C91242EC14}" type="datetimeFigureOut">
              <a:rPr lang="en-US" dirty="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C6F52A-A82B-47A2-A83A-8C4C91F2D59F}" type="datetimeFigureOut">
              <a:rPr lang="en-US" dirty="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70A7B3-6521-4DCA-87E5-044747A908C1}" type="datetimeFigureOut">
              <a:rPr lang="en-US" dirty="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AB134690-1557-4C89-A502-4959FE7FAD70}" type="datetimeFigureOut">
              <a:rPr lang="en-US" dirty="0"/>
              <a:t>12/4/2025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037C31-9E7A-4F99-8774-A0E530DE1A42}" type="datetimeFigureOut">
              <a:rPr lang="en-US" dirty="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12/4/2025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12/4/2025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12/4/2025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B102A-D042-4BCF-E873-C39DF2876C8C}"/>
              </a:ext>
            </a:extLst>
          </p:cNvPr>
          <p:cNvSpPr>
            <a:spLocks noGrp="1"/>
          </p:cNvSpPr>
          <p:nvPr>
            <p:ph type="ctrTitle"/>
          </p:nvPr>
        </p:nvSpPr>
        <p:spPr/>
        <p:txBody>
          <a:bodyPr>
            <a:normAutofit fontScale="90000"/>
          </a:bodyPr>
          <a:lstStyle/>
          <a:p>
            <a:r>
              <a:rPr lang="en-US"/>
              <a:t>Managing domestic costs while preserving leverage on </a:t>
            </a:r>
            <a:r>
              <a:rPr lang="en-US" err="1"/>
              <a:t>china</a:t>
            </a:r>
            <a:r>
              <a:rPr lang="en-US"/>
              <a:t> </a:t>
            </a:r>
          </a:p>
        </p:txBody>
      </p:sp>
      <p:sp>
        <p:nvSpPr>
          <p:cNvPr id="3" name="Subtitle 2">
            <a:extLst>
              <a:ext uri="{FF2B5EF4-FFF2-40B4-BE49-F238E27FC236}">
                <a16:creationId xmlns:a16="http://schemas.microsoft.com/office/drawing/2014/main" id="{1DA8D763-9C80-159F-3BD4-53B9E44D262F}"/>
              </a:ext>
            </a:extLst>
          </p:cNvPr>
          <p:cNvSpPr>
            <a:spLocks noGrp="1"/>
          </p:cNvSpPr>
          <p:nvPr>
            <p:ph type="subTitle" idx="1"/>
          </p:nvPr>
        </p:nvSpPr>
        <p:spPr/>
        <p:txBody>
          <a:bodyPr/>
          <a:lstStyle/>
          <a:p>
            <a:r>
              <a:rPr lang="en-US"/>
              <a:t>Bobby Anzaldua &amp; Mo Barry </a:t>
            </a:r>
          </a:p>
        </p:txBody>
      </p:sp>
    </p:spTree>
    <p:extLst>
      <p:ext uri="{BB962C8B-B14F-4D97-AF65-F5344CB8AC3E}">
        <p14:creationId xmlns:p14="http://schemas.microsoft.com/office/powerpoint/2010/main" val="8693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8784B-8BD8-47AE-82B5-83123696E602}"/>
              </a:ext>
            </a:extLst>
          </p:cNvPr>
          <p:cNvSpPr>
            <a:spLocks noGrp="1"/>
          </p:cNvSpPr>
          <p:nvPr>
            <p:ph type="title"/>
          </p:nvPr>
        </p:nvSpPr>
        <p:spPr/>
        <p:txBody>
          <a:bodyPr/>
          <a:lstStyle/>
          <a:p>
            <a:r>
              <a:rPr lang="en-US"/>
              <a:t>Analysis</a:t>
            </a:r>
          </a:p>
        </p:txBody>
      </p:sp>
      <p:sp>
        <p:nvSpPr>
          <p:cNvPr id="3" name="Content Placeholder 2">
            <a:extLst>
              <a:ext uri="{FF2B5EF4-FFF2-40B4-BE49-F238E27FC236}">
                <a16:creationId xmlns:a16="http://schemas.microsoft.com/office/drawing/2014/main" id="{FF0FD760-7593-3E8D-0318-BE0CD24F4FB8}"/>
              </a:ext>
            </a:extLst>
          </p:cNvPr>
          <p:cNvSpPr>
            <a:spLocks noGrp="1"/>
          </p:cNvSpPr>
          <p:nvPr>
            <p:ph idx="1"/>
          </p:nvPr>
        </p:nvSpPr>
        <p:spPr>
          <a:xfrm>
            <a:off x="1169547" y="2416608"/>
            <a:ext cx="9383983" cy="4424084"/>
          </a:xfrm>
        </p:spPr>
        <p:txBody>
          <a:bodyPr vert="horz" lIns="91440" tIns="45720" rIns="91440" bIns="45720" rtlCol="0" anchor="t">
            <a:normAutofit/>
          </a:bodyPr>
          <a:lstStyle/>
          <a:p>
            <a:pPr marL="0" indent="0">
              <a:buNone/>
            </a:pPr>
            <a:r>
              <a:rPr lang="en-US" sz="1400">
                <a:latin typeface="Gill Sans MT"/>
              </a:rPr>
              <a:t>The administration’s tariffs on Chinese imports signal a tough stance toward China, but they are now raising costs for consumers and businesses without improving supply-chain security. Public opinion, industry data, and expert interviews show growing concern that this approach is becoming more expensive and less effective. To protect U.S. interests while easing domestic pressure, the recommended strategy is to replace broad tariffs with targeted tariffs and stronger export controls, supported by coordinated agreements with key partners to build shared supply-chain standards.</a:t>
            </a:r>
          </a:p>
          <a:p>
            <a:pPr marL="0" indent="0">
              <a:buNone/>
            </a:pPr>
            <a:r>
              <a:rPr lang="en-US" sz="1500">
                <a:latin typeface="Gill Sans MT"/>
              </a:rPr>
              <a:t>Drivers </a:t>
            </a:r>
          </a:p>
          <a:p>
            <a:pPr>
              <a:buFont typeface="Arial"/>
              <a:buChar char="•"/>
            </a:pPr>
            <a:r>
              <a:rPr lang="en-US" sz="1500">
                <a:latin typeface="Gill Sans MT"/>
              </a:rPr>
              <a:t>Bipartisan firm stance on China </a:t>
            </a:r>
          </a:p>
          <a:p>
            <a:pPr>
              <a:buFont typeface="Arial"/>
              <a:buChar char="•"/>
            </a:pPr>
            <a:r>
              <a:rPr lang="en-US" sz="1500">
                <a:latin typeface="Gill Sans MT"/>
              </a:rPr>
              <a:t>Tariff pass-through now hitting consumers</a:t>
            </a:r>
          </a:p>
          <a:p>
            <a:pPr>
              <a:buFont typeface="Arial"/>
              <a:buChar char="•"/>
            </a:pPr>
            <a:r>
              <a:rPr lang="en-US" sz="1500">
                <a:latin typeface="Gill Sans MT"/>
              </a:rPr>
              <a:t>US lacks reshoring capability </a:t>
            </a:r>
          </a:p>
          <a:p>
            <a:pPr>
              <a:buFont typeface="Arial"/>
              <a:buChar char="•"/>
            </a:pPr>
            <a:r>
              <a:rPr lang="en-US" sz="1500">
                <a:latin typeface="Gill Sans MT"/>
              </a:rPr>
              <a:t>Small firms disproportionately impacted </a:t>
            </a:r>
          </a:p>
          <a:p>
            <a:pPr marL="0" indent="0">
              <a:buNone/>
            </a:pPr>
            <a:r>
              <a:rPr lang="en-US" sz="1500">
                <a:latin typeface="Gill Sans MT"/>
              </a:rPr>
              <a:t>Implications </a:t>
            </a:r>
          </a:p>
          <a:p>
            <a:pPr>
              <a:buFont typeface="Arial"/>
              <a:buChar char="•"/>
            </a:pPr>
            <a:r>
              <a:rPr lang="en-US" sz="1500">
                <a:latin typeface="Gill Sans MT"/>
              </a:rPr>
              <a:t>Continued price pressure </a:t>
            </a:r>
          </a:p>
          <a:p>
            <a:pPr>
              <a:buFont typeface="Arial"/>
              <a:buChar char="•"/>
            </a:pPr>
            <a:r>
              <a:rPr lang="en-US" sz="1500">
                <a:latin typeface="Gill Sans MT"/>
              </a:rPr>
              <a:t>Declining public support </a:t>
            </a:r>
          </a:p>
          <a:p>
            <a:pPr>
              <a:buFont typeface="Arial"/>
              <a:buChar char="•"/>
            </a:pPr>
            <a:r>
              <a:rPr lang="en-US" sz="1500">
                <a:latin typeface="Gill Sans MT"/>
              </a:rPr>
              <a:t>Weaker competitiveness </a:t>
            </a:r>
            <a:endParaRPr lang="en-US"/>
          </a:p>
        </p:txBody>
      </p:sp>
    </p:spTree>
    <p:extLst>
      <p:ext uri="{BB962C8B-B14F-4D97-AF65-F5344CB8AC3E}">
        <p14:creationId xmlns:p14="http://schemas.microsoft.com/office/powerpoint/2010/main" val="3463496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27FE-B437-AC68-258F-D24C361D0E23}"/>
              </a:ext>
            </a:extLst>
          </p:cNvPr>
          <p:cNvSpPr>
            <a:spLocks noGrp="1"/>
          </p:cNvSpPr>
          <p:nvPr>
            <p:ph type="title"/>
          </p:nvPr>
        </p:nvSpPr>
        <p:spPr>
          <a:xfrm>
            <a:off x="2231136" y="521820"/>
            <a:ext cx="7729728" cy="1188720"/>
          </a:xfrm>
        </p:spPr>
        <p:txBody>
          <a:bodyPr/>
          <a:lstStyle/>
          <a:p>
            <a:r>
              <a:rPr lang="en-US"/>
              <a:t>Options </a:t>
            </a:r>
          </a:p>
        </p:txBody>
      </p:sp>
      <p:sp>
        <p:nvSpPr>
          <p:cNvPr id="3" name="Content Placeholder 2">
            <a:extLst>
              <a:ext uri="{FF2B5EF4-FFF2-40B4-BE49-F238E27FC236}">
                <a16:creationId xmlns:a16="http://schemas.microsoft.com/office/drawing/2014/main" id="{C2CEBA2C-F2C5-5EB2-A61C-31280321AF41}"/>
              </a:ext>
            </a:extLst>
          </p:cNvPr>
          <p:cNvSpPr>
            <a:spLocks noGrp="1"/>
          </p:cNvSpPr>
          <p:nvPr>
            <p:ph idx="1"/>
          </p:nvPr>
        </p:nvSpPr>
        <p:spPr>
          <a:xfrm>
            <a:off x="765752" y="1980251"/>
            <a:ext cx="10660496" cy="4521775"/>
          </a:xfrm>
        </p:spPr>
        <p:txBody>
          <a:bodyPr vert="horz" lIns="91440" tIns="45720" rIns="91440" bIns="45720" rtlCol="0" anchor="t">
            <a:normAutofit lnSpcReduction="10000"/>
          </a:bodyPr>
          <a:lstStyle/>
          <a:p>
            <a:pPr>
              <a:buNone/>
            </a:pPr>
            <a:r>
              <a:rPr lang="en-US" b="1">
                <a:ea typeface="+mn-lt"/>
                <a:cs typeface="+mn-lt"/>
              </a:rPr>
              <a:t>Option 1 — Keep Broad Tariffs</a:t>
            </a:r>
            <a:endParaRPr lang="en-US">
              <a:ea typeface="+mn-lt"/>
              <a:cs typeface="+mn-lt"/>
            </a:endParaRPr>
          </a:p>
          <a:p>
            <a:pPr>
              <a:buNone/>
            </a:pPr>
            <a:r>
              <a:rPr lang="en-US">
                <a:ea typeface="+mn-lt"/>
                <a:cs typeface="+mn-lt"/>
              </a:rPr>
              <a:t>    Pros: Strong leverage; tough stance on China</a:t>
            </a:r>
            <a:br>
              <a:rPr lang="en-US">
                <a:ea typeface="+mn-lt"/>
                <a:cs typeface="+mn-lt"/>
              </a:rPr>
            </a:br>
            <a:r>
              <a:rPr lang="en-US">
                <a:ea typeface="+mn-lt"/>
                <a:cs typeface="+mn-lt"/>
              </a:rPr>
              <a:t>Cons: Higher prices + inflation; harms small businesses</a:t>
            </a:r>
            <a:br>
              <a:rPr lang="en-US">
                <a:ea typeface="+mn-lt"/>
                <a:cs typeface="+mn-lt"/>
              </a:rPr>
            </a:br>
            <a:r>
              <a:rPr lang="en-US">
                <a:ea typeface="+mn-lt"/>
                <a:cs typeface="+mn-lt"/>
              </a:rPr>
              <a:t>Support: Political advisors, some Republicans, domestic manufacturers</a:t>
            </a:r>
            <a:br>
              <a:rPr lang="en-US">
                <a:ea typeface="+mn-lt"/>
                <a:cs typeface="+mn-lt"/>
              </a:rPr>
            </a:br>
            <a:r>
              <a:rPr lang="en-US">
                <a:ea typeface="+mn-lt"/>
                <a:cs typeface="+mn-lt"/>
              </a:rPr>
              <a:t>Opposition: Treasury, retailers, consumer groups, Local Businesses</a:t>
            </a:r>
            <a:endParaRPr lang="en-US"/>
          </a:p>
          <a:p>
            <a:pPr marL="0" indent="0">
              <a:buNone/>
            </a:pPr>
            <a:r>
              <a:rPr lang="en-US" b="1">
                <a:ea typeface="+mn-lt"/>
                <a:cs typeface="+mn-lt"/>
              </a:rPr>
              <a:t>Option 2 — Targeted Tariffs + Export Controls</a:t>
            </a:r>
            <a:br>
              <a:rPr lang="en-US" b="1">
                <a:ea typeface="+mn-lt"/>
                <a:cs typeface="+mn-lt"/>
              </a:rPr>
            </a:br>
            <a:r>
              <a:rPr lang="en-US">
                <a:ea typeface="+mn-lt"/>
                <a:cs typeface="+mn-lt"/>
              </a:rPr>
              <a:t>  Pros</a:t>
            </a:r>
            <a:r>
              <a:rPr lang="en-US" b="1">
                <a:ea typeface="+mn-lt"/>
                <a:cs typeface="+mn-lt"/>
              </a:rPr>
              <a:t>:</a:t>
            </a:r>
            <a:r>
              <a:rPr lang="en-US">
                <a:ea typeface="+mn-lt"/>
                <a:cs typeface="+mn-lt"/>
              </a:rPr>
              <a:t> Protects key tech sectors; limits consumer price increases</a:t>
            </a:r>
            <a:br>
              <a:rPr lang="en-US">
                <a:ea typeface="+mn-lt"/>
                <a:cs typeface="+mn-lt"/>
              </a:rPr>
            </a:br>
            <a:r>
              <a:rPr lang="en-US">
                <a:ea typeface="+mn-lt"/>
                <a:cs typeface="+mn-lt"/>
              </a:rPr>
              <a:t>  Cons: Risk of China targeting U.S. farmers/minerals in retaliation</a:t>
            </a:r>
            <a:br>
              <a:rPr lang="en-US">
                <a:ea typeface="+mn-lt"/>
                <a:cs typeface="+mn-lt"/>
              </a:rPr>
            </a:br>
            <a:r>
              <a:rPr lang="en-US">
                <a:ea typeface="+mn-lt"/>
                <a:cs typeface="+mn-lt"/>
              </a:rPr>
              <a:t>  Support: Commerce, Defense, Treasury, import-reliant firms</a:t>
            </a:r>
            <a:br>
              <a:rPr lang="en-US">
                <a:ea typeface="+mn-lt"/>
                <a:cs typeface="+mn-lt"/>
              </a:rPr>
            </a:br>
            <a:r>
              <a:rPr lang="en-US">
                <a:ea typeface="+mn-lt"/>
                <a:cs typeface="+mn-lt"/>
              </a:rPr>
              <a:t>  Opposition: Industries benefiting from current broad tariffs</a:t>
            </a:r>
            <a:endParaRPr lang="en-US"/>
          </a:p>
          <a:p>
            <a:pPr>
              <a:buNone/>
            </a:pPr>
            <a:r>
              <a:rPr lang="en-US" b="1">
                <a:ea typeface="+mn-lt"/>
                <a:cs typeface="+mn-lt"/>
              </a:rPr>
              <a:t>Option 3 — Ally Supply-Chain Agreements</a:t>
            </a:r>
            <a:br>
              <a:rPr lang="en-US" b="1">
                <a:ea typeface="+mn-lt"/>
                <a:cs typeface="+mn-lt"/>
              </a:rPr>
            </a:br>
            <a:r>
              <a:rPr lang="en-US">
                <a:ea typeface="+mn-lt"/>
                <a:cs typeface="+mn-lt"/>
              </a:rPr>
              <a:t>Pros</a:t>
            </a:r>
            <a:r>
              <a:rPr lang="en-US" b="1">
                <a:ea typeface="+mn-lt"/>
                <a:cs typeface="+mn-lt"/>
              </a:rPr>
              <a:t>:</a:t>
            </a:r>
            <a:r>
              <a:rPr lang="en-US">
                <a:ea typeface="+mn-lt"/>
                <a:cs typeface="+mn-lt"/>
              </a:rPr>
              <a:t> Reduces reliance on China; strengthens competitiveness long term</a:t>
            </a:r>
            <a:br>
              <a:rPr lang="en-US">
                <a:ea typeface="+mn-lt"/>
                <a:cs typeface="+mn-lt"/>
              </a:rPr>
            </a:br>
            <a:r>
              <a:rPr lang="en-US">
                <a:ea typeface="+mn-lt"/>
                <a:cs typeface="+mn-lt"/>
              </a:rPr>
              <a:t>Cons: Slow results (can take years to negotiate); some unions and firms fear more competition</a:t>
            </a:r>
            <a:br>
              <a:rPr lang="en-US">
                <a:ea typeface="+mn-lt"/>
                <a:cs typeface="+mn-lt"/>
              </a:rPr>
            </a:br>
            <a:r>
              <a:rPr lang="en-US">
                <a:ea typeface="+mn-lt"/>
                <a:cs typeface="+mn-lt"/>
              </a:rPr>
              <a:t>Support: State Dept., allies, stability-focused industries</a:t>
            </a:r>
            <a:br>
              <a:rPr lang="en-US">
                <a:ea typeface="+mn-lt"/>
                <a:cs typeface="+mn-lt"/>
              </a:rPr>
            </a:br>
            <a:r>
              <a:rPr lang="en-US">
                <a:ea typeface="+mn-lt"/>
                <a:cs typeface="+mn-lt"/>
              </a:rPr>
              <a:t>Opposition: Labor groups, U.S.-only producers, protected industries</a:t>
            </a:r>
            <a:endParaRPr lang="en-US"/>
          </a:p>
          <a:p>
            <a:pPr marL="0" indent="0">
              <a:buNone/>
            </a:pPr>
            <a:endParaRPr lang="en-US"/>
          </a:p>
          <a:p>
            <a:endParaRPr lang="en-US"/>
          </a:p>
        </p:txBody>
      </p:sp>
    </p:spTree>
    <p:extLst>
      <p:ext uri="{BB962C8B-B14F-4D97-AF65-F5344CB8AC3E}">
        <p14:creationId xmlns:p14="http://schemas.microsoft.com/office/powerpoint/2010/main" val="3597028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6085-2ACA-55B8-A803-0CEC6662403B}"/>
              </a:ext>
            </a:extLst>
          </p:cNvPr>
          <p:cNvSpPr>
            <a:spLocks noGrp="1"/>
          </p:cNvSpPr>
          <p:nvPr>
            <p:ph type="title"/>
          </p:nvPr>
        </p:nvSpPr>
        <p:spPr/>
        <p:txBody>
          <a:bodyPr/>
          <a:lstStyle/>
          <a:p>
            <a:r>
              <a:rPr lang="en-US"/>
              <a:t>Recommendation </a:t>
            </a:r>
          </a:p>
        </p:txBody>
      </p:sp>
      <p:sp>
        <p:nvSpPr>
          <p:cNvPr id="3" name="Content Placeholder 2">
            <a:extLst>
              <a:ext uri="{FF2B5EF4-FFF2-40B4-BE49-F238E27FC236}">
                <a16:creationId xmlns:a16="http://schemas.microsoft.com/office/drawing/2014/main" id="{61CDB92E-8ED9-4F7A-8BE5-71986E4F38FF}"/>
              </a:ext>
            </a:extLst>
          </p:cNvPr>
          <p:cNvSpPr>
            <a:spLocks noGrp="1"/>
          </p:cNvSpPr>
          <p:nvPr>
            <p:ph idx="1"/>
          </p:nvPr>
        </p:nvSpPr>
        <p:spPr/>
        <p:txBody>
          <a:bodyPr>
            <a:normAutofit fontScale="92500" lnSpcReduction="20000"/>
          </a:bodyPr>
          <a:lstStyle/>
          <a:p>
            <a:pPr marL="0" indent="0">
              <a:buNone/>
            </a:pPr>
            <a:r>
              <a:rPr lang="en-US"/>
              <a:t>Two-Track Strategy </a:t>
            </a:r>
          </a:p>
          <a:p>
            <a:r>
              <a:rPr lang="en-US"/>
              <a:t>Targeted tariffs + strengthened export controls </a:t>
            </a:r>
          </a:p>
          <a:p>
            <a:r>
              <a:rPr lang="en-US"/>
              <a:t>Plurilateral supply chain agreements </a:t>
            </a:r>
          </a:p>
          <a:p>
            <a:pPr marL="0" indent="0">
              <a:buNone/>
            </a:pPr>
            <a:r>
              <a:rPr lang="en-US"/>
              <a:t>Implementation </a:t>
            </a:r>
          </a:p>
          <a:p>
            <a:r>
              <a:rPr lang="en-US"/>
              <a:t>Shared priority sector list </a:t>
            </a:r>
          </a:p>
          <a:p>
            <a:r>
              <a:rPr lang="en-US"/>
              <a:t>Harmonized enforcement with allies </a:t>
            </a:r>
          </a:p>
          <a:p>
            <a:r>
              <a:rPr lang="en-US"/>
              <a:t>Standards for minerals and chips </a:t>
            </a:r>
          </a:p>
          <a:p>
            <a:pPr marL="0" indent="0">
              <a:buNone/>
            </a:pPr>
            <a:r>
              <a:rPr lang="en-US"/>
              <a:t>Request </a:t>
            </a:r>
          </a:p>
          <a:p>
            <a:r>
              <a:rPr lang="en-US"/>
              <a:t>Deputies approve forwarding strategy to the president </a:t>
            </a:r>
          </a:p>
        </p:txBody>
      </p:sp>
    </p:spTree>
    <p:extLst>
      <p:ext uri="{BB962C8B-B14F-4D97-AF65-F5344CB8AC3E}">
        <p14:creationId xmlns:p14="http://schemas.microsoft.com/office/powerpoint/2010/main" val="274815753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Metadata/LabelInfo.xml><?xml version="1.0" encoding="utf-8"?>
<clbl:labelList xmlns:clbl="http://schemas.microsoft.com/office/2020/mipLabelMetadata">
  <clbl:label id="{4278a402-1a9e-4eb9-8414-ffb55a5fcf1e}" enabled="0" method="" siteId="{4278a402-1a9e-4eb9-8414-ffb55a5fcf1e}" removed="1"/>
</clbl:labelList>
</file>

<file path=docProps/app.xml><?xml version="1.0" encoding="utf-8"?>
<Properties xmlns="http://schemas.openxmlformats.org/officeDocument/2006/extended-properties" xmlns:vt="http://schemas.openxmlformats.org/officeDocument/2006/docPropsVTypes">
  <Template>Parcel</Template>
  <TotalTime>0</TotalTime>
  <Words>342</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Gill Sans MT</vt:lpstr>
      <vt:lpstr>Parcel</vt:lpstr>
      <vt:lpstr>Managing domestic costs while preserving leverage on china </vt:lpstr>
      <vt:lpstr>Analysis</vt:lpstr>
      <vt:lpstr>Options </vt:lpstr>
      <vt:lpstr>Recommendation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Bobby Anzaldua</dc:creator>
  <cp:lastModifiedBy>Fulton A</cp:lastModifiedBy>
  <cp:revision>2</cp:revision>
  <dcterms:created xsi:type="dcterms:W3CDTF">2025-12-02T22:32:21Z</dcterms:created>
  <dcterms:modified xsi:type="dcterms:W3CDTF">2025-12-04T12:31:12Z</dcterms:modified>
</cp:coreProperties>
</file>