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13412D-F698-8F81-57C9-DEFEF6689957}" v="442" dt="2025-12-03T21:54:34.818"/>
    <p1510:client id="{32F03E05-4C4F-23A2-6E5F-408C4492A6ED}" v="544" dt="2025-12-03T03:24:28.540"/>
    <p1510:client id="{C9992133-FC20-05F2-670D-649C16FAE954}" v="18" dt="2025-12-04T01:28:26.611"/>
    <p1510:client id="{F2DBE8D1-B857-74C4-C4E5-481B08FA4A38}" v="714" dt="2025-12-03T02:57:37.0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84" y="9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920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502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9099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07413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823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12/4/2025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811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12/4/2025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2735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3803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234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826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17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532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12/4/2025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027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12/4/2025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528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12/4/2025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186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12/4/2025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49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01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5173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26693" y="1030406"/>
            <a:ext cx="8147713" cy="3081242"/>
          </a:xfrm>
        </p:spPr>
        <p:txBody>
          <a:bodyPr anchor="ctr">
            <a:normAutofit/>
          </a:bodyPr>
          <a:lstStyle/>
          <a:p>
            <a:r>
              <a:rPr lang="en-US" sz="4800">
                <a:solidFill>
                  <a:srgbClr val="FFFFFF"/>
                </a:solidFill>
              </a:rPr>
              <a:t>Countering Iranian Nationalism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59943" y="5171093"/>
            <a:ext cx="9078628" cy="86062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By Alex Tingley and Syarra Goldstein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97F8B-0856-A435-A540-9168D7B98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A266D1-D649-DD9E-1671-03C44BFB97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Both Iran’s public and governmental nationalism is on the rise, pushing the country to a more aggressive posture. </a:t>
            </a:r>
          </a:p>
          <a:p>
            <a:r>
              <a:rPr lang="en-US">
                <a:ea typeface="+mn-lt"/>
                <a:cs typeface="+mn-lt"/>
              </a:rPr>
              <a:t>Factors: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+mn-lt"/>
                <a:cs typeface="+mn-lt"/>
              </a:rPr>
              <a:t>Regional insecurity and external strikes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+mn-lt"/>
                <a:cs typeface="+mn-lt"/>
              </a:rPr>
              <a:t>Economic struggles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+mn-lt"/>
                <a:cs typeface="+mn-lt"/>
              </a:rPr>
              <a:t>Evolving national identity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+mn-lt"/>
                <a:cs typeface="+mn-lt"/>
              </a:rPr>
              <a:t>Proxy conflicts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+mn-lt"/>
                <a:cs typeface="+mn-lt"/>
              </a:rPr>
              <a:t>Reduced U.S. support for military action among the public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087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1F27F-B9F2-794C-A000-AAC828F85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F597F9-1CD7-BFBB-E90E-1419734FBDD0}"/>
              </a:ext>
            </a:extLst>
          </p:cNvPr>
          <p:cNvSpPr txBox="1"/>
          <p:nvPr/>
        </p:nvSpPr>
        <p:spPr>
          <a:xfrm>
            <a:off x="837569" y="2002611"/>
            <a:ext cx="3451041" cy="36933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/>
              <a:t>Option 1: Regime Change Strikes</a:t>
            </a:r>
          </a:p>
          <a:p>
            <a:endParaRPr lang="en-US"/>
          </a:p>
          <a:p>
            <a:r>
              <a:rPr lang="en-US" dirty="0"/>
              <a:t>Pros: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Removes nationalist leaders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Strong Israeli/AIPAC support</a:t>
            </a:r>
          </a:p>
          <a:p>
            <a:endParaRPr lang="en-US"/>
          </a:p>
          <a:p>
            <a:r>
              <a:rPr lang="en-US" dirty="0"/>
              <a:t>Cons: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Regional instability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Possible backlash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Military commitment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81999B-3830-066B-0633-6ADF0BAE6E5D}"/>
              </a:ext>
            </a:extLst>
          </p:cNvPr>
          <p:cNvSpPr txBox="1"/>
          <p:nvPr/>
        </p:nvSpPr>
        <p:spPr>
          <a:xfrm>
            <a:off x="4288609" y="2002610"/>
            <a:ext cx="3451041" cy="36933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/>
              <a:t>Option 2: Steps Toward Normalization</a:t>
            </a:r>
          </a:p>
          <a:p>
            <a:endParaRPr lang="en-US" b="1"/>
          </a:p>
          <a:p>
            <a:r>
              <a:rPr lang="en-US" dirty="0"/>
              <a:t>Pros: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New U.S.-Iranian narrative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Non-proliferation progress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Diasporic support</a:t>
            </a:r>
          </a:p>
          <a:p>
            <a:endParaRPr lang="en-US"/>
          </a:p>
          <a:p>
            <a:endParaRPr lang="en-US" dirty="0"/>
          </a:p>
          <a:p>
            <a:r>
              <a:rPr lang="en-US" dirty="0"/>
              <a:t>Cons: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Israeli opposition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Inconsistent with current hawkish U.S. approach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04EB436-6A57-4C54-1361-C152CEC6C7B1}"/>
              </a:ext>
            </a:extLst>
          </p:cNvPr>
          <p:cNvSpPr txBox="1"/>
          <p:nvPr/>
        </p:nvSpPr>
        <p:spPr>
          <a:xfrm>
            <a:off x="7739649" y="2002609"/>
            <a:ext cx="3451041" cy="39703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/>
              <a:t>Option 3: Engage With Diaspora</a:t>
            </a:r>
          </a:p>
          <a:p>
            <a:endParaRPr lang="en-US" b="1"/>
          </a:p>
          <a:p>
            <a:r>
              <a:rPr lang="en-US" dirty="0"/>
              <a:t>Pros: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Low risk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Iranian diaspora in the U.S. supports</a:t>
            </a:r>
          </a:p>
          <a:p>
            <a:endParaRPr lang="en-US"/>
          </a:p>
          <a:p>
            <a:endParaRPr lang="en-US" dirty="0"/>
          </a:p>
          <a:p>
            <a:r>
              <a:rPr lang="en-US" dirty="0"/>
              <a:t>Cons: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No short-term change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Indirect action enables the ongoing national security risk</a:t>
            </a:r>
          </a:p>
        </p:txBody>
      </p:sp>
    </p:spTree>
    <p:extLst>
      <p:ext uri="{BB962C8B-B14F-4D97-AF65-F5344CB8AC3E}">
        <p14:creationId xmlns:p14="http://schemas.microsoft.com/office/powerpoint/2010/main" val="1049355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0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C25F1-D415-CF51-20EE-30E80A127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Recommendation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5BBE8D-3DBF-F168-EDAC-616675D607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4123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000" b="1" dirty="0"/>
              <a:t>Steps Toward Normalization</a:t>
            </a:r>
          </a:p>
          <a:p>
            <a:r>
              <a:rPr lang="en-US" sz="2000" dirty="0"/>
              <a:t>Encourage administrative action towards reopening direct Iranian dialogue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1800" dirty="0"/>
              <a:t>Engage with allies with established diplomatic relations</a:t>
            </a:r>
          </a:p>
          <a:p>
            <a:pPr marL="457200" lvl="1" indent="0">
              <a:buNone/>
            </a:pPr>
            <a:endParaRPr lang="en-US" sz="1800"/>
          </a:p>
          <a:p>
            <a:r>
              <a:rPr lang="en-US" sz="2000" dirty="0"/>
              <a:t>Hold hearing on Iranian Nationalism and regional public diplomacy approaches</a:t>
            </a:r>
          </a:p>
          <a:p>
            <a:pPr marL="0" indent="0">
              <a:buNone/>
            </a:pPr>
            <a:endParaRPr lang="en-US" sz="2000"/>
          </a:p>
          <a:p>
            <a:r>
              <a:rPr lang="en-US" sz="2000" dirty="0"/>
              <a:t>Prevent further attacks or sanctions while negotiations are in progress</a:t>
            </a:r>
          </a:p>
          <a:p>
            <a:pPr marL="0" indent="0">
              <a:buNone/>
            </a:pPr>
            <a:endParaRPr lang="en-US" sz="2000"/>
          </a:p>
          <a:p>
            <a:r>
              <a:rPr lang="en-US" sz="2000" dirty="0"/>
              <a:t>Rally support for treaty ratification next year</a:t>
            </a:r>
          </a:p>
          <a:p>
            <a:endParaRPr lang="en-US" sz="1800" b="1"/>
          </a:p>
          <a:p>
            <a:endParaRPr lang="en-US" sz="1800" b="1"/>
          </a:p>
        </p:txBody>
      </p:sp>
    </p:spTree>
    <p:extLst>
      <p:ext uri="{BB962C8B-B14F-4D97-AF65-F5344CB8AC3E}">
        <p14:creationId xmlns:p14="http://schemas.microsoft.com/office/powerpoint/2010/main" val="925609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191</Words>
  <Application>Microsoft Office PowerPoint</Application>
  <PresentationFormat>Widescreen</PresentationFormat>
  <Paragraphs>52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Century Gothic</vt:lpstr>
      <vt:lpstr>Courier New</vt:lpstr>
      <vt:lpstr>Wingdings 3</vt:lpstr>
      <vt:lpstr>Ion</vt:lpstr>
      <vt:lpstr>Countering Iranian Nationalism</vt:lpstr>
      <vt:lpstr>Analysis</vt:lpstr>
      <vt:lpstr>Options</vt:lpstr>
      <vt:lpstr>Recommendation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Fulton</dc:creator>
  <cp:lastModifiedBy>Fulton A</cp:lastModifiedBy>
  <cp:revision>12</cp:revision>
  <dcterms:created xsi:type="dcterms:W3CDTF">2025-11-30T19:53:14Z</dcterms:created>
  <dcterms:modified xsi:type="dcterms:W3CDTF">2025-12-04T12:32:07Z</dcterms:modified>
</cp:coreProperties>
</file>