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8288000" cy="10287000"/>
  <p:notesSz cx="6858000" cy="9144000"/>
  <p:embeddedFontLst>
    <p:embeddedFont>
      <p:font typeface="Atkinson Hyperlegible" panose="020B0604020202020204" charset="0"/>
      <p:regular r:id="rId6"/>
    </p:embeddedFont>
    <p:embeddedFont>
      <p:font typeface="Atkinson Hyperlegible Bold" panose="020B0604020202020204" charset="0"/>
      <p:regular r:id="rId7"/>
    </p:embeddedFont>
    <p:embeddedFont>
      <p:font typeface="LynxTH Serif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24D872-2ACB-93F2-DEA9-ABCC74B2AD12}" v="75" dt="2025-12-03T23:17:59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2" d="100"/>
          <a:sy n="62" d="100"/>
        </p:scale>
        <p:origin x="108" y="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505052" y="-1874989"/>
            <a:ext cx="10445302" cy="13590480"/>
          </a:xfrm>
          <a:custGeom>
            <a:avLst/>
            <a:gdLst/>
            <a:ahLst/>
            <a:cxnLst/>
            <a:rect l="l" t="t" r="r" b="b"/>
            <a:pathLst>
              <a:path w="10445302" h="13590480">
                <a:moveTo>
                  <a:pt x="0" y="0"/>
                </a:moveTo>
                <a:lnTo>
                  <a:pt x="10445302" y="0"/>
                </a:lnTo>
                <a:lnTo>
                  <a:pt x="10445302" y="13590481"/>
                </a:lnTo>
                <a:lnTo>
                  <a:pt x="0" y="135904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6119971" y="442088"/>
            <a:ext cx="8273787" cy="12441785"/>
          </a:xfrm>
          <a:custGeom>
            <a:avLst/>
            <a:gdLst/>
            <a:ahLst/>
            <a:cxnLst/>
            <a:rect l="l" t="t" r="r" b="b"/>
            <a:pathLst>
              <a:path w="8273787" h="12441785">
                <a:moveTo>
                  <a:pt x="0" y="0"/>
                </a:moveTo>
                <a:lnTo>
                  <a:pt x="8273787" y="0"/>
                </a:lnTo>
                <a:lnTo>
                  <a:pt x="8273787" y="12441785"/>
                </a:lnTo>
                <a:lnTo>
                  <a:pt x="0" y="124417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5147684" y="2494092"/>
            <a:ext cx="8068725" cy="9221399"/>
          </a:xfrm>
          <a:custGeom>
            <a:avLst/>
            <a:gdLst/>
            <a:ahLst/>
            <a:cxnLst/>
            <a:rect l="l" t="t" r="r" b="b"/>
            <a:pathLst>
              <a:path w="8068725" h="9221399">
                <a:moveTo>
                  <a:pt x="0" y="0"/>
                </a:moveTo>
                <a:lnTo>
                  <a:pt x="8068724" y="0"/>
                </a:lnTo>
                <a:lnTo>
                  <a:pt x="8068724" y="9221400"/>
                </a:lnTo>
                <a:lnTo>
                  <a:pt x="0" y="92214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699823" y="2203989"/>
            <a:ext cx="16964447" cy="5137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00"/>
              </a:lnSpc>
            </a:pPr>
            <a:r>
              <a:rPr lang="en-US" sz="9900">
                <a:solidFill>
                  <a:srgbClr val="000000"/>
                </a:solidFill>
                <a:latin typeface="LynxTH Serif"/>
                <a:ea typeface="LynxTH Serif"/>
                <a:cs typeface="LynxTH Serif"/>
                <a:sym typeface="LynxTH Serif"/>
              </a:rPr>
              <a:t>DECLINING U.S. BIRTH RATES: ECONOMIC AND CULTURAL PRESSURES ON FAMILY FORMATION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067776" y="7216239"/>
            <a:ext cx="11913676" cy="20420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60"/>
              </a:lnSpc>
            </a:pPr>
            <a:r>
              <a:rPr lang="en-US" sz="4200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Maeve Ryan &amp; Kiana Tan</a:t>
            </a:r>
          </a:p>
          <a:p>
            <a:pPr algn="ctr">
              <a:lnSpc>
                <a:spcPts val="5460"/>
              </a:lnSpc>
            </a:pPr>
            <a:r>
              <a:rPr lang="en-US" sz="4200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Global Policy Seminar – IRP 402</a:t>
            </a:r>
          </a:p>
          <a:p>
            <a:pPr algn="ctr">
              <a:lnSpc>
                <a:spcPts val="5460"/>
              </a:lnSpc>
            </a:pPr>
            <a:r>
              <a:rPr lang="en-US" sz="4200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NSC Deputies Committee Briefing | Fall 2025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85834">
            <a:off x="-366528" y="7079119"/>
            <a:ext cx="4700026" cy="6314866"/>
          </a:xfrm>
          <a:custGeom>
            <a:avLst/>
            <a:gdLst/>
            <a:ahLst/>
            <a:cxnLst/>
            <a:rect l="l" t="t" r="r" b="b"/>
            <a:pathLst>
              <a:path w="4700026" h="6314866">
                <a:moveTo>
                  <a:pt x="0" y="0"/>
                </a:moveTo>
                <a:lnTo>
                  <a:pt x="4700026" y="0"/>
                </a:lnTo>
                <a:lnTo>
                  <a:pt x="4700026" y="6314866"/>
                </a:lnTo>
                <a:lnTo>
                  <a:pt x="0" y="63148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33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090706" flipH="1">
            <a:off x="6623555" y="6184108"/>
            <a:ext cx="4096652" cy="3500775"/>
          </a:xfrm>
          <a:custGeom>
            <a:avLst/>
            <a:gdLst/>
            <a:ahLst/>
            <a:cxnLst/>
            <a:rect l="l" t="t" r="r" b="b"/>
            <a:pathLst>
              <a:path w="4096652" h="3500775">
                <a:moveTo>
                  <a:pt x="4096652" y="0"/>
                </a:moveTo>
                <a:lnTo>
                  <a:pt x="0" y="0"/>
                </a:lnTo>
                <a:lnTo>
                  <a:pt x="0" y="3500775"/>
                </a:lnTo>
                <a:lnTo>
                  <a:pt x="4096652" y="3500775"/>
                </a:lnTo>
                <a:lnTo>
                  <a:pt x="409665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236322">
            <a:off x="6349215" y="8818282"/>
            <a:ext cx="3133609" cy="3530827"/>
          </a:xfrm>
          <a:custGeom>
            <a:avLst/>
            <a:gdLst/>
            <a:ahLst/>
            <a:cxnLst/>
            <a:rect l="l" t="t" r="r" b="b"/>
            <a:pathLst>
              <a:path w="3133609" h="3530827">
                <a:moveTo>
                  <a:pt x="0" y="0"/>
                </a:moveTo>
                <a:lnTo>
                  <a:pt x="3133608" y="0"/>
                </a:lnTo>
                <a:lnTo>
                  <a:pt x="3133608" y="3530826"/>
                </a:lnTo>
                <a:lnTo>
                  <a:pt x="0" y="35308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0192" y="522284"/>
            <a:ext cx="9810322" cy="57711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00"/>
              </a:lnSpc>
            </a:pPr>
            <a:r>
              <a:rPr lang="en-US" sz="3538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BLUF:</a:t>
            </a:r>
          </a:p>
          <a:p>
            <a:pPr algn="l">
              <a:lnSpc>
                <a:spcPts val="4600"/>
              </a:lnSpc>
            </a:pPr>
            <a:r>
              <a:rPr lang="en-US" sz="3538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U.S. birth rates are falling due to rising economic burdens and shifting cultural norms. Without intervention, the U.S. faces long-term labor shortages, demographic imbalance, and reduced global competitiveness. We recommend a two-track federal strategy combining targeted family-economic relief with women’s-health transparency and cultural support for family formation.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450E30-FC96-2195-352A-8F0239C96AA9}"/>
              </a:ext>
            </a:extLst>
          </p:cNvPr>
          <p:cNvSpPr/>
          <p:nvPr/>
        </p:nvSpPr>
        <p:spPr>
          <a:xfrm>
            <a:off x="11208785" y="916557"/>
            <a:ext cx="6591822" cy="88507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11159961" y="1577611"/>
            <a:ext cx="6368349" cy="7532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2550" b="1" dirty="0">
                <a:solidFill>
                  <a:srgbClr val="000000"/>
                </a:solidFill>
                <a:latin typeface="Atkinson Hyperlegible Bold"/>
              </a:rPr>
              <a:t>Supporting Points</a:t>
            </a:r>
            <a:endParaRPr lang="en-US" dirty="0"/>
          </a:p>
          <a:p>
            <a:pPr marL="557530" lvl="1" indent="-278765" algn="ctr">
              <a:lnSpc>
                <a:spcPts val="3360"/>
              </a:lnSpc>
              <a:buFont typeface="Arial"/>
              <a:buChar char="•"/>
            </a:pPr>
            <a:r>
              <a:rPr lang="en-US" sz="2550" dirty="0">
                <a:solidFill>
                  <a:srgbClr val="000000"/>
                </a:solidFill>
                <a:latin typeface="Atkinson Hyperlegible"/>
              </a:rPr>
              <a:t>Birth rates down nearly 20% since 2007; no single demographic or policy factor explains the decline.</a:t>
            </a:r>
            <a:endParaRPr lang="en-US"/>
          </a:p>
          <a:p>
            <a:pPr marL="557530" lvl="1" indent="-278765" algn="ctr">
              <a:lnSpc>
                <a:spcPts val="3360"/>
              </a:lnSpc>
              <a:buFont typeface="Arial"/>
              <a:buChar char="•"/>
            </a:pPr>
            <a:r>
              <a:rPr lang="en-US" sz="2550" dirty="0">
                <a:solidFill>
                  <a:srgbClr val="000000"/>
                </a:solidFill>
                <a:latin typeface="Atkinson Hyperlegible"/>
              </a:rPr>
              <a:t>High childcare costs, housing barriers, and student debt delay family formation.</a:t>
            </a:r>
            <a:endParaRPr lang="en-US" dirty="0"/>
          </a:p>
          <a:p>
            <a:pPr marL="557530" lvl="1" indent="-278765" algn="ctr">
              <a:lnSpc>
                <a:spcPts val="3360"/>
              </a:lnSpc>
              <a:buFont typeface="Arial"/>
              <a:buChar char="•"/>
            </a:pPr>
            <a:r>
              <a:rPr lang="en-US" sz="2550" dirty="0">
                <a:solidFill>
                  <a:srgbClr val="000000"/>
                </a:solidFill>
                <a:latin typeface="Atkinson Hyperlegible"/>
              </a:rPr>
              <a:t>Cash is not enough, decisions hinge on women’s individual fertility goals.</a:t>
            </a:r>
            <a:endParaRPr lang="en-US"/>
          </a:p>
          <a:p>
            <a:pPr marL="557530" lvl="1" indent="-278765" algn="ctr">
              <a:lnSpc>
                <a:spcPts val="3360"/>
              </a:lnSpc>
              <a:buFont typeface="Arial"/>
              <a:buChar char="•"/>
            </a:pPr>
            <a:r>
              <a:rPr lang="en-US" sz="2550" dirty="0">
                <a:solidFill>
                  <a:srgbClr val="000000"/>
                </a:solidFill>
                <a:latin typeface="Atkinson Hyperlegible"/>
              </a:rPr>
              <a:t>Cultural shifts, delayed marriage, contraceptive norms, modern feminism’s framing of motherhood, affect intentions even among women who want children.</a:t>
            </a:r>
            <a:endParaRPr lang="en-US"/>
          </a:p>
          <a:p>
            <a:pPr marL="530860" lvl="1" indent="-265430" algn="ctr">
              <a:lnSpc>
                <a:spcPts val="3200"/>
              </a:lnSpc>
              <a:buFont typeface="Arial"/>
              <a:buChar char="•"/>
            </a:pPr>
            <a:r>
              <a:rPr lang="en-US" sz="2450" dirty="0">
                <a:solidFill>
                  <a:srgbClr val="000000"/>
                </a:solidFill>
                <a:latin typeface="Atkinson Hyperlegible"/>
              </a:rPr>
              <a:t>Consequences: smaller workforce, rising dependency ratio, state-level revenue declines, weakened long-term economic and strategic capacity.</a:t>
            </a:r>
            <a:endParaRPr lang="en-US" dirty="0"/>
          </a:p>
          <a:p>
            <a:pPr marL="238760" lvl="1" indent="-119380" algn="ctr">
              <a:lnSpc>
                <a:spcPts val="1440"/>
              </a:lnSpc>
              <a:buFont typeface="Arial"/>
              <a:buChar char="•"/>
            </a:pPr>
            <a:endParaRPr lang="en-US" sz="2450" dirty="0">
              <a:solidFill>
                <a:srgbClr val="000000"/>
              </a:solidFill>
              <a:latin typeface="Atkinson Hyperlegible"/>
              <a:ea typeface="Atkinson Hyperlegible"/>
              <a:cs typeface="Atkinson Hyperlegible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55842">
            <a:off x="9432118" y="-973637"/>
            <a:ext cx="9307123" cy="12926560"/>
          </a:xfrm>
          <a:custGeom>
            <a:avLst/>
            <a:gdLst/>
            <a:ahLst/>
            <a:cxnLst/>
            <a:rect l="l" t="t" r="r" b="b"/>
            <a:pathLst>
              <a:path w="9307123" h="12926560">
                <a:moveTo>
                  <a:pt x="0" y="0"/>
                </a:moveTo>
                <a:lnTo>
                  <a:pt x="9307123" y="0"/>
                </a:lnTo>
                <a:lnTo>
                  <a:pt x="9307123" y="12926560"/>
                </a:lnTo>
                <a:lnTo>
                  <a:pt x="0" y="129265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837228">
            <a:off x="786286" y="5078067"/>
            <a:ext cx="2005917" cy="1301338"/>
          </a:xfrm>
          <a:custGeom>
            <a:avLst/>
            <a:gdLst/>
            <a:ahLst/>
            <a:cxnLst/>
            <a:rect l="l" t="t" r="r" b="b"/>
            <a:pathLst>
              <a:path w="2005917" h="1301338">
                <a:moveTo>
                  <a:pt x="0" y="0"/>
                </a:moveTo>
                <a:lnTo>
                  <a:pt x="2005917" y="0"/>
                </a:lnTo>
                <a:lnTo>
                  <a:pt x="2005917" y="1301339"/>
                </a:lnTo>
                <a:lnTo>
                  <a:pt x="0" y="13013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299980" y="5583578"/>
            <a:ext cx="9121728" cy="2098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90"/>
              </a:lnSpc>
            </a:pPr>
            <a:r>
              <a:rPr lang="en-US" sz="4300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Option 2 — Women’s Health Transparency &amp; Education Initiatives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236507" y="2662092"/>
            <a:ext cx="9277605" cy="139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90"/>
              </a:lnSpc>
            </a:pPr>
            <a:r>
              <a:rPr lang="en-US" sz="4300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Option 3 — Cultural &amp; Structural Incentives for Family Formation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59653" y="7653093"/>
            <a:ext cx="7117387" cy="2279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Pros: Supports informed decision-making; aligns with public-health best practices; politically flexible.</a:t>
            </a:r>
          </a:p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Cons: Messaging could be politicized; requires coordination with DHHS and states.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144000" y="4218239"/>
            <a:ext cx="9451406" cy="1821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Pros: Addresses long-term cultural drivers identified in interviews and events; complements economic reforms.</a:t>
            </a:r>
          </a:p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Cons: Opposition from groups wary of “traditional family” framing; impact emerges slowly.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58981" y="313055"/>
            <a:ext cx="8403725" cy="1393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90"/>
              </a:lnSpc>
            </a:pPr>
            <a:r>
              <a:rPr lang="en-US" sz="4300" b="1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Option 1 — Targeted Economic Support for Families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58981" y="1776300"/>
            <a:ext cx="7218187" cy="2279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Pros: Addresses core financial barriers; bipartisan potential; improves stability for young parents.</a:t>
            </a:r>
          </a:p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32323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Cons: Requires new spending; deficit concerns among fiscal conservatives.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392526" y="-418014"/>
            <a:ext cx="7395556" cy="11904316"/>
          </a:xfrm>
          <a:custGeom>
            <a:avLst/>
            <a:gdLst/>
            <a:ahLst/>
            <a:cxnLst/>
            <a:rect l="l" t="t" r="r" b="b"/>
            <a:pathLst>
              <a:path w="7395556" h="11904316">
                <a:moveTo>
                  <a:pt x="0" y="0"/>
                </a:moveTo>
                <a:lnTo>
                  <a:pt x="7395556" y="0"/>
                </a:lnTo>
                <a:lnTo>
                  <a:pt x="7395556" y="11904316"/>
                </a:lnTo>
                <a:lnTo>
                  <a:pt x="0" y="119043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1399255" y="796141"/>
            <a:ext cx="8990476" cy="10274829"/>
          </a:xfrm>
          <a:custGeom>
            <a:avLst/>
            <a:gdLst/>
            <a:ahLst/>
            <a:cxnLst/>
            <a:rect l="l" t="t" r="r" b="b"/>
            <a:pathLst>
              <a:path w="8990476" h="10274829">
                <a:moveTo>
                  <a:pt x="0" y="0"/>
                </a:moveTo>
                <a:lnTo>
                  <a:pt x="8990475" y="0"/>
                </a:lnTo>
                <a:lnTo>
                  <a:pt x="8990475" y="10274830"/>
                </a:lnTo>
                <a:lnTo>
                  <a:pt x="0" y="102748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2522531" y="76743"/>
            <a:ext cx="7304021" cy="11949319"/>
          </a:xfrm>
          <a:custGeom>
            <a:avLst/>
            <a:gdLst/>
            <a:ahLst/>
            <a:cxnLst/>
            <a:rect l="l" t="t" r="r" b="b"/>
            <a:pathLst>
              <a:path w="7304021" h="11949319">
                <a:moveTo>
                  <a:pt x="0" y="0"/>
                </a:moveTo>
                <a:lnTo>
                  <a:pt x="7304021" y="0"/>
                </a:lnTo>
                <a:lnTo>
                  <a:pt x="7304021" y="11949318"/>
                </a:lnTo>
                <a:lnTo>
                  <a:pt x="0" y="119493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 flipH="1">
            <a:off x="14004068" y="-418014"/>
            <a:ext cx="8940592" cy="13444499"/>
          </a:xfrm>
          <a:custGeom>
            <a:avLst/>
            <a:gdLst/>
            <a:ahLst/>
            <a:cxnLst/>
            <a:rect l="l" t="t" r="r" b="b"/>
            <a:pathLst>
              <a:path w="8940592" h="13444499">
                <a:moveTo>
                  <a:pt x="8940592" y="0"/>
                </a:moveTo>
                <a:lnTo>
                  <a:pt x="0" y="0"/>
                </a:lnTo>
                <a:lnTo>
                  <a:pt x="0" y="13444499"/>
                </a:lnTo>
                <a:lnTo>
                  <a:pt x="8940592" y="13444499"/>
                </a:lnTo>
                <a:lnTo>
                  <a:pt x="8940592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-1282135" y="900916"/>
            <a:ext cx="12013882" cy="1038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00"/>
              </a:lnSpc>
            </a:pPr>
            <a:r>
              <a:rPr lang="en-US" sz="7500">
                <a:solidFill>
                  <a:srgbClr val="323232"/>
                </a:solidFill>
                <a:latin typeface="LynxTH Serif"/>
                <a:ea typeface="LynxTH Serif"/>
                <a:cs typeface="LynxTH Serif"/>
                <a:sym typeface="LynxTH Serif"/>
              </a:rPr>
              <a:t>RECOMMENDATION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37246" y="1858757"/>
            <a:ext cx="16613507" cy="30127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57"/>
              </a:lnSpc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Recommendation:</a:t>
            </a:r>
          </a:p>
          <a:p>
            <a:pPr algn="l">
              <a:lnSpc>
                <a:spcPts val="3557"/>
              </a:lnSpc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Authorize NSC Staff to launch a Family Resilience Initiative combining (1) targeted economic support, childcare access, housing incentives, employer flexibility, and (2) a national women’s-health transparency effort focused on fertility education, reproductive timelines, and informed contraceptive decision-making.</a:t>
            </a:r>
            <a:endParaRPr lang="en-US" sz="2700" b="1" dirty="0">
              <a:solidFill>
                <a:srgbClr val="323232"/>
              </a:solidFill>
              <a:latin typeface="Atkinson Hyperlegible Bold"/>
              <a:ea typeface="Atkinson Hyperlegible Bold"/>
              <a:cs typeface="Atkinson Hyperlegible Bold"/>
            </a:endParaRPr>
          </a:p>
          <a:p>
            <a:pPr algn="l">
              <a:lnSpc>
                <a:spcPts val="3557"/>
              </a:lnSpc>
            </a:pPr>
            <a:endParaRPr lang="en-US" sz="2736" b="1">
              <a:solidFill>
                <a:srgbClr val="323232"/>
              </a:solidFill>
              <a:latin typeface="Atkinson Hyperlegible Bold"/>
              <a:ea typeface="Atkinson Hyperlegible Bold"/>
              <a:cs typeface="Atkinson Hyperlegible Bold"/>
              <a:sym typeface="Atkinson Hyperlegible Bold"/>
            </a:endParaRPr>
          </a:p>
          <a:p>
            <a:pPr algn="l">
              <a:lnSpc>
                <a:spcPts val="1512"/>
              </a:lnSpc>
            </a:pPr>
            <a:endParaRPr lang="en-US" sz="2736" b="1">
              <a:solidFill>
                <a:srgbClr val="323232"/>
              </a:solidFill>
              <a:latin typeface="Atkinson Hyperlegible Bold"/>
              <a:ea typeface="Atkinson Hyperlegible Bold"/>
              <a:cs typeface="Atkinson Hyperlegible Bold"/>
              <a:sym typeface="Atkinson Hyperlegible Bold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F6AAB8-451C-A707-5D85-FB68A1E7EF07}"/>
              </a:ext>
            </a:extLst>
          </p:cNvPr>
          <p:cNvSpPr txBox="1"/>
          <p:nvPr/>
        </p:nvSpPr>
        <p:spPr>
          <a:xfrm>
            <a:off x="560717" y="4367122"/>
            <a:ext cx="16664077" cy="54476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3557"/>
              </a:lnSpc>
            </a:pPr>
            <a:r>
              <a:rPr lang="en-US" sz="2700" b="1">
                <a:solidFill>
                  <a:srgbClr val="323232"/>
                </a:solidFill>
                <a:latin typeface="Atkinson Hyperlegible Bold"/>
              </a:rPr>
              <a:t>Why This Approach:</a:t>
            </a:r>
            <a:endParaRPr lang="en-US" sz="2700">
              <a:latin typeface="Atkinson Hyperlegible Bold"/>
            </a:endParaRPr>
          </a:p>
          <a:p>
            <a:pPr marL="590550" lvl="1" indent="-295275">
              <a:lnSpc>
                <a:spcPts val="3557"/>
              </a:lnSpc>
              <a:buFont typeface="Arial,Sans-Serif"/>
              <a:buChar char="•"/>
            </a:pPr>
            <a:r>
              <a:rPr lang="en-US" sz="2700" b="1">
                <a:solidFill>
                  <a:srgbClr val="323232"/>
                </a:solidFill>
                <a:latin typeface="Atkinson Hyperlegible Bold"/>
              </a:rPr>
              <a:t>Integrates economic and cultural factors driving the decline (per interview &amp; Harvard event).</a:t>
            </a:r>
            <a:endParaRPr lang="en-US" sz="2700">
              <a:latin typeface="Atkinson Hyperlegible Bold"/>
            </a:endParaRPr>
          </a:p>
          <a:p>
            <a:pPr marL="590550" lvl="1" indent="-295275">
              <a:lnSpc>
                <a:spcPts val="3557"/>
              </a:lnSpc>
              <a:buFont typeface="Arial,Sans-Serif"/>
              <a:buChar char="•"/>
            </a:pPr>
            <a:r>
              <a:rPr lang="en-US" sz="2700" b="1">
                <a:solidFill>
                  <a:srgbClr val="323232"/>
                </a:solidFill>
                <a:latin typeface="Atkinson Hyperlegible Bold"/>
              </a:rPr>
              <a:t>Avoids one-size-fits-all fixes while addressing both immediate barriers and long-term demographic sustainability.</a:t>
            </a:r>
            <a:endParaRPr lang="en-US" sz="2700">
              <a:latin typeface="Atkinson Hyperlegible Bold"/>
            </a:endParaRPr>
          </a:p>
          <a:p>
            <a:pPr marL="590550" lvl="1" indent="-295275">
              <a:lnSpc>
                <a:spcPts val="3557"/>
              </a:lnSpc>
              <a:buFont typeface="Arial,Sans-Serif"/>
              <a:buChar char="•"/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</a:rPr>
              <a:t>Politically defensible: focuses on transparency, family stability, and workforce resilience.</a:t>
            </a:r>
            <a:endParaRPr lang="en-US" sz="2700" dirty="0">
              <a:latin typeface="Atkinson Hyperlegible Bold"/>
            </a:endParaRPr>
          </a:p>
          <a:p>
            <a:pPr>
              <a:lnSpc>
                <a:spcPts val="3557"/>
              </a:lnSpc>
            </a:pPr>
            <a:endParaRPr lang="en-US" sz="2700" dirty="0">
              <a:latin typeface="Atkinson Hyperlegible Bold"/>
            </a:endParaRPr>
          </a:p>
          <a:p>
            <a:pPr>
              <a:lnSpc>
                <a:spcPts val="3557"/>
              </a:lnSpc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</a:rPr>
              <a:t>Next Steps:</a:t>
            </a:r>
            <a:endParaRPr lang="en-US" sz="2700" dirty="0">
              <a:latin typeface="Atkinson Hyperlegible Bold"/>
            </a:endParaRPr>
          </a:p>
          <a:p>
            <a:pPr marL="590550" lvl="1" indent="-295275">
              <a:lnSpc>
                <a:spcPts val="3557"/>
              </a:lnSpc>
              <a:buFont typeface="Arial,Sans-Serif"/>
              <a:buChar char="•"/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</a:rPr>
              <a:t>Coordinate with Domestic Policy Council, Treasury, and DHHS for program design.</a:t>
            </a:r>
            <a:endParaRPr lang="en-US" sz="2700" dirty="0">
              <a:latin typeface="Atkinson Hyperlegible Bold"/>
            </a:endParaRPr>
          </a:p>
          <a:p>
            <a:pPr marL="590550" lvl="1" indent="-295275">
              <a:lnSpc>
                <a:spcPts val="3557"/>
              </a:lnSpc>
              <a:buFont typeface="Arial,Sans-Serif"/>
              <a:buChar char="•"/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</a:rPr>
              <a:t>Build bipartisan support using data, cost-neutral offsets, and framing centered on U.S. competitiveness and family wellbeing.</a:t>
            </a:r>
            <a:endParaRPr lang="en-US" sz="2700" dirty="0">
              <a:latin typeface="Atkinson Hyperlegible Bold"/>
            </a:endParaRPr>
          </a:p>
          <a:p>
            <a:pPr marL="590550" lvl="1" indent="-295275">
              <a:lnSpc>
                <a:spcPts val="3557"/>
              </a:lnSpc>
              <a:buFont typeface="Arial,Sans-Serif"/>
              <a:buChar char="•"/>
            </a:pPr>
            <a:r>
              <a:rPr lang="en-US" sz="2700" b="1" dirty="0">
                <a:solidFill>
                  <a:srgbClr val="323232"/>
                </a:solidFill>
                <a:latin typeface="Atkinson Hyperlegible Bold"/>
              </a:rPr>
              <a:t>Request Deputies’ approval to advance this recommendation to the President.</a:t>
            </a:r>
            <a:endParaRPr lang="en-US" sz="2700" dirty="0">
              <a:latin typeface="Atkinson Hyperlegible Bold"/>
            </a:endParaRPr>
          </a:p>
          <a:p>
            <a:pPr algn="l"/>
            <a:endParaRPr lang="en-US" dirty="0">
              <a:ea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Custom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Atkinson Hyperlegible Bold</vt:lpstr>
      <vt:lpstr>Calibri</vt:lpstr>
      <vt:lpstr>Arial,Sans-Serif</vt:lpstr>
      <vt:lpstr>Arial</vt:lpstr>
      <vt:lpstr>LynxTH Serif</vt:lpstr>
      <vt:lpstr>Atkinson Hyperlegible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IRP 402 Presentation</dc:title>
  <dc:creator>Fulton</dc:creator>
  <cp:lastModifiedBy>Fulton A</cp:lastModifiedBy>
  <cp:revision>35</cp:revision>
  <dcterms:created xsi:type="dcterms:W3CDTF">2006-08-16T00:00:00Z</dcterms:created>
  <dcterms:modified xsi:type="dcterms:W3CDTF">2025-12-04T00:19:07Z</dcterms:modified>
  <dc:identifier>DAG6UET6dfk</dc:identifier>
</cp:coreProperties>
</file>