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B8A216-3914-D44E-8765-D61517E41A17}" v="1044" dt="2025-12-04T00:58:33.023"/>
    <p1510:client id="{A14A6ECF-7909-09A1-9B79-7AE11B3E491B}" v="29" dt="2025-12-04T00:42:39.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138" y="3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3DB9BE-C4CB-465D-BAF9-4AB73F98CD6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698C010-6AF0-4D82-9F01-3F472CC99F2A}">
      <dgm:prSet custT="1"/>
      <dgm:spPr/>
      <dgm:t>
        <a:bodyPr/>
        <a:lstStyle/>
        <a:p>
          <a:pPr algn="ctr"/>
          <a:r>
            <a:rPr lang="en-US" sz="1800" i="0">
              <a:latin typeface="Bodoni 72 Oldstyle Book" pitchFamily="2" charset="0"/>
            </a:rPr>
            <a:t>Option 1 — Rebalance resources toward USCIS staffing and digital modernization.</a:t>
          </a:r>
        </a:p>
      </dgm:t>
    </dgm:pt>
    <dgm:pt modelId="{9235FB90-5C94-4F86-B967-D73596095431}" type="parTrans" cxnId="{542A2628-D75A-45F8-9608-2567C43F7584}">
      <dgm:prSet/>
      <dgm:spPr/>
      <dgm:t>
        <a:bodyPr/>
        <a:lstStyle/>
        <a:p>
          <a:endParaRPr lang="en-US"/>
        </a:p>
      </dgm:t>
    </dgm:pt>
    <dgm:pt modelId="{D1F2E185-9049-40B9-B4D7-9369C0265E3B}" type="sibTrans" cxnId="{542A2628-D75A-45F8-9608-2567C43F7584}">
      <dgm:prSet/>
      <dgm:spPr/>
      <dgm:t>
        <a:bodyPr/>
        <a:lstStyle/>
        <a:p>
          <a:endParaRPr lang="en-US"/>
        </a:p>
      </dgm:t>
    </dgm:pt>
    <dgm:pt modelId="{14244694-813B-4706-8A5E-554ACD0715E9}">
      <dgm:prSet custT="1"/>
      <dgm:spPr/>
      <dgm:t>
        <a:bodyPr/>
        <a:lstStyle/>
        <a:p>
          <a:pPr algn="ctr"/>
          <a:r>
            <a:rPr lang="en-US" sz="1600">
              <a:latin typeface="Bodoni 72 Oldstyle Book" pitchFamily="2" charset="0"/>
            </a:rPr>
            <a:t>Obstacles: Perception of weak enforcement; jurisdiction overlap.</a:t>
          </a:r>
        </a:p>
      </dgm:t>
    </dgm:pt>
    <dgm:pt modelId="{74649CD4-5EF3-405B-8753-443B61C46C92}" type="parTrans" cxnId="{937D3CC0-72CE-4351-995E-1EF88CC15881}">
      <dgm:prSet/>
      <dgm:spPr/>
      <dgm:t>
        <a:bodyPr/>
        <a:lstStyle/>
        <a:p>
          <a:endParaRPr lang="en-US"/>
        </a:p>
      </dgm:t>
    </dgm:pt>
    <dgm:pt modelId="{84B96603-7CBC-4D5B-ACF3-5B5ED99C961A}" type="sibTrans" cxnId="{937D3CC0-72CE-4351-995E-1EF88CC15881}">
      <dgm:prSet/>
      <dgm:spPr/>
      <dgm:t>
        <a:bodyPr/>
        <a:lstStyle/>
        <a:p>
          <a:endParaRPr lang="en-US"/>
        </a:p>
      </dgm:t>
    </dgm:pt>
    <dgm:pt modelId="{9BAEC181-8847-453E-996F-7BE13B86096D}">
      <dgm:prSet custT="1"/>
      <dgm:spPr/>
      <dgm:t>
        <a:bodyPr/>
        <a:lstStyle/>
        <a:p>
          <a:pPr algn="ctr"/>
          <a:r>
            <a:rPr lang="en-US" sz="1800">
              <a:latin typeface="Bodoni 72 Oldstyle Book" pitchFamily="2" charset="0"/>
            </a:rPr>
            <a:t>Rationale: Directly addresses core capacity deficit created during Trump I and deepened in 2025. Produces fastest measurable improvements.</a:t>
          </a:r>
        </a:p>
      </dgm:t>
    </dgm:pt>
    <dgm:pt modelId="{C5584092-3F9F-4413-8164-B1CF1AAB6F4D}" type="parTrans" cxnId="{91CE63EA-B5EB-476A-A8F8-0286BBB8E817}">
      <dgm:prSet/>
      <dgm:spPr/>
      <dgm:t>
        <a:bodyPr/>
        <a:lstStyle/>
        <a:p>
          <a:endParaRPr lang="en-US"/>
        </a:p>
      </dgm:t>
    </dgm:pt>
    <dgm:pt modelId="{9EE4D315-BC69-4EBE-A2BC-1E95E9154370}" type="sibTrans" cxnId="{91CE63EA-B5EB-476A-A8F8-0286BBB8E817}">
      <dgm:prSet/>
      <dgm:spPr/>
      <dgm:t>
        <a:bodyPr/>
        <a:lstStyle/>
        <a:p>
          <a:endParaRPr lang="en-US"/>
        </a:p>
      </dgm:t>
    </dgm:pt>
    <dgm:pt modelId="{1B956019-9E12-4E63-BA4B-A9B407B20DA4}">
      <dgm:prSet custT="1"/>
      <dgm:spPr/>
      <dgm:t>
        <a:bodyPr/>
        <a:lstStyle/>
        <a:p>
          <a:pPr algn="ctr"/>
          <a:r>
            <a:rPr lang="en-US" sz="1800">
              <a:latin typeface="Bodoni 72 Oldstyle Book" pitchFamily="2" charset="0"/>
            </a:rPr>
            <a:t>Ask: SFRC coordinate with DHS, Judiciary, and Appropriations Committees. </a:t>
          </a:r>
        </a:p>
      </dgm:t>
    </dgm:pt>
    <dgm:pt modelId="{14E8DB5C-FC8A-41ED-A78C-F52FC1D1F2D1}" type="parTrans" cxnId="{BD6D31B0-69AA-46C3-B905-DE757C680075}">
      <dgm:prSet/>
      <dgm:spPr/>
      <dgm:t>
        <a:bodyPr/>
        <a:lstStyle/>
        <a:p>
          <a:endParaRPr lang="en-US"/>
        </a:p>
      </dgm:t>
    </dgm:pt>
    <dgm:pt modelId="{D421731D-5C03-4569-AD24-CF84B6CF4F3E}" type="sibTrans" cxnId="{BD6D31B0-69AA-46C3-B905-DE757C680075}">
      <dgm:prSet/>
      <dgm:spPr/>
      <dgm:t>
        <a:bodyPr/>
        <a:lstStyle/>
        <a:p>
          <a:endParaRPr lang="en-US"/>
        </a:p>
      </dgm:t>
    </dgm:pt>
    <dgm:pt modelId="{323A0283-75C4-42AF-B4D4-2C4A83200C82}">
      <dgm:prSet custT="1"/>
      <dgm:spPr/>
      <dgm:t>
        <a:bodyPr/>
        <a:lstStyle/>
        <a:p>
          <a:pPr algn="ctr"/>
          <a:r>
            <a:rPr lang="en-US" sz="1800">
              <a:latin typeface="Bodoni 72 Oldstyle Book" pitchFamily="2" charset="0"/>
            </a:rPr>
            <a:t>Next steps: reallocate FY-2026 appropriations; launch a DHS-State task force; prioritize infrastructure improvements.</a:t>
          </a:r>
        </a:p>
      </dgm:t>
    </dgm:pt>
    <dgm:pt modelId="{CAE448F9-B815-478E-A469-EC466D27D2EA}" type="parTrans" cxnId="{B1FD0337-7C3C-492A-81E4-1B82E83EBE55}">
      <dgm:prSet/>
      <dgm:spPr/>
      <dgm:t>
        <a:bodyPr/>
        <a:lstStyle/>
        <a:p>
          <a:endParaRPr lang="en-US"/>
        </a:p>
      </dgm:t>
    </dgm:pt>
    <dgm:pt modelId="{02479363-15EA-4ED1-9746-ADA9C2AF9716}" type="sibTrans" cxnId="{B1FD0337-7C3C-492A-81E4-1B82E83EBE55}">
      <dgm:prSet/>
      <dgm:spPr/>
      <dgm:t>
        <a:bodyPr/>
        <a:lstStyle/>
        <a:p>
          <a:endParaRPr lang="en-US"/>
        </a:p>
      </dgm:t>
    </dgm:pt>
    <dgm:pt modelId="{0C710ABD-973D-8842-9F45-229B7EB4ABB2}" type="pres">
      <dgm:prSet presAssocID="{373DB9BE-C4CB-465D-BAF9-4AB73F98CD65}" presName="diagram" presStyleCnt="0">
        <dgm:presLayoutVars>
          <dgm:dir/>
          <dgm:resizeHandles val="exact"/>
        </dgm:presLayoutVars>
      </dgm:prSet>
      <dgm:spPr/>
    </dgm:pt>
    <dgm:pt modelId="{D8AC28E8-4A98-B04C-9A76-EBA34DB1923A}" type="pres">
      <dgm:prSet presAssocID="{6698C010-6AF0-4D82-9F01-3F472CC99F2A}" presName="node" presStyleLbl="node1" presStyleIdx="0" presStyleCnt="5" custScaleY="118597">
        <dgm:presLayoutVars>
          <dgm:bulletEnabled val="1"/>
        </dgm:presLayoutVars>
      </dgm:prSet>
      <dgm:spPr/>
    </dgm:pt>
    <dgm:pt modelId="{C40D9CB3-C57B-EB4E-8EA2-FB03C18877C4}" type="pres">
      <dgm:prSet presAssocID="{D1F2E185-9049-40B9-B4D7-9369C0265E3B}" presName="sibTrans" presStyleCnt="0"/>
      <dgm:spPr/>
    </dgm:pt>
    <dgm:pt modelId="{D623FC34-4BCE-564D-A25D-BF73D6690CD0}" type="pres">
      <dgm:prSet presAssocID="{14244694-813B-4706-8A5E-554ACD0715E9}" presName="node" presStyleLbl="node1" presStyleIdx="1" presStyleCnt="5" custScaleX="90971" custScaleY="124184">
        <dgm:presLayoutVars>
          <dgm:bulletEnabled val="1"/>
        </dgm:presLayoutVars>
      </dgm:prSet>
      <dgm:spPr/>
    </dgm:pt>
    <dgm:pt modelId="{60F27457-777C-BB47-8207-8F87F1273D0F}" type="pres">
      <dgm:prSet presAssocID="{84B96603-7CBC-4D5B-ACF3-5B5ED99C961A}" presName="sibTrans" presStyleCnt="0"/>
      <dgm:spPr/>
    </dgm:pt>
    <dgm:pt modelId="{6D54DF42-083E-ED46-949C-54AF2F565486}" type="pres">
      <dgm:prSet presAssocID="{9BAEC181-8847-453E-996F-7BE13B86096D}" presName="node" presStyleLbl="node1" presStyleIdx="2" presStyleCnt="5" custScaleX="164466" custScaleY="126951">
        <dgm:presLayoutVars>
          <dgm:bulletEnabled val="1"/>
        </dgm:presLayoutVars>
      </dgm:prSet>
      <dgm:spPr/>
    </dgm:pt>
    <dgm:pt modelId="{A8D67ECA-50AC-B947-93B4-D0FF2B67D9A6}" type="pres">
      <dgm:prSet presAssocID="{9EE4D315-BC69-4EBE-A2BC-1E95E9154370}" presName="sibTrans" presStyleCnt="0"/>
      <dgm:spPr/>
    </dgm:pt>
    <dgm:pt modelId="{910D68FC-F5F2-C048-895A-3083811B0CAC}" type="pres">
      <dgm:prSet presAssocID="{1B956019-9E12-4E63-BA4B-A9B407B20DA4}" presName="node" presStyleLbl="node1" presStyleIdx="3" presStyleCnt="5" custScaleX="125544" custScaleY="122779">
        <dgm:presLayoutVars>
          <dgm:bulletEnabled val="1"/>
        </dgm:presLayoutVars>
      </dgm:prSet>
      <dgm:spPr/>
    </dgm:pt>
    <dgm:pt modelId="{6533F939-97B1-2E4B-B3CA-DF9C5C2437FA}" type="pres">
      <dgm:prSet presAssocID="{D421731D-5C03-4569-AD24-CF84B6CF4F3E}" presName="sibTrans" presStyleCnt="0"/>
      <dgm:spPr/>
    </dgm:pt>
    <dgm:pt modelId="{5CB13A07-0D86-764C-9916-B28EEE555F39}" type="pres">
      <dgm:prSet presAssocID="{323A0283-75C4-42AF-B4D4-2C4A83200C82}" presName="node" presStyleLbl="node1" presStyleIdx="4" presStyleCnt="5" custScaleX="169793" custScaleY="125208">
        <dgm:presLayoutVars>
          <dgm:bulletEnabled val="1"/>
        </dgm:presLayoutVars>
      </dgm:prSet>
      <dgm:spPr/>
    </dgm:pt>
  </dgm:ptLst>
  <dgm:cxnLst>
    <dgm:cxn modelId="{9FD7400C-5E85-F345-8620-13F17515FFB0}" type="presOf" srcId="{323A0283-75C4-42AF-B4D4-2C4A83200C82}" destId="{5CB13A07-0D86-764C-9916-B28EEE555F39}" srcOrd="0" destOrd="0" presId="urn:microsoft.com/office/officeart/2005/8/layout/default"/>
    <dgm:cxn modelId="{542A2628-D75A-45F8-9608-2567C43F7584}" srcId="{373DB9BE-C4CB-465D-BAF9-4AB73F98CD65}" destId="{6698C010-6AF0-4D82-9F01-3F472CC99F2A}" srcOrd="0" destOrd="0" parTransId="{9235FB90-5C94-4F86-B967-D73596095431}" sibTransId="{D1F2E185-9049-40B9-B4D7-9369C0265E3B}"/>
    <dgm:cxn modelId="{B1FD0337-7C3C-492A-81E4-1B82E83EBE55}" srcId="{373DB9BE-C4CB-465D-BAF9-4AB73F98CD65}" destId="{323A0283-75C4-42AF-B4D4-2C4A83200C82}" srcOrd="4" destOrd="0" parTransId="{CAE448F9-B815-478E-A469-EC466D27D2EA}" sibTransId="{02479363-15EA-4ED1-9746-ADA9C2AF9716}"/>
    <dgm:cxn modelId="{552F245C-DDF3-2549-BCF0-989809E81328}" type="presOf" srcId="{9BAEC181-8847-453E-996F-7BE13B86096D}" destId="{6D54DF42-083E-ED46-949C-54AF2F565486}" srcOrd="0" destOrd="0" presId="urn:microsoft.com/office/officeart/2005/8/layout/default"/>
    <dgm:cxn modelId="{31709B4B-DC3E-E84D-ABBF-FB99C0308AC7}" type="presOf" srcId="{6698C010-6AF0-4D82-9F01-3F472CC99F2A}" destId="{D8AC28E8-4A98-B04C-9A76-EBA34DB1923A}" srcOrd="0" destOrd="0" presId="urn:microsoft.com/office/officeart/2005/8/layout/default"/>
    <dgm:cxn modelId="{C60C367D-CF8A-1B4F-AC6A-D1A69F540655}" type="presOf" srcId="{373DB9BE-C4CB-465D-BAF9-4AB73F98CD65}" destId="{0C710ABD-973D-8842-9F45-229B7EB4ABB2}" srcOrd="0" destOrd="0" presId="urn:microsoft.com/office/officeart/2005/8/layout/default"/>
    <dgm:cxn modelId="{2A1E999A-10E6-474E-B532-FCDE05AFD18D}" type="presOf" srcId="{14244694-813B-4706-8A5E-554ACD0715E9}" destId="{D623FC34-4BCE-564D-A25D-BF73D6690CD0}" srcOrd="0" destOrd="0" presId="urn:microsoft.com/office/officeart/2005/8/layout/default"/>
    <dgm:cxn modelId="{BD6D31B0-69AA-46C3-B905-DE757C680075}" srcId="{373DB9BE-C4CB-465D-BAF9-4AB73F98CD65}" destId="{1B956019-9E12-4E63-BA4B-A9B407B20DA4}" srcOrd="3" destOrd="0" parTransId="{14E8DB5C-FC8A-41ED-A78C-F52FC1D1F2D1}" sibTransId="{D421731D-5C03-4569-AD24-CF84B6CF4F3E}"/>
    <dgm:cxn modelId="{937D3CC0-72CE-4351-995E-1EF88CC15881}" srcId="{373DB9BE-C4CB-465D-BAF9-4AB73F98CD65}" destId="{14244694-813B-4706-8A5E-554ACD0715E9}" srcOrd="1" destOrd="0" parTransId="{74649CD4-5EF3-405B-8753-443B61C46C92}" sibTransId="{84B96603-7CBC-4D5B-ACF3-5B5ED99C961A}"/>
    <dgm:cxn modelId="{91CE63EA-B5EB-476A-A8F8-0286BBB8E817}" srcId="{373DB9BE-C4CB-465D-BAF9-4AB73F98CD65}" destId="{9BAEC181-8847-453E-996F-7BE13B86096D}" srcOrd="2" destOrd="0" parTransId="{C5584092-3F9F-4413-8164-B1CF1AAB6F4D}" sibTransId="{9EE4D315-BC69-4EBE-A2BC-1E95E9154370}"/>
    <dgm:cxn modelId="{11BC7EEE-53B3-C342-A186-11EB982811AA}" type="presOf" srcId="{1B956019-9E12-4E63-BA4B-A9B407B20DA4}" destId="{910D68FC-F5F2-C048-895A-3083811B0CAC}" srcOrd="0" destOrd="0" presId="urn:microsoft.com/office/officeart/2005/8/layout/default"/>
    <dgm:cxn modelId="{1EDB0F78-C427-EE4A-AB93-CF06991C5CB6}" type="presParOf" srcId="{0C710ABD-973D-8842-9F45-229B7EB4ABB2}" destId="{D8AC28E8-4A98-B04C-9A76-EBA34DB1923A}" srcOrd="0" destOrd="0" presId="urn:microsoft.com/office/officeart/2005/8/layout/default"/>
    <dgm:cxn modelId="{BD7B3548-B636-7B47-B915-B731CD8D785C}" type="presParOf" srcId="{0C710ABD-973D-8842-9F45-229B7EB4ABB2}" destId="{C40D9CB3-C57B-EB4E-8EA2-FB03C18877C4}" srcOrd="1" destOrd="0" presId="urn:microsoft.com/office/officeart/2005/8/layout/default"/>
    <dgm:cxn modelId="{5BDDDFE5-C2A4-A543-8092-023AD9A7AD52}" type="presParOf" srcId="{0C710ABD-973D-8842-9F45-229B7EB4ABB2}" destId="{D623FC34-4BCE-564D-A25D-BF73D6690CD0}" srcOrd="2" destOrd="0" presId="urn:microsoft.com/office/officeart/2005/8/layout/default"/>
    <dgm:cxn modelId="{0DEB5019-7FA5-E643-964D-68DC8E76A24E}" type="presParOf" srcId="{0C710ABD-973D-8842-9F45-229B7EB4ABB2}" destId="{60F27457-777C-BB47-8207-8F87F1273D0F}" srcOrd="3" destOrd="0" presId="urn:microsoft.com/office/officeart/2005/8/layout/default"/>
    <dgm:cxn modelId="{2F7B266D-ED66-BB43-9537-FDC84A7FDDEB}" type="presParOf" srcId="{0C710ABD-973D-8842-9F45-229B7EB4ABB2}" destId="{6D54DF42-083E-ED46-949C-54AF2F565486}" srcOrd="4" destOrd="0" presId="urn:microsoft.com/office/officeart/2005/8/layout/default"/>
    <dgm:cxn modelId="{2E52D6D8-B92B-1140-B444-139B78B5D23C}" type="presParOf" srcId="{0C710ABD-973D-8842-9F45-229B7EB4ABB2}" destId="{A8D67ECA-50AC-B947-93B4-D0FF2B67D9A6}" srcOrd="5" destOrd="0" presId="urn:microsoft.com/office/officeart/2005/8/layout/default"/>
    <dgm:cxn modelId="{4F0E58C0-AFD4-3047-B523-DBBB587827C2}" type="presParOf" srcId="{0C710ABD-973D-8842-9F45-229B7EB4ABB2}" destId="{910D68FC-F5F2-C048-895A-3083811B0CAC}" srcOrd="6" destOrd="0" presId="urn:microsoft.com/office/officeart/2005/8/layout/default"/>
    <dgm:cxn modelId="{45B48D5C-B54B-5F47-90BE-98454E663C2F}" type="presParOf" srcId="{0C710ABD-973D-8842-9F45-229B7EB4ABB2}" destId="{6533F939-97B1-2E4B-B3CA-DF9C5C2437FA}" srcOrd="7" destOrd="0" presId="urn:microsoft.com/office/officeart/2005/8/layout/default"/>
    <dgm:cxn modelId="{16B85603-2E1B-1747-8692-39413EC0F3B8}" type="presParOf" srcId="{0C710ABD-973D-8842-9F45-229B7EB4ABB2}" destId="{5CB13A07-0D86-764C-9916-B28EEE555F3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AC28E8-4A98-B04C-9A76-EBA34DB1923A}">
      <dsp:nvSpPr>
        <dsp:cNvPr id="0" name=""/>
        <dsp:cNvSpPr/>
      </dsp:nvSpPr>
      <dsp:spPr>
        <a:xfrm>
          <a:off x="3773" y="118902"/>
          <a:ext cx="2201412" cy="15664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i="0" kern="1200">
              <a:latin typeface="Bodoni 72 Oldstyle Book" pitchFamily="2" charset="0"/>
            </a:rPr>
            <a:t>Option 1 — Rebalance resources toward USCIS staffing and digital modernization.</a:t>
          </a:r>
        </a:p>
      </dsp:txBody>
      <dsp:txXfrm>
        <a:off x="3773" y="118902"/>
        <a:ext cx="2201412" cy="1566485"/>
      </dsp:txXfrm>
    </dsp:sp>
    <dsp:sp modelId="{D623FC34-4BCE-564D-A25D-BF73D6690CD0}">
      <dsp:nvSpPr>
        <dsp:cNvPr id="0" name=""/>
        <dsp:cNvSpPr/>
      </dsp:nvSpPr>
      <dsp:spPr>
        <a:xfrm>
          <a:off x="2425326" y="82004"/>
          <a:ext cx="2002646" cy="1640281"/>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Bodoni 72 Oldstyle Book" pitchFamily="2" charset="0"/>
            </a:rPr>
            <a:t>Obstacles: Perception of weak enforcement; jurisdiction overlap.</a:t>
          </a:r>
        </a:p>
      </dsp:txBody>
      <dsp:txXfrm>
        <a:off x="2425326" y="82004"/>
        <a:ext cx="2002646" cy="1640281"/>
      </dsp:txXfrm>
    </dsp:sp>
    <dsp:sp modelId="{6D54DF42-083E-ED46-949C-54AF2F565486}">
      <dsp:nvSpPr>
        <dsp:cNvPr id="0" name=""/>
        <dsp:cNvSpPr/>
      </dsp:nvSpPr>
      <dsp:spPr>
        <a:xfrm>
          <a:off x="4648114" y="63730"/>
          <a:ext cx="3620574" cy="1676828"/>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Bodoni 72 Oldstyle Book" pitchFamily="2" charset="0"/>
            </a:rPr>
            <a:t>Rationale: Directly addresses core capacity deficit created during Trump I and deepened in 2025. Produces fastest measurable improvements.</a:t>
          </a:r>
        </a:p>
      </dsp:txBody>
      <dsp:txXfrm>
        <a:off x="4648114" y="63730"/>
        <a:ext cx="3620574" cy="1676828"/>
      </dsp:txXfrm>
    </dsp:sp>
    <dsp:sp modelId="{910D68FC-F5F2-C048-895A-3083811B0CAC}">
      <dsp:nvSpPr>
        <dsp:cNvPr id="0" name=""/>
        <dsp:cNvSpPr/>
      </dsp:nvSpPr>
      <dsp:spPr>
        <a:xfrm>
          <a:off x="775368" y="1976742"/>
          <a:ext cx="2763741" cy="162172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Bodoni 72 Oldstyle Book" pitchFamily="2" charset="0"/>
            </a:rPr>
            <a:t>Ask: SFRC coordinate with DHS, Judiciary, and Appropriations Committees. </a:t>
          </a:r>
        </a:p>
      </dsp:txBody>
      <dsp:txXfrm>
        <a:off x="775368" y="1976742"/>
        <a:ext cx="2763741" cy="1621723"/>
      </dsp:txXfrm>
    </dsp:sp>
    <dsp:sp modelId="{5CB13A07-0D86-764C-9916-B28EEE555F39}">
      <dsp:nvSpPr>
        <dsp:cNvPr id="0" name=""/>
        <dsp:cNvSpPr/>
      </dsp:nvSpPr>
      <dsp:spPr>
        <a:xfrm>
          <a:off x="3759250" y="1960700"/>
          <a:ext cx="3737843" cy="1653806"/>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Bodoni 72 Oldstyle Book" pitchFamily="2" charset="0"/>
            </a:rPr>
            <a:t>Next steps: reallocate FY-2026 appropriations; launch a DHS-State task force; prioritize infrastructure improvements.</a:t>
          </a:r>
        </a:p>
      </dsp:txBody>
      <dsp:txXfrm>
        <a:off x="3759250" y="1960700"/>
        <a:ext cx="3737843" cy="165380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39682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4601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581798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86489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33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0559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8928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9580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2701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11783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r>
              <a:rPr lang="en-US"/>
              <a:t>
              </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4154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C1FF6DA9-008F-8B48-92A6-B652298478BF}"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96883543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5535DAA1-B7FB-41AB-BA45-ECFC99D82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6D225CEC-19E5-40D0-B1CE-4E884C9C1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5" name="Rectangle 1034">
            <a:extLst>
              <a:ext uri="{FF2B5EF4-FFF2-40B4-BE49-F238E27FC236}">
                <a16:creationId xmlns:a16="http://schemas.microsoft.com/office/drawing/2014/main" id="{BEF873D1-568B-4D8E-AF50-0382A7114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7" name="Rectangle 1036">
            <a:extLst>
              <a:ext uri="{FF2B5EF4-FFF2-40B4-BE49-F238E27FC236}">
                <a16:creationId xmlns:a16="http://schemas.microsoft.com/office/drawing/2014/main" id="{9E51D150-D0BE-47A3-AA5B-3F71488E5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39" name="Rectangle 1038">
            <a:extLst>
              <a:ext uri="{FF2B5EF4-FFF2-40B4-BE49-F238E27FC236}">
                <a16:creationId xmlns:a16="http://schemas.microsoft.com/office/drawing/2014/main" id="{A3EC344B-E4D2-4F05-86FF-A2109058C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899" y="4199467"/>
            <a:ext cx="8472550"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435893" y="4287735"/>
            <a:ext cx="8245162" cy="1475013"/>
          </a:xfrm>
        </p:spPr>
        <p:txBody>
          <a:bodyPr>
            <a:normAutofit/>
          </a:bodyPr>
          <a:lstStyle/>
          <a:p>
            <a:pPr algn="ctr"/>
            <a:r>
              <a:rPr lang="en-US" sz="2800">
                <a:solidFill>
                  <a:srgbClr val="EBEBEB"/>
                </a:solidFill>
                <a:latin typeface="Bodoni 72 Smallcaps Book" pitchFamily="2" charset="0"/>
                <a:ea typeface="Baskerville" panose="02020502070401020303" pitchFamily="18" charset="0"/>
              </a:rPr>
              <a:t>Strengthening U.S. Legal Immigration Pathways by Rebalancing Federal Resources</a:t>
            </a:r>
            <a:endParaRPr lang="en-US" sz="2800">
              <a:solidFill>
                <a:srgbClr val="FFFFFF"/>
              </a:solidFill>
              <a:latin typeface="Bodoni 72 Oldstyle Book" pitchFamily="2" charset="0"/>
              <a:ea typeface="Baskerville" panose="02020502070401020303" pitchFamily="18" charset="0"/>
            </a:endParaRPr>
          </a:p>
        </p:txBody>
      </p:sp>
      <p:sp>
        <p:nvSpPr>
          <p:cNvPr id="3" name="Subtitle 2"/>
          <p:cNvSpPr>
            <a:spLocks noGrp="1"/>
          </p:cNvSpPr>
          <p:nvPr>
            <p:ph type="subTitle" idx="1"/>
          </p:nvPr>
        </p:nvSpPr>
        <p:spPr>
          <a:xfrm>
            <a:off x="435895" y="5851016"/>
            <a:ext cx="8245160" cy="307679"/>
          </a:xfrm>
        </p:spPr>
        <p:txBody>
          <a:bodyPr>
            <a:normAutofit fontScale="92500"/>
          </a:bodyPr>
          <a:lstStyle/>
          <a:p>
            <a:pPr algn="ctr">
              <a:lnSpc>
                <a:spcPct val="90000"/>
              </a:lnSpc>
            </a:pPr>
            <a:r>
              <a:rPr lang="en-US" sz="1400" spc="300">
                <a:solidFill>
                  <a:srgbClr val="FFFFFF"/>
                </a:solidFill>
                <a:latin typeface="Bodoni 72 Oldstyle Book" pitchFamily="2" charset="0"/>
                <a:ea typeface="Baskerville" panose="02020502070401020303" pitchFamily="18" charset="0"/>
              </a:rPr>
              <a:t>SFRC Democrats Deputies Briefing: Sarina Dang and Priya Hanley</a:t>
            </a:r>
            <a:endParaRPr lang="en-US" sz="1400" spc="300">
              <a:solidFill>
                <a:srgbClr val="EBEBEB"/>
              </a:solidFill>
              <a:latin typeface="Bodoni 72 Oldstyle Book" pitchFamily="2" charset="0"/>
              <a:ea typeface="Baskerville" panose="02020502070401020303" pitchFamily="18" charset="0"/>
            </a:endParaRPr>
          </a:p>
        </p:txBody>
      </p:sp>
      <p:pic>
        <p:nvPicPr>
          <p:cNvPr id="1026" name="Picture 2" descr="Home | United States Senate Committee on Foreign Relations">
            <a:extLst>
              <a:ext uri="{FF2B5EF4-FFF2-40B4-BE49-F238E27FC236}">
                <a16:creationId xmlns:a16="http://schemas.microsoft.com/office/drawing/2014/main" id="{BFF61958-43C1-0E15-6B60-709FE412BF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9051" r="1" b="10945"/>
          <a:stretch>
            <a:fillRect/>
          </a:stretch>
        </p:blipFill>
        <p:spPr bwMode="auto">
          <a:xfrm>
            <a:off x="334899" y="599725"/>
            <a:ext cx="8469107" cy="35572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2094" y="702156"/>
            <a:ext cx="8272212" cy="1013800"/>
          </a:xfrm>
        </p:spPr>
        <p:txBody>
          <a:bodyPr>
            <a:normAutofit/>
          </a:bodyPr>
          <a:lstStyle/>
          <a:p>
            <a:r>
              <a:rPr lang="en-US">
                <a:solidFill>
                  <a:srgbClr val="FFFFFF"/>
                </a:solidFill>
                <a:latin typeface="Bodoni 72 Smallcaps Book" pitchFamily="2" charset="0"/>
                <a:ea typeface="Baskerville" panose="02020502070401020303" pitchFamily="18" charset="0"/>
              </a:rPr>
              <a:t>BLUF + Key Analysis</a:t>
            </a:r>
          </a:p>
        </p:txBody>
      </p:sp>
      <p:sp useBgFill="1">
        <p:nvSpPr>
          <p:cNvPr id="2055" name="Rectangle 2054">
            <a:extLst>
              <a:ext uri="{FF2B5EF4-FFF2-40B4-BE49-F238E27FC236}">
                <a16:creationId xmlns:a16="http://schemas.microsoft.com/office/drawing/2014/main" id="{90137588-E70B-486E-AFA8-21B0111C46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2180496"/>
            <a:ext cx="2777490" cy="4045683"/>
          </a:xfrm>
          <a:prstGeom prst="rect">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USCIS - YouTube">
            <a:extLst>
              <a:ext uri="{FF2B5EF4-FFF2-40B4-BE49-F238E27FC236}">
                <a16:creationId xmlns:a16="http://schemas.microsoft.com/office/drawing/2014/main" id="{DEF41712-4BA1-17F0-A806-AF05D75654A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2918" y="2946224"/>
            <a:ext cx="2478882" cy="247888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369140" y="2072108"/>
            <a:ext cx="5329111" cy="4429967"/>
          </a:xfrm>
        </p:spPr>
        <p:txBody>
          <a:bodyPr>
            <a:normAutofit/>
          </a:bodyPr>
          <a:lstStyle/>
          <a:p>
            <a:r>
              <a:rPr lang="en-US" sz="1600">
                <a:solidFill>
                  <a:schemeClr val="accent1"/>
                </a:solidFill>
                <a:latin typeface="Bodoni 72 Oldstyle Book" pitchFamily="2" charset="0"/>
              </a:rPr>
              <a:t>The U.S. legal immigration system is overwhelmed due to enforcement-heavy resource shifts, USCIS capacity cuts, legal inconsistencies, and rising application volumes. Our analysis shows these structural gaps drive today’s backlogs and shape public views on unauthorized immigration. We recommend rebalancing federal resources toward USCIS staffing and digital modernization.</a:t>
            </a:r>
          </a:p>
          <a:p>
            <a:pPr lvl="1">
              <a:lnSpc>
                <a:spcPct val="90000"/>
              </a:lnSpc>
            </a:pPr>
            <a:r>
              <a:rPr lang="en-US" sz="1700">
                <a:solidFill>
                  <a:schemeClr val="accent1"/>
                </a:solidFill>
                <a:latin typeface="Bodoni 72 Oldstyle Book" pitchFamily="2" charset="0"/>
                <a:ea typeface="Baskerville" panose="02020502070401020303" pitchFamily="18" charset="0"/>
              </a:rPr>
              <a:t>Underlying cause: Trump-era policies expanding enforcement; punitive documentation requirements; inconsistently managed immigration courts; outdated quotas. </a:t>
            </a:r>
          </a:p>
          <a:p>
            <a:pPr lvl="1">
              <a:lnSpc>
                <a:spcPct val="90000"/>
              </a:lnSpc>
            </a:pPr>
            <a:r>
              <a:rPr lang="en-US" sz="1700">
                <a:solidFill>
                  <a:schemeClr val="accent1"/>
                </a:solidFill>
                <a:latin typeface="Bodoni 72 Oldstyle Book" pitchFamily="2" charset="0"/>
                <a:ea typeface="Baskerville" panose="02020502070401020303" pitchFamily="18" charset="0"/>
              </a:rPr>
              <a:t>Trend: Surging visa applications across all categories + stagnant USCIS capacity → worsening backlogs in both processing and immigration courts.</a:t>
            </a:r>
          </a:p>
          <a:p>
            <a:pPr lvl="1">
              <a:lnSpc>
                <a:spcPct val="90000"/>
              </a:lnSpc>
            </a:pPr>
            <a:r>
              <a:rPr lang="en-US" sz="1700">
                <a:solidFill>
                  <a:schemeClr val="accent1"/>
                </a:solidFill>
                <a:latin typeface="Bodoni 72 Oldstyle Book" pitchFamily="2" charset="0"/>
                <a:ea typeface="Baskerville" panose="02020502070401020303" pitchFamily="18" charset="0"/>
              </a:rPr>
              <a:t>Implications: Weaker trust in legal pathways, strain on allied relationships, and declining public confidence.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935" y="485678"/>
            <a:ext cx="3131058"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9367" y="1113764"/>
            <a:ext cx="2452312" cy="4624327"/>
          </a:xfrm>
        </p:spPr>
        <p:txBody>
          <a:bodyPr anchor="ctr">
            <a:normAutofit/>
          </a:bodyPr>
          <a:lstStyle/>
          <a:p>
            <a:r>
              <a:rPr lang="en-US">
                <a:solidFill>
                  <a:srgbClr val="FFFFFF"/>
                </a:solidFill>
                <a:latin typeface="Bodoni 72 Smallcaps Book" pitchFamily="2" charset="0"/>
              </a:rPr>
              <a:t>Options</a:t>
            </a:r>
          </a:p>
        </p:txBody>
      </p:sp>
      <p:sp>
        <p:nvSpPr>
          <p:cNvPr id="3" name="Content Placeholder 2"/>
          <p:cNvSpPr>
            <a:spLocks noGrp="1"/>
          </p:cNvSpPr>
          <p:nvPr>
            <p:ph idx="1"/>
          </p:nvPr>
        </p:nvSpPr>
        <p:spPr>
          <a:xfrm>
            <a:off x="3866928" y="1010303"/>
            <a:ext cx="4909137" cy="5260686"/>
          </a:xfrm>
        </p:spPr>
        <p:txBody>
          <a:bodyPr anchor="ctr">
            <a:noAutofit/>
          </a:bodyPr>
          <a:lstStyle/>
          <a:p>
            <a:pPr marL="305435" indent="-305435">
              <a:lnSpc>
                <a:spcPct val="90000"/>
              </a:lnSpc>
            </a:pPr>
            <a:r>
              <a:rPr lang="en-US" sz="1600" b="1">
                <a:solidFill>
                  <a:schemeClr val="accent1"/>
                </a:solidFill>
                <a:latin typeface="Bodoni 72 Oldstyle Book"/>
              </a:rPr>
              <a:t>Option 1 — Increase USCIS Staffing &amp; Modernization</a:t>
            </a:r>
            <a:endParaRPr lang="en-US">
              <a:solidFill>
                <a:schemeClr val="accent1"/>
              </a:solidFill>
              <a:latin typeface="Bodoni 72 Oldstyle Book"/>
            </a:endParaRPr>
          </a:p>
          <a:p>
            <a:pPr marL="629920" lvl="1" indent="-305435">
              <a:lnSpc>
                <a:spcPct val="90000"/>
              </a:lnSpc>
            </a:pPr>
            <a:r>
              <a:rPr lang="en-US">
                <a:solidFill>
                  <a:schemeClr val="accent1"/>
                </a:solidFill>
                <a:latin typeface="Bodoni 72 Oldstyle Book"/>
              </a:rPr>
              <a:t>Pros: Faster processing and greater transparency.</a:t>
            </a:r>
          </a:p>
          <a:p>
            <a:pPr marL="629920" lvl="1" indent="-305435">
              <a:lnSpc>
                <a:spcPct val="90000"/>
              </a:lnSpc>
            </a:pPr>
            <a:r>
              <a:rPr lang="en-US">
                <a:solidFill>
                  <a:schemeClr val="accent1"/>
                </a:solidFill>
                <a:latin typeface="Bodoni 72 Oldstyle Book"/>
              </a:rPr>
              <a:t>Cons: Viewed as shifting resources away from enforcement.</a:t>
            </a:r>
          </a:p>
          <a:p>
            <a:pPr marL="629920" lvl="1" indent="-305435">
              <a:lnSpc>
                <a:spcPct val="90000"/>
              </a:lnSpc>
            </a:pPr>
            <a:r>
              <a:rPr lang="en-US">
                <a:solidFill>
                  <a:schemeClr val="accent1"/>
                </a:solidFill>
                <a:latin typeface="Bodoni 72 Oldstyle Book"/>
              </a:rPr>
              <a:t>Reactions: USCIS support; OMB cost concerns; ICE opposition.</a:t>
            </a:r>
          </a:p>
          <a:p>
            <a:pPr marL="305435" indent="-305435">
              <a:lnSpc>
                <a:spcPct val="90000"/>
              </a:lnSpc>
            </a:pPr>
            <a:r>
              <a:rPr lang="en-US" sz="1600" b="1">
                <a:solidFill>
                  <a:schemeClr val="accent1"/>
                </a:solidFill>
                <a:latin typeface="Bodoni 72 Oldstyle Book"/>
              </a:rPr>
              <a:t>Option 2 — Establish an Independent Article I Immigration Court</a:t>
            </a:r>
          </a:p>
          <a:p>
            <a:pPr marL="629920" lvl="1" indent="-305435">
              <a:lnSpc>
                <a:spcPct val="90000"/>
              </a:lnSpc>
            </a:pPr>
            <a:r>
              <a:rPr lang="en-US">
                <a:solidFill>
                  <a:schemeClr val="accent1"/>
                </a:solidFill>
                <a:latin typeface="Bodoni 72 Oldstyle Book"/>
              </a:rPr>
              <a:t>Pros: More consistent decisions and less political influence.</a:t>
            </a:r>
          </a:p>
          <a:p>
            <a:pPr marL="629920" lvl="1" indent="-305435">
              <a:lnSpc>
                <a:spcPct val="90000"/>
              </a:lnSpc>
            </a:pPr>
            <a:r>
              <a:rPr lang="en-US">
                <a:solidFill>
                  <a:schemeClr val="accent1"/>
                </a:solidFill>
                <a:latin typeface="Bodoni 72 Oldstyle Book"/>
              </a:rPr>
              <a:t>Cons: Major long-term structural reform requiring congressional action.</a:t>
            </a:r>
          </a:p>
          <a:p>
            <a:pPr marL="609600" lvl="1" indent="-285750">
              <a:lnSpc>
                <a:spcPct val="90000"/>
              </a:lnSpc>
              <a:buFont typeface="Wingdings" pitchFamily="2" charset="2"/>
              <a:buChar char="§"/>
            </a:pPr>
            <a:r>
              <a:rPr lang="en-US">
                <a:solidFill>
                  <a:schemeClr val="accent1"/>
                </a:solidFill>
                <a:latin typeface="Bodoni 72 Oldstyle Book"/>
              </a:rPr>
              <a:t>Reactions: Trump DOJ opposition; legal advocates support.</a:t>
            </a:r>
          </a:p>
          <a:p>
            <a:pPr marL="285750" indent="-285750">
              <a:lnSpc>
                <a:spcPct val="90000"/>
              </a:lnSpc>
              <a:buClr>
                <a:schemeClr val="accent2"/>
              </a:buClr>
              <a:buFont typeface="Wingdings" pitchFamily="2" charset="2"/>
              <a:buChar char="§"/>
            </a:pPr>
            <a:r>
              <a:rPr lang="en-US" sz="1600" b="1">
                <a:solidFill>
                  <a:schemeClr val="accent1"/>
                </a:solidFill>
                <a:latin typeface="Bodoni 72 Oldstyle Book"/>
              </a:rPr>
              <a:t>Option 3 — Shift Enforcement Priorities to High-Risk Individuals</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Pros: Frees agency capacity and reduces low-priority caseloads. </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Cons: Criticizes as weakening enforcement.</a:t>
            </a:r>
          </a:p>
          <a:p>
            <a:pPr marL="742950" lvl="1" indent="-285750">
              <a:lnSpc>
                <a:spcPct val="90000"/>
              </a:lnSpc>
              <a:buClr>
                <a:schemeClr val="accent2"/>
              </a:buClr>
              <a:buFont typeface="Wingdings" pitchFamily="2" charset="2"/>
              <a:buChar char="§"/>
            </a:pPr>
            <a:r>
              <a:rPr lang="en-US">
                <a:solidFill>
                  <a:schemeClr val="accent1"/>
                </a:solidFill>
                <a:latin typeface="Bodoni 72 Oldstyle Book"/>
              </a:rPr>
              <a:t>Reactions: Trump administration and ICE resistance; humanitarian group support.</a:t>
            </a:r>
          </a:p>
          <a:p>
            <a:pPr marL="629920" lvl="1" indent="-305435">
              <a:lnSpc>
                <a:spcPct val="90000"/>
              </a:lnSpc>
            </a:pPr>
            <a:endParaRPr lang="en-US">
              <a:solidFill>
                <a:schemeClr val="accent1"/>
              </a:solidFill>
              <a:latin typeface="Bodoni 72 Oldstyle Book"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1294" y="702156"/>
            <a:ext cx="8272212" cy="1013800"/>
          </a:xfrm>
        </p:spPr>
        <p:txBody>
          <a:bodyPr>
            <a:normAutofit/>
          </a:bodyPr>
          <a:lstStyle/>
          <a:p>
            <a:r>
              <a:rPr lang="en-US">
                <a:solidFill>
                  <a:srgbClr val="FFFEFF"/>
                </a:solidFill>
                <a:latin typeface="Bodoni 72 Smallcaps Book" pitchFamily="2" charset="0"/>
              </a:rPr>
              <a:t>Recommendation</a:t>
            </a:r>
          </a:p>
        </p:txBody>
      </p:sp>
      <p:graphicFrame>
        <p:nvGraphicFramePr>
          <p:cNvPr id="5" name="Content Placeholder 2">
            <a:extLst>
              <a:ext uri="{FF2B5EF4-FFF2-40B4-BE49-F238E27FC236}">
                <a16:creationId xmlns:a16="http://schemas.microsoft.com/office/drawing/2014/main" id="{5B020497-E72F-9B7D-B0D1-11D0AD09D5F5}"/>
              </a:ext>
            </a:extLst>
          </p:cNvPr>
          <p:cNvGraphicFramePr>
            <a:graphicFrameLocks noGrp="1"/>
          </p:cNvGraphicFramePr>
          <p:nvPr>
            <p:ph idx="1"/>
            <p:extLst>
              <p:ext uri="{D42A27DB-BD31-4B8C-83A1-F6EECF244321}">
                <p14:modId xmlns:p14="http://schemas.microsoft.com/office/powerpoint/2010/main" val="2825904613"/>
              </p:ext>
            </p:extLst>
          </p:nvPr>
        </p:nvGraphicFramePr>
        <p:xfrm>
          <a:off x="435768" y="2321075"/>
          <a:ext cx="8272463"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Metadata/LabelInfo.xml><?xml version="1.0" encoding="utf-8"?>
<clbl:labelList xmlns:clbl="http://schemas.microsoft.com/office/2020/mipLabelMetadata">
  <clbl:label id="{4278a402-1a9e-4eb9-8414-ffb55a5fcf1e}" enabled="0" method="" siteId="{4278a402-1a9e-4eb9-8414-ffb55a5fcf1e}" removed="1"/>
</clbl:labelList>
</file>

<file path=docProps/app.xml><?xml version="1.0" encoding="utf-8"?>
<Properties xmlns="http://schemas.openxmlformats.org/officeDocument/2006/extended-properties" xmlns:vt="http://schemas.openxmlformats.org/officeDocument/2006/docPropsVTypes">
  <Template>Dividend</Template>
  <TotalTime>0</TotalTime>
  <Words>334</Words>
  <Application>Microsoft Office PowerPoint</Application>
  <PresentationFormat>On-screen Show (4:3)</PresentationFormat>
  <Paragraphs>26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Bodoni 72 Oldstyle Book</vt:lpstr>
      <vt:lpstr>Bodoni 72 Smallcaps Book</vt:lpstr>
      <vt:lpstr>Gill Sans MT</vt:lpstr>
      <vt:lpstr>Wingdings</vt:lpstr>
      <vt:lpstr>Wingdings 2</vt:lpstr>
      <vt:lpstr>Dividend</vt:lpstr>
      <vt:lpstr>Strengthening U.S. Legal Immigration Pathways by Rebalancing Federal Resources</vt:lpstr>
      <vt:lpstr>BLUF + Key Analysis</vt:lpstr>
      <vt:lpstr>Options</vt:lpstr>
      <vt:lpstr>Recommendation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Fulton</dc:creator>
  <cp:keywords/>
  <dc:description>generated using python-pptx</dc:description>
  <cp:lastModifiedBy>Fulton A</cp:lastModifiedBy>
  <cp:revision>2</cp:revision>
  <cp:lastPrinted>2025-12-04T00:54:10Z</cp:lastPrinted>
  <dcterms:created xsi:type="dcterms:W3CDTF">2013-01-27T09:14:16Z</dcterms:created>
  <dcterms:modified xsi:type="dcterms:W3CDTF">2025-12-04T12:36:00Z</dcterms:modified>
  <cp:category/>
</cp:coreProperties>
</file>