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9"/>
  </p:notesMasterIdLst>
  <p:handoutMasterIdLst>
    <p:handoutMasterId r:id="rId10"/>
  </p:handoutMasterIdLst>
  <p:sldIdLst>
    <p:sldId id="436" r:id="rId5"/>
    <p:sldId id="440" r:id="rId6"/>
    <p:sldId id="442" r:id="rId7"/>
    <p:sldId id="44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46"/>
    <a:srgbClr val="418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9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C5103-9EA6-4614-AA9F-19959250DF05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6E53F26-7BCA-4E23-989C-22CD26F834EB}">
      <dgm:prSet phldr="0"/>
      <dgm:spPr>
        <a:solidFill>
          <a:schemeClr val="tx2"/>
        </a:solidFill>
      </dgm:spPr>
      <dgm:t>
        <a:bodyPr/>
        <a:lstStyle/>
        <a:p>
          <a:pPr rtl="0"/>
          <a:r>
            <a:rPr lang="en-US" b="0">
              <a:latin typeface="Times New Roman"/>
              <a:cs typeface="Times New Roman"/>
            </a:rPr>
            <a:t>Climate migrants are fueling a migration surge at the southwest borders.</a:t>
          </a:r>
        </a:p>
      </dgm:t>
    </dgm:pt>
    <dgm:pt modelId="{F37BCDD8-FF75-4858-9297-02C38DE3B2F3}" type="parTrans" cxnId="{F8888A61-FAF4-4A7A-9C83-74EA390F0A19}">
      <dgm:prSet/>
      <dgm:spPr/>
      <dgm:t>
        <a:bodyPr/>
        <a:lstStyle/>
        <a:p>
          <a:endParaRPr lang="en-US"/>
        </a:p>
      </dgm:t>
    </dgm:pt>
    <dgm:pt modelId="{5DC3AC48-C859-47D1-AE4D-5DC148915B5A}" type="sibTrans" cxnId="{F8888A61-FAF4-4A7A-9C83-74EA390F0A19}">
      <dgm:prSet/>
      <dgm:spPr/>
      <dgm:t>
        <a:bodyPr/>
        <a:lstStyle/>
        <a:p>
          <a:endParaRPr lang="en-US"/>
        </a:p>
      </dgm:t>
    </dgm:pt>
    <dgm:pt modelId="{8C583674-ADBB-4295-831D-423B6277BE95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b="0">
              <a:latin typeface="Times New Roman"/>
              <a:cs typeface="Times New Roman"/>
            </a:rPr>
            <a:t> Under international law, climate migrants are not granted refugee status.</a:t>
          </a:r>
        </a:p>
      </dgm:t>
    </dgm:pt>
    <dgm:pt modelId="{8FFC33D6-B906-4175-AA73-0CE90A87DA2F}" type="parTrans" cxnId="{9F325F31-A4CD-4243-87D2-E93937E230AD}">
      <dgm:prSet/>
      <dgm:spPr/>
      <dgm:t>
        <a:bodyPr/>
        <a:lstStyle/>
        <a:p>
          <a:endParaRPr lang="en-US"/>
        </a:p>
      </dgm:t>
    </dgm:pt>
    <dgm:pt modelId="{FBA3C3DF-13B5-4892-B7DD-ED0872D29417}" type="sibTrans" cxnId="{9F325F31-A4CD-4243-87D2-E93937E230AD}">
      <dgm:prSet/>
      <dgm:spPr/>
      <dgm:t>
        <a:bodyPr/>
        <a:lstStyle/>
        <a:p>
          <a:endParaRPr lang="en-US"/>
        </a:p>
      </dgm:t>
    </dgm:pt>
    <dgm:pt modelId="{9FFB518D-59E3-4FD0-A745-F92E5CCDAADE}">
      <dgm:prSet/>
      <dgm:spPr>
        <a:solidFill>
          <a:schemeClr val="tx2"/>
        </a:solidFill>
      </dgm:spPr>
      <dgm:t>
        <a:bodyPr/>
        <a:lstStyle/>
        <a:p>
          <a:pPr rtl="0"/>
          <a:r>
            <a:rPr lang="en-US" b="0" dirty="0">
              <a:latin typeface="Times New Roman"/>
              <a:cs typeface="Times New Roman"/>
            </a:rPr>
            <a:t>With no legal status as refugee, there is a lack of </a:t>
          </a:r>
          <a:r>
            <a:rPr lang="en-US" b="0" i="0" dirty="0">
              <a:latin typeface="Times New Roman"/>
              <a:cs typeface="Times New Roman"/>
            </a:rPr>
            <a:t>adequate resettlement system and insufficient protection </a:t>
          </a:r>
          <a:r>
            <a:rPr lang="en-US" b="0" dirty="0">
              <a:latin typeface="Times New Roman"/>
              <a:cs typeface="Times New Roman"/>
            </a:rPr>
            <a:t>for climate migrants.</a:t>
          </a:r>
        </a:p>
      </dgm:t>
    </dgm:pt>
    <dgm:pt modelId="{91B2AD2D-53CD-4AFB-816F-622A4F762E5A}" type="parTrans" cxnId="{3A8AA2E4-F895-4F9F-8F4F-DE2E320DE389}">
      <dgm:prSet/>
      <dgm:spPr/>
      <dgm:t>
        <a:bodyPr/>
        <a:lstStyle/>
        <a:p>
          <a:endParaRPr lang="en-US"/>
        </a:p>
      </dgm:t>
    </dgm:pt>
    <dgm:pt modelId="{0C9D67C0-47D7-48B4-942E-3F639003ACB1}" type="sibTrans" cxnId="{3A8AA2E4-F895-4F9F-8F4F-DE2E320DE389}">
      <dgm:prSet/>
      <dgm:spPr/>
      <dgm:t>
        <a:bodyPr/>
        <a:lstStyle/>
        <a:p>
          <a:endParaRPr lang="en-US"/>
        </a:p>
      </dgm:t>
    </dgm:pt>
    <dgm:pt modelId="{397C69FA-F80A-426C-992A-A4236CC59A7F}" type="pres">
      <dgm:prSet presAssocID="{7F6C5103-9EA6-4614-AA9F-19959250DF05}" presName="outerComposite" presStyleCnt="0">
        <dgm:presLayoutVars>
          <dgm:chMax val="5"/>
          <dgm:dir/>
          <dgm:resizeHandles val="exact"/>
        </dgm:presLayoutVars>
      </dgm:prSet>
      <dgm:spPr/>
    </dgm:pt>
    <dgm:pt modelId="{90A82872-A073-48D1-A21B-01951585C9FF}" type="pres">
      <dgm:prSet presAssocID="{7F6C5103-9EA6-4614-AA9F-19959250DF05}" presName="dummyMaxCanvas" presStyleCnt="0">
        <dgm:presLayoutVars/>
      </dgm:prSet>
      <dgm:spPr/>
    </dgm:pt>
    <dgm:pt modelId="{A550F595-2F28-4A9D-99C1-D010D6F3B7C3}" type="pres">
      <dgm:prSet presAssocID="{7F6C5103-9EA6-4614-AA9F-19959250DF05}" presName="ThreeNodes_1" presStyleLbl="node1" presStyleIdx="0" presStyleCnt="3">
        <dgm:presLayoutVars>
          <dgm:bulletEnabled val="1"/>
        </dgm:presLayoutVars>
      </dgm:prSet>
      <dgm:spPr/>
    </dgm:pt>
    <dgm:pt modelId="{C1538263-71DF-4648-8A81-8CF551915C8B}" type="pres">
      <dgm:prSet presAssocID="{7F6C5103-9EA6-4614-AA9F-19959250DF05}" presName="ThreeNodes_2" presStyleLbl="node1" presStyleIdx="1" presStyleCnt="3">
        <dgm:presLayoutVars>
          <dgm:bulletEnabled val="1"/>
        </dgm:presLayoutVars>
      </dgm:prSet>
      <dgm:spPr/>
    </dgm:pt>
    <dgm:pt modelId="{2DC23A85-1E27-41F0-AF61-F351AE36459F}" type="pres">
      <dgm:prSet presAssocID="{7F6C5103-9EA6-4614-AA9F-19959250DF05}" presName="ThreeNodes_3" presStyleLbl="node1" presStyleIdx="2" presStyleCnt="3">
        <dgm:presLayoutVars>
          <dgm:bulletEnabled val="1"/>
        </dgm:presLayoutVars>
      </dgm:prSet>
      <dgm:spPr/>
    </dgm:pt>
    <dgm:pt modelId="{94819E36-F491-49BC-A3B8-DD3B8F643300}" type="pres">
      <dgm:prSet presAssocID="{7F6C5103-9EA6-4614-AA9F-19959250DF05}" presName="ThreeConn_1-2" presStyleLbl="fgAccFollowNode1" presStyleIdx="0" presStyleCnt="2">
        <dgm:presLayoutVars>
          <dgm:bulletEnabled val="1"/>
        </dgm:presLayoutVars>
      </dgm:prSet>
      <dgm:spPr/>
    </dgm:pt>
    <dgm:pt modelId="{4F308368-9364-40D9-BA15-00DCF6EEBE20}" type="pres">
      <dgm:prSet presAssocID="{7F6C5103-9EA6-4614-AA9F-19959250DF05}" presName="ThreeConn_2-3" presStyleLbl="fgAccFollowNode1" presStyleIdx="1" presStyleCnt="2">
        <dgm:presLayoutVars>
          <dgm:bulletEnabled val="1"/>
        </dgm:presLayoutVars>
      </dgm:prSet>
      <dgm:spPr/>
    </dgm:pt>
    <dgm:pt modelId="{71283B83-F564-4CD7-878E-A5DC3E737BD7}" type="pres">
      <dgm:prSet presAssocID="{7F6C5103-9EA6-4614-AA9F-19959250DF05}" presName="ThreeNodes_1_text" presStyleLbl="node1" presStyleIdx="2" presStyleCnt="3">
        <dgm:presLayoutVars>
          <dgm:bulletEnabled val="1"/>
        </dgm:presLayoutVars>
      </dgm:prSet>
      <dgm:spPr/>
    </dgm:pt>
    <dgm:pt modelId="{F5B118F6-9DAA-49FC-9175-027F38121909}" type="pres">
      <dgm:prSet presAssocID="{7F6C5103-9EA6-4614-AA9F-19959250DF05}" presName="ThreeNodes_2_text" presStyleLbl="node1" presStyleIdx="2" presStyleCnt="3">
        <dgm:presLayoutVars>
          <dgm:bulletEnabled val="1"/>
        </dgm:presLayoutVars>
      </dgm:prSet>
      <dgm:spPr/>
    </dgm:pt>
    <dgm:pt modelId="{382CC058-71C1-409F-9764-C869FB8872B0}" type="pres">
      <dgm:prSet presAssocID="{7F6C5103-9EA6-4614-AA9F-19959250DF0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4D4111A-5403-4551-99AB-D344429D3244}" type="presOf" srcId="{D6E53F26-7BCA-4E23-989C-22CD26F834EB}" destId="{71283B83-F564-4CD7-878E-A5DC3E737BD7}" srcOrd="1" destOrd="0" presId="urn:microsoft.com/office/officeart/2005/8/layout/vProcess5"/>
    <dgm:cxn modelId="{9F325F31-A4CD-4243-87D2-E93937E230AD}" srcId="{7F6C5103-9EA6-4614-AA9F-19959250DF05}" destId="{8C583674-ADBB-4295-831D-423B6277BE95}" srcOrd="1" destOrd="0" parTransId="{8FFC33D6-B906-4175-AA73-0CE90A87DA2F}" sibTransId="{FBA3C3DF-13B5-4892-B7DD-ED0872D29417}"/>
    <dgm:cxn modelId="{F0B03A33-3130-4B64-832C-5EB9DD74434D}" type="presOf" srcId="{8C583674-ADBB-4295-831D-423B6277BE95}" destId="{F5B118F6-9DAA-49FC-9175-027F38121909}" srcOrd="1" destOrd="0" presId="urn:microsoft.com/office/officeart/2005/8/layout/vProcess5"/>
    <dgm:cxn modelId="{E3C41E35-43A5-4AD8-9213-EACE64ED7A90}" type="presOf" srcId="{5DC3AC48-C859-47D1-AE4D-5DC148915B5A}" destId="{94819E36-F491-49BC-A3B8-DD3B8F643300}" srcOrd="0" destOrd="0" presId="urn:microsoft.com/office/officeart/2005/8/layout/vProcess5"/>
    <dgm:cxn modelId="{F8888A61-FAF4-4A7A-9C83-74EA390F0A19}" srcId="{7F6C5103-9EA6-4614-AA9F-19959250DF05}" destId="{D6E53F26-7BCA-4E23-989C-22CD26F834EB}" srcOrd="0" destOrd="0" parTransId="{F37BCDD8-FF75-4858-9297-02C38DE3B2F3}" sibTransId="{5DC3AC48-C859-47D1-AE4D-5DC148915B5A}"/>
    <dgm:cxn modelId="{89F20563-1270-4D91-8E9C-CBB0AC2AE418}" type="presOf" srcId="{7F6C5103-9EA6-4614-AA9F-19959250DF05}" destId="{397C69FA-F80A-426C-992A-A4236CC59A7F}" srcOrd="0" destOrd="0" presId="urn:microsoft.com/office/officeart/2005/8/layout/vProcess5"/>
    <dgm:cxn modelId="{243D3D7F-E7A7-4DF7-8E10-E1D7FA171815}" type="presOf" srcId="{8C583674-ADBB-4295-831D-423B6277BE95}" destId="{C1538263-71DF-4648-8A81-8CF551915C8B}" srcOrd="0" destOrd="0" presId="urn:microsoft.com/office/officeart/2005/8/layout/vProcess5"/>
    <dgm:cxn modelId="{3DD35184-1532-4D80-8E8F-518467DBB632}" type="presOf" srcId="{9FFB518D-59E3-4FD0-A745-F92E5CCDAADE}" destId="{2DC23A85-1E27-41F0-AF61-F351AE36459F}" srcOrd="0" destOrd="0" presId="urn:microsoft.com/office/officeart/2005/8/layout/vProcess5"/>
    <dgm:cxn modelId="{3A8AA2E4-F895-4F9F-8F4F-DE2E320DE389}" srcId="{7F6C5103-9EA6-4614-AA9F-19959250DF05}" destId="{9FFB518D-59E3-4FD0-A745-F92E5CCDAADE}" srcOrd="2" destOrd="0" parTransId="{91B2AD2D-53CD-4AFB-816F-622A4F762E5A}" sibTransId="{0C9D67C0-47D7-48B4-942E-3F639003ACB1}"/>
    <dgm:cxn modelId="{FBC3F7E7-46BB-4A7D-82E5-3DF52CCC4977}" type="presOf" srcId="{D6E53F26-7BCA-4E23-989C-22CD26F834EB}" destId="{A550F595-2F28-4A9D-99C1-D010D6F3B7C3}" srcOrd="0" destOrd="0" presId="urn:microsoft.com/office/officeart/2005/8/layout/vProcess5"/>
    <dgm:cxn modelId="{BB05C7EC-6A94-4897-AB8F-F9735754C613}" type="presOf" srcId="{9FFB518D-59E3-4FD0-A745-F92E5CCDAADE}" destId="{382CC058-71C1-409F-9764-C869FB8872B0}" srcOrd="1" destOrd="0" presId="urn:microsoft.com/office/officeart/2005/8/layout/vProcess5"/>
    <dgm:cxn modelId="{3C9E5CEE-7A64-4105-8FA8-21ADE448C899}" type="presOf" srcId="{FBA3C3DF-13B5-4892-B7DD-ED0872D29417}" destId="{4F308368-9364-40D9-BA15-00DCF6EEBE20}" srcOrd="0" destOrd="0" presId="urn:microsoft.com/office/officeart/2005/8/layout/vProcess5"/>
    <dgm:cxn modelId="{1E77698A-C881-4BFA-8359-FF5EC6739662}" type="presParOf" srcId="{397C69FA-F80A-426C-992A-A4236CC59A7F}" destId="{90A82872-A073-48D1-A21B-01951585C9FF}" srcOrd="0" destOrd="0" presId="urn:microsoft.com/office/officeart/2005/8/layout/vProcess5"/>
    <dgm:cxn modelId="{82C21D28-170B-4E53-8C1D-8A8C19AFE85D}" type="presParOf" srcId="{397C69FA-F80A-426C-992A-A4236CC59A7F}" destId="{A550F595-2F28-4A9D-99C1-D010D6F3B7C3}" srcOrd="1" destOrd="0" presId="urn:microsoft.com/office/officeart/2005/8/layout/vProcess5"/>
    <dgm:cxn modelId="{030FFA7E-7E8D-4D82-9CFE-E217C74D23F6}" type="presParOf" srcId="{397C69FA-F80A-426C-992A-A4236CC59A7F}" destId="{C1538263-71DF-4648-8A81-8CF551915C8B}" srcOrd="2" destOrd="0" presId="urn:microsoft.com/office/officeart/2005/8/layout/vProcess5"/>
    <dgm:cxn modelId="{B2319BFC-7BF8-4C47-8A4E-D50E0B15023D}" type="presParOf" srcId="{397C69FA-F80A-426C-992A-A4236CC59A7F}" destId="{2DC23A85-1E27-41F0-AF61-F351AE36459F}" srcOrd="3" destOrd="0" presId="urn:microsoft.com/office/officeart/2005/8/layout/vProcess5"/>
    <dgm:cxn modelId="{D257CB3C-2D04-4714-A9C0-6D624A136C65}" type="presParOf" srcId="{397C69FA-F80A-426C-992A-A4236CC59A7F}" destId="{94819E36-F491-49BC-A3B8-DD3B8F643300}" srcOrd="4" destOrd="0" presId="urn:microsoft.com/office/officeart/2005/8/layout/vProcess5"/>
    <dgm:cxn modelId="{C91932B0-7D8B-4ABC-BD5F-2AB1C83D7D75}" type="presParOf" srcId="{397C69FA-F80A-426C-992A-A4236CC59A7F}" destId="{4F308368-9364-40D9-BA15-00DCF6EEBE20}" srcOrd="5" destOrd="0" presId="urn:microsoft.com/office/officeart/2005/8/layout/vProcess5"/>
    <dgm:cxn modelId="{28743297-D99F-4106-9A2C-62385A0394E7}" type="presParOf" srcId="{397C69FA-F80A-426C-992A-A4236CC59A7F}" destId="{71283B83-F564-4CD7-878E-A5DC3E737BD7}" srcOrd="6" destOrd="0" presId="urn:microsoft.com/office/officeart/2005/8/layout/vProcess5"/>
    <dgm:cxn modelId="{BCF0099E-5597-4283-8203-102AAFE63077}" type="presParOf" srcId="{397C69FA-F80A-426C-992A-A4236CC59A7F}" destId="{F5B118F6-9DAA-49FC-9175-027F38121909}" srcOrd="7" destOrd="0" presId="urn:microsoft.com/office/officeart/2005/8/layout/vProcess5"/>
    <dgm:cxn modelId="{81EA8E80-82E3-4C89-84BF-D3461FC050A6}" type="presParOf" srcId="{397C69FA-F80A-426C-992A-A4236CC59A7F}" destId="{382CC058-71C1-409F-9764-C869FB8872B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41BAA-BCDE-4F7A-8036-22B76699387E}" type="doc">
      <dgm:prSet loTypeId="urn:microsoft.com/office/officeart/2005/8/layout/default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530ACD2-7B54-4DD3-A3DA-DF2A059C1FD8}">
      <dgm:prSet/>
      <dgm:spPr/>
      <dgm:t>
        <a:bodyPr/>
        <a:lstStyle/>
        <a:p>
          <a:r>
            <a:rPr lang="en-US" dirty="0"/>
            <a:t>Option 1: Advocate for a resolution granting climate migrants refugee status.  </a:t>
          </a:r>
        </a:p>
      </dgm:t>
    </dgm:pt>
    <dgm:pt modelId="{501F9798-1669-4A1A-8356-7204F66DD866}" type="parTrans" cxnId="{BDE56EDA-4A25-4AFB-916E-47E99666F4BF}">
      <dgm:prSet/>
      <dgm:spPr/>
      <dgm:t>
        <a:bodyPr/>
        <a:lstStyle/>
        <a:p>
          <a:endParaRPr lang="en-US"/>
        </a:p>
      </dgm:t>
    </dgm:pt>
    <dgm:pt modelId="{98A55A63-FB4B-46E5-877C-B8967BAD749C}" type="sibTrans" cxnId="{BDE56EDA-4A25-4AFB-916E-47E99666F4BF}">
      <dgm:prSet/>
      <dgm:spPr/>
      <dgm:t>
        <a:bodyPr/>
        <a:lstStyle/>
        <a:p>
          <a:endParaRPr lang="en-US"/>
        </a:p>
      </dgm:t>
    </dgm:pt>
    <dgm:pt modelId="{35625B2C-50C6-4250-9C21-1C288D44732B}">
      <dgm:prSet/>
      <dgm:spPr/>
      <dgm:t>
        <a:bodyPr/>
        <a:lstStyle/>
        <a:p>
          <a:pPr rtl="0"/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Pro:​ </a:t>
          </a:r>
          <a:r>
            <a:rPr lang="en-US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Existing structures, mobilize global support</a:t>
          </a:r>
          <a:endParaRPr lang="en-US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5348B1-28C7-419B-A400-8D54D41BAECC}" type="parTrans" cxnId="{5C5EF887-9965-41F0-84AC-B562B93944D1}">
      <dgm:prSet/>
      <dgm:spPr/>
      <dgm:t>
        <a:bodyPr/>
        <a:lstStyle/>
        <a:p>
          <a:endParaRPr lang="en-US"/>
        </a:p>
      </dgm:t>
    </dgm:pt>
    <dgm:pt modelId="{13C860F6-A36F-45EF-851F-D55EA29FFC1E}" type="sibTrans" cxnId="{5C5EF887-9965-41F0-84AC-B562B93944D1}">
      <dgm:prSet/>
      <dgm:spPr/>
      <dgm:t>
        <a:bodyPr/>
        <a:lstStyle/>
        <a:p>
          <a:endParaRPr lang="en-US"/>
        </a:p>
      </dgm:t>
    </dgm:pt>
    <dgm:pt modelId="{2A29CFCD-3D02-4830-9013-888E54D79118}">
      <dgm:prSet/>
      <dgm:spPr/>
      <dgm:t>
        <a:bodyPr/>
        <a:lstStyle/>
        <a:p>
          <a:r>
            <a:rPr lang="en-US" sz="2300" dirty="0"/>
            <a:t>Option 2: Explore resettlement strategies in shrinking populations. ​</a:t>
          </a:r>
        </a:p>
      </dgm:t>
    </dgm:pt>
    <dgm:pt modelId="{E5151E47-4F34-48F4-9ABB-77ED8F33EACA}" type="parTrans" cxnId="{9C6AE121-C067-4A0A-B7E2-A47FE7AB9D22}">
      <dgm:prSet/>
      <dgm:spPr/>
      <dgm:t>
        <a:bodyPr/>
        <a:lstStyle/>
        <a:p>
          <a:endParaRPr lang="en-US"/>
        </a:p>
      </dgm:t>
    </dgm:pt>
    <dgm:pt modelId="{99B46AEB-395B-42F0-BEBA-BA60D0240BCA}" type="sibTrans" cxnId="{9C6AE121-C067-4A0A-B7E2-A47FE7AB9D22}">
      <dgm:prSet/>
      <dgm:spPr/>
      <dgm:t>
        <a:bodyPr/>
        <a:lstStyle/>
        <a:p>
          <a:endParaRPr lang="en-US"/>
        </a:p>
      </dgm:t>
    </dgm:pt>
    <dgm:pt modelId="{C85CDBC0-0E2E-4822-B491-9C8014EC188E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Pro: Offer integration programs </a:t>
          </a:r>
        </a:p>
      </dgm:t>
    </dgm:pt>
    <dgm:pt modelId="{E3B5F312-DEA1-4281-9E2E-049422EF2F83}" type="parTrans" cxnId="{BF2A89FD-9EE2-43AA-B9F8-2A5282D900E8}">
      <dgm:prSet/>
      <dgm:spPr/>
      <dgm:t>
        <a:bodyPr/>
        <a:lstStyle/>
        <a:p>
          <a:endParaRPr lang="en-US"/>
        </a:p>
      </dgm:t>
    </dgm:pt>
    <dgm:pt modelId="{540B6FD7-4F15-4C66-9B33-45D8F7ADFC5C}" type="sibTrans" cxnId="{BF2A89FD-9EE2-43AA-B9F8-2A5282D900E8}">
      <dgm:prSet/>
      <dgm:spPr/>
      <dgm:t>
        <a:bodyPr/>
        <a:lstStyle/>
        <a:p>
          <a:endParaRPr lang="en-US"/>
        </a:p>
      </dgm:t>
    </dgm:pt>
    <dgm:pt modelId="{DB10EAEE-7883-43ED-AD20-0B449EB65BD2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Con: : Host countries may be hesitant due to cultural barriers</a:t>
          </a:r>
        </a:p>
      </dgm:t>
    </dgm:pt>
    <dgm:pt modelId="{F343E07D-CB07-4759-951B-600A4CE77144}" type="parTrans" cxnId="{B825144B-2BB0-407D-B396-324E64C1228F}">
      <dgm:prSet/>
      <dgm:spPr/>
      <dgm:t>
        <a:bodyPr/>
        <a:lstStyle/>
        <a:p>
          <a:endParaRPr lang="en-US"/>
        </a:p>
      </dgm:t>
    </dgm:pt>
    <dgm:pt modelId="{0F0750E2-1417-4452-9F7B-8A9C8E72A473}" type="sibTrans" cxnId="{B825144B-2BB0-407D-B396-324E64C1228F}">
      <dgm:prSet/>
      <dgm:spPr/>
      <dgm:t>
        <a:bodyPr/>
        <a:lstStyle/>
        <a:p>
          <a:endParaRPr lang="en-US"/>
        </a:p>
      </dgm:t>
    </dgm:pt>
    <dgm:pt modelId="{DB794EF7-A9E6-4C6A-9404-569E8D06BEE7}">
      <dgm:prSet/>
      <dgm:spPr/>
      <dgm:t>
        <a:bodyPr/>
        <a:lstStyle/>
        <a:p>
          <a:r>
            <a:rPr lang="en-US" sz="2400" dirty="0"/>
            <a:t>Option 3: Introduce a climate-specific Temporary Protected Status (TPS).​</a:t>
          </a:r>
        </a:p>
      </dgm:t>
    </dgm:pt>
    <dgm:pt modelId="{993D64B7-22A4-4AF7-B4E1-99EA7813AD12}" type="parTrans" cxnId="{C7CFE5A0-4251-4B37-8AC5-48AEF0E298D8}">
      <dgm:prSet/>
      <dgm:spPr/>
      <dgm:t>
        <a:bodyPr/>
        <a:lstStyle/>
        <a:p>
          <a:endParaRPr lang="en-US"/>
        </a:p>
      </dgm:t>
    </dgm:pt>
    <dgm:pt modelId="{B29484EC-7A9E-4217-B420-F2476890133A}" type="sibTrans" cxnId="{C7CFE5A0-4251-4B37-8AC5-48AEF0E298D8}">
      <dgm:prSet/>
      <dgm:spPr/>
      <dgm:t>
        <a:bodyPr/>
        <a:lstStyle/>
        <a:p>
          <a:endParaRPr lang="en-US"/>
        </a:p>
      </dgm:t>
    </dgm:pt>
    <dgm:pt modelId="{F271FFFF-8BAE-46B6-BECA-41AA013BC1D2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Pro: Legal Pathway to the U.S. </a:t>
          </a:r>
        </a:p>
      </dgm:t>
    </dgm:pt>
    <dgm:pt modelId="{A3534351-474C-4C68-BBE7-B7A66328C045}" type="parTrans" cxnId="{F03EAB2C-E89E-4056-9BF2-0B7FF16B04EB}">
      <dgm:prSet/>
      <dgm:spPr/>
      <dgm:t>
        <a:bodyPr/>
        <a:lstStyle/>
        <a:p>
          <a:endParaRPr lang="en-US"/>
        </a:p>
      </dgm:t>
    </dgm:pt>
    <dgm:pt modelId="{400549AF-DB44-4064-85B7-F59DEF759DF1}" type="sibTrans" cxnId="{F03EAB2C-E89E-4056-9BF2-0B7FF16B04EB}">
      <dgm:prSet/>
      <dgm:spPr/>
      <dgm:t>
        <a:bodyPr/>
        <a:lstStyle/>
        <a:p>
          <a:endParaRPr lang="en-US"/>
        </a:p>
      </dgm:t>
    </dgm:pt>
    <dgm:pt modelId="{439C86AF-94A7-434A-8D14-3C8BA61C6D40}">
      <dgm:prSet custT="1"/>
      <dgm:spPr/>
      <dgm:t>
        <a:bodyPr/>
        <a:lstStyle/>
        <a:p>
          <a:pPr rtl="0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Con: Only Temporary and security issues</a:t>
          </a:r>
        </a:p>
      </dgm:t>
    </dgm:pt>
    <dgm:pt modelId="{C58B59FE-CDC1-4DA7-8AB3-99020992AA5A}" type="parTrans" cxnId="{BE57F18E-C17E-4118-85F0-FF18A3C0FF6B}">
      <dgm:prSet/>
      <dgm:spPr/>
      <dgm:t>
        <a:bodyPr/>
        <a:lstStyle/>
        <a:p>
          <a:endParaRPr lang="en-US"/>
        </a:p>
      </dgm:t>
    </dgm:pt>
    <dgm:pt modelId="{ED01D02D-9488-48D7-A288-3B8A8121AAF3}" type="sibTrans" cxnId="{BE57F18E-C17E-4118-85F0-FF18A3C0FF6B}">
      <dgm:prSet/>
      <dgm:spPr/>
      <dgm:t>
        <a:bodyPr/>
        <a:lstStyle/>
        <a:p>
          <a:endParaRPr lang="en-US"/>
        </a:p>
      </dgm:t>
    </dgm:pt>
    <dgm:pt modelId="{B001F0DA-A457-4ACB-8086-75CB50485376}">
      <dgm:prSet/>
      <dgm:spPr/>
      <dgm:t>
        <a:bodyPr/>
        <a:lstStyle/>
        <a:p>
          <a:r>
            <a:rPr lang="en-US" b="0" dirty="0">
              <a:latin typeface="Times New Roman" panose="02020603050405020304" pitchFamily="18" charset="0"/>
              <a:cs typeface="Times New Roman" panose="02020603050405020304" pitchFamily="18" charset="0"/>
            </a:rPr>
            <a:t>Con: </a:t>
          </a:r>
          <a:r>
            <a:rPr lang="en-US" b="0" i="0" u="none" dirty="0">
              <a:latin typeface="Times New Roman" panose="02020603050405020304" pitchFamily="18" charset="0"/>
              <a:cs typeface="Times New Roman" panose="02020603050405020304" pitchFamily="18" charset="0"/>
            </a:rPr>
            <a:t>Potential obligations</a:t>
          </a:r>
          <a:endParaRPr lang="en-US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BCC473-80A7-4432-B55F-AA54B77A273F}" type="parTrans" cxnId="{A949B679-06D1-4513-9092-F912AB4FF446}">
      <dgm:prSet/>
      <dgm:spPr/>
      <dgm:t>
        <a:bodyPr/>
        <a:lstStyle/>
        <a:p>
          <a:endParaRPr lang="en-US"/>
        </a:p>
      </dgm:t>
    </dgm:pt>
    <dgm:pt modelId="{94F491D9-2560-4C85-BE16-34398DA6AB1A}" type="sibTrans" cxnId="{A949B679-06D1-4513-9092-F912AB4FF446}">
      <dgm:prSet/>
      <dgm:spPr/>
      <dgm:t>
        <a:bodyPr/>
        <a:lstStyle/>
        <a:p>
          <a:endParaRPr lang="en-US"/>
        </a:p>
      </dgm:t>
    </dgm:pt>
    <dgm:pt modelId="{31ACE30B-C484-41C5-ADB1-6A0E0BC6CA2C}" type="pres">
      <dgm:prSet presAssocID="{46E41BAA-BCDE-4F7A-8036-22B76699387E}" presName="diagram" presStyleCnt="0">
        <dgm:presLayoutVars>
          <dgm:dir/>
          <dgm:resizeHandles val="exact"/>
        </dgm:presLayoutVars>
      </dgm:prSet>
      <dgm:spPr/>
    </dgm:pt>
    <dgm:pt modelId="{1FE50927-1128-4618-A236-4410E2D0005D}" type="pres">
      <dgm:prSet presAssocID="{1530ACD2-7B54-4DD3-A3DA-DF2A059C1FD8}" presName="node" presStyleLbl="node1" presStyleIdx="0" presStyleCnt="3">
        <dgm:presLayoutVars>
          <dgm:bulletEnabled val="1"/>
        </dgm:presLayoutVars>
      </dgm:prSet>
      <dgm:spPr/>
    </dgm:pt>
    <dgm:pt modelId="{D766E73B-443A-45A4-A4FF-FDB74BB6299C}" type="pres">
      <dgm:prSet presAssocID="{98A55A63-FB4B-46E5-877C-B8967BAD749C}" presName="sibTrans" presStyleCnt="0"/>
      <dgm:spPr/>
    </dgm:pt>
    <dgm:pt modelId="{6165955E-0C78-45E8-8D05-AD20A6C7285A}" type="pres">
      <dgm:prSet presAssocID="{2A29CFCD-3D02-4830-9013-888E54D79118}" presName="node" presStyleLbl="node1" presStyleIdx="1" presStyleCnt="3">
        <dgm:presLayoutVars>
          <dgm:bulletEnabled val="1"/>
        </dgm:presLayoutVars>
      </dgm:prSet>
      <dgm:spPr/>
    </dgm:pt>
    <dgm:pt modelId="{930FAE0F-FBE9-4986-A1FA-D8066CE58790}" type="pres">
      <dgm:prSet presAssocID="{99B46AEB-395B-42F0-BEBA-BA60D0240BCA}" presName="sibTrans" presStyleCnt="0"/>
      <dgm:spPr/>
    </dgm:pt>
    <dgm:pt modelId="{61943169-AF2D-4F9A-A969-1AC8C6AAB656}" type="pres">
      <dgm:prSet presAssocID="{DB794EF7-A9E6-4C6A-9404-569E8D06BEE7}" presName="node" presStyleLbl="node1" presStyleIdx="2" presStyleCnt="3">
        <dgm:presLayoutVars>
          <dgm:bulletEnabled val="1"/>
        </dgm:presLayoutVars>
      </dgm:prSet>
      <dgm:spPr/>
    </dgm:pt>
  </dgm:ptLst>
  <dgm:cxnLst>
    <dgm:cxn modelId="{9C6AE121-C067-4A0A-B7E2-A47FE7AB9D22}" srcId="{46E41BAA-BCDE-4F7A-8036-22B76699387E}" destId="{2A29CFCD-3D02-4830-9013-888E54D79118}" srcOrd="1" destOrd="0" parTransId="{E5151E47-4F34-48F4-9ABB-77ED8F33EACA}" sibTransId="{99B46AEB-395B-42F0-BEBA-BA60D0240BCA}"/>
    <dgm:cxn modelId="{FBC4972A-37D0-4896-964D-10C8F55A7740}" type="presOf" srcId="{46E41BAA-BCDE-4F7A-8036-22B76699387E}" destId="{31ACE30B-C484-41C5-ADB1-6A0E0BC6CA2C}" srcOrd="0" destOrd="0" presId="urn:microsoft.com/office/officeart/2005/8/layout/default"/>
    <dgm:cxn modelId="{F03EAB2C-E89E-4056-9BF2-0B7FF16B04EB}" srcId="{DB794EF7-A9E6-4C6A-9404-569E8D06BEE7}" destId="{F271FFFF-8BAE-46B6-BECA-41AA013BC1D2}" srcOrd="0" destOrd="0" parTransId="{A3534351-474C-4C68-BBE7-B7A66328C045}" sibTransId="{400549AF-DB44-4064-85B7-F59DEF759DF1}"/>
    <dgm:cxn modelId="{F9D4E748-A9B0-4861-90D2-7471526BFB2E}" type="presOf" srcId="{DB794EF7-A9E6-4C6A-9404-569E8D06BEE7}" destId="{61943169-AF2D-4F9A-A969-1AC8C6AAB656}" srcOrd="0" destOrd="0" presId="urn:microsoft.com/office/officeart/2005/8/layout/default"/>
    <dgm:cxn modelId="{B825144B-2BB0-407D-B396-324E64C1228F}" srcId="{2A29CFCD-3D02-4830-9013-888E54D79118}" destId="{DB10EAEE-7883-43ED-AD20-0B449EB65BD2}" srcOrd="1" destOrd="0" parTransId="{F343E07D-CB07-4759-951B-600A4CE77144}" sibTransId="{0F0750E2-1417-4452-9F7B-8A9C8E72A473}"/>
    <dgm:cxn modelId="{46EE324E-E7D7-461F-95F0-D25044440528}" type="presOf" srcId="{F271FFFF-8BAE-46B6-BECA-41AA013BC1D2}" destId="{61943169-AF2D-4F9A-A969-1AC8C6AAB656}" srcOrd="0" destOrd="1" presId="urn:microsoft.com/office/officeart/2005/8/layout/default"/>
    <dgm:cxn modelId="{D055D356-677D-4BCF-BEFE-1B0A906ADCD3}" type="presOf" srcId="{C85CDBC0-0E2E-4822-B491-9C8014EC188E}" destId="{6165955E-0C78-45E8-8D05-AD20A6C7285A}" srcOrd="0" destOrd="1" presId="urn:microsoft.com/office/officeart/2005/8/layout/default"/>
    <dgm:cxn modelId="{A949B679-06D1-4513-9092-F912AB4FF446}" srcId="{1530ACD2-7B54-4DD3-A3DA-DF2A059C1FD8}" destId="{B001F0DA-A457-4ACB-8086-75CB50485376}" srcOrd="1" destOrd="0" parTransId="{42BCC473-80A7-4432-B55F-AA54B77A273F}" sibTransId="{94F491D9-2560-4C85-BE16-34398DA6AB1A}"/>
    <dgm:cxn modelId="{0AFCDD7B-A004-4B3D-A63E-8822B2D37672}" type="presOf" srcId="{1530ACD2-7B54-4DD3-A3DA-DF2A059C1FD8}" destId="{1FE50927-1128-4618-A236-4410E2D0005D}" srcOrd="0" destOrd="0" presId="urn:microsoft.com/office/officeart/2005/8/layout/default"/>
    <dgm:cxn modelId="{5C5EF887-9965-41F0-84AC-B562B93944D1}" srcId="{1530ACD2-7B54-4DD3-A3DA-DF2A059C1FD8}" destId="{35625B2C-50C6-4250-9C21-1C288D44732B}" srcOrd="0" destOrd="0" parTransId="{7B5348B1-28C7-419B-A400-8D54D41BAECC}" sibTransId="{13C860F6-A36F-45EF-851F-D55EA29FFC1E}"/>
    <dgm:cxn modelId="{BE57F18E-C17E-4118-85F0-FF18A3C0FF6B}" srcId="{DB794EF7-A9E6-4C6A-9404-569E8D06BEE7}" destId="{439C86AF-94A7-434A-8D14-3C8BA61C6D40}" srcOrd="1" destOrd="0" parTransId="{C58B59FE-CDC1-4DA7-8AB3-99020992AA5A}" sibTransId="{ED01D02D-9488-48D7-A288-3B8A8121AAF3}"/>
    <dgm:cxn modelId="{C7CFE5A0-4251-4B37-8AC5-48AEF0E298D8}" srcId="{46E41BAA-BCDE-4F7A-8036-22B76699387E}" destId="{DB794EF7-A9E6-4C6A-9404-569E8D06BEE7}" srcOrd="2" destOrd="0" parTransId="{993D64B7-22A4-4AF7-B4E1-99EA7813AD12}" sibTransId="{B29484EC-7A9E-4217-B420-F2476890133A}"/>
    <dgm:cxn modelId="{2DD5D3AB-DDFB-4A76-81A8-7314B9D1D79C}" type="presOf" srcId="{2A29CFCD-3D02-4830-9013-888E54D79118}" destId="{6165955E-0C78-45E8-8D05-AD20A6C7285A}" srcOrd="0" destOrd="0" presId="urn:microsoft.com/office/officeart/2005/8/layout/default"/>
    <dgm:cxn modelId="{8B4068AD-3FF7-4C43-A9F1-49B9E0A98485}" type="presOf" srcId="{DB10EAEE-7883-43ED-AD20-0B449EB65BD2}" destId="{6165955E-0C78-45E8-8D05-AD20A6C7285A}" srcOrd="0" destOrd="2" presId="urn:microsoft.com/office/officeart/2005/8/layout/default"/>
    <dgm:cxn modelId="{9806DACE-92D4-47FB-836E-5D45F86329FD}" type="presOf" srcId="{B001F0DA-A457-4ACB-8086-75CB50485376}" destId="{1FE50927-1128-4618-A236-4410E2D0005D}" srcOrd="0" destOrd="2" presId="urn:microsoft.com/office/officeart/2005/8/layout/default"/>
    <dgm:cxn modelId="{BDE56EDA-4A25-4AFB-916E-47E99666F4BF}" srcId="{46E41BAA-BCDE-4F7A-8036-22B76699387E}" destId="{1530ACD2-7B54-4DD3-A3DA-DF2A059C1FD8}" srcOrd="0" destOrd="0" parTransId="{501F9798-1669-4A1A-8356-7204F66DD866}" sibTransId="{98A55A63-FB4B-46E5-877C-B8967BAD749C}"/>
    <dgm:cxn modelId="{655366E0-68FB-4C5F-9B03-FD953B1F7871}" type="presOf" srcId="{439C86AF-94A7-434A-8D14-3C8BA61C6D40}" destId="{61943169-AF2D-4F9A-A969-1AC8C6AAB656}" srcOrd="0" destOrd="2" presId="urn:microsoft.com/office/officeart/2005/8/layout/default"/>
    <dgm:cxn modelId="{6ACC18FB-A918-43B2-A79A-7D9E7301065A}" type="presOf" srcId="{35625B2C-50C6-4250-9C21-1C288D44732B}" destId="{1FE50927-1128-4618-A236-4410E2D0005D}" srcOrd="0" destOrd="1" presId="urn:microsoft.com/office/officeart/2005/8/layout/default"/>
    <dgm:cxn modelId="{BF2A89FD-9EE2-43AA-B9F8-2A5282D900E8}" srcId="{2A29CFCD-3D02-4830-9013-888E54D79118}" destId="{C85CDBC0-0E2E-4822-B491-9C8014EC188E}" srcOrd="0" destOrd="0" parTransId="{E3B5F312-DEA1-4281-9E2E-049422EF2F83}" sibTransId="{540B6FD7-4F15-4C66-9B33-45D8F7ADFC5C}"/>
    <dgm:cxn modelId="{E7A9390F-53A7-4E65-A65B-728CD64B2E45}" type="presParOf" srcId="{31ACE30B-C484-41C5-ADB1-6A0E0BC6CA2C}" destId="{1FE50927-1128-4618-A236-4410E2D0005D}" srcOrd="0" destOrd="0" presId="urn:microsoft.com/office/officeart/2005/8/layout/default"/>
    <dgm:cxn modelId="{C44E5465-E56C-4BC8-8A69-96EDDB666080}" type="presParOf" srcId="{31ACE30B-C484-41C5-ADB1-6A0E0BC6CA2C}" destId="{D766E73B-443A-45A4-A4FF-FDB74BB6299C}" srcOrd="1" destOrd="0" presId="urn:microsoft.com/office/officeart/2005/8/layout/default"/>
    <dgm:cxn modelId="{1E674999-25F2-436B-8A48-59362A8DCE6E}" type="presParOf" srcId="{31ACE30B-C484-41C5-ADB1-6A0E0BC6CA2C}" destId="{6165955E-0C78-45E8-8D05-AD20A6C7285A}" srcOrd="2" destOrd="0" presId="urn:microsoft.com/office/officeart/2005/8/layout/default"/>
    <dgm:cxn modelId="{CE28B036-0BCF-4BA2-BDD3-361BC28F93C0}" type="presParOf" srcId="{31ACE30B-C484-41C5-ADB1-6A0E0BC6CA2C}" destId="{930FAE0F-FBE9-4986-A1FA-D8066CE58790}" srcOrd="3" destOrd="0" presId="urn:microsoft.com/office/officeart/2005/8/layout/default"/>
    <dgm:cxn modelId="{66FD7D7C-BC05-43D0-B06D-6276A07E7103}" type="presParOf" srcId="{31ACE30B-C484-41C5-ADB1-6A0E0BC6CA2C}" destId="{61943169-AF2D-4F9A-A969-1AC8C6AAB65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19EBCF-A47D-49C3-AE4D-D2348A56F0A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0B2C423-1627-4305-BF2A-B2C3E1E4CCFF}">
      <dgm:prSet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 Recommendation 1:</a:t>
          </a:r>
        </a:p>
      </dgm:t>
    </dgm:pt>
    <dgm:pt modelId="{672434A8-8EA2-40EF-8E1D-F0737E03E202}" type="parTrans" cxnId="{58192A2E-FA0F-43FC-8E43-0BFDCED883F3}">
      <dgm:prSet/>
      <dgm:spPr/>
      <dgm:t>
        <a:bodyPr/>
        <a:lstStyle/>
        <a:p>
          <a:endParaRPr lang="en-US"/>
        </a:p>
      </dgm:t>
    </dgm:pt>
    <dgm:pt modelId="{667B75AF-F536-49FC-A844-370255988FFE}" type="sibTrans" cxnId="{58192A2E-FA0F-43FC-8E43-0BFDCED883F3}">
      <dgm:prSet/>
      <dgm:spPr/>
      <dgm:t>
        <a:bodyPr/>
        <a:lstStyle/>
        <a:p>
          <a:endParaRPr lang="en-US"/>
        </a:p>
      </dgm:t>
    </dgm:pt>
    <dgm:pt modelId="{6F494547-4237-47C9-AEDE-B5EEB363C1A7}">
      <dgm:prSet/>
      <dgm:spPr/>
      <dgm:t>
        <a:bodyPr/>
        <a:lstStyle/>
        <a:p>
          <a:pPr rtl="0"/>
          <a:r>
            <a:rPr lang="en-US" b="0" i="0">
              <a:latin typeface="Times New Roman"/>
              <a:cs typeface="Times New Roman"/>
            </a:rPr>
            <a:t> </a:t>
          </a:r>
          <a:r>
            <a:rPr lang="en-US">
              <a:latin typeface="Times New Roman"/>
              <a:cs typeface="Times New Roman"/>
            </a:rPr>
            <a:t>US initiate an international conference with the UN to advocate for a resolution granting climate migrants refugee status.</a:t>
          </a:r>
        </a:p>
      </dgm:t>
    </dgm:pt>
    <dgm:pt modelId="{3F64C35F-36F9-49D6-B749-FD75DDDFD373}" type="parTrans" cxnId="{C3B31F9C-05C6-45CE-B24E-33A6FE424C50}">
      <dgm:prSet/>
      <dgm:spPr/>
      <dgm:t>
        <a:bodyPr/>
        <a:lstStyle/>
        <a:p>
          <a:endParaRPr lang="en-US"/>
        </a:p>
      </dgm:t>
    </dgm:pt>
    <dgm:pt modelId="{C2895890-00B8-4D2A-B906-02583C30B139}" type="sibTrans" cxnId="{C3B31F9C-05C6-45CE-B24E-33A6FE424C50}">
      <dgm:prSet/>
      <dgm:spPr/>
      <dgm:t>
        <a:bodyPr/>
        <a:lstStyle/>
        <a:p>
          <a:endParaRPr lang="en-US"/>
        </a:p>
      </dgm:t>
    </dgm:pt>
    <dgm:pt modelId="{D330B147-3D59-4B6B-98EB-C4F76FF23772}">
      <dgm:prSet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Recommendation 2 : </a:t>
          </a:r>
        </a:p>
      </dgm:t>
    </dgm:pt>
    <dgm:pt modelId="{1C8DA048-6DCF-4215-927B-4F2592592879}" type="parTrans" cxnId="{ABBA8393-674C-4A81-971D-AFD920F937C9}">
      <dgm:prSet/>
      <dgm:spPr/>
      <dgm:t>
        <a:bodyPr/>
        <a:lstStyle/>
        <a:p>
          <a:endParaRPr lang="en-US"/>
        </a:p>
      </dgm:t>
    </dgm:pt>
    <dgm:pt modelId="{35A03864-E6AC-4470-B58E-1CD3D4111A17}" type="sibTrans" cxnId="{ABBA8393-674C-4A81-971D-AFD920F937C9}">
      <dgm:prSet/>
      <dgm:spPr/>
      <dgm:t>
        <a:bodyPr/>
        <a:lstStyle/>
        <a:p>
          <a:endParaRPr lang="en-US"/>
        </a:p>
      </dgm:t>
    </dgm:pt>
    <dgm:pt modelId="{D62A578E-3111-4C8C-8F21-2364D9565FEC}">
      <dgm:prSet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Propose a follow up conference to discuss resettlement </a:t>
          </a:r>
          <a:r>
            <a:rPr lang="en-US">
              <a:solidFill>
                <a:srgbClr val="010000"/>
              </a:solidFill>
              <a:latin typeface="Times New Roman"/>
              <a:cs typeface="Times New Roman"/>
            </a:rPr>
            <a:t>strategies</a:t>
          </a:r>
          <a:r>
            <a:rPr lang="en-US">
              <a:latin typeface="Times New Roman"/>
              <a:cs typeface="Times New Roman"/>
            </a:rPr>
            <a:t> for climate migrants in nations with shrinking poppulations</a:t>
          </a:r>
          <a:r>
            <a:rPr lang="en-US">
              <a:solidFill>
                <a:srgbClr val="010000"/>
              </a:solidFill>
              <a:latin typeface="Times New Roman"/>
              <a:cs typeface="Times New Roman"/>
            </a:rPr>
            <a:t>. </a:t>
          </a:r>
          <a:br>
            <a:rPr lang="en-US">
              <a:latin typeface="Times New Roman"/>
              <a:cs typeface="Times New Roman"/>
            </a:rPr>
          </a:br>
          <a:endParaRPr lang="en-US">
            <a:latin typeface="Times New Roman"/>
            <a:cs typeface="Times New Roman"/>
          </a:endParaRPr>
        </a:p>
      </dgm:t>
    </dgm:pt>
    <dgm:pt modelId="{94C99222-D59B-4FED-BD1B-DAB6A412CFF6}" type="parTrans" cxnId="{2E308518-7C07-40B6-9B1E-D59B94D327B5}">
      <dgm:prSet/>
      <dgm:spPr/>
      <dgm:t>
        <a:bodyPr/>
        <a:lstStyle/>
        <a:p>
          <a:endParaRPr lang="en-US"/>
        </a:p>
      </dgm:t>
    </dgm:pt>
    <dgm:pt modelId="{A1C04C2E-BDAC-404E-A4D9-CD6B2466D7E3}" type="sibTrans" cxnId="{2E308518-7C07-40B6-9B1E-D59B94D327B5}">
      <dgm:prSet/>
      <dgm:spPr/>
      <dgm:t>
        <a:bodyPr/>
        <a:lstStyle/>
        <a:p>
          <a:endParaRPr lang="en-US"/>
        </a:p>
      </dgm:t>
    </dgm:pt>
    <dgm:pt modelId="{98718C0B-6AE9-41BD-B7AA-E0335F31E249}" type="pres">
      <dgm:prSet presAssocID="{8519EBCF-A47D-49C3-AE4D-D2348A56F0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BACBCA-A4BE-443D-95B3-93B7AD569E9F}" type="pres">
      <dgm:prSet presAssocID="{90B2C423-1627-4305-BF2A-B2C3E1E4CCFF}" presName="hierRoot1" presStyleCnt="0"/>
      <dgm:spPr/>
    </dgm:pt>
    <dgm:pt modelId="{4C8ECA16-162B-4ABE-8FC8-368149E61431}" type="pres">
      <dgm:prSet presAssocID="{90B2C423-1627-4305-BF2A-B2C3E1E4CCFF}" presName="composite" presStyleCnt="0"/>
      <dgm:spPr/>
    </dgm:pt>
    <dgm:pt modelId="{52419B91-41F9-40A5-9832-99DFB1C2A475}" type="pres">
      <dgm:prSet presAssocID="{90B2C423-1627-4305-BF2A-B2C3E1E4CCFF}" presName="background" presStyleLbl="node0" presStyleIdx="0" presStyleCnt="2"/>
      <dgm:spPr/>
    </dgm:pt>
    <dgm:pt modelId="{03BAD5C9-643F-4E35-AF17-3C95D9C48B24}" type="pres">
      <dgm:prSet presAssocID="{90B2C423-1627-4305-BF2A-B2C3E1E4CCFF}" presName="text" presStyleLbl="fgAcc0" presStyleIdx="0" presStyleCnt="2">
        <dgm:presLayoutVars>
          <dgm:chPref val="3"/>
        </dgm:presLayoutVars>
      </dgm:prSet>
      <dgm:spPr/>
    </dgm:pt>
    <dgm:pt modelId="{C7E5F22B-4A33-4963-8BE3-F5CC94B3C953}" type="pres">
      <dgm:prSet presAssocID="{90B2C423-1627-4305-BF2A-B2C3E1E4CCFF}" presName="hierChild2" presStyleCnt="0"/>
      <dgm:spPr/>
    </dgm:pt>
    <dgm:pt modelId="{072E425C-2F23-4D29-9701-754D94EA22A5}" type="pres">
      <dgm:prSet presAssocID="{3F64C35F-36F9-49D6-B749-FD75DDDFD373}" presName="Name10" presStyleLbl="parChTrans1D2" presStyleIdx="0" presStyleCnt="2"/>
      <dgm:spPr/>
    </dgm:pt>
    <dgm:pt modelId="{A239936B-971A-4789-B856-1555AB529612}" type="pres">
      <dgm:prSet presAssocID="{6F494547-4237-47C9-AEDE-B5EEB363C1A7}" presName="hierRoot2" presStyleCnt="0"/>
      <dgm:spPr/>
    </dgm:pt>
    <dgm:pt modelId="{BF76508E-02BC-4986-991D-6BEF70D986E2}" type="pres">
      <dgm:prSet presAssocID="{6F494547-4237-47C9-AEDE-B5EEB363C1A7}" presName="composite2" presStyleCnt="0"/>
      <dgm:spPr/>
    </dgm:pt>
    <dgm:pt modelId="{B3FB1E4B-9723-4BAE-BE9A-C874D7055D50}" type="pres">
      <dgm:prSet presAssocID="{6F494547-4237-47C9-AEDE-B5EEB363C1A7}" presName="background2" presStyleLbl="node2" presStyleIdx="0" presStyleCnt="2"/>
      <dgm:spPr/>
    </dgm:pt>
    <dgm:pt modelId="{98355EBA-4D6E-4169-9423-4D60E11AAC0D}" type="pres">
      <dgm:prSet presAssocID="{6F494547-4237-47C9-AEDE-B5EEB363C1A7}" presName="text2" presStyleLbl="fgAcc2" presStyleIdx="0" presStyleCnt="2">
        <dgm:presLayoutVars>
          <dgm:chPref val="3"/>
        </dgm:presLayoutVars>
      </dgm:prSet>
      <dgm:spPr/>
    </dgm:pt>
    <dgm:pt modelId="{088CB39F-2BBF-41FF-8DC2-A467FC7D555D}" type="pres">
      <dgm:prSet presAssocID="{6F494547-4237-47C9-AEDE-B5EEB363C1A7}" presName="hierChild3" presStyleCnt="0"/>
      <dgm:spPr/>
    </dgm:pt>
    <dgm:pt modelId="{CA281579-9FF8-4B51-92B1-87E5666B21B3}" type="pres">
      <dgm:prSet presAssocID="{D330B147-3D59-4B6B-98EB-C4F76FF23772}" presName="hierRoot1" presStyleCnt="0"/>
      <dgm:spPr/>
    </dgm:pt>
    <dgm:pt modelId="{4246D784-B72C-4A9D-BEA6-478B3D69F73E}" type="pres">
      <dgm:prSet presAssocID="{D330B147-3D59-4B6B-98EB-C4F76FF23772}" presName="composite" presStyleCnt="0"/>
      <dgm:spPr/>
    </dgm:pt>
    <dgm:pt modelId="{F9C3AB30-9654-4F48-8C64-45E0620DC781}" type="pres">
      <dgm:prSet presAssocID="{D330B147-3D59-4B6B-98EB-C4F76FF23772}" presName="background" presStyleLbl="node0" presStyleIdx="1" presStyleCnt="2"/>
      <dgm:spPr/>
    </dgm:pt>
    <dgm:pt modelId="{7FDD6258-F857-4F11-9AA5-BFC4F01C0312}" type="pres">
      <dgm:prSet presAssocID="{D330B147-3D59-4B6B-98EB-C4F76FF23772}" presName="text" presStyleLbl="fgAcc0" presStyleIdx="1" presStyleCnt="2">
        <dgm:presLayoutVars>
          <dgm:chPref val="3"/>
        </dgm:presLayoutVars>
      </dgm:prSet>
      <dgm:spPr/>
    </dgm:pt>
    <dgm:pt modelId="{29A171C6-64F2-43F0-BB34-970A8FBF014B}" type="pres">
      <dgm:prSet presAssocID="{D330B147-3D59-4B6B-98EB-C4F76FF23772}" presName="hierChild2" presStyleCnt="0"/>
      <dgm:spPr/>
    </dgm:pt>
    <dgm:pt modelId="{F01E8660-3996-4DD7-A38E-3D4FCCDF9B22}" type="pres">
      <dgm:prSet presAssocID="{94C99222-D59B-4FED-BD1B-DAB6A412CFF6}" presName="Name10" presStyleLbl="parChTrans1D2" presStyleIdx="1" presStyleCnt="2"/>
      <dgm:spPr/>
    </dgm:pt>
    <dgm:pt modelId="{081B4561-01B5-4C4C-82DB-F76F319B0CA4}" type="pres">
      <dgm:prSet presAssocID="{D62A578E-3111-4C8C-8F21-2364D9565FEC}" presName="hierRoot2" presStyleCnt="0"/>
      <dgm:spPr/>
    </dgm:pt>
    <dgm:pt modelId="{67DB7B23-E0D1-4633-8B23-AD4C4B6E63E0}" type="pres">
      <dgm:prSet presAssocID="{D62A578E-3111-4C8C-8F21-2364D9565FEC}" presName="composite2" presStyleCnt="0"/>
      <dgm:spPr/>
    </dgm:pt>
    <dgm:pt modelId="{E80D52A8-552E-40C8-AED0-3E5BA7946DC7}" type="pres">
      <dgm:prSet presAssocID="{D62A578E-3111-4C8C-8F21-2364D9565FEC}" presName="background2" presStyleLbl="node2" presStyleIdx="1" presStyleCnt="2"/>
      <dgm:spPr/>
    </dgm:pt>
    <dgm:pt modelId="{312B355A-DF5F-42A9-AC9B-2A7F10CFA52E}" type="pres">
      <dgm:prSet presAssocID="{D62A578E-3111-4C8C-8F21-2364D9565FEC}" presName="text2" presStyleLbl="fgAcc2" presStyleIdx="1" presStyleCnt="2">
        <dgm:presLayoutVars>
          <dgm:chPref val="3"/>
        </dgm:presLayoutVars>
      </dgm:prSet>
      <dgm:spPr/>
    </dgm:pt>
    <dgm:pt modelId="{F03466C1-7DD5-4E5F-83B9-6B5F8BA9A3B4}" type="pres">
      <dgm:prSet presAssocID="{D62A578E-3111-4C8C-8F21-2364D9565FEC}" presName="hierChild3" presStyleCnt="0"/>
      <dgm:spPr/>
    </dgm:pt>
  </dgm:ptLst>
  <dgm:cxnLst>
    <dgm:cxn modelId="{2E308518-7C07-40B6-9B1E-D59B94D327B5}" srcId="{D330B147-3D59-4B6B-98EB-C4F76FF23772}" destId="{D62A578E-3111-4C8C-8F21-2364D9565FEC}" srcOrd="0" destOrd="0" parTransId="{94C99222-D59B-4FED-BD1B-DAB6A412CFF6}" sibTransId="{A1C04C2E-BDAC-404E-A4D9-CD6B2466D7E3}"/>
    <dgm:cxn modelId="{4E991729-B145-479C-9254-FBC4BC1280E0}" type="presOf" srcId="{94C99222-D59B-4FED-BD1B-DAB6A412CFF6}" destId="{F01E8660-3996-4DD7-A38E-3D4FCCDF9B22}" srcOrd="0" destOrd="0" presId="urn:microsoft.com/office/officeart/2005/8/layout/hierarchy1"/>
    <dgm:cxn modelId="{58192A2E-FA0F-43FC-8E43-0BFDCED883F3}" srcId="{8519EBCF-A47D-49C3-AE4D-D2348A56F0A5}" destId="{90B2C423-1627-4305-BF2A-B2C3E1E4CCFF}" srcOrd="0" destOrd="0" parTransId="{672434A8-8EA2-40EF-8E1D-F0737E03E202}" sibTransId="{667B75AF-F536-49FC-A844-370255988FFE}"/>
    <dgm:cxn modelId="{CFC8AC55-1F1D-45B4-8FD9-D1B119623801}" type="presOf" srcId="{3F64C35F-36F9-49D6-B749-FD75DDDFD373}" destId="{072E425C-2F23-4D29-9701-754D94EA22A5}" srcOrd="0" destOrd="0" presId="urn:microsoft.com/office/officeart/2005/8/layout/hierarchy1"/>
    <dgm:cxn modelId="{19EC5B8C-0E7F-45D1-AB91-CAC203CDB6F3}" type="presOf" srcId="{6F494547-4237-47C9-AEDE-B5EEB363C1A7}" destId="{98355EBA-4D6E-4169-9423-4D60E11AAC0D}" srcOrd="0" destOrd="0" presId="urn:microsoft.com/office/officeart/2005/8/layout/hierarchy1"/>
    <dgm:cxn modelId="{ABBA8393-674C-4A81-971D-AFD920F937C9}" srcId="{8519EBCF-A47D-49C3-AE4D-D2348A56F0A5}" destId="{D330B147-3D59-4B6B-98EB-C4F76FF23772}" srcOrd="1" destOrd="0" parTransId="{1C8DA048-6DCF-4215-927B-4F2592592879}" sibTransId="{35A03864-E6AC-4470-B58E-1CD3D4111A17}"/>
    <dgm:cxn modelId="{C3B31F9C-05C6-45CE-B24E-33A6FE424C50}" srcId="{90B2C423-1627-4305-BF2A-B2C3E1E4CCFF}" destId="{6F494547-4237-47C9-AEDE-B5EEB363C1A7}" srcOrd="0" destOrd="0" parTransId="{3F64C35F-36F9-49D6-B749-FD75DDDFD373}" sibTransId="{C2895890-00B8-4D2A-B906-02583C30B139}"/>
    <dgm:cxn modelId="{F71D15A3-EF3B-4F20-98B9-AB894B43D9E5}" type="presOf" srcId="{D330B147-3D59-4B6B-98EB-C4F76FF23772}" destId="{7FDD6258-F857-4F11-9AA5-BFC4F01C0312}" srcOrd="0" destOrd="0" presId="urn:microsoft.com/office/officeart/2005/8/layout/hierarchy1"/>
    <dgm:cxn modelId="{FCE0CCC6-7032-49D3-A0E8-1EC45DFB00F4}" type="presOf" srcId="{8519EBCF-A47D-49C3-AE4D-D2348A56F0A5}" destId="{98718C0B-6AE9-41BD-B7AA-E0335F31E249}" srcOrd="0" destOrd="0" presId="urn:microsoft.com/office/officeart/2005/8/layout/hierarchy1"/>
    <dgm:cxn modelId="{E21D0AEE-22FC-41AB-9C18-D8B4EFDF469C}" type="presOf" srcId="{90B2C423-1627-4305-BF2A-B2C3E1E4CCFF}" destId="{03BAD5C9-643F-4E35-AF17-3C95D9C48B24}" srcOrd="0" destOrd="0" presId="urn:microsoft.com/office/officeart/2005/8/layout/hierarchy1"/>
    <dgm:cxn modelId="{16C3F6F7-DF15-427F-BFBB-8B0ECD1511BB}" type="presOf" srcId="{D62A578E-3111-4C8C-8F21-2364D9565FEC}" destId="{312B355A-DF5F-42A9-AC9B-2A7F10CFA52E}" srcOrd="0" destOrd="0" presId="urn:microsoft.com/office/officeart/2005/8/layout/hierarchy1"/>
    <dgm:cxn modelId="{47CD9B6C-C194-4F94-A8A2-79B6F9820A66}" type="presParOf" srcId="{98718C0B-6AE9-41BD-B7AA-E0335F31E249}" destId="{21BACBCA-A4BE-443D-95B3-93B7AD569E9F}" srcOrd="0" destOrd="0" presId="urn:microsoft.com/office/officeart/2005/8/layout/hierarchy1"/>
    <dgm:cxn modelId="{B3D5609B-B46A-4B0D-9274-32FCCEB5E34F}" type="presParOf" srcId="{21BACBCA-A4BE-443D-95B3-93B7AD569E9F}" destId="{4C8ECA16-162B-4ABE-8FC8-368149E61431}" srcOrd="0" destOrd="0" presId="urn:microsoft.com/office/officeart/2005/8/layout/hierarchy1"/>
    <dgm:cxn modelId="{8EAC4EDE-225A-4160-8BA8-EC4D6CC3B17F}" type="presParOf" srcId="{4C8ECA16-162B-4ABE-8FC8-368149E61431}" destId="{52419B91-41F9-40A5-9832-99DFB1C2A475}" srcOrd="0" destOrd="0" presId="urn:microsoft.com/office/officeart/2005/8/layout/hierarchy1"/>
    <dgm:cxn modelId="{43DB076C-9D85-4E9C-ABC7-177FE9A95FB1}" type="presParOf" srcId="{4C8ECA16-162B-4ABE-8FC8-368149E61431}" destId="{03BAD5C9-643F-4E35-AF17-3C95D9C48B24}" srcOrd="1" destOrd="0" presId="urn:microsoft.com/office/officeart/2005/8/layout/hierarchy1"/>
    <dgm:cxn modelId="{CF578D42-8DDC-4B25-AE92-AAFA06F8C071}" type="presParOf" srcId="{21BACBCA-A4BE-443D-95B3-93B7AD569E9F}" destId="{C7E5F22B-4A33-4963-8BE3-F5CC94B3C953}" srcOrd="1" destOrd="0" presId="urn:microsoft.com/office/officeart/2005/8/layout/hierarchy1"/>
    <dgm:cxn modelId="{869B2705-E3D6-4AF9-A1F9-48B06A7CBE9B}" type="presParOf" srcId="{C7E5F22B-4A33-4963-8BE3-F5CC94B3C953}" destId="{072E425C-2F23-4D29-9701-754D94EA22A5}" srcOrd="0" destOrd="0" presId="urn:microsoft.com/office/officeart/2005/8/layout/hierarchy1"/>
    <dgm:cxn modelId="{8DCD2724-19DB-4A9A-961A-151AAB3BA42F}" type="presParOf" srcId="{C7E5F22B-4A33-4963-8BE3-F5CC94B3C953}" destId="{A239936B-971A-4789-B856-1555AB529612}" srcOrd="1" destOrd="0" presId="urn:microsoft.com/office/officeart/2005/8/layout/hierarchy1"/>
    <dgm:cxn modelId="{57109B88-651F-4794-A876-D8BBC178291C}" type="presParOf" srcId="{A239936B-971A-4789-B856-1555AB529612}" destId="{BF76508E-02BC-4986-991D-6BEF70D986E2}" srcOrd="0" destOrd="0" presId="urn:microsoft.com/office/officeart/2005/8/layout/hierarchy1"/>
    <dgm:cxn modelId="{D3BA418A-083E-4437-BBC5-CB0BE4502616}" type="presParOf" srcId="{BF76508E-02BC-4986-991D-6BEF70D986E2}" destId="{B3FB1E4B-9723-4BAE-BE9A-C874D7055D50}" srcOrd="0" destOrd="0" presId="urn:microsoft.com/office/officeart/2005/8/layout/hierarchy1"/>
    <dgm:cxn modelId="{7622E268-69AA-4441-961F-B03083F5ED7D}" type="presParOf" srcId="{BF76508E-02BC-4986-991D-6BEF70D986E2}" destId="{98355EBA-4D6E-4169-9423-4D60E11AAC0D}" srcOrd="1" destOrd="0" presId="urn:microsoft.com/office/officeart/2005/8/layout/hierarchy1"/>
    <dgm:cxn modelId="{8551550E-4D48-44E0-8A9E-EB3CD48FD86A}" type="presParOf" srcId="{A239936B-971A-4789-B856-1555AB529612}" destId="{088CB39F-2BBF-41FF-8DC2-A467FC7D555D}" srcOrd="1" destOrd="0" presId="urn:microsoft.com/office/officeart/2005/8/layout/hierarchy1"/>
    <dgm:cxn modelId="{41F2A35F-C761-4818-B607-87053E4EAFC2}" type="presParOf" srcId="{98718C0B-6AE9-41BD-B7AA-E0335F31E249}" destId="{CA281579-9FF8-4B51-92B1-87E5666B21B3}" srcOrd="1" destOrd="0" presId="urn:microsoft.com/office/officeart/2005/8/layout/hierarchy1"/>
    <dgm:cxn modelId="{1B021643-BC13-4491-A755-3E07A671D51C}" type="presParOf" srcId="{CA281579-9FF8-4B51-92B1-87E5666B21B3}" destId="{4246D784-B72C-4A9D-BEA6-478B3D69F73E}" srcOrd="0" destOrd="0" presId="urn:microsoft.com/office/officeart/2005/8/layout/hierarchy1"/>
    <dgm:cxn modelId="{23401AD1-B70D-4826-BBCE-82EA8381B0D4}" type="presParOf" srcId="{4246D784-B72C-4A9D-BEA6-478B3D69F73E}" destId="{F9C3AB30-9654-4F48-8C64-45E0620DC781}" srcOrd="0" destOrd="0" presId="urn:microsoft.com/office/officeart/2005/8/layout/hierarchy1"/>
    <dgm:cxn modelId="{AE4D4A32-CEF5-403E-87DC-5508033D774C}" type="presParOf" srcId="{4246D784-B72C-4A9D-BEA6-478B3D69F73E}" destId="{7FDD6258-F857-4F11-9AA5-BFC4F01C0312}" srcOrd="1" destOrd="0" presId="urn:microsoft.com/office/officeart/2005/8/layout/hierarchy1"/>
    <dgm:cxn modelId="{9AA2B51C-7B19-4160-93AC-D6DCBBE44319}" type="presParOf" srcId="{CA281579-9FF8-4B51-92B1-87E5666B21B3}" destId="{29A171C6-64F2-43F0-BB34-970A8FBF014B}" srcOrd="1" destOrd="0" presId="urn:microsoft.com/office/officeart/2005/8/layout/hierarchy1"/>
    <dgm:cxn modelId="{4B34F809-63D1-49C4-A0C8-9110B5A1EE07}" type="presParOf" srcId="{29A171C6-64F2-43F0-BB34-970A8FBF014B}" destId="{F01E8660-3996-4DD7-A38E-3D4FCCDF9B22}" srcOrd="0" destOrd="0" presId="urn:microsoft.com/office/officeart/2005/8/layout/hierarchy1"/>
    <dgm:cxn modelId="{EA2EF8CF-003B-48DC-A535-30E661508DB7}" type="presParOf" srcId="{29A171C6-64F2-43F0-BB34-970A8FBF014B}" destId="{081B4561-01B5-4C4C-82DB-F76F319B0CA4}" srcOrd="1" destOrd="0" presId="urn:microsoft.com/office/officeart/2005/8/layout/hierarchy1"/>
    <dgm:cxn modelId="{30A90609-5509-45BB-9ECF-0B6B2487B3F8}" type="presParOf" srcId="{081B4561-01B5-4C4C-82DB-F76F319B0CA4}" destId="{67DB7B23-E0D1-4633-8B23-AD4C4B6E63E0}" srcOrd="0" destOrd="0" presId="urn:microsoft.com/office/officeart/2005/8/layout/hierarchy1"/>
    <dgm:cxn modelId="{C45C3DD4-4162-4499-BE00-CF49D1B566B3}" type="presParOf" srcId="{67DB7B23-E0D1-4633-8B23-AD4C4B6E63E0}" destId="{E80D52A8-552E-40C8-AED0-3E5BA7946DC7}" srcOrd="0" destOrd="0" presId="urn:microsoft.com/office/officeart/2005/8/layout/hierarchy1"/>
    <dgm:cxn modelId="{944D8702-F961-447E-82C0-6D01D6AF0C40}" type="presParOf" srcId="{67DB7B23-E0D1-4633-8B23-AD4C4B6E63E0}" destId="{312B355A-DF5F-42A9-AC9B-2A7F10CFA52E}" srcOrd="1" destOrd="0" presId="urn:microsoft.com/office/officeart/2005/8/layout/hierarchy1"/>
    <dgm:cxn modelId="{4AC535CB-D152-4889-A35A-37DB6DC4BBE5}" type="presParOf" srcId="{081B4561-01B5-4C4C-82DB-F76F319B0CA4}" destId="{F03466C1-7DD5-4E5F-83B9-6B5F8BA9A3B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0F595-2F28-4A9D-99C1-D010D6F3B7C3}">
      <dsp:nvSpPr>
        <dsp:cNvPr id="0" name=""/>
        <dsp:cNvSpPr/>
      </dsp:nvSpPr>
      <dsp:spPr>
        <a:xfrm>
          <a:off x="0" y="0"/>
          <a:ext cx="4751301" cy="1073737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Times New Roman"/>
              <a:cs typeface="Times New Roman"/>
            </a:rPr>
            <a:t>Climate migrants are fueling a migration surge at the southwest borders.</a:t>
          </a:r>
        </a:p>
      </dsp:txBody>
      <dsp:txXfrm>
        <a:off x="31449" y="31449"/>
        <a:ext cx="3592654" cy="1010839"/>
      </dsp:txXfrm>
    </dsp:sp>
    <dsp:sp modelId="{C1538263-71DF-4648-8A81-8CF551915C8B}">
      <dsp:nvSpPr>
        <dsp:cNvPr id="0" name=""/>
        <dsp:cNvSpPr/>
      </dsp:nvSpPr>
      <dsp:spPr>
        <a:xfrm>
          <a:off x="419232" y="1252694"/>
          <a:ext cx="4751301" cy="1073737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>
              <a:latin typeface="Times New Roman"/>
              <a:cs typeface="Times New Roman"/>
            </a:rPr>
            <a:t> Under international law, climate migrants are not granted refugee status.</a:t>
          </a:r>
        </a:p>
      </dsp:txBody>
      <dsp:txXfrm>
        <a:off x="450681" y="1284143"/>
        <a:ext cx="3571241" cy="1010839"/>
      </dsp:txXfrm>
    </dsp:sp>
    <dsp:sp modelId="{2DC23A85-1E27-41F0-AF61-F351AE36459F}">
      <dsp:nvSpPr>
        <dsp:cNvPr id="0" name=""/>
        <dsp:cNvSpPr/>
      </dsp:nvSpPr>
      <dsp:spPr>
        <a:xfrm>
          <a:off x="838465" y="2505388"/>
          <a:ext cx="4751301" cy="1073737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latin typeface="Times New Roman"/>
              <a:cs typeface="Times New Roman"/>
            </a:rPr>
            <a:t>With no legal status as refugee, there is a lack of </a:t>
          </a:r>
          <a:r>
            <a:rPr lang="en-US" sz="1600" b="0" i="0" kern="1200" dirty="0">
              <a:latin typeface="Times New Roman"/>
              <a:cs typeface="Times New Roman"/>
            </a:rPr>
            <a:t>adequate resettlement system and insufficient protection </a:t>
          </a:r>
          <a:r>
            <a:rPr lang="en-US" sz="1600" b="0" kern="1200" dirty="0">
              <a:latin typeface="Times New Roman"/>
              <a:cs typeface="Times New Roman"/>
            </a:rPr>
            <a:t>for climate migrants.</a:t>
          </a:r>
        </a:p>
      </dsp:txBody>
      <dsp:txXfrm>
        <a:off x="869914" y="2536837"/>
        <a:ext cx="3571241" cy="1010839"/>
      </dsp:txXfrm>
    </dsp:sp>
    <dsp:sp modelId="{94819E36-F491-49BC-A3B8-DD3B8F643300}">
      <dsp:nvSpPr>
        <dsp:cNvPr id="0" name=""/>
        <dsp:cNvSpPr/>
      </dsp:nvSpPr>
      <dsp:spPr>
        <a:xfrm>
          <a:off x="4053372" y="814251"/>
          <a:ext cx="697929" cy="69792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210406" y="814251"/>
        <a:ext cx="383861" cy="525192"/>
      </dsp:txXfrm>
    </dsp:sp>
    <dsp:sp modelId="{4F308368-9364-40D9-BA15-00DCF6EEBE20}">
      <dsp:nvSpPr>
        <dsp:cNvPr id="0" name=""/>
        <dsp:cNvSpPr/>
      </dsp:nvSpPr>
      <dsp:spPr>
        <a:xfrm>
          <a:off x="4472604" y="2059787"/>
          <a:ext cx="697929" cy="69792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420970"/>
            <a:satOff val="-23200"/>
            <a:lumOff val="-4083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4629638" y="2059787"/>
        <a:ext cx="383861" cy="525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50927-1128-4618-A236-4410E2D0005D}">
      <dsp:nvSpPr>
        <dsp:cNvPr id="0" name=""/>
        <dsp:cNvSpPr/>
      </dsp:nvSpPr>
      <dsp:spPr>
        <a:xfrm>
          <a:off x="0" y="1312946"/>
          <a:ext cx="3814454" cy="22886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Option 1: Advocate for a resolution granting climate migrants refugee status.  </a:t>
          </a: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Pro:​ </a:t>
          </a:r>
          <a:r>
            <a:rPr lang="en-US" sz="20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Existing structures, mobilize global support</a:t>
          </a:r>
          <a:endParaRPr lang="en-US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Con: </a:t>
          </a:r>
          <a:r>
            <a:rPr lang="en-US" sz="2000" b="0" i="0" u="none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Potential obligations</a:t>
          </a:r>
          <a:endParaRPr lang="en-US" sz="20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312946"/>
        <a:ext cx="3814454" cy="2288672"/>
      </dsp:txXfrm>
    </dsp:sp>
    <dsp:sp modelId="{6165955E-0C78-45E8-8D05-AD20A6C7285A}">
      <dsp:nvSpPr>
        <dsp:cNvPr id="0" name=""/>
        <dsp:cNvSpPr/>
      </dsp:nvSpPr>
      <dsp:spPr>
        <a:xfrm>
          <a:off x="4195899" y="1312946"/>
          <a:ext cx="3814454" cy="22886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Option 2: Explore resettlement strategies in shrinking populations. ​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Pro: Offer integration programs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Con: : Host countries may be hesitant due to cultural barriers</a:t>
          </a:r>
        </a:p>
      </dsp:txBody>
      <dsp:txXfrm>
        <a:off x="4195899" y="1312946"/>
        <a:ext cx="3814454" cy="2288672"/>
      </dsp:txXfrm>
    </dsp:sp>
    <dsp:sp modelId="{61943169-AF2D-4F9A-A969-1AC8C6AAB656}">
      <dsp:nvSpPr>
        <dsp:cNvPr id="0" name=""/>
        <dsp:cNvSpPr/>
      </dsp:nvSpPr>
      <dsp:spPr>
        <a:xfrm>
          <a:off x="8391798" y="1312946"/>
          <a:ext cx="3814454" cy="22886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Option 3: Introduce a climate-specific Temporary Protected Status (TPS).​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Pro: Legal Pathway to the U.S. 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Con: Only Temporary and security issues</a:t>
          </a:r>
        </a:p>
      </dsp:txBody>
      <dsp:txXfrm>
        <a:off x="8391798" y="1312946"/>
        <a:ext cx="3814454" cy="2288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E8660-3996-4DD7-A38E-3D4FCCDF9B22}">
      <dsp:nvSpPr>
        <dsp:cNvPr id="0" name=""/>
        <dsp:cNvSpPr/>
      </dsp:nvSpPr>
      <dsp:spPr>
        <a:xfrm>
          <a:off x="6268687" y="2093144"/>
          <a:ext cx="91440" cy="957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739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E425C-2F23-4D29-9701-754D94EA22A5}">
      <dsp:nvSpPr>
        <dsp:cNvPr id="0" name=""/>
        <dsp:cNvSpPr/>
      </dsp:nvSpPr>
      <dsp:spPr>
        <a:xfrm>
          <a:off x="2245251" y="2093144"/>
          <a:ext cx="91440" cy="957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57394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19B91-41F9-40A5-9832-99DFB1C2A475}">
      <dsp:nvSpPr>
        <dsp:cNvPr id="0" name=""/>
        <dsp:cNvSpPr/>
      </dsp:nvSpPr>
      <dsp:spPr>
        <a:xfrm>
          <a:off x="645020" y="2786"/>
          <a:ext cx="3291902" cy="20903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AD5C9-643F-4E35-AF17-3C95D9C48B24}">
      <dsp:nvSpPr>
        <dsp:cNvPr id="0" name=""/>
        <dsp:cNvSpPr/>
      </dsp:nvSpPr>
      <dsp:spPr>
        <a:xfrm>
          <a:off x="1010787" y="350265"/>
          <a:ext cx="3291902" cy="20903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imes New Roman"/>
              <a:cs typeface="Times New Roman"/>
            </a:rPr>
            <a:t> Recommendation 1:</a:t>
          </a:r>
        </a:p>
      </dsp:txBody>
      <dsp:txXfrm>
        <a:off x="1072011" y="411489"/>
        <a:ext cx="3169454" cy="1967910"/>
      </dsp:txXfrm>
    </dsp:sp>
    <dsp:sp modelId="{B3FB1E4B-9723-4BAE-BE9A-C874D7055D50}">
      <dsp:nvSpPr>
        <dsp:cNvPr id="0" name=""/>
        <dsp:cNvSpPr/>
      </dsp:nvSpPr>
      <dsp:spPr>
        <a:xfrm>
          <a:off x="645020" y="3050539"/>
          <a:ext cx="3291902" cy="20903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55EBA-4D6E-4169-9423-4D60E11AAC0D}">
      <dsp:nvSpPr>
        <dsp:cNvPr id="0" name=""/>
        <dsp:cNvSpPr/>
      </dsp:nvSpPr>
      <dsp:spPr>
        <a:xfrm>
          <a:off x="1010787" y="3398018"/>
          <a:ext cx="3291902" cy="20903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>
              <a:latin typeface="Times New Roman"/>
              <a:cs typeface="Times New Roman"/>
            </a:rPr>
            <a:t> </a:t>
          </a:r>
          <a:r>
            <a:rPr lang="en-US" sz="2000" kern="1200">
              <a:latin typeface="Times New Roman"/>
              <a:cs typeface="Times New Roman"/>
            </a:rPr>
            <a:t>US initiate an international conference with the UN to advocate for a resolution granting climate migrants refugee status.</a:t>
          </a:r>
        </a:p>
      </dsp:txBody>
      <dsp:txXfrm>
        <a:off x="1072011" y="3459242"/>
        <a:ext cx="3169454" cy="1967910"/>
      </dsp:txXfrm>
    </dsp:sp>
    <dsp:sp modelId="{F9C3AB30-9654-4F48-8C64-45E0620DC781}">
      <dsp:nvSpPr>
        <dsp:cNvPr id="0" name=""/>
        <dsp:cNvSpPr/>
      </dsp:nvSpPr>
      <dsp:spPr>
        <a:xfrm>
          <a:off x="4668456" y="2786"/>
          <a:ext cx="3291902" cy="20903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D6258-F857-4F11-9AA5-BFC4F01C0312}">
      <dsp:nvSpPr>
        <dsp:cNvPr id="0" name=""/>
        <dsp:cNvSpPr/>
      </dsp:nvSpPr>
      <dsp:spPr>
        <a:xfrm>
          <a:off x="5034223" y="350265"/>
          <a:ext cx="3291902" cy="20903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imes New Roman"/>
              <a:cs typeface="Times New Roman"/>
            </a:rPr>
            <a:t>Recommendation 2 : </a:t>
          </a:r>
        </a:p>
      </dsp:txBody>
      <dsp:txXfrm>
        <a:off x="5095447" y="411489"/>
        <a:ext cx="3169454" cy="1967910"/>
      </dsp:txXfrm>
    </dsp:sp>
    <dsp:sp modelId="{E80D52A8-552E-40C8-AED0-3E5BA7946DC7}">
      <dsp:nvSpPr>
        <dsp:cNvPr id="0" name=""/>
        <dsp:cNvSpPr/>
      </dsp:nvSpPr>
      <dsp:spPr>
        <a:xfrm>
          <a:off x="4668456" y="3050539"/>
          <a:ext cx="3291902" cy="209035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2B355A-DF5F-42A9-AC9B-2A7F10CFA52E}">
      <dsp:nvSpPr>
        <dsp:cNvPr id="0" name=""/>
        <dsp:cNvSpPr/>
      </dsp:nvSpPr>
      <dsp:spPr>
        <a:xfrm>
          <a:off x="5034223" y="3398018"/>
          <a:ext cx="3291902" cy="209035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imes New Roman"/>
              <a:cs typeface="Times New Roman"/>
            </a:rPr>
            <a:t>Propose a follow up conference to discuss resettlement </a:t>
          </a:r>
          <a:r>
            <a:rPr lang="en-US" sz="2000" kern="1200">
              <a:solidFill>
                <a:srgbClr val="010000"/>
              </a:solidFill>
              <a:latin typeface="Times New Roman"/>
              <a:cs typeface="Times New Roman"/>
            </a:rPr>
            <a:t>strategies</a:t>
          </a:r>
          <a:r>
            <a:rPr lang="en-US" sz="2000" kern="1200">
              <a:latin typeface="Times New Roman"/>
              <a:cs typeface="Times New Roman"/>
            </a:rPr>
            <a:t> for climate migrants in nations with shrinking poppulations</a:t>
          </a:r>
          <a:r>
            <a:rPr lang="en-US" sz="2000" kern="1200">
              <a:solidFill>
                <a:srgbClr val="010000"/>
              </a:solidFill>
              <a:latin typeface="Times New Roman"/>
              <a:cs typeface="Times New Roman"/>
            </a:rPr>
            <a:t>. </a:t>
          </a:r>
          <a:br>
            <a:rPr lang="en-US" sz="2000" kern="1200">
              <a:latin typeface="Times New Roman"/>
              <a:cs typeface="Times New Roman"/>
            </a:rPr>
          </a:br>
          <a:endParaRPr lang="en-US" sz="2000" kern="1200">
            <a:latin typeface="Times New Roman"/>
            <a:cs typeface="Times New Roman"/>
          </a:endParaRPr>
        </a:p>
      </dsp:txBody>
      <dsp:txXfrm>
        <a:off x="5095447" y="3459242"/>
        <a:ext cx="3169454" cy="1967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E4D2272-D660-A337-AEF3-BE066BD545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E5A70-71C2-F335-270C-B94537340C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5A369-CA0E-4FC6-90EE-5FA969A08EF8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1E1B03-0F86-16E7-11BE-81F9F4CD66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4524B8-3914-99B2-2620-0F2A88D335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10F9-8331-407C-A034-F95DCB303E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05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47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7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0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F9438-3EEF-4192-9815-F6F44770A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7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6382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5615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1012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5040DA2-B75D-1B49-51F9-967501F7F6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4876" y="887638"/>
            <a:ext cx="10202248" cy="5094496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93BDAB-CB06-403B-00FD-9D1C2812A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0939" y="2990938"/>
            <a:ext cx="6855801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FB1FDB-9C8A-890A-5051-8D49E105F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21">
            <a:extLst>
              <a:ext uri="{FF2B5EF4-FFF2-40B4-BE49-F238E27FC236}">
                <a16:creationId xmlns:a16="http://schemas.microsoft.com/office/drawing/2014/main" id="{46056E81-9CB5-42E9-6689-B711F575C8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8981493" y="0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3D075254-6FC4-6738-BBBE-1BACB99E4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-8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0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610C35C-5361-BD30-EB79-01BD72158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26">
            <a:extLst>
              <a:ext uri="{FF2B5EF4-FFF2-40B4-BE49-F238E27FC236}">
                <a16:creationId xmlns:a16="http://schemas.microsoft.com/office/drawing/2014/main" id="{948A7171-32A3-1CAC-DDFD-7C44DDAF0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 47">
            <a:extLst>
              <a:ext uri="{FF2B5EF4-FFF2-40B4-BE49-F238E27FC236}">
                <a16:creationId xmlns:a16="http://schemas.microsoft.com/office/drawing/2014/main" id="{06FD5EAC-FAC4-CDB4-6AB8-809E940F07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4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DA13352-25BC-FD28-A34C-DD204D5BF1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1748" y="246183"/>
            <a:ext cx="9525000" cy="1919521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34108AC-4ED2-99E6-0212-0AC0802C553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1600" y="2274033"/>
            <a:ext cx="9525000" cy="3317875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663CA19-070F-D373-ED8C-B6F895D11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93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FFEEC7-A0A7-27CB-3F2D-796281DCDC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5983104"/>
            <a:ext cx="12192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0">
            <a:extLst>
              <a:ext uri="{FF2B5EF4-FFF2-40B4-BE49-F238E27FC236}">
                <a16:creationId xmlns:a16="http://schemas.microsoft.com/office/drawing/2014/main" id="{2DCCFF86-2471-421E-E5FF-E38943252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0" y="0"/>
            <a:ext cx="2286000" cy="2285973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21">
            <a:extLst>
              <a:ext uri="{FF2B5EF4-FFF2-40B4-BE49-F238E27FC236}">
                <a16:creationId xmlns:a16="http://schemas.microsoft.com/office/drawing/2014/main" id="{8300B484-623C-071D-E849-138F76141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rot="16200000" flipH="1" flipV="1">
            <a:off x="-433923" y="5546255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99A6249F-0E28-0ABF-FE63-7ECC0E1062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805" y="344399"/>
            <a:ext cx="9599008" cy="1729547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CCC29225-33B5-6D19-F0BA-DE3F864F640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FB67020D-DF60-17C1-8DEC-EDECF653540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18375" y="2274034"/>
            <a:ext cx="4643438" cy="329863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75812651-A64E-FA0C-7D84-B20BA7C67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0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and 2 Colum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6">
            <a:extLst>
              <a:ext uri="{FF2B5EF4-FFF2-40B4-BE49-F238E27FC236}">
                <a16:creationId xmlns:a16="http://schemas.microsoft.com/office/drawing/2014/main" id="{F8F589DA-127F-E2E7-6ADA-1D3C04799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91645" y="3657688"/>
            <a:ext cx="3200357" cy="3200320"/>
          </a:xfrm>
          <a:custGeom>
            <a:avLst/>
            <a:gdLst>
              <a:gd name="connsiteX0" fmla="*/ 3200357 w 3200357"/>
              <a:gd name="connsiteY0" fmla="*/ 0 h 3200320"/>
              <a:gd name="connsiteX1" fmla="*/ 3200357 w 3200357"/>
              <a:gd name="connsiteY1" fmla="*/ 3200320 h 3200320"/>
              <a:gd name="connsiteX2" fmla="*/ 0 w 3200357"/>
              <a:gd name="connsiteY2" fmla="*/ 3200320 h 3200320"/>
              <a:gd name="connsiteX3" fmla="*/ 159536 w 3200357"/>
              <a:gd name="connsiteY3" fmla="*/ 3196412 h 3200320"/>
              <a:gd name="connsiteX4" fmla="*/ 3196195 w 3200357"/>
              <a:gd name="connsiteY4" fmla="*/ 164613 h 3200320"/>
              <a:gd name="connsiteX5" fmla="*/ 3200357 w 3200357"/>
              <a:gd name="connsiteY5" fmla="*/ 0 h 3200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357" h="3200320">
                <a:moveTo>
                  <a:pt x="3200357" y="0"/>
                </a:moveTo>
                <a:lnTo>
                  <a:pt x="3200357" y="3200320"/>
                </a:lnTo>
                <a:lnTo>
                  <a:pt x="0" y="3200320"/>
                </a:lnTo>
                <a:lnTo>
                  <a:pt x="159536" y="3196412"/>
                </a:lnTo>
                <a:cubicBezTo>
                  <a:pt x="1798363" y="3115939"/>
                  <a:pt x="3113157" y="1802765"/>
                  <a:pt x="3196195" y="164613"/>
                </a:cubicBezTo>
                <a:lnTo>
                  <a:pt x="3200357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00FBF0-749D-0FF0-74B6-3565174CA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-2992038" y="2992045"/>
            <a:ext cx="6858000" cy="8739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0DDA3FAB-74FF-4772-2BA4-B242E12AB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" y="0"/>
            <a:ext cx="1745673" cy="877824"/>
          </a:xfrm>
          <a:custGeom>
            <a:avLst/>
            <a:gdLst>
              <a:gd name="connsiteX0" fmla="*/ 0 w 4572000"/>
              <a:gd name="connsiteY0" fmla="*/ 2285974 h 2285974"/>
              <a:gd name="connsiteX1" fmla="*/ 113956 w 4572000"/>
              <a:gd name="connsiteY1" fmla="*/ 2283183 h 2285974"/>
              <a:gd name="connsiteX2" fmla="*/ 2283027 w 4572000"/>
              <a:gd name="connsiteY2" fmla="*/ 117584 h 2285974"/>
              <a:gd name="connsiteX3" fmla="*/ 2286000 w 4572000"/>
              <a:gd name="connsiteY3" fmla="*/ 0 h 2285974"/>
              <a:gd name="connsiteX4" fmla="*/ 2288973 w 4572000"/>
              <a:gd name="connsiteY4" fmla="*/ 117584 h 2285974"/>
              <a:gd name="connsiteX5" fmla="*/ 4458044 w 4572000"/>
              <a:gd name="connsiteY5" fmla="*/ 2283183 h 2285974"/>
              <a:gd name="connsiteX6" fmla="*/ 4572000 w 4572000"/>
              <a:gd name="connsiteY6" fmla="*/ 2285974 h 2285974"/>
              <a:gd name="connsiteX7" fmla="*/ 2286000 w 4572000"/>
              <a:gd name="connsiteY7" fmla="*/ 2285974 h 228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0" h="2285974">
                <a:moveTo>
                  <a:pt x="0" y="2285974"/>
                </a:moveTo>
                <a:lnTo>
                  <a:pt x="113956" y="2283183"/>
                </a:lnTo>
                <a:cubicBezTo>
                  <a:pt x="1284562" y="2225701"/>
                  <a:pt x="2223714" y="1287708"/>
                  <a:pt x="2283027" y="117584"/>
                </a:cubicBezTo>
                <a:lnTo>
                  <a:pt x="2286000" y="0"/>
                </a:lnTo>
                <a:lnTo>
                  <a:pt x="2288973" y="117584"/>
                </a:lnTo>
                <a:cubicBezTo>
                  <a:pt x="2348287" y="1287708"/>
                  <a:pt x="3287438" y="2225701"/>
                  <a:pt x="4458044" y="2283183"/>
                </a:cubicBezTo>
                <a:lnTo>
                  <a:pt x="4572000" y="2285974"/>
                </a:lnTo>
                <a:lnTo>
                  <a:pt x="2286000" y="2285974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BE95B3E-84B8-3910-65C9-87914802BE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8" y="369277"/>
            <a:ext cx="9590215" cy="170851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3" name="Content Placeholder 20">
            <a:extLst>
              <a:ext uri="{FF2B5EF4-FFF2-40B4-BE49-F238E27FC236}">
                <a16:creationId xmlns:a16="http://schemas.microsoft.com/office/drawing/2014/main" id="{90BA2746-C141-C524-CDDE-DD672A80A2C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370867" y="2274033"/>
            <a:ext cx="3347782" cy="343665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 b="1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 b="1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 b="1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 b="1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 b="1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0">
            <a:extLst>
              <a:ext uri="{FF2B5EF4-FFF2-40B4-BE49-F238E27FC236}">
                <a16:creationId xmlns:a16="http://schemas.microsoft.com/office/drawing/2014/main" id="{53421E6F-1A11-40B7-DB53-FC96CE9D787B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925269" y="2274033"/>
            <a:ext cx="6036544" cy="3436653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800"/>
            </a:lvl1pPr>
            <a:lvl2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defRPr sz="1200"/>
            </a:lvl5pPr>
          </a:lstStyle>
          <a:p>
            <a:pPr lvl="0"/>
            <a:r>
              <a:rPr lang="en-US"/>
              <a:t>Click to add content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8CC75E-2849-6C28-42BF-61EBFD22C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6600" y="5983104"/>
            <a:ext cx="1295400" cy="874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394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8702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050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973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710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2744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2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268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sz="10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3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8" r:id="rId13"/>
    <p:sldLayoutId id="2147483730" r:id="rId14"/>
    <p:sldLayoutId id="214748373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D9AD-F97D-8DCF-97C2-FEE69475C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9514" y="-782"/>
            <a:ext cx="8955835" cy="2275967"/>
          </a:xfrm>
        </p:spPr>
        <p:txBody>
          <a:bodyPr>
            <a:normAutofit/>
          </a:bodyPr>
          <a:lstStyle/>
          <a:p>
            <a:r>
              <a:rPr lang="en-US" sz="4000">
                <a:latin typeface="Times New Roman"/>
                <a:cs typeface="Times New Roman"/>
              </a:rPr>
              <a:t>Climate Migration: Navigating Legal Implications to Ensure Adequate Support for Climate Migrants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9882FA-049D-25F3-3F24-590E9D0F18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90B056-07E3-91C8-7D95-7C9153E8FD06}"/>
              </a:ext>
            </a:extLst>
          </p:cNvPr>
          <p:cNvSpPr txBox="1"/>
          <p:nvPr/>
        </p:nvSpPr>
        <p:spPr>
          <a:xfrm>
            <a:off x="4052909" y="6220119"/>
            <a:ext cx="4734106" cy="4001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 b="1">
                <a:solidFill>
                  <a:schemeClr val="bg2">
                    <a:lumMod val="95000"/>
                  </a:schemeClr>
                </a:solidFill>
                <a:latin typeface="Times New Roman"/>
                <a:cs typeface="Times New Roman"/>
              </a:rPr>
              <a:t>By: Emily Herrera &amp;Tashakee Ledgister</a:t>
            </a:r>
            <a:endParaRPr lang="en-US" sz="2000" b="1">
              <a:solidFill>
                <a:schemeClr val="bg2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4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: Shape 1027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29" name="Rectangle 1028">
            <a:extLst>
              <a:ext uri="{FF2B5EF4-FFF2-40B4-BE49-F238E27FC236}">
                <a16:creationId xmlns:a16="http://schemas.microsoft.com/office/drawing/2014/main" id="{8354E4A1-6024-4D18-89EA-EB7EF53D3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" name="Freeform: Shape 1029">
            <a:extLst>
              <a:ext uri="{FF2B5EF4-FFF2-40B4-BE49-F238E27FC236}">
                <a16:creationId xmlns:a16="http://schemas.microsoft.com/office/drawing/2014/main" id="{184965AF-C953-45C8-BD68-12F8B5881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56" y="0"/>
            <a:ext cx="12186844" cy="2128964"/>
          </a:xfrm>
          <a:custGeom>
            <a:avLst/>
            <a:gdLst>
              <a:gd name="connsiteX0" fmla="*/ 0 w 12186844"/>
              <a:gd name="connsiteY0" fmla="*/ 0 h 2128964"/>
              <a:gd name="connsiteX1" fmla="*/ 12186844 w 12186844"/>
              <a:gd name="connsiteY1" fmla="*/ 0 h 2128964"/>
              <a:gd name="connsiteX2" fmla="*/ 12186844 w 12186844"/>
              <a:gd name="connsiteY2" fmla="*/ 2128964 h 2128964"/>
              <a:gd name="connsiteX3" fmla="*/ 2247277 w 12186844"/>
              <a:gd name="connsiteY3" fmla="*/ 2128964 h 2128964"/>
              <a:gd name="connsiteX4" fmla="*/ 2326545 w 12186844"/>
              <a:gd name="connsiteY4" fmla="*/ 2125211 h 2128964"/>
              <a:gd name="connsiteX5" fmla="*/ 2191729 w 12186844"/>
              <a:gd name="connsiteY5" fmla="*/ 2118828 h 2128964"/>
              <a:gd name="connsiteX6" fmla="*/ 66975 w 12186844"/>
              <a:gd name="connsiteY6" fmla="*/ 349781 h 2128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6844" h="2128964">
                <a:moveTo>
                  <a:pt x="0" y="0"/>
                </a:moveTo>
                <a:lnTo>
                  <a:pt x="12186844" y="0"/>
                </a:lnTo>
                <a:lnTo>
                  <a:pt x="12186844" y="2128964"/>
                </a:lnTo>
                <a:lnTo>
                  <a:pt x="2247277" y="2128964"/>
                </a:lnTo>
                <a:lnTo>
                  <a:pt x="2326545" y="2125211"/>
                </a:lnTo>
                <a:lnTo>
                  <a:pt x="2191729" y="2118828"/>
                </a:lnTo>
                <a:cubicBezTo>
                  <a:pt x="1174891" y="2022044"/>
                  <a:pt x="338983" y="1304706"/>
                  <a:pt x="66975" y="34978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2" name="Freeform: Shape 1031">
            <a:extLst>
              <a:ext uri="{FF2B5EF4-FFF2-40B4-BE49-F238E27FC236}">
                <a16:creationId xmlns:a16="http://schemas.microsoft.com/office/drawing/2014/main" id="{2DECE677-C1FD-4829-8D4A-3C19A04A3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33672" y="0"/>
            <a:ext cx="2353172" cy="2431959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60027CB-3C27-FC4C-AEF9-685A21EA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10988"/>
            <a:ext cx="9344578" cy="11564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>
                <a:solidFill>
                  <a:srgbClr val="FFFFFF"/>
                </a:solidFill>
              </a:rPr>
              <a:t>                            Issue 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16BFA23-AB5B-BA88-E233-DE14DED5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2" y="6434524"/>
            <a:ext cx="6932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08AB70BE-1769-45B8-85A6-0C837432C7E6}" type="slidenum">
              <a:rPr lang="en-US" sz="1900">
                <a:solidFill>
                  <a:schemeClr val="accent2"/>
                </a:solidFill>
              </a:rPr>
              <a:pPr algn="r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1900">
              <a:solidFill>
                <a:schemeClr val="accent2"/>
              </a:solidFill>
            </a:endParaRPr>
          </a:p>
        </p:txBody>
      </p:sp>
      <p:graphicFrame>
        <p:nvGraphicFramePr>
          <p:cNvPr id="63" name="Content Placeholder 3">
            <a:extLst>
              <a:ext uri="{FF2B5EF4-FFF2-40B4-BE49-F238E27FC236}">
                <a16:creationId xmlns:a16="http://schemas.microsoft.com/office/drawing/2014/main" id="{812A8E0D-13A6-A544-C40E-B677CF0D986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63891262"/>
              </p:ext>
            </p:extLst>
          </p:nvPr>
        </p:nvGraphicFramePr>
        <p:xfrm>
          <a:off x="914400" y="2593074"/>
          <a:ext cx="5589767" cy="3579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4" descr="Heat map of climate change migration articles by country (n = 206... |  Download Scientific Diagram">
            <a:extLst>
              <a:ext uri="{FF2B5EF4-FFF2-40B4-BE49-F238E27FC236}">
                <a16:creationId xmlns:a16="http://schemas.microsoft.com/office/drawing/2014/main" id="{A9EE8A4D-9098-469B-ABE3-75298EDF0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00" y="2593893"/>
            <a:ext cx="5230807" cy="25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28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Freeform: Shape 661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64" name="Rectangle 663">
            <a:extLst>
              <a:ext uri="{FF2B5EF4-FFF2-40B4-BE49-F238E27FC236}">
                <a16:creationId xmlns:a16="http://schemas.microsoft.com/office/drawing/2014/main" id="{6AE74EBA-D2C0-48AE-BC45-68F2A5D40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6" name="Rectangle 665">
            <a:extLst>
              <a:ext uri="{FF2B5EF4-FFF2-40B4-BE49-F238E27FC236}">
                <a16:creationId xmlns:a16="http://schemas.microsoft.com/office/drawing/2014/main" id="{FB26DDCB-14E3-4156-835C-B9A6A4300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203942" cy="2128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465791-02C3-85CB-EC2D-AE1D097AD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91670"/>
            <a:ext cx="9914860" cy="11056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400">
                <a:solidFill>
                  <a:srgbClr val="FFFFFF"/>
                </a:solidFill>
              </a:rPr>
              <a:t>Options</a:t>
            </a:r>
          </a:p>
        </p:txBody>
      </p:sp>
      <p:sp>
        <p:nvSpPr>
          <p:cNvPr id="668" name="Freeform: Shape 667">
            <a:extLst>
              <a:ext uri="{FF2B5EF4-FFF2-40B4-BE49-F238E27FC236}">
                <a16:creationId xmlns:a16="http://schemas.microsoft.com/office/drawing/2014/main" id="{83299DC6-FC4C-47A5-B9DE-DD3011E194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860295" y="0"/>
            <a:ext cx="2343647" cy="4385568"/>
          </a:xfrm>
          <a:custGeom>
            <a:avLst/>
            <a:gdLst>
              <a:gd name="connsiteX0" fmla="*/ 0 w 2343647"/>
              <a:gd name="connsiteY0" fmla="*/ 0 h 4385568"/>
              <a:gd name="connsiteX1" fmla="*/ 13818 w 2343647"/>
              <a:gd name="connsiteY1" fmla="*/ 0 h 4385568"/>
              <a:gd name="connsiteX2" fmla="*/ 34560 w 2343647"/>
              <a:gd name="connsiteY2" fmla="*/ 141658 h 4385568"/>
              <a:gd name="connsiteX3" fmla="*/ 2208831 w 2343647"/>
              <a:gd name="connsiteY3" fmla="*/ 2118828 h 4385568"/>
              <a:gd name="connsiteX4" fmla="*/ 2343647 w 2343647"/>
              <a:gd name="connsiteY4" fmla="*/ 2125211 h 4385568"/>
              <a:gd name="connsiteX5" fmla="*/ 2208831 w 2343647"/>
              <a:gd name="connsiteY5" fmla="*/ 2131594 h 4385568"/>
              <a:gd name="connsiteX6" fmla="*/ 3143 w 2343647"/>
              <a:gd name="connsiteY6" fmla="*/ 4323325 h 4385568"/>
              <a:gd name="connsiteX7" fmla="*/ 0 w 2343647"/>
              <a:gd name="connsiteY7" fmla="*/ 4385568 h 438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3647" h="4385568">
                <a:moveTo>
                  <a:pt x="0" y="0"/>
                </a:moveTo>
                <a:lnTo>
                  <a:pt x="13818" y="0"/>
                </a:lnTo>
                <a:lnTo>
                  <a:pt x="34560" y="141658"/>
                </a:lnTo>
                <a:cubicBezTo>
                  <a:pt x="237593" y="1199063"/>
                  <a:pt x="1119361" y="2015131"/>
                  <a:pt x="2208831" y="2118828"/>
                </a:cubicBezTo>
                <a:lnTo>
                  <a:pt x="2343647" y="2125211"/>
                </a:lnTo>
                <a:lnTo>
                  <a:pt x="2208831" y="2131594"/>
                </a:lnTo>
                <a:cubicBezTo>
                  <a:pt x="1046730" y="2242204"/>
                  <a:pt x="120947" y="3163335"/>
                  <a:pt x="3143" y="4323325"/>
                </a:cubicBezTo>
                <a:lnTo>
                  <a:pt x="0" y="43855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70" name="Freeform: Shape 669">
            <a:extLst>
              <a:ext uri="{FF2B5EF4-FFF2-40B4-BE49-F238E27FC236}">
                <a16:creationId xmlns:a16="http://schemas.microsoft.com/office/drawing/2014/main" id="{A455CAC4-59BE-4CCB-9569-D2A1AAA3AD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9860295" y="0"/>
            <a:ext cx="2343647" cy="4385568"/>
          </a:xfrm>
          <a:custGeom>
            <a:avLst/>
            <a:gdLst>
              <a:gd name="connsiteX0" fmla="*/ 0 w 2343647"/>
              <a:gd name="connsiteY0" fmla="*/ 0 h 4385568"/>
              <a:gd name="connsiteX1" fmla="*/ 13818 w 2343647"/>
              <a:gd name="connsiteY1" fmla="*/ 0 h 4385568"/>
              <a:gd name="connsiteX2" fmla="*/ 34560 w 2343647"/>
              <a:gd name="connsiteY2" fmla="*/ 141658 h 4385568"/>
              <a:gd name="connsiteX3" fmla="*/ 2208831 w 2343647"/>
              <a:gd name="connsiteY3" fmla="*/ 2118828 h 4385568"/>
              <a:gd name="connsiteX4" fmla="*/ 2343647 w 2343647"/>
              <a:gd name="connsiteY4" fmla="*/ 2125211 h 4385568"/>
              <a:gd name="connsiteX5" fmla="*/ 2208831 w 2343647"/>
              <a:gd name="connsiteY5" fmla="*/ 2131594 h 4385568"/>
              <a:gd name="connsiteX6" fmla="*/ 3143 w 2343647"/>
              <a:gd name="connsiteY6" fmla="*/ 4323325 h 4385568"/>
              <a:gd name="connsiteX7" fmla="*/ 0 w 2343647"/>
              <a:gd name="connsiteY7" fmla="*/ 4385568 h 4385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3647" h="4385568">
                <a:moveTo>
                  <a:pt x="0" y="0"/>
                </a:moveTo>
                <a:lnTo>
                  <a:pt x="13818" y="0"/>
                </a:lnTo>
                <a:lnTo>
                  <a:pt x="34560" y="141658"/>
                </a:lnTo>
                <a:cubicBezTo>
                  <a:pt x="237593" y="1199063"/>
                  <a:pt x="1119361" y="2015131"/>
                  <a:pt x="2208831" y="2118828"/>
                </a:cubicBezTo>
                <a:lnTo>
                  <a:pt x="2343647" y="2125211"/>
                </a:lnTo>
                <a:lnTo>
                  <a:pt x="2208831" y="2131594"/>
                </a:lnTo>
                <a:cubicBezTo>
                  <a:pt x="1046730" y="2242204"/>
                  <a:pt x="120947" y="3163335"/>
                  <a:pt x="3143" y="4323325"/>
                </a:cubicBezTo>
                <a:lnTo>
                  <a:pt x="0" y="4385568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F2AD9-EC94-1F3D-3B79-64938E47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2" y="6434524"/>
            <a:ext cx="6932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08AB70BE-1769-45B8-85A6-0C837432C7E6}" type="slidenum">
              <a:rPr lang="en-US" sz="1900">
                <a:solidFill>
                  <a:schemeClr val="accent2"/>
                </a:solidFill>
              </a:rPr>
              <a:pPr algn="r"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900">
              <a:solidFill>
                <a:schemeClr val="accent2"/>
              </a:solidFill>
            </a:endParaRPr>
          </a:p>
        </p:txBody>
      </p:sp>
      <p:graphicFrame>
        <p:nvGraphicFramePr>
          <p:cNvPr id="644" name="Content Placeholder 617">
            <a:extLst>
              <a:ext uri="{FF2B5EF4-FFF2-40B4-BE49-F238E27FC236}">
                <a16:creationId xmlns:a16="http://schemas.microsoft.com/office/drawing/2014/main" id="{D8E9B804-69ED-F813-6F39-3B407386EF6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354250868"/>
              </p:ext>
            </p:extLst>
          </p:nvPr>
        </p:nvGraphicFramePr>
        <p:xfrm>
          <a:off x="-10907" y="1876318"/>
          <a:ext cx="12206253" cy="4914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186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Freeform: Shape 184">
            <a:extLst>
              <a:ext uri="{FF2B5EF4-FFF2-40B4-BE49-F238E27FC236}">
                <a16:creationId xmlns:a16="http://schemas.microsoft.com/office/drawing/2014/main" id="{7A08E557-10DB-421A-876E-1AE58F8E0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86" name="Rectangle 185">
            <a:extLst>
              <a:ext uri="{FF2B5EF4-FFF2-40B4-BE49-F238E27FC236}">
                <a16:creationId xmlns:a16="http://schemas.microsoft.com/office/drawing/2014/main" id="{ED2D0E93-2666-4683-AF99-5A07ABCF44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reeform: Shape 186">
            <a:extLst>
              <a:ext uri="{FF2B5EF4-FFF2-40B4-BE49-F238E27FC236}">
                <a16:creationId xmlns:a16="http://schemas.microsoft.com/office/drawing/2014/main" id="{86AB017B-1DE4-4083-A7AC-D42A85241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53183" y="113375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8" name="Freeform: Shape 187">
            <a:extLst>
              <a:ext uri="{FF2B5EF4-FFF2-40B4-BE49-F238E27FC236}">
                <a16:creationId xmlns:a16="http://schemas.microsoft.com/office/drawing/2014/main" id="{10494BB2-D29A-43CB-9DF3-0A27F0E99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13377" y="3619183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EF2AD9-EC94-1F3D-3B79-64938E47AD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2" y="6434524"/>
            <a:ext cx="69326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fld id="{08AB70BE-1769-45B8-85A6-0C837432C7E6}" type="slidenum">
              <a:rPr lang="en-US" sz="1900"/>
              <a:pPr algn="r">
                <a:lnSpc>
                  <a:spcPct val="90000"/>
                </a:lnSpc>
                <a:spcAft>
                  <a:spcPts val="600"/>
                </a:spcAft>
              </a:pPr>
              <a:t>4</a:t>
            </a:fld>
            <a:endParaRPr lang="en-US" sz="1900"/>
          </a:p>
        </p:txBody>
      </p:sp>
      <p:graphicFrame>
        <p:nvGraphicFramePr>
          <p:cNvPr id="61" name="Content Placeholder 3">
            <a:extLst>
              <a:ext uri="{FF2B5EF4-FFF2-40B4-BE49-F238E27FC236}">
                <a16:creationId xmlns:a16="http://schemas.microsoft.com/office/drawing/2014/main" id="{673EA467-5335-897F-07C3-FD7968DDB14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35030445"/>
              </p:ext>
            </p:extLst>
          </p:nvPr>
        </p:nvGraphicFramePr>
        <p:xfrm>
          <a:off x="1655729" y="755073"/>
          <a:ext cx="8971146" cy="5491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2194150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55453AF4-4FB0-4B39-9296-55DED383E987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C5C2001-E626-4890-B405-22B5BD1CB0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D7C3E5-1734-4636-9EC5-AEB06BF1FB20}">
  <ds:schemaRefs>
    <ds:schemaRef ds:uri="http://purl.org/dc/elements/1.1/"/>
    <ds:schemaRef ds:uri="http://purl.org/dc/terms/"/>
    <ds:schemaRef ds:uri="71af3243-3dd4-4a8d-8c0d-dd76da1f02a5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230e9df3-be65-4c73-a93b-d1236ebd677e"/>
    <ds:schemaRef ds:uri="http://purl.org/dc/dcmitype/"/>
    <ds:schemaRef ds:uri="http://schemas.microsoft.com/sharepoint/v3"/>
    <ds:schemaRef ds:uri="http://schemas.openxmlformats.org/package/2006/metadata/core-properties"/>
    <ds:schemaRef ds:uri="16c05727-aa75-4e4a-9b5f-8a80a1165891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{84253253-DB4E-4A90-8FFC-4D0FC6E90F8E}tf89118109_win32</Template>
  <TotalTime>8</TotalTime>
  <Words>208</Words>
  <Application>Microsoft Office PowerPoint</Application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Nova Light</vt:lpstr>
      <vt:lpstr>Calibri</vt:lpstr>
      <vt:lpstr>Elephant</vt:lpstr>
      <vt:lpstr>Times New Roman</vt:lpstr>
      <vt:lpstr>ModOverlayVTI</vt:lpstr>
      <vt:lpstr>Climate Migration: Navigating Legal Implications to Ensure Adequate Support for Climate Migrants</vt:lpstr>
      <vt:lpstr>                            Issue </vt:lpstr>
      <vt:lpstr>Options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Influx of Climate Migrants at the U.S. Southwest Border</dc:title>
  <dc:creator>Emily Herrera</dc:creator>
  <cp:lastModifiedBy>Fulton A</cp:lastModifiedBy>
  <cp:revision>5</cp:revision>
  <dcterms:created xsi:type="dcterms:W3CDTF">2024-04-24T20:56:31Z</dcterms:created>
  <dcterms:modified xsi:type="dcterms:W3CDTF">2024-04-25T18:12:48Z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