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84" y="9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78429" y="889820"/>
            <a:ext cx="9989573" cy="3598602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678429" y="4488423"/>
            <a:ext cx="6991776" cy="1302773"/>
          </a:xfrm>
        </p:spPr>
        <p:txBody>
          <a:bodyPr anchor="b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498E7-799D-CD59-E279-8B779AB02B5B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19CB4-978B-42BE-A19E-C3585F7C953B}" type="datetime1">
              <a:rPr/>
              <a:pPr>
                <a:defRPr/>
              </a:pPr>
              <a:t>12/4/2025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61F99-3F7F-8089-7686-74F540CD8ADB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A0C5F-9859-66F4-9CE4-0DAE18212036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D0809-7C5A-42F3-9A49-122F20DAF3EA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919929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C6D6D-D8FD-AAC6-E937-6FFC6B469247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47F92-3FA4-45D7-9424-E19396A7D1E1}" type="datetime1">
              <a:rPr/>
              <a:pPr>
                <a:defRPr/>
              </a:pPr>
              <a:t>12/4/2025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6BA5E-EA24-2262-CFB9-C5EC39543E34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863B9-DBEF-2623-222B-3810F0DAB6E1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C39D3-4871-46E8-AEBC-230285D34DC8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0824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9242325" y="997976"/>
            <a:ext cx="2349038" cy="4984952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838203" y="997976"/>
            <a:ext cx="8404122" cy="4984952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92D16-1440-56D7-5D9E-0060C1E9E2E5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4CB23-FA0C-49C4-A3BC-6523E5FC19B5}" type="datetime1">
              <a:rPr/>
              <a:pPr>
                <a:defRPr/>
              </a:pPr>
              <a:t>12/4/2025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4C7173-C91D-8CDC-7EE9-E20779DB10EA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96C62-F72F-EA97-CE49-1D35F81538D1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C35D1-E859-40FE-8877-80B9A950B510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1954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8372-CE0C-5488-867A-BB9146C7CD35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410ED-0840-44C2-9BEF-8AA69F1A2A2F}" type="datetime1">
              <a:rPr/>
              <a:pPr>
                <a:defRPr/>
              </a:pPr>
              <a:t>12/4/2025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6CDBE-A00F-C767-6380-2742620D85AC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C575A-3A37-C86E-F968-13344D975356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DE724-D614-4159-A1C6-BED0AB3039A4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426051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15380" y="1709735"/>
            <a:ext cx="10632067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715380" y="4589465"/>
            <a:ext cx="10632067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DB74A-4FD1-93C8-CB5C-A8E94962862E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192B2-E4EE-4456-B3AE-AAE11B1ABCC2}" type="datetime1">
              <a:rPr/>
              <a:pPr>
                <a:defRPr/>
              </a:pPr>
              <a:t>12/4/2025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4DC76-A185-E09A-6F1B-8624A52B3284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7E3F4-1494-6852-6EE3-22A554DCB664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23236-D6E7-4C22-9E53-1142D775D82B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6861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00631" y="922099"/>
            <a:ext cx="10691265" cy="11279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715380" y="2128686"/>
            <a:ext cx="5304416" cy="384441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172200" y="2128686"/>
            <a:ext cx="5219696" cy="384441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C24ECB8-0B59-CA79-C3F4-AC1C28D0C2E5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C70CD-4024-4D3B-9F48-68C41989FBDC}" type="datetime1">
              <a:rPr/>
              <a:pPr>
                <a:defRPr/>
              </a:pPr>
              <a:t>12/4/2025</a:t>
            </a:fld>
            <a:endParaRPr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7BF78D4-4CB8-3FCB-B70A-2AD24A109F5C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            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B777880-0087-0B2A-6C9C-68772E0DB2A0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916B2-60AE-4E0D-B84D-1EAA7DA5ED75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332177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85891" y="929149"/>
            <a:ext cx="10640004" cy="76153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715380" y="1681160"/>
            <a:ext cx="5282196" cy="657225"/>
          </a:xfrm>
        </p:spPr>
        <p:txBody>
          <a:bodyPr anchor="b"/>
          <a:lstStyle>
            <a:lvl1pPr marL="0" indent="0">
              <a:buNone/>
              <a:defRPr sz="1600" b="1">
                <a:latin typeface="Univers Condense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715380" y="2505071"/>
            <a:ext cx="5282196" cy="342377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657225"/>
          </a:xfrm>
        </p:spPr>
        <p:txBody>
          <a:bodyPr anchor="b"/>
          <a:lstStyle>
            <a:lvl1pPr marL="0" indent="0">
              <a:buNone/>
              <a:defRPr sz="1600" b="1">
                <a:latin typeface="Univers Condense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42377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9D8483A-1C66-A4C2-EAF3-126F2E8821B5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3DCE6-16C2-4659-BEBB-04FF3BFC6FD5}" type="datetime1">
              <a:rPr/>
              <a:pPr>
                <a:defRPr/>
              </a:pPr>
              <a:t>12/4/2025</a:t>
            </a:fld>
            <a:endParaRPr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651720B-0F9A-322C-D3F0-55574929BD66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             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FF987AA-F40F-9255-F5D1-784D1E2CFF3A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593B3-7593-4BC4-8781-23761FF7E439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8419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5B04F83-A4B6-B3A2-B949-559107673208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10A23-24DF-484E-8520-BDBE59357F53}" type="datetime1">
              <a:rPr/>
              <a:pPr>
                <a:defRPr/>
              </a:pPr>
              <a:t>12/4/2025</a:t>
            </a:fld>
            <a:endParaRPr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005860A-0C6A-B4B1-8E1C-7796B362E1D6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            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C5EEF04-9E52-0AD3-8741-F3440BCCE081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5D6EF-CFBA-4691-A8CA-00BBF6051668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2419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7CB9DE1-3412-8E1E-7EBC-E65842E12AE1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AFB7E-EE95-4628-8AA4-E3589AC244A5}" type="datetime1">
              <a:rPr/>
              <a:pPr>
                <a:defRPr/>
              </a:pPr>
              <a:t>12/4/2025</a:t>
            </a:fld>
            <a:endParaRPr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D9D5FF3-CE0D-D529-B6AB-12D55A6F1AA1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            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4A2ECBA-7B17-2734-0BCE-10E207D26A32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49612-8184-40C5-80EC-AC42C9A05E72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8307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8429" y="781665"/>
            <a:ext cx="4093595" cy="1223448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88259" y="2315498"/>
            <a:ext cx="4093595" cy="3553495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E889AC5-72D2-A179-4C8B-C87A1DA764EC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95F60-9908-4544-8CA5-A3AF1DF9B791}" type="datetime1">
              <a:rPr/>
              <a:pPr>
                <a:defRPr/>
              </a:pPr>
              <a:t>12/4/2025</a:t>
            </a:fld>
            <a:endParaRPr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4D1F609-CF05-32F9-73F6-EC6B2107B30E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            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9C2A84F-006A-2534-DFC0-E8265EDFA645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EE91C-81FC-4972-BB6B-DB0DB4DDEFDE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347409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83340" y="1066803"/>
            <a:ext cx="4103434" cy="1317522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5183184" y="1066803"/>
            <a:ext cx="6172200" cy="4794254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83340" y="2552703"/>
            <a:ext cx="4103434" cy="3316291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E23839A-CA79-8B92-ED08-F8C50A58CFB5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0A694-7D13-4F13-A750-647EB804C6BC}" type="datetime1">
              <a:rPr/>
              <a:pPr>
                <a:defRPr/>
              </a:pPr>
              <a:t>12/4/2025</a:t>
            </a:fld>
            <a:endParaRPr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57B680F-AD0B-ABB5-6600-562CC176D9D5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            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7035BF5-B5F9-5102-E7D1-7CC036783273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1FCB1-3395-4B88-81CB-518AA33D5E4C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5948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0F1EE5-0912-ED7F-99C8-2689A3AA35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0088" y="922338"/>
            <a:ext cx="10691812" cy="13700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9B45C7D-774F-E477-7E48-595F88585DD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0088" y="2292350"/>
            <a:ext cx="10691812" cy="36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3A136-E313-8E6B-4C06-AA7804196D69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69300" y="6356350"/>
            <a:ext cx="2592388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50" b="0" i="0" u="none" strike="noStrike" kern="1200" cap="none" spc="0" baseline="0" smtClean="0">
                <a:solidFill>
                  <a:srgbClr val="000000"/>
                </a:solidFill>
                <a:uFillTx/>
                <a:latin typeface="Univers Condensed"/>
              </a:defRPr>
            </a:lvl1pPr>
          </a:lstStyle>
          <a:p>
            <a:pPr>
              <a:defRPr/>
            </a:pPr>
            <a:fld id="{00EBCEC5-E1D7-4A9D-9875-19036BEE7BF5}" type="datetime1">
              <a:rPr/>
              <a:pPr>
                <a:defRPr/>
              </a:pPr>
              <a:t>12/4/2025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9D376-066A-57CE-9A8F-BF9958404722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715963" y="6356350"/>
            <a:ext cx="4538662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50" b="0" i="0" u="none" strike="noStrike" kern="1200" cap="none" spc="0" baseline="0">
                <a:solidFill>
                  <a:srgbClr val="000000"/>
                </a:solidFill>
                <a:uFillTx/>
                <a:latin typeface="Univers Condensed"/>
              </a:defRPr>
            </a:lvl1pPr>
          </a:lstStyle>
          <a:p>
            <a:pPr>
              <a:defRPr/>
            </a:pPr>
            <a:r>
              <a:t>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D3584-61F9-25B6-D822-D60F317DF51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0918825" y="6356350"/>
            <a:ext cx="6731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 smtClean="0">
                <a:solidFill>
                  <a:srgbClr val="000000"/>
                </a:solidFill>
                <a:uFillTx/>
                <a:latin typeface="Calisto MT"/>
              </a:defRPr>
            </a:lvl1pPr>
          </a:lstStyle>
          <a:p>
            <a:pPr>
              <a:defRPr/>
            </a:pPr>
            <a:fld id="{0F1BB03D-CA30-40A6-A63C-D72A170BA5D8}" type="slidenum">
              <a:rPr/>
              <a:pPr>
                <a:defRPr/>
              </a:pPr>
              <a:t>‹#›</a:t>
            </a:fld>
            <a:endParaRPr/>
          </a:p>
        </p:txBody>
      </p:sp>
      <p:cxnSp>
        <p:nvCxnSpPr>
          <p:cNvPr id="1031" name="Straight Connector 6">
            <a:extLst>
              <a:ext uri="{FF2B5EF4-FFF2-40B4-BE49-F238E27FC236}">
                <a16:creationId xmlns:a16="http://schemas.microsoft.com/office/drawing/2014/main" id="{65F98486-7615-C962-15BE-08E0654FEE8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00100" y="723900"/>
            <a:ext cx="10591800" cy="0"/>
          </a:xfrm>
          <a:prstGeom prst="straightConnector1">
            <a:avLst/>
          </a:prstGeom>
          <a:noFill/>
          <a:ln w="4444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2" name="Straight Connector 7">
            <a:extLst>
              <a:ext uri="{FF2B5EF4-FFF2-40B4-BE49-F238E27FC236}">
                <a16:creationId xmlns:a16="http://schemas.microsoft.com/office/drawing/2014/main" id="{ECD682BC-180D-06EE-C8AE-333346A522B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00100" y="6142038"/>
            <a:ext cx="10591800" cy="0"/>
          </a:xfrm>
          <a:prstGeom prst="straightConnector1">
            <a:avLst/>
          </a:prstGeom>
          <a:noFill/>
          <a:ln w="12701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l" rtl="0" eaLnBrk="0" fontAlgn="base">
        <a:spcBef>
          <a:spcPct val="0"/>
        </a:spcBef>
        <a:spcAft>
          <a:spcPct val="0"/>
        </a:spcAft>
        <a:defRPr lang="en-US" sz="4000" kern="1200" cap="all" spc="30">
          <a:solidFill>
            <a:srgbClr val="000000"/>
          </a:solidFill>
          <a:latin typeface="Univers Condensed"/>
        </a:defRPr>
      </a:lvl1pPr>
      <a:lvl2pPr algn="l" rtl="0" eaLnBrk="0" fontAlgn="base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Univers Condensed" panose="020B0506020202050204" pitchFamily="34" charset="0"/>
        </a:defRPr>
      </a:lvl2pPr>
      <a:lvl3pPr algn="l" rtl="0" eaLnBrk="0" fontAlgn="base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Univers Condensed" panose="020B0506020202050204" pitchFamily="34" charset="0"/>
        </a:defRPr>
      </a:lvl3pPr>
      <a:lvl4pPr algn="l" rtl="0" eaLnBrk="0" fontAlgn="base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Univers Condensed" panose="020B0506020202050204" pitchFamily="34" charset="0"/>
        </a:defRPr>
      </a:lvl4pPr>
      <a:lvl5pPr algn="l" rtl="0" eaLnBrk="0" fontAlgn="base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Univers Condensed" panose="020B0506020202050204" pitchFamily="34" charset="0"/>
        </a:defRPr>
      </a:lvl5pPr>
      <a:lvl6pPr marL="457200" algn="l" rtl="0" eaLnBrk="0" fontAlgn="base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Univers Condensed" panose="020B0506020202050204" pitchFamily="34" charset="0"/>
        </a:defRPr>
      </a:lvl6pPr>
      <a:lvl7pPr marL="914400" algn="l" rtl="0" eaLnBrk="0" fontAlgn="base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Univers Condensed" panose="020B0506020202050204" pitchFamily="34" charset="0"/>
        </a:defRPr>
      </a:lvl7pPr>
      <a:lvl8pPr marL="1371600" algn="l" rtl="0" eaLnBrk="0" fontAlgn="base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Univers Condensed" panose="020B0506020202050204" pitchFamily="34" charset="0"/>
        </a:defRPr>
      </a:lvl8pPr>
      <a:lvl9pPr marL="1828800" algn="l" rtl="0" eaLnBrk="0" fontAlgn="base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Univers Condensed" panose="020B0506020202050204" pitchFamily="34" charset="0"/>
        </a:defRPr>
      </a:lvl9pPr>
    </p:titleStyle>
    <p:bodyStyle>
      <a:lvl1pPr marL="228600" indent="-228600" algn="l" rtl="0" eaLnBrk="0" fontAlgn="base">
        <a:lnSpc>
          <a:spcPct val="11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en-US" sz="2000" kern="1200">
          <a:solidFill>
            <a:srgbClr val="000000"/>
          </a:solidFill>
          <a:latin typeface="Calisto MT"/>
        </a:defRPr>
      </a:lvl1pPr>
      <a:lvl2pPr marL="685800" lvl="1" indent="-228600" algn="l" rtl="0" eaLnBrk="0" fontAlgn="base">
        <a:lnSpc>
          <a:spcPct val="11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en-US" kern="1200">
          <a:solidFill>
            <a:srgbClr val="000000"/>
          </a:solidFill>
          <a:latin typeface="Calisto MT"/>
        </a:defRPr>
      </a:lvl2pPr>
      <a:lvl3pPr marL="1143000" lvl="2" indent="-228600" algn="l" rtl="0" eaLnBrk="0" fontAlgn="base">
        <a:lnSpc>
          <a:spcPct val="11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en-US" sz="1600" kern="1200">
          <a:solidFill>
            <a:srgbClr val="000000"/>
          </a:solidFill>
          <a:latin typeface="Calisto MT"/>
        </a:defRPr>
      </a:lvl3pPr>
      <a:lvl4pPr marL="1600200" lvl="3" indent="-228600" algn="l" rtl="0" eaLnBrk="0" fontAlgn="base">
        <a:lnSpc>
          <a:spcPct val="11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en-US" sz="1400" kern="1200">
          <a:solidFill>
            <a:srgbClr val="000000"/>
          </a:solidFill>
          <a:latin typeface="Calisto MT"/>
        </a:defRPr>
      </a:lvl4pPr>
      <a:lvl5pPr marL="2057400" lvl="4" indent="-228600" algn="l" rtl="0" eaLnBrk="0" fontAlgn="base">
        <a:lnSpc>
          <a:spcPct val="11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en-US" sz="1400" kern="1200">
          <a:solidFill>
            <a:srgbClr val="000000"/>
          </a:solidFill>
          <a:latin typeface="Calisto M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D3B77-66D4-21AC-ED2C-F97E4D9F003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77863" y="890588"/>
            <a:ext cx="4054475" cy="3597275"/>
          </a:xfrm>
        </p:spPr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600">
                <a:solidFill>
                  <a:srgbClr val="FFFFFF"/>
                </a:solidFill>
              </a:rPr>
              <a:t>AI-Driven Targeting in Israel: Protecting U.S. Interests Domestically and Abroad</a:t>
            </a:r>
          </a:p>
        </p:txBody>
      </p:sp>
      <p:sp>
        <p:nvSpPr>
          <p:cNvPr id="2051" name="Subtitle 2">
            <a:extLst>
              <a:ext uri="{FF2B5EF4-FFF2-40B4-BE49-F238E27FC236}">
                <a16:creationId xmlns:a16="http://schemas.microsoft.com/office/drawing/2014/main" id="{D613F661-F3A5-AEA5-C520-30F799C166A8}"/>
              </a:ext>
            </a:extLst>
          </p:cNvPr>
          <p:cNvSpPr txBox="1">
            <a:spLocks noGrp="1" noChangeArrowheads="1"/>
          </p:cNvSpPr>
          <p:nvPr>
            <p:ph type="subTitle" idx="1"/>
          </p:nvPr>
        </p:nvSpPr>
        <p:spPr>
          <a:xfrm>
            <a:off x="677863" y="4487863"/>
            <a:ext cx="6992937" cy="1303337"/>
          </a:xfrm>
        </p:spPr>
        <p:txBody>
          <a:bodyPr/>
          <a:lstStyle/>
          <a:p>
            <a:pPr eaLnBrk="1"/>
            <a:endParaRPr altLang="en-US">
              <a:solidFill>
                <a:srgbClr val="FFFFFF"/>
              </a:solidFill>
              <a:latin typeface="Calisto MT" panose="02040603050505030304" pitchFamily="18" charset="0"/>
            </a:endParaRPr>
          </a:p>
          <a:p>
            <a:pPr eaLnBrk="1"/>
            <a:r>
              <a:rPr altLang="en-US">
                <a:solidFill>
                  <a:srgbClr val="FFFFFF"/>
                </a:solidFill>
                <a:latin typeface="Univers Condensed" panose="020B0506020202050204" pitchFamily="34" charset="0"/>
              </a:rPr>
              <a:t>Richard Condino, Erik Rees</a:t>
            </a:r>
          </a:p>
        </p:txBody>
      </p:sp>
      <p:pic>
        <p:nvPicPr>
          <p:cNvPr id="2052" name="Picture 3" descr="Lavender: Israel offers glimpse into terrifying world of military AI - The  Washington Post">
            <a:extLst>
              <a:ext uri="{FF2B5EF4-FFF2-40B4-BE49-F238E27FC236}">
                <a16:creationId xmlns:a16="http://schemas.microsoft.com/office/drawing/2014/main" id="{D604C815-A857-BF2C-E258-23CC76962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1052513"/>
            <a:ext cx="5557838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EA823EE-2D48-F883-BE05-65D28C0FCA3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7863" y="890588"/>
            <a:ext cx="4054475" cy="3597275"/>
          </a:xfrm>
        </p:spPr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600">
                <a:solidFill>
                  <a:srgbClr val="FFFFFF"/>
                </a:solidFill>
              </a:rPr>
              <a:t>AI-Driven Targeting in Israel: Protecting U.S. Interests Domestically and Abroad</a:t>
            </a:r>
          </a:p>
        </p:txBody>
      </p:sp>
      <p:pic>
        <p:nvPicPr>
          <p:cNvPr id="2054" name="Picture 9" descr="Lavender: Israel offers glimpse into terrifying world of military AI - The  Washington Post">
            <a:extLst>
              <a:ext uri="{FF2B5EF4-FFF2-40B4-BE49-F238E27FC236}">
                <a16:creationId xmlns:a16="http://schemas.microsoft.com/office/drawing/2014/main" id="{1B3EEE65-3623-C092-C6AC-EF83C1B5F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1052513"/>
            <a:ext cx="5557838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824B59F-A91A-DC10-D0FA-209639FB42A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7863" y="890588"/>
            <a:ext cx="4054475" cy="3597275"/>
          </a:xfrm>
        </p:spPr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600">
                <a:solidFill>
                  <a:srgbClr val="FFFFFF"/>
                </a:solidFill>
              </a:rPr>
              <a:t>AI-Driven Targeting in Israel: Protecting U.S. Interests Domestically and Abroad</a:t>
            </a:r>
          </a:p>
        </p:txBody>
      </p:sp>
      <p:pic>
        <p:nvPicPr>
          <p:cNvPr id="2056" name="Picture 13" descr="Lavender: Israel offers glimpse into terrifying world of military AI - The  Washington Post">
            <a:extLst>
              <a:ext uri="{FF2B5EF4-FFF2-40B4-BE49-F238E27FC236}">
                <a16:creationId xmlns:a16="http://schemas.microsoft.com/office/drawing/2014/main" id="{ACF5488D-7151-B9A4-63A4-358B53A16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1052513"/>
            <a:ext cx="5557838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Lavender: Israel offers glimpse into terrifying world of military AI - The  Washington Post">
            <a:extLst>
              <a:ext uri="{FF2B5EF4-FFF2-40B4-BE49-F238E27FC236}">
                <a16:creationId xmlns:a16="http://schemas.microsoft.com/office/drawing/2014/main" id="{2E5C997F-D3A7-6193-852A-72590003D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1052513"/>
            <a:ext cx="5557838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5596DE7E-63E1-1717-8066-D70F7D29FE26}"/>
              </a:ext>
            </a:extLst>
          </p:cNvPr>
          <p:cNvSpPr>
            <a:spLocks/>
          </p:cNvSpPr>
          <p:nvPr/>
        </p:nvSpPr>
        <p:spPr bwMode="auto">
          <a:xfrm>
            <a:off x="5794375" y="1296988"/>
            <a:ext cx="6157913" cy="4264025"/>
          </a:xfrm>
          <a:custGeom>
            <a:avLst/>
            <a:gdLst>
              <a:gd name="T0" fmla="*/ 3078725 w 6157450"/>
              <a:gd name="T1" fmla="*/ 0 h 4264743"/>
              <a:gd name="T2" fmla="*/ 6157450 w 6157450"/>
              <a:gd name="T3" fmla="*/ 2132372 h 4264743"/>
              <a:gd name="T4" fmla="*/ 3078725 w 6157450"/>
              <a:gd name="T5" fmla="*/ 4264743 h 4264743"/>
              <a:gd name="T6" fmla="*/ 0 w 6157450"/>
              <a:gd name="T7" fmla="*/ 2132372 h 4264743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208190 w 6157450"/>
              <a:gd name="T13" fmla="*/ 208190 h 4264743"/>
              <a:gd name="T14" fmla="*/ 5949260 w 6157450"/>
              <a:gd name="T15" fmla="*/ 4056553 h 426474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157450" h="4264743">
                <a:moveTo>
                  <a:pt x="710790" y="0"/>
                </a:moveTo>
                <a:lnTo>
                  <a:pt x="710790" y="0"/>
                </a:lnTo>
                <a:cubicBezTo>
                  <a:pt x="318231" y="0"/>
                  <a:pt x="0" y="318231"/>
                  <a:pt x="0" y="710789"/>
                </a:cubicBezTo>
                <a:lnTo>
                  <a:pt x="0" y="3553952"/>
                </a:lnTo>
                <a:lnTo>
                  <a:pt x="0" y="3553951"/>
                </a:lnTo>
                <a:cubicBezTo>
                  <a:pt x="0" y="3946510"/>
                  <a:pt x="318231" y="4264741"/>
                  <a:pt x="710789" y="4264741"/>
                </a:cubicBezTo>
                <a:lnTo>
                  <a:pt x="5446659" y="4264743"/>
                </a:lnTo>
                <a:lnTo>
                  <a:pt x="5446659" y="4264742"/>
                </a:lnTo>
                <a:cubicBezTo>
                  <a:pt x="5839217" y="4264742"/>
                  <a:pt x="6157449" y="3946511"/>
                  <a:pt x="6157449" y="3553953"/>
                </a:cubicBezTo>
                <a:lnTo>
                  <a:pt x="6157450" y="710790"/>
                </a:lnTo>
                <a:cubicBezTo>
                  <a:pt x="6157450" y="318231"/>
                  <a:pt x="5839218" y="0"/>
                  <a:pt x="5446660" y="0"/>
                </a:cubicBezTo>
                <a:lnTo>
                  <a:pt x="710790" y="0"/>
                </a:lnTo>
                <a:close/>
              </a:path>
            </a:pathLst>
          </a:custGeom>
          <a:solidFill>
            <a:srgbClr val="2F5597"/>
          </a:solidFill>
          <a:ln w="12701" cap="flat">
            <a:solidFill>
              <a:srgbClr val="172C51"/>
            </a:solidFill>
            <a:prstDash val="solid"/>
            <a:miter lim="800000"/>
            <a:headEnd/>
            <a:tailEnd/>
          </a:ln>
        </p:spPr>
        <p:txBody>
          <a:bodyPr anchor="ctr" anchorCtr="1"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C9D7B08-1AB1-BFED-DACF-DF14063317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57713" y="-525463"/>
            <a:ext cx="4092575" cy="1223963"/>
          </a:xfrm>
        </p:spPr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u="sng">
                <a:solidFill>
                  <a:srgbClr val="FFFFFF"/>
                </a:solidFill>
              </a:rPr>
              <a:t>Proposal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AE4AF-6611-7CC1-CE31-ECD86389371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69925" y="1511300"/>
            <a:ext cx="2643188" cy="3208338"/>
          </a:xfrm>
        </p:spPr>
        <p:txBody>
          <a:bodyPr>
            <a:normAutofit/>
          </a:bodyPr>
          <a:lstStyle/>
          <a:p>
            <a:pPr eaLnBrk="1" fontAlgn="auto">
              <a:spcAft>
                <a:spcPts val="0"/>
              </a:spcAft>
              <a:buFont typeface="Arial" pitchFamily="34"/>
              <a:buNone/>
              <a:defRPr/>
            </a:pPr>
            <a:endParaRPr sz="2000">
              <a:solidFill>
                <a:srgbClr val="FFFFFF"/>
              </a:solidFill>
            </a:endParaRPr>
          </a:p>
          <a:p>
            <a:pPr marL="342900" indent="-342900" eaLnBrk="1" fontAlgn="auto">
              <a:lnSpc>
                <a:spcPct val="10000"/>
              </a:lnSpc>
              <a:spcAft>
                <a:spcPts val="0"/>
              </a:spcAft>
              <a:buFont typeface="Aptos Display"/>
              <a:buAutoNum type="arabicPeriod"/>
              <a:defRPr/>
            </a:pPr>
            <a:endParaRPr sz="2000">
              <a:solidFill>
                <a:srgbClr val="FFFFFF"/>
              </a:solidFill>
            </a:endParaRPr>
          </a:p>
          <a:p>
            <a:pPr eaLnBrk="1" fontAlgn="auto">
              <a:lnSpc>
                <a:spcPct val="10000"/>
              </a:lnSpc>
              <a:spcAft>
                <a:spcPts val="0"/>
              </a:spcAft>
              <a:buFont typeface="Arial" pitchFamily="34"/>
              <a:buNone/>
              <a:defRPr/>
            </a:pPr>
            <a:br>
              <a:rPr sz="100"/>
            </a:br>
            <a:endParaRPr sz="200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EE6B334-56F0-85C6-3E04-E3582386EB6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19800" y="1608138"/>
            <a:ext cx="6172200" cy="4873625"/>
          </a:xfrm>
        </p:spPr>
        <p:txBody>
          <a:bodyPr>
            <a:normAutofit/>
          </a:bodyPr>
          <a:lstStyle/>
          <a:p>
            <a:pPr marL="0" indent="0" eaLnBrk="1" fontAlgn="auto">
              <a:spcAft>
                <a:spcPts val="0"/>
              </a:spcAft>
              <a:buFont typeface="Arial" pitchFamily="34"/>
              <a:buNone/>
              <a:defRPr/>
            </a:pPr>
            <a:r>
              <a:rPr sz="1800" i="1" dirty="0">
                <a:solidFill>
                  <a:srgbClr val="FFFFFF"/>
                </a:solidFill>
                <a:latin typeface="Univers Condensed"/>
              </a:rPr>
              <a:t>Key Information</a:t>
            </a:r>
            <a:endParaRPr dirty="0"/>
          </a:p>
          <a:p>
            <a:pPr eaLnBrk="1" fontAlgn="auto">
              <a:spcAft>
                <a:spcPts val="0"/>
              </a:spcAft>
              <a:buFont typeface="Arial" pitchFamily="34"/>
              <a:buChar char="•"/>
              <a:defRPr/>
            </a:pPr>
            <a:r>
              <a:rPr sz="1800" dirty="0">
                <a:solidFill>
                  <a:srgbClr val="FFFFFF"/>
                </a:solidFill>
                <a:latin typeface="Univers Condensed"/>
              </a:rPr>
              <a:t>Individually identified, sensitive data can be sold to data brokers at a low price with minimal vetting. </a:t>
            </a:r>
          </a:p>
          <a:p>
            <a:pPr eaLnBrk="1" fontAlgn="auto">
              <a:spcAft>
                <a:spcPts val="0"/>
              </a:spcAft>
              <a:buFont typeface="Arial" pitchFamily="34"/>
              <a:buChar char="•"/>
              <a:defRPr/>
            </a:pPr>
            <a:r>
              <a:rPr sz="1800" dirty="0">
                <a:solidFill>
                  <a:srgbClr val="FFFFFF"/>
                </a:solidFill>
                <a:latin typeface="Univers Condensed"/>
              </a:rPr>
              <a:t>Americans are sharing more data than ever, leaving us vulnerable.</a:t>
            </a:r>
          </a:p>
          <a:p>
            <a:pPr eaLnBrk="1" fontAlgn="auto">
              <a:spcAft>
                <a:spcPts val="0"/>
              </a:spcAft>
              <a:buFont typeface="Arial" pitchFamily="34"/>
              <a:buChar char="•"/>
              <a:defRPr/>
            </a:pPr>
            <a:r>
              <a:rPr sz="1800" dirty="0">
                <a:solidFill>
                  <a:srgbClr val="FFFFFF"/>
                </a:solidFill>
                <a:latin typeface="Univers Condensed"/>
              </a:rPr>
              <a:t>No existing international law governing AI attacks.</a:t>
            </a:r>
          </a:p>
          <a:p>
            <a:pPr eaLnBrk="1" fontAlgn="auto">
              <a:spcAft>
                <a:spcPts val="0"/>
              </a:spcAft>
              <a:buFont typeface="Arial" pitchFamily="34"/>
              <a:buChar char="•"/>
              <a:defRPr/>
            </a:pPr>
            <a:r>
              <a:rPr sz="1800" dirty="0">
                <a:solidFill>
                  <a:srgbClr val="FFFFFF"/>
                </a:solidFill>
                <a:latin typeface="Univers Condensed"/>
              </a:rPr>
              <a:t>Lavender: 10% error rate when suggesting potential militants. </a:t>
            </a:r>
          </a:p>
          <a:p>
            <a:pPr eaLnBrk="1" fontAlgn="auto">
              <a:spcAft>
                <a:spcPts val="0"/>
              </a:spcAft>
              <a:buFont typeface="Arial" pitchFamily="34"/>
              <a:buChar char="•"/>
              <a:defRPr/>
            </a:pPr>
            <a:r>
              <a:rPr sz="1800" dirty="0">
                <a:solidFill>
                  <a:srgbClr val="FFFFFF"/>
                </a:solidFill>
                <a:latin typeface="Univers Condensed"/>
              </a:rPr>
              <a:t>Trained to broadly target “Hamas Operatives” - a vaguely defined selection parameter. 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F04A45C5-493B-8F49-E7D5-039CD06F8DD1}"/>
              </a:ext>
            </a:extLst>
          </p:cNvPr>
          <p:cNvSpPr txBox="1"/>
          <p:nvPr/>
        </p:nvSpPr>
        <p:spPr>
          <a:xfrm>
            <a:off x="731838" y="1087438"/>
            <a:ext cx="5160962" cy="4689475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eaLnBrk="1" fontAlgn="auto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dirty="0">
                <a:solidFill>
                  <a:srgbClr val="FFFFFF"/>
                </a:solidFill>
                <a:latin typeface="Univers Condensed"/>
              </a:rPr>
              <a:t>Lavender AI is an LLM trained on Palestinian security data to create lists of Hamas militant targets.</a:t>
            </a:r>
            <a:endParaRPr lang="en-US" sz="1700" dirty="0">
              <a:solidFill>
                <a:srgbClr val="000000"/>
              </a:solidFill>
              <a:latin typeface="Univers Condensed"/>
            </a:endParaRPr>
          </a:p>
          <a:p>
            <a:pPr eaLnBrk="1" fontAlgn="auto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dirty="0">
                <a:solidFill>
                  <a:srgbClr val="FFFFFF"/>
                </a:solidFill>
                <a:latin typeface="Univers Condensed"/>
              </a:rPr>
              <a:t>Lavender has reduced human oversight of intelligence gathering, posing operational and ethical risks when integrated with the modern battlefield. </a:t>
            </a:r>
            <a:endParaRPr lang="en-US" sz="1700" dirty="0">
              <a:solidFill>
                <a:srgbClr val="000000"/>
              </a:solidFill>
              <a:latin typeface="Univers Condensed"/>
            </a:endParaRPr>
          </a:p>
          <a:p>
            <a:pPr eaLnBrk="1" fontAlgn="auto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dirty="0">
                <a:solidFill>
                  <a:srgbClr val="FFFFFF"/>
                </a:solidFill>
                <a:latin typeface="Univers Condensed"/>
              </a:rPr>
              <a:t>The U.S. is at risk if our adversaries use AI targeting systems. As such, we suggest:</a:t>
            </a:r>
            <a:endParaRPr lang="en-US" sz="1700" dirty="0">
              <a:solidFill>
                <a:srgbClr val="000000"/>
              </a:solidFill>
              <a:latin typeface="Univers Condensed"/>
            </a:endParaRPr>
          </a:p>
          <a:p>
            <a:pPr eaLnBrk="1" fontAlgn="auto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dirty="0">
              <a:solidFill>
                <a:srgbClr val="000000"/>
              </a:solidFill>
              <a:latin typeface="Univers Condensed"/>
            </a:endParaRPr>
          </a:p>
          <a:p>
            <a:pPr marL="342900" indent="-342900" eaLnBrk="1" fontAlgn="auto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100000"/>
              <a:buFontTx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>
                <a:solidFill>
                  <a:srgbClr val="FFFFFF"/>
                </a:solidFill>
                <a:latin typeface="Univers Condensed"/>
              </a:rPr>
              <a:t>The U.S. should lead the development of international humanitarian frameworks on AI in warfare.</a:t>
            </a:r>
            <a:endParaRPr lang="en-US" sz="2000" dirty="0">
              <a:solidFill>
                <a:srgbClr val="000000"/>
              </a:solidFill>
              <a:latin typeface="Univers Condensed"/>
            </a:endParaRPr>
          </a:p>
          <a:p>
            <a:pPr marL="342900" indent="-342900" eaLnBrk="1" fontAlgn="auto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100000"/>
              <a:buFontTx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>
                <a:solidFill>
                  <a:srgbClr val="FFFFFF"/>
                </a:solidFill>
                <a:latin typeface="Univers Condensed"/>
              </a:rPr>
              <a:t>The U.S. should strengthen defenses against AI-enabled data exploitation.</a:t>
            </a:r>
            <a:endParaRPr lang="en-US" sz="2000" dirty="0">
              <a:solidFill>
                <a:srgbClr val="000000"/>
              </a:solidFill>
              <a:latin typeface="Univers Condensed"/>
              <a:ea typeface="Calibri"/>
              <a:cs typeface="Calibri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">
            <a:extLst>
              <a:ext uri="{FF2B5EF4-FFF2-40B4-BE49-F238E27FC236}">
                <a16:creationId xmlns:a16="http://schemas.microsoft.com/office/drawing/2014/main" id="{5D1B0620-BF9B-9D4A-DA60-C74116F4D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7975" y="1038225"/>
            <a:ext cx="3416300" cy="5038725"/>
          </a:xfrm>
          <a:prstGeom prst="rect">
            <a:avLst/>
          </a:prstGeom>
          <a:solidFill>
            <a:srgbClr val="404040"/>
          </a:solidFill>
          <a:ln w="12701">
            <a:solidFill>
              <a:srgbClr val="172C51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099" name="Rectangle 7">
            <a:extLst>
              <a:ext uri="{FF2B5EF4-FFF2-40B4-BE49-F238E27FC236}">
                <a16:creationId xmlns:a16="http://schemas.microsoft.com/office/drawing/2014/main" id="{BA6B7366-A2C5-FB5E-E43D-EE9DCDD0A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0713" y="1038225"/>
            <a:ext cx="3416300" cy="5038725"/>
          </a:xfrm>
          <a:prstGeom prst="rect">
            <a:avLst/>
          </a:prstGeom>
          <a:solidFill>
            <a:srgbClr val="262626"/>
          </a:solidFill>
          <a:ln w="12701">
            <a:solidFill>
              <a:srgbClr val="172C51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Rectangle 6">
            <a:extLst>
              <a:ext uri="{FF2B5EF4-FFF2-40B4-BE49-F238E27FC236}">
                <a16:creationId xmlns:a16="http://schemas.microsoft.com/office/drawing/2014/main" id="{B214D9CA-1D54-5C4E-9B26-3EF8FE956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450" y="1031875"/>
            <a:ext cx="3417888" cy="5040313"/>
          </a:xfrm>
          <a:prstGeom prst="rect">
            <a:avLst/>
          </a:prstGeom>
          <a:solidFill>
            <a:srgbClr val="0D0D0D"/>
          </a:solidFill>
          <a:ln w="12701">
            <a:solidFill>
              <a:srgbClr val="172C51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513BB78-ACDA-C12D-EAE5-70FA8476E8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51338" y="0"/>
            <a:ext cx="10690225" cy="1371600"/>
          </a:xfrm>
        </p:spPr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>
                <a:solidFill>
                  <a:srgbClr val="FFFFFF"/>
                </a:solidFill>
              </a:rPr>
              <a:t>Options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2822CB4A-5284-45C9-A444-DC04ED794D3B}"/>
              </a:ext>
            </a:extLst>
          </p:cNvPr>
          <p:cNvSpPr txBox="1"/>
          <p:nvPr/>
        </p:nvSpPr>
        <p:spPr>
          <a:xfrm>
            <a:off x="985838" y="1041400"/>
            <a:ext cx="3363912" cy="5062538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b="1" kern="0" dirty="0">
                <a:solidFill>
                  <a:srgbClr val="FFFFFF"/>
                </a:solidFill>
                <a:latin typeface="Univers Condensed"/>
              </a:rPr>
              <a:t>Maintain the Status Quo</a:t>
            </a:r>
            <a:endParaRPr lang="en-US" sz="1700" kern="0" dirty="0">
              <a:solidFill>
                <a:srgbClr val="FFFFFF"/>
              </a:solidFill>
              <a:latin typeface="Univers Condensed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00" i="1" kern="0" dirty="0">
              <a:solidFill>
                <a:srgbClr val="FFFFFF"/>
              </a:solidFill>
              <a:latin typeface="Univers Condensed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b="1" i="1" kern="0" dirty="0">
                <a:solidFill>
                  <a:srgbClr val="FFFFFF"/>
                </a:solidFill>
                <a:latin typeface="Univers Condensed"/>
              </a:rPr>
              <a:t>Positives:</a:t>
            </a:r>
            <a:r>
              <a:rPr lang="en-US" sz="1700" kern="0" dirty="0">
                <a:solidFill>
                  <a:srgbClr val="FFFFFF"/>
                </a:solidFill>
                <a:latin typeface="Univers Condensed"/>
              </a:rPr>
              <a:t> Avoids friction with Israel.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00" kern="0" dirty="0">
              <a:solidFill>
                <a:srgbClr val="FFFFFF"/>
              </a:solidFill>
              <a:latin typeface="Univers Condensed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b="1" i="1" kern="0" dirty="0">
                <a:solidFill>
                  <a:srgbClr val="FFFFFF"/>
                </a:solidFill>
                <a:latin typeface="Univers Condensed"/>
              </a:rPr>
              <a:t>Negatives:</a:t>
            </a:r>
            <a:r>
              <a:rPr lang="en-US" sz="1700" kern="0" dirty="0">
                <a:solidFill>
                  <a:srgbClr val="FFFFFF"/>
                </a:solidFill>
                <a:latin typeface="Univers Condensed"/>
              </a:rPr>
              <a:t> Rising domestic dissatisfaction and international criticism; leaves U.S. personnel vulnerable to AI-targeting.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00" i="1" kern="0" dirty="0">
              <a:solidFill>
                <a:srgbClr val="FFFFFF"/>
              </a:solidFill>
              <a:latin typeface="Univers Condensed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b="1" i="1" kern="0" dirty="0">
                <a:solidFill>
                  <a:srgbClr val="FFFFFF"/>
                </a:solidFill>
                <a:latin typeface="Univers Condensed"/>
              </a:rPr>
              <a:t>Mitigating negatives: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kern="0" dirty="0">
                <a:solidFill>
                  <a:srgbClr val="FFFFFF"/>
                </a:solidFill>
                <a:latin typeface="Univers Condensed"/>
              </a:rPr>
              <a:t>Avoid public statements, quietly distance the U.S. from Israel’s attacks, and maintain a neutral stance.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kern="0" dirty="0">
                <a:solidFill>
                  <a:srgbClr val="FFFFFF"/>
                </a:solidFill>
                <a:latin typeface="Univers Condensed"/>
              </a:rPr>
              <a:t>Speak out against the use of AI-targeting. Emphasize respect for Israel’s autonomy and avoid directly criticizing Israel, only the specific action of AI-targeting.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4B8C91C1-0CEF-5CB2-7600-BFFE4ADD64F9}"/>
              </a:ext>
            </a:extLst>
          </p:cNvPr>
          <p:cNvSpPr txBox="1"/>
          <p:nvPr/>
        </p:nvSpPr>
        <p:spPr>
          <a:xfrm>
            <a:off x="4394200" y="1035050"/>
            <a:ext cx="3611563" cy="5062538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b="1" dirty="0">
                <a:solidFill>
                  <a:srgbClr val="FFFFFF"/>
                </a:solidFill>
                <a:latin typeface="Univers Condensed"/>
              </a:rPr>
              <a:t>Lead Development of </a:t>
            </a:r>
            <a:r>
              <a:rPr lang="en-US" sz="1700" b="1" kern="0" dirty="0">
                <a:solidFill>
                  <a:srgbClr val="FFFFFF"/>
                </a:solidFill>
                <a:latin typeface="Univers Condensed"/>
              </a:rPr>
              <a:t>an International</a:t>
            </a:r>
            <a:r>
              <a:rPr lang="en-US" sz="1700" b="1" dirty="0">
                <a:solidFill>
                  <a:srgbClr val="FFFFFF"/>
                </a:solidFill>
                <a:latin typeface="Univers Condensed"/>
              </a:rPr>
              <a:t> Framework for AI in Warfare</a:t>
            </a:r>
            <a:endParaRPr lang="en-US" sz="1700" dirty="0">
              <a:solidFill>
                <a:srgbClr val="FFFFFF"/>
              </a:solidFill>
              <a:latin typeface="Univers Condensed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00" i="1" dirty="0">
              <a:solidFill>
                <a:srgbClr val="FFFFFF"/>
              </a:solidFill>
              <a:latin typeface="Univers Condensed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b="1" i="1" dirty="0">
                <a:solidFill>
                  <a:srgbClr val="FFFFFF"/>
                </a:solidFill>
                <a:latin typeface="Univers Condensed"/>
              </a:rPr>
              <a:t>Positives:</a:t>
            </a:r>
            <a:r>
              <a:rPr lang="en-US" sz="1700" dirty="0">
                <a:solidFill>
                  <a:srgbClr val="FFFFFF"/>
                </a:solidFill>
                <a:latin typeface="Univers Condensed"/>
              </a:rPr>
              <a:t> Asserts U.S. international leadership; aligns with domestic and international concerns; establishes norms for accountability and human oversight - reduces potential for similar systems to be used against the U.S.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00" i="1" dirty="0">
              <a:solidFill>
                <a:srgbClr val="FFFFFF"/>
              </a:solidFill>
              <a:latin typeface="Univers Condensed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b="1" i="1" dirty="0">
                <a:solidFill>
                  <a:srgbClr val="FFFFFF"/>
                </a:solidFill>
                <a:latin typeface="Univers Condensed"/>
              </a:rPr>
              <a:t>Negatives:</a:t>
            </a:r>
            <a:r>
              <a:rPr lang="en-US" sz="1700" dirty="0">
                <a:solidFill>
                  <a:srgbClr val="FFFFFF"/>
                </a:solidFill>
                <a:latin typeface="Univers Condensed"/>
              </a:rPr>
              <a:t> Opposes Israel and risks conflict with an important ally.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00" i="1" dirty="0">
              <a:solidFill>
                <a:srgbClr val="FFFFFF"/>
              </a:solidFill>
              <a:latin typeface="Univers Condensed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i="1" kern="0" dirty="0">
                <a:solidFill>
                  <a:srgbClr val="FFFFFF"/>
                </a:solidFill>
                <a:latin typeface="Univers Condensed"/>
              </a:rPr>
              <a:t>Mitigating </a:t>
            </a:r>
            <a:r>
              <a:rPr lang="en-US" sz="1700" i="1" dirty="0">
                <a:solidFill>
                  <a:srgbClr val="FFFFFF"/>
                </a:solidFill>
                <a:latin typeface="Univers Condensed"/>
              </a:rPr>
              <a:t>negatives:</a:t>
            </a:r>
            <a:r>
              <a:rPr lang="en-US" sz="1700" dirty="0">
                <a:solidFill>
                  <a:srgbClr val="FFFFFF"/>
                </a:solidFill>
                <a:latin typeface="Univers Condensed"/>
              </a:rPr>
              <a:t> </a:t>
            </a:r>
            <a:endParaRPr lang="en-US" sz="1700" kern="0" dirty="0">
              <a:solidFill>
                <a:srgbClr val="FFFFFF"/>
              </a:solidFill>
              <a:latin typeface="Univers Condensed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dirty="0">
                <a:solidFill>
                  <a:srgbClr val="FFFFFF"/>
                </a:solidFill>
                <a:latin typeface="Univers Condensed"/>
              </a:rPr>
              <a:t>Involve Israel early. </a:t>
            </a:r>
            <a:endParaRPr lang="en-US" sz="1700" kern="0" dirty="0">
              <a:solidFill>
                <a:srgbClr val="000000"/>
              </a:solidFill>
              <a:latin typeface="Univers Condensed"/>
              <a:ea typeface="Calibri"/>
              <a:cs typeface="Calibri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dirty="0">
                <a:solidFill>
                  <a:srgbClr val="FFFFFF"/>
                </a:solidFill>
                <a:latin typeface="Univers Condensed"/>
              </a:rPr>
              <a:t>Frame Israel’s </a:t>
            </a:r>
            <a:r>
              <a:rPr lang="en-US" sz="1700" kern="0" dirty="0">
                <a:solidFill>
                  <a:srgbClr val="FFFFFF"/>
                </a:solidFill>
                <a:latin typeface="Univers Condensed"/>
              </a:rPr>
              <a:t>position as</a:t>
            </a:r>
            <a:r>
              <a:rPr lang="en-US" sz="1700" dirty="0">
                <a:solidFill>
                  <a:srgbClr val="FFFFFF"/>
                </a:solidFill>
                <a:latin typeface="Univers Condensed"/>
              </a:rPr>
              <a:t> one with expertise, since its targeting systems are more developed than any other nation.</a:t>
            </a:r>
            <a:endParaRPr lang="en-US" sz="1700" kern="0" dirty="0">
              <a:solidFill>
                <a:srgbClr val="000000"/>
              </a:solidFill>
              <a:latin typeface="Univers Condensed"/>
              <a:ea typeface="Calibri"/>
              <a:cs typeface="Calibri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BD0BFDB0-E3C4-6D5F-199D-42EFEA806A61}"/>
              </a:ext>
            </a:extLst>
          </p:cNvPr>
          <p:cNvSpPr txBox="1"/>
          <p:nvPr/>
        </p:nvSpPr>
        <p:spPr>
          <a:xfrm>
            <a:off x="8008938" y="1047750"/>
            <a:ext cx="3213100" cy="5062538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b="1" dirty="0">
                <a:solidFill>
                  <a:srgbClr val="FFFFFF"/>
                </a:solidFill>
                <a:latin typeface="Univers Condensed"/>
              </a:rPr>
              <a:t>Strengthen U.S. Defenses Against AI-Targeting</a:t>
            </a:r>
            <a:endParaRPr lang="en-US" sz="1700" dirty="0">
              <a:solidFill>
                <a:srgbClr val="FFFFFF"/>
              </a:solidFill>
              <a:latin typeface="Univers Condensed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00" i="1" dirty="0">
              <a:solidFill>
                <a:srgbClr val="FFFFFF"/>
              </a:solidFill>
              <a:latin typeface="Univers Condensed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b="1" i="1" dirty="0">
                <a:solidFill>
                  <a:srgbClr val="FFFFFF"/>
                </a:solidFill>
                <a:latin typeface="Univers Condensed"/>
              </a:rPr>
              <a:t>Positives:</a:t>
            </a:r>
            <a:r>
              <a:rPr lang="en-US" sz="1700" b="1" dirty="0">
                <a:solidFill>
                  <a:srgbClr val="FFFFFF"/>
                </a:solidFill>
                <a:latin typeface="Univers Condensed"/>
              </a:rPr>
              <a:t> </a:t>
            </a:r>
            <a:r>
              <a:rPr lang="en-US" sz="1700" dirty="0">
                <a:solidFill>
                  <a:srgbClr val="FFFFFF"/>
                </a:solidFill>
                <a:latin typeface="Univers Condensed"/>
              </a:rPr>
              <a:t>Addresses vulnerabilities identified in congressional hearings and our interviews; enhances personnel protection; politically uncontroversial.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00" b="1" i="1" dirty="0">
              <a:solidFill>
                <a:srgbClr val="FFFFFF"/>
              </a:solidFill>
              <a:latin typeface="Univers Condensed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b="1" i="1" dirty="0">
                <a:solidFill>
                  <a:srgbClr val="FFFFFF"/>
                </a:solidFill>
                <a:latin typeface="Univers Condensed"/>
              </a:rPr>
              <a:t>Negatives:</a:t>
            </a:r>
            <a:r>
              <a:rPr lang="en-US" sz="1700" dirty="0">
                <a:solidFill>
                  <a:srgbClr val="FFFFFF"/>
                </a:solidFill>
                <a:latin typeface="Univers Condensed"/>
              </a:rPr>
              <a:t> Requires resources and coordination.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00" i="1" dirty="0">
              <a:solidFill>
                <a:srgbClr val="FFFFFF"/>
              </a:solidFill>
              <a:latin typeface="Univers Condensed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b="1" i="1" kern="0" dirty="0">
                <a:solidFill>
                  <a:srgbClr val="FFFFFF"/>
                </a:solidFill>
                <a:latin typeface="Univers Condensed"/>
              </a:rPr>
              <a:t>Mitigating </a:t>
            </a:r>
            <a:r>
              <a:rPr lang="en-US" sz="1700" b="1" i="1" dirty="0">
                <a:solidFill>
                  <a:srgbClr val="FFFFFF"/>
                </a:solidFill>
                <a:latin typeface="Univers Condensed"/>
              </a:rPr>
              <a:t>negatives:</a:t>
            </a:r>
            <a:r>
              <a:rPr lang="en-US" sz="1700" b="1" dirty="0">
                <a:solidFill>
                  <a:srgbClr val="FFFFFF"/>
                </a:solidFill>
                <a:latin typeface="Univers Condensed"/>
              </a:rPr>
              <a:t> </a:t>
            </a:r>
            <a:endParaRPr lang="en-US" sz="1700" b="1" kern="0" dirty="0">
              <a:solidFill>
                <a:srgbClr val="FFFFFF"/>
              </a:solidFill>
              <a:latin typeface="Univers Condensed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dirty="0">
                <a:solidFill>
                  <a:srgbClr val="FFFFFF"/>
                </a:solidFill>
                <a:latin typeface="Univers Condensed"/>
              </a:rPr>
              <a:t>Leverage existing infrastructure and guidelines. </a:t>
            </a:r>
            <a:endParaRPr lang="en-US" sz="1700" kern="0" dirty="0">
              <a:solidFill>
                <a:srgbClr val="000000"/>
              </a:solidFill>
              <a:latin typeface="Univers Condensed"/>
              <a:ea typeface="Calibri"/>
              <a:cs typeface="Calibri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dirty="0">
                <a:solidFill>
                  <a:srgbClr val="FFFFFF"/>
                </a:solidFill>
                <a:latin typeface="Univers Condensed"/>
              </a:rPr>
              <a:t>Ensure a gradual and well-researched implementation process.</a:t>
            </a:r>
            <a:endParaRPr lang="en-US" sz="1700" kern="0" dirty="0">
              <a:solidFill>
                <a:srgbClr val="000000"/>
              </a:solidFill>
              <a:latin typeface="Univers Condensed"/>
              <a:ea typeface="Calibri"/>
              <a:cs typeface="Calibri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590A0-96F0-3B3F-633E-05FD73BEEF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54300" y="0"/>
            <a:ext cx="10691813" cy="1128713"/>
          </a:xfrm>
        </p:spPr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>
                <a:solidFill>
                  <a:srgbClr val="FFFFFF"/>
                </a:solidFill>
              </a:rPr>
              <a:t>Our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FB046-F950-22D2-821E-14A13D858A4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15963" y="1131888"/>
            <a:ext cx="5181600" cy="3441700"/>
          </a:xfrm>
        </p:spPr>
        <p:txBody>
          <a:bodyPr>
            <a:normAutofit/>
          </a:bodyPr>
          <a:lstStyle/>
          <a:p>
            <a:pPr marL="0" indent="0" eaLnBrk="1" fontAlgn="auto">
              <a:lnSpc>
                <a:spcPct val="100000"/>
              </a:lnSpc>
              <a:spcAft>
                <a:spcPts val="0"/>
              </a:spcAft>
              <a:buFont typeface="Arial" pitchFamily="34"/>
              <a:buNone/>
              <a:defRPr/>
            </a:pPr>
            <a:r>
              <a:rPr>
                <a:solidFill>
                  <a:srgbClr val="FFFFFF"/>
                </a:solidFill>
                <a:latin typeface="Univers Condensed"/>
              </a:rPr>
              <a:t>Recommendation 1:</a:t>
            </a:r>
          </a:p>
          <a:p>
            <a:pPr marL="0" indent="0" eaLnBrk="1" fontAlgn="auto">
              <a:lnSpc>
                <a:spcPct val="100000"/>
              </a:lnSpc>
              <a:spcAft>
                <a:spcPts val="0"/>
              </a:spcAft>
              <a:buFont typeface="Arial" pitchFamily="34"/>
              <a:buNone/>
              <a:defRPr/>
            </a:pPr>
            <a:r>
              <a:rPr>
                <a:solidFill>
                  <a:srgbClr val="FFFFFF"/>
                </a:solidFill>
                <a:latin typeface="Univers Condensed"/>
              </a:rPr>
              <a:t>Launch a U.S.-led effort to develop international guidelines for AI-enabled targeting that includes Israel and key allies.</a:t>
            </a:r>
          </a:p>
          <a:p>
            <a:pPr marL="0" indent="0" eaLnBrk="1" fontAlgn="auto">
              <a:lnSpc>
                <a:spcPct val="100000"/>
              </a:lnSpc>
              <a:spcAft>
                <a:spcPts val="0"/>
              </a:spcAft>
              <a:buFont typeface="Arial" pitchFamily="34"/>
              <a:buNone/>
              <a:defRPr/>
            </a:pPr>
            <a:endParaRPr>
              <a:solidFill>
                <a:srgbClr val="FFFFFF"/>
              </a:solidFill>
              <a:latin typeface="Univers Condensed"/>
            </a:endParaRPr>
          </a:p>
          <a:p>
            <a:pPr marL="0" indent="0" eaLnBrk="1" fontAlgn="auto">
              <a:lnSpc>
                <a:spcPct val="100000"/>
              </a:lnSpc>
              <a:spcAft>
                <a:spcPts val="0"/>
              </a:spcAft>
              <a:buFont typeface="Arial" pitchFamily="34"/>
              <a:buNone/>
              <a:defRPr/>
            </a:pPr>
            <a:r>
              <a:rPr>
                <a:solidFill>
                  <a:srgbClr val="FFFFFF"/>
                </a:solidFill>
                <a:latin typeface="Univers Condensed"/>
              </a:rPr>
              <a:t>…begin by discussing with allies, including Israel, potential frameworks for international law.</a:t>
            </a:r>
          </a:p>
          <a:p>
            <a:pPr eaLnBrk="1" fontAlgn="auto">
              <a:lnSpc>
                <a:spcPct val="100000"/>
              </a:lnSpc>
              <a:spcAft>
                <a:spcPts val="0"/>
              </a:spcAft>
              <a:buFont typeface="Arial" pitchFamily="34"/>
              <a:buChar char="•"/>
              <a:defRPr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8E2ED-7D10-0606-F983-B32FBD1A262C}"/>
              </a:ext>
            </a:extLst>
          </p:cNvPr>
          <p:cNvSpPr txBox="1">
            <a:spLocks noGrp="1" noChangeArrowheads="1"/>
          </p:cNvSpPr>
          <p:nvPr>
            <p:ph idx="2"/>
          </p:nvPr>
        </p:nvSpPr>
        <p:spPr>
          <a:xfrm>
            <a:off x="6172200" y="1131888"/>
            <a:ext cx="5181600" cy="3521075"/>
          </a:xfrm>
        </p:spPr>
        <p:txBody>
          <a:bodyPr/>
          <a:lstStyle/>
          <a:p>
            <a:pPr marL="0" indent="0" eaLnBrk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altLang="en-US">
                <a:solidFill>
                  <a:srgbClr val="FFFFFF"/>
                </a:solidFill>
                <a:latin typeface="Univers Condensed" panose="020B0506020202050204" pitchFamily="34" charset="0"/>
              </a:rPr>
              <a:t>Recommendation 2:</a:t>
            </a:r>
          </a:p>
          <a:p>
            <a:pPr marL="0" indent="0" eaLnBrk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altLang="en-US">
                <a:solidFill>
                  <a:srgbClr val="FFFFFF"/>
                </a:solidFill>
                <a:latin typeface="Univers Condensed" panose="020B0506020202050204" pitchFamily="34" charset="0"/>
              </a:rPr>
              <a:t>Coordinate with government agencies to strengthen U.S. defenses against AI-enabled data exploitation, improving the protection of U.S. personnel. </a:t>
            </a:r>
          </a:p>
          <a:p>
            <a:pPr marL="0" indent="0" eaLnBrk="1">
              <a:lnSpc>
                <a:spcPct val="100000"/>
              </a:lnSpc>
              <a:buFont typeface="Arial" panose="020B0604020202020204" pitchFamily="34" charset="0"/>
              <a:buNone/>
            </a:pPr>
            <a:endParaRPr altLang="en-US">
              <a:latin typeface="Univers Condensed" panose="020B0506020202050204" pitchFamily="34" charset="0"/>
            </a:endParaRPr>
          </a:p>
          <a:p>
            <a:pPr marL="0" indent="0" eaLnBrk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altLang="en-US">
                <a:solidFill>
                  <a:srgbClr val="FFFFFF"/>
                </a:solidFill>
                <a:latin typeface="Univers Condensed" panose="020B0506020202050204" pitchFamily="34" charset="0"/>
              </a:rPr>
              <a:t>… begin by investigating the strengths and weaknesses of current guidelines set forth by agencies like CISA and NIST, as well as executive orders regarding data protection.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DC32A5-A91E-4874-1E1E-B9D592140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475" y="5330825"/>
            <a:ext cx="7483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FFFF"/>
                </a:solidFill>
                <a:latin typeface="Univers Condensed" panose="020B0506020202050204" pitchFamily="34" charset="0"/>
              </a:rPr>
              <a:t>With your approval, we kindly request that you forward these recommendations to the President.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ronicleVTI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545</Words>
  <Application>Microsoft Office PowerPoint</Application>
  <PresentationFormat>Widescreen</PresentationFormat>
  <Paragraphs>59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Aptos</vt:lpstr>
      <vt:lpstr>Arial</vt:lpstr>
      <vt:lpstr>Univers Condensed</vt:lpstr>
      <vt:lpstr>Calisto MT</vt:lpstr>
      <vt:lpstr>Aptos Display</vt:lpstr>
      <vt:lpstr>Calibri</vt:lpstr>
      <vt:lpstr>ChronicleVTI</vt:lpstr>
      <vt:lpstr>AI-Driven Targeting in Israel: Protecting U.S. Interests Domestically and Abroad</vt:lpstr>
      <vt:lpstr>Proposal</vt:lpstr>
      <vt:lpstr>Options</vt:lpstr>
      <vt:lpstr>Our Recommendations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Richard Condino</dc:creator>
  <cp:lastModifiedBy>Fulton A</cp:lastModifiedBy>
  <cp:revision>8</cp:revision>
  <dcterms:created xsi:type="dcterms:W3CDTF">2025-12-02T21:04:01Z</dcterms:created>
  <dcterms:modified xsi:type="dcterms:W3CDTF">2025-12-04T16:15:14Z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0x010100AE504D3E20B0AA4C82A581634CB8E7B9</vt:lpwstr>
  </property>
</Properties>
</file>