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1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2"/>
  </p:normalViewPr>
  <p:slideViewPr>
    <p:cSldViewPr snapToGrid="0">
      <p:cViewPr varScale="1">
        <p:scale>
          <a:sx n="95" d="100"/>
          <a:sy n="95" d="100"/>
        </p:scale>
        <p:origin x="90" y="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3A96-1478-DE45-9DFF-77C157D300BA}" type="datetimeFigureOut">
              <a:rPr lang="en-US" smtClean="0"/>
              <a:t>4/25/2024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4A5F-F625-5C4A-82A7-37F8555DF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1043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3A96-1478-DE45-9DFF-77C157D300BA}" type="datetimeFigureOut">
              <a:rPr lang="en-US" smtClean="0"/>
              <a:t>4/25/2024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4A5F-F625-5C4A-82A7-37F8555DF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432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3A96-1478-DE45-9DFF-77C157D300BA}" type="datetimeFigureOut">
              <a:rPr lang="en-US" smtClean="0"/>
              <a:t>4/25/2024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4A5F-F625-5C4A-82A7-37F8555DF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469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3A96-1478-DE45-9DFF-77C157D300BA}" type="datetimeFigureOut">
              <a:rPr lang="en-US" smtClean="0"/>
              <a:t>4/25/2024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4A5F-F625-5C4A-82A7-37F8555DF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766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3A96-1478-DE45-9DFF-77C157D300BA}" type="datetimeFigureOut">
              <a:rPr lang="en-US" smtClean="0"/>
              <a:t>4/25/2024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4A5F-F625-5C4A-82A7-37F8555DF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3562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3A96-1478-DE45-9DFF-77C157D300BA}" type="datetimeFigureOut">
              <a:rPr lang="en-US" smtClean="0"/>
              <a:t>4/25/2024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4A5F-F625-5C4A-82A7-37F8555DF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022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3A96-1478-DE45-9DFF-77C157D300BA}" type="datetimeFigureOut">
              <a:rPr lang="en-US" smtClean="0"/>
              <a:t>4/25/2024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4A5F-F625-5C4A-82A7-37F8555DFF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893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3A96-1478-DE45-9DFF-77C157D300BA}" type="datetimeFigureOut">
              <a:rPr lang="en-US" smtClean="0"/>
              <a:t>4/25/2024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4A5F-F625-5C4A-82A7-37F8555DF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886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3A96-1478-DE45-9DFF-77C157D300BA}" type="datetimeFigureOut">
              <a:rPr lang="en-US" smtClean="0"/>
              <a:t>4/25/2024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4A5F-F625-5C4A-82A7-37F8555DF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73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3A96-1478-DE45-9DFF-77C157D300BA}" type="datetimeFigureOut">
              <a:rPr lang="en-US" smtClean="0"/>
              <a:t>4/25/2024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4A5F-F625-5C4A-82A7-37F8555DF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15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AD53A96-1478-DE45-9DFF-77C157D300BA}" type="datetimeFigureOut">
              <a:rPr lang="en-US" smtClean="0"/>
              <a:t>4/25/2024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4A5F-F625-5C4A-82A7-37F8555DF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475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AD53A96-1478-DE45-9DFF-77C157D300BA}" type="datetimeFigureOut">
              <a:rPr lang="en-US" smtClean="0"/>
              <a:t>4/25/2024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CDA4A5F-F625-5C4A-82A7-37F8555DF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Q&amp;A: 2013 Israeli-Palestinian peace process - POLITICO">
            <a:extLst>
              <a:ext uri="{FF2B5EF4-FFF2-40B4-BE49-F238E27FC236}">
                <a16:creationId xmlns:a16="http://schemas.microsoft.com/office/drawing/2014/main" id="{96BAB78A-0DC8-A4E3-5BA6-CE5973F14D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22" b="6554"/>
          <a:stretch/>
        </p:blipFill>
        <p:spPr bwMode="auto">
          <a:xfrm>
            <a:off x="20" y="10"/>
            <a:ext cx="12191980" cy="4571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918B3C5-1342-8CDA-A0C4-5C0A04D5BF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3753529"/>
            <a:ext cx="8991600" cy="1645759"/>
          </a:xfrm>
        </p:spPr>
        <p:txBody>
          <a:bodyPr>
            <a:normAutofit/>
          </a:bodyPr>
          <a:lstStyle/>
          <a:p>
            <a:r>
              <a:rPr lang="en-US"/>
              <a:t>The Two-State Solution: Reevaluating U.S. Policy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BC37BD-1740-D57F-FC16-CF137D2C6D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5704731"/>
            <a:ext cx="6801612" cy="513189"/>
          </a:xfrm>
        </p:spPr>
        <p:txBody>
          <a:bodyPr>
            <a:normAutofit/>
          </a:bodyPr>
          <a:lstStyle/>
          <a:p>
            <a:r>
              <a:rPr lang="en-US" dirty="0"/>
              <a:t>Matthew Byrne, Vaughn Reardon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18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FC9DA-E85F-93A9-0501-E2CDA197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77292"/>
            <a:ext cx="7729728" cy="1188720"/>
          </a:xfrm>
        </p:spPr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6620A-AED6-F6DF-8DF4-52A3D6BB2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Autofit/>
          </a:bodyPr>
          <a:lstStyle/>
          <a:p>
            <a:r>
              <a:rPr lang="en-US" sz="2200" dirty="0"/>
              <a:t>Palestinians continue to be dispossessed of their land by Israeli settlers—no land, no state</a:t>
            </a:r>
          </a:p>
          <a:p>
            <a:r>
              <a:rPr lang="en-US" sz="2200" dirty="0"/>
              <a:t>Gov’t remains ideologically opposed to two-state solution—impossible while Netanyahu remains in power</a:t>
            </a:r>
          </a:p>
          <a:p>
            <a:r>
              <a:rPr lang="en-US" sz="2200" dirty="0"/>
              <a:t>No legitimate representative for Palestinian people—PA deeply unpopular; reforms necessary</a:t>
            </a:r>
          </a:p>
          <a:p>
            <a:r>
              <a:rPr lang="en-US" sz="2200" dirty="0"/>
              <a:t>Underlying obstacles to Palestinian development remain unaddressed—will retard development of Palestinian state</a:t>
            </a:r>
          </a:p>
          <a:p>
            <a:r>
              <a:rPr lang="en-US" sz="2200" dirty="0"/>
              <a:t>Continued war will isolate Israel</a:t>
            </a:r>
          </a:p>
          <a:p>
            <a:r>
              <a:rPr lang="en-US" sz="2200" dirty="0"/>
              <a:t>Maintaining close relationship with Israel while settlements/offensive continue will damage international and regional credibility and complicate relations with Arab states</a:t>
            </a:r>
          </a:p>
          <a:p>
            <a:r>
              <a:rPr lang="en-US" sz="2200" dirty="0"/>
              <a:t>The President direly needs to be able to point to concrete support for Palestinians</a:t>
            </a:r>
          </a:p>
        </p:txBody>
      </p:sp>
    </p:spTree>
    <p:extLst>
      <p:ext uri="{BB962C8B-B14F-4D97-AF65-F5344CB8AC3E}">
        <p14:creationId xmlns:p14="http://schemas.microsoft.com/office/powerpoint/2010/main" val="162735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F7D15-458B-06A7-6D72-C089F5578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15901"/>
            <a:ext cx="7729728" cy="1188720"/>
          </a:xfrm>
        </p:spPr>
        <p:txBody>
          <a:bodyPr/>
          <a:lstStyle/>
          <a:p>
            <a:r>
              <a:rPr lang="en-US" dirty="0"/>
              <a:t>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C7FB7-6D2D-3D65-037A-40923A7F8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51411"/>
          </a:xfrm>
        </p:spPr>
        <p:txBody>
          <a:bodyPr>
            <a:normAutofit fontScale="77500" lnSpcReduction="20000"/>
          </a:bodyPr>
          <a:lstStyle/>
          <a:p>
            <a:r>
              <a:rPr lang="en-US" sz="2700" b="1" dirty="0"/>
              <a:t>Aid</a:t>
            </a:r>
            <a:r>
              <a:rPr lang="en-US" sz="2700" dirty="0"/>
              <a:t>—send more humanitarian and economic development aid to Gaza and the West Bank</a:t>
            </a:r>
          </a:p>
          <a:p>
            <a:pPr lvl="1"/>
            <a:r>
              <a:rPr lang="en-US" sz="2300" dirty="0"/>
              <a:t>Help build goodwill</a:t>
            </a:r>
          </a:p>
          <a:p>
            <a:pPr lvl="1"/>
            <a:r>
              <a:rPr lang="en-US" sz="2300" dirty="0"/>
              <a:t>May be used as a precondition to secure significant reforms of PA</a:t>
            </a:r>
          </a:p>
          <a:p>
            <a:r>
              <a:rPr lang="en-US" sz="2700" b="1" dirty="0"/>
              <a:t>Working Group</a:t>
            </a:r>
            <a:r>
              <a:rPr lang="en-US" sz="2700" dirty="0"/>
              <a:t>—create an interagency working group to draw up plans to guide development of future Palestinian state</a:t>
            </a:r>
            <a:endParaRPr lang="en-US" sz="2700" b="1" dirty="0"/>
          </a:p>
          <a:p>
            <a:pPr lvl="1"/>
            <a:r>
              <a:rPr lang="en-US" sz="2300" dirty="0"/>
              <a:t>Signal commitment to and allow us to influence development of a Palestinian state</a:t>
            </a:r>
          </a:p>
          <a:p>
            <a:pPr lvl="1"/>
            <a:r>
              <a:rPr lang="en-US" sz="2300" dirty="0"/>
              <a:t>Israelis may not like the implication of a Palestinian state</a:t>
            </a:r>
          </a:p>
          <a:p>
            <a:r>
              <a:rPr lang="en-US" sz="2700" b="1" dirty="0"/>
              <a:t>Palestinian Mission</a:t>
            </a:r>
            <a:r>
              <a:rPr lang="en-US" sz="2700" dirty="0"/>
              <a:t>—reopen a Washington, D.C. office for Palestinian representative entity</a:t>
            </a:r>
          </a:p>
          <a:p>
            <a:pPr lvl="1"/>
            <a:r>
              <a:rPr lang="en-US" sz="2300" dirty="0"/>
              <a:t>Give legitimacy to Palestinian leadership, demonstrate commitment to Palestinians, closer ties</a:t>
            </a:r>
          </a:p>
          <a:p>
            <a:pPr lvl="1"/>
            <a:r>
              <a:rPr lang="en-US" sz="2300" dirty="0"/>
              <a:t>Should only occur if PA is reformed or replaced</a:t>
            </a:r>
          </a:p>
          <a:p>
            <a:r>
              <a:rPr lang="en-US" sz="2700" b="1" dirty="0"/>
              <a:t>Recognition of Palestine</a:t>
            </a:r>
            <a:r>
              <a:rPr lang="en-US" sz="2700" dirty="0"/>
              <a:t>–full recognition of a Palestinian state within the pre-1967 borders</a:t>
            </a:r>
          </a:p>
          <a:p>
            <a:pPr lvl="1"/>
            <a:r>
              <a:rPr lang="en-US" sz="2300" dirty="0"/>
              <a:t>Fullest possible demonstration of support for Palestinians, much closer ties, boost credibility</a:t>
            </a:r>
          </a:p>
          <a:p>
            <a:pPr lvl="1"/>
            <a:r>
              <a:rPr lang="en-US" sz="2300" dirty="0"/>
              <a:t>Will need to take harder stance on settlements, Israelis will likely see it as betrayal</a:t>
            </a:r>
          </a:p>
        </p:txBody>
      </p:sp>
    </p:spTree>
    <p:extLst>
      <p:ext uri="{BB962C8B-B14F-4D97-AF65-F5344CB8AC3E}">
        <p14:creationId xmlns:p14="http://schemas.microsoft.com/office/powerpoint/2010/main" val="14010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easer for explainer on history of Israeli-Palestinian conflict">
            <a:extLst>
              <a:ext uri="{FF2B5EF4-FFF2-40B4-BE49-F238E27FC236}">
                <a16:creationId xmlns:a16="http://schemas.microsoft.com/office/drawing/2014/main" id="{0F78A397-0D68-A12B-35E2-C96D9CCD4A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1524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3BCC297-360C-0DB9-62B0-C35553232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noFill/>
          <a:ln>
            <a:solidFill>
              <a:srgbClr val="FFFFFF"/>
            </a:solidFill>
          </a:ln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Recommendation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D8282-C03D-8E26-4C46-7FC9497B3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2300" y="2654300"/>
            <a:ext cx="8068564" cy="3876683"/>
          </a:xfrm>
        </p:spPr>
        <p:txBody>
          <a:bodyPr>
            <a:normAutofit/>
          </a:bodyPr>
          <a:lstStyle/>
          <a:p>
            <a:r>
              <a:rPr lang="en-US" dirty="0"/>
              <a:t>In an ideal situation we would incorporate all options into our recommendation</a:t>
            </a:r>
          </a:p>
          <a:p>
            <a:r>
              <a:rPr lang="en-US" dirty="0"/>
              <a:t>Our goal now is not to impose a specific peace deal – we plan on enabling the mechanisms that will eventually lead to a climate where one can be reached</a:t>
            </a:r>
          </a:p>
          <a:p>
            <a:r>
              <a:rPr lang="en-US" dirty="0"/>
              <a:t>Continuation of aid and the creation of an interagency working group are top priorities </a:t>
            </a:r>
          </a:p>
          <a:p>
            <a:r>
              <a:rPr lang="en-US" dirty="0"/>
              <a:t>Obstacles – current Israeli leading coalition and leadership, concerns inside Israel, corruption within organizations</a:t>
            </a:r>
          </a:p>
          <a:p>
            <a:r>
              <a:rPr lang="en-US" dirty="0"/>
              <a:t>Overcome through new leadership, United States pressure, and new Palestinian leadership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2420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542</TotalTime>
  <Words>356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Parcel</vt:lpstr>
      <vt:lpstr>The Two-State Solution: Reevaluating U.S. Policy</vt:lpstr>
      <vt:lpstr>Analysis</vt:lpstr>
      <vt:lpstr>Options</vt:lpstr>
      <vt:lpstr>Recommendation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Two-State Solution: Reevaluating U.S. Policy</dc:title>
  <dc:creator>Matthew Walter Byrne</dc:creator>
  <cp:lastModifiedBy>Fulton A</cp:lastModifiedBy>
  <cp:revision>2</cp:revision>
  <dcterms:created xsi:type="dcterms:W3CDTF">2024-04-24T16:56:03Z</dcterms:created>
  <dcterms:modified xsi:type="dcterms:W3CDTF">2024-04-25T18:10:10Z</dcterms:modified>
</cp:coreProperties>
</file>