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E2DD78-5205-F655-9C76-6E04C4DCDB35}" v="1063" dt="2025-12-04T01:43:44.2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3" d="100"/>
          <a:sy n="123" d="100"/>
        </p:scale>
        <p:origin x="108" y="93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ad4311d023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ad4311d023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ad4311d023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3ad4311d023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3ad4311d023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3ad4311d023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697051" y="899200"/>
            <a:ext cx="77499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438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Addressing Declining Birth Rates in the United States</a:t>
            </a:r>
            <a:endParaRPr sz="438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300547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Skye Faison &amp; Maisie Heisey</a:t>
            </a:r>
            <a:endParaRPr sz="22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0" y="4786350"/>
            <a:ext cx="4777800" cy="3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Joint Economics Committee Staffers</a:t>
            </a:r>
            <a:endParaRPr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>
            <a:spLocks noGrp="1"/>
          </p:cNvSpPr>
          <p:nvPr>
            <p:ph type="body" idx="1"/>
          </p:nvPr>
        </p:nvSpPr>
        <p:spPr>
          <a:xfrm>
            <a:off x="347143" y="363893"/>
            <a:ext cx="7971251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" sz="2200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Birth Rates are Rapidly Declining and Negatively Impacting the U.S. Economy</a:t>
            </a:r>
            <a:endParaRPr lang="en" sz="2200" dirty="0">
              <a:solidFill>
                <a:schemeClr val="lt1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lnSpc>
                <a:spcPct val="200000"/>
              </a:lnSpc>
              <a:spcBef>
                <a:spcPts val="1200"/>
              </a:spcBef>
              <a:buClr>
                <a:schemeClr val="lt1"/>
              </a:buClr>
              <a:buFont typeface="Times New Roman"/>
              <a:buChar char="●"/>
            </a:pPr>
            <a:r>
              <a:rPr lang="en" sz="2200" dirty="0">
                <a:solidFill>
                  <a:schemeClr val="lt1"/>
                </a:solidFill>
                <a:latin typeface="Times New Roman"/>
                <a:cs typeface="Times New Roman"/>
              </a:rPr>
              <a:t>Cultural shift</a:t>
            </a:r>
            <a:endParaRPr lang="en" sz="2200">
              <a:solidFill>
                <a:schemeClr val="lt1"/>
              </a:solidFill>
              <a:latin typeface="Times New Roman"/>
            </a:endParaRPr>
          </a:p>
          <a:p>
            <a:pPr>
              <a:lnSpc>
                <a:spcPct val="200000"/>
              </a:lnSpc>
              <a:spcBef>
                <a:spcPts val="1200"/>
              </a:spcBef>
              <a:buClr>
                <a:schemeClr val="lt1"/>
              </a:buClr>
              <a:buFont typeface="Times New Roman"/>
              <a:buChar char="●"/>
            </a:pPr>
            <a:r>
              <a:rPr lang="en" sz="2200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rPr>
              <a:t>Work-life balance </a:t>
            </a:r>
          </a:p>
          <a:p>
            <a:pPr>
              <a:lnSpc>
                <a:spcPct val="200000"/>
              </a:lnSpc>
              <a:spcBef>
                <a:spcPts val="1200"/>
              </a:spcBef>
              <a:buClr>
                <a:schemeClr val="lt1"/>
              </a:buClr>
              <a:buFont typeface="Times New Roman"/>
              <a:buChar char="●"/>
            </a:pPr>
            <a:r>
              <a:rPr lang="en" sz="2200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rPr>
              <a:t>Cost of having children</a:t>
            </a:r>
          </a:p>
          <a:p>
            <a:pPr>
              <a:lnSpc>
                <a:spcPct val="200000"/>
              </a:lnSpc>
              <a:spcBef>
                <a:spcPts val="1200"/>
              </a:spcBef>
              <a:buClr>
                <a:schemeClr val="lt1"/>
              </a:buClr>
              <a:buFont typeface="Times New Roman"/>
              <a:buChar char="●"/>
            </a:pPr>
            <a:r>
              <a:rPr lang="en" sz="2200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rPr>
              <a:t>Less people = less economic contributors</a:t>
            </a:r>
          </a:p>
          <a:p>
            <a:pPr>
              <a:lnSpc>
                <a:spcPct val="114999"/>
              </a:lnSpc>
              <a:spcBef>
                <a:spcPts val="1200"/>
              </a:spcBef>
              <a:buClr>
                <a:schemeClr val="lt1"/>
              </a:buClr>
              <a:buFont typeface="Times New Roman"/>
              <a:buChar char="●"/>
            </a:pPr>
            <a:endParaRPr lang="en" dirty="0">
              <a:solidFill>
                <a:schemeClr val="lt1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lnSpc>
                <a:spcPct val="114999"/>
              </a:lnSpc>
              <a:spcBef>
                <a:spcPts val="1200"/>
              </a:spcBef>
              <a:buClr>
                <a:schemeClr val="lt1"/>
              </a:buClr>
              <a:buFont typeface="Times New Roman"/>
              <a:buChar char="●"/>
            </a:pPr>
            <a:endParaRPr lang="en" dirty="0">
              <a:solidFill>
                <a:schemeClr val="lt1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lnSpc>
                <a:spcPct val="114999"/>
              </a:lnSpc>
              <a:spcBef>
                <a:spcPts val="1200"/>
              </a:spcBef>
              <a:buClr>
                <a:schemeClr val="lt1"/>
              </a:buClr>
              <a:buFont typeface="Times New Roman"/>
              <a:buChar char="●"/>
            </a:pPr>
            <a:endParaRPr lang="en" dirty="0">
              <a:solidFill>
                <a:schemeClr val="lt1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lnSpc>
                <a:spcPct val="114999"/>
              </a:lnSpc>
              <a:spcBef>
                <a:spcPts val="1200"/>
              </a:spcBef>
              <a:buClr>
                <a:schemeClr val="lt1"/>
              </a:buClr>
              <a:buFont typeface="Times New Roman"/>
              <a:buChar char="●"/>
            </a:pPr>
            <a:endParaRPr lang="en" dirty="0">
              <a:solidFill>
                <a:schemeClr val="lt1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lnSpc>
                <a:spcPct val="114999"/>
              </a:lnSpc>
              <a:spcBef>
                <a:spcPts val="1200"/>
              </a:spcBef>
              <a:buClr>
                <a:schemeClr val="lt1"/>
              </a:buClr>
              <a:buFont typeface="Times New Roman"/>
              <a:buChar char="●"/>
            </a:pPr>
            <a:endParaRPr lang="en" dirty="0">
              <a:solidFill>
                <a:schemeClr val="lt1"/>
              </a:solidFill>
              <a:latin typeface="Times New Roman"/>
              <a:ea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/>
          <p:nvPr/>
        </p:nvSpPr>
        <p:spPr>
          <a:xfrm>
            <a:off x="311700" y="3453775"/>
            <a:ext cx="8520600" cy="1502700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68" name="Google Shape;68;p15"/>
          <p:cNvSpPr/>
          <p:nvPr/>
        </p:nvSpPr>
        <p:spPr>
          <a:xfrm>
            <a:off x="311700" y="1803138"/>
            <a:ext cx="8520600" cy="1502700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69" name="Google Shape;69;p15"/>
          <p:cNvSpPr/>
          <p:nvPr/>
        </p:nvSpPr>
        <p:spPr>
          <a:xfrm>
            <a:off x="311700" y="152525"/>
            <a:ext cx="8520600" cy="1502700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70" name="Google Shape;70;p15"/>
          <p:cNvSpPr txBox="1">
            <a:spLocks noGrp="1"/>
          </p:cNvSpPr>
          <p:nvPr>
            <p:ph type="body" idx="1"/>
          </p:nvPr>
        </p:nvSpPr>
        <p:spPr>
          <a:xfrm>
            <a:off x="401150" y="3541825"/>
            <a:ext cx="8520600" cy="114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Option 3: Financial Package</a:t>
            </a:r>
            <a:endParaRPr b="1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42900" algn="l" rtl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Federal standard for parental leave, partial coverage of fertility treatments, federal caps on childcare costs</a:t>
            </a:r>
            <a:endParaRPr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42900" algn="l" rtl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Federal funding</a:t>
            </a:r>
            <a:endParaRPr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sz="15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1" name="Google Shape;71;p15"/>
          <p:cNvSpPr txBox="1">
            <a:spLocks noGrp="1"/>
          </p:cNvSpPr>
          <p:nvPr>
            <p:ph type="body" idx="1"/>
          </p:nvPr>
        </p:nvSpPr>
        <p:spPr>
          <a:xfrm>
            <a:off x="401150" y="1877263"/>
            <a:ext cx="8520600" cy="157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Option 2: Remote and Flexible Work Options</a:t>
            </a:r>
            <a:endParaRPr b="1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42900" algn="l" rtl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Easier access to childcare, low government cost, less pressure to choose between career and children</a:t>
            </a:r>
            <a:endParaRPr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42900" algn="l" rtl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Productivity loss, employer disagreement</a:t>
            </a:r>
            <a:endParaRPr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2" name="Google Shape;72;p15"/>
          <p:cNvSpPr txBox="1">
            <a:spLocks noGrp="1"/>
          </p:cNvSpPr>
          <p:nvPr>
            <p:ph type="body" idx="1"/>
          </p:nvPr>
        </p:nvSpPr>
        <p:spPr>
          <a:xfrm>
            <a:off x="401150" y="240575"/>
            <a:ext cx="8520600" cy="132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25000" lnSpcReduction="20000"/>
          </a:bodyPr>
          <a:lstStyle/>
          <a:p>
            <a:pPr marL="0" lvl="0" indent="0" algn="l" rtl="0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b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Option 1: Annual Immigration Caps</a:t>
            </a:r>
            <a:endParaRPr sz="7200" b="1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42900" algn="l" rtl="0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Times New Roman"/>
              <a:buChar char="●"/>
            </a:pPr>
            <a:r>
              <a:rPr lang="en" sz="7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Immediate workforce solution, adjusted based on labor need, contributes to  population stability</a:t>
            </a:r>
            <a:endParaRPr sz="72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42900" algn="l" rtl="0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Times New Roman"/>
              <a:buChar char="●"/>
            </a:pPr>
            <a:r>
              <a:rPr lang="en" sz="7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Immigration is a polarizing issue</a:t>
            </a:r>
            <a:endParaRPr sz="72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indefinite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5" dur="indefinite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indefinite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8" dur="indefinite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indefinite"/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1" dur="indefinite"/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indefinite"/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4" dur="indefinite"/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indefinite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7" dur="indefinite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indefinite"/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0" dur="indefinite"/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indefinite"/>
                                        <p:tgtEl>
                                          <p:spTgt spid="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3" dur="indefinite"/>
                                        <p:tgtEl>
                                          <p:spTgt spid="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indefinite"/>
                                        <p:tgtEl>
                                          <p:spTgt spid="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6" dur="indefinite"/>
                                        <p:tgtEl>
                                          <p:spTgt spid="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 animBg="1"/>
      <p:bldP spid="68" grpId="0" animBg="1"/>
      <p:bldP spid="68" grpId="1" animBg="1"/>
      <p:bldP spid="69" grpId="0" animBg="1"/>
      <p:bldP spid="69" grpId="1" animBg="1"/>
      <p:bldP spid="70" grpId="0" build="p"/>
      <p:bldP spid="71" grpId="0" build="p"/>
      <p:bldP spid="71" grpId="1" build="p"/>
      <p:bldP spid="72" grpId="0" build="p"/>
      <p:bldP spid="72" grpI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>
            <a:spLocks noGrp="1"/>
          </p:cNvSpPr>
          <p:nvPr>
            <p:ph type="title"/>
          </p:nvPr>
        </p:nvSpPr>
        <p:spPr>
          <a:xfrm>
            <a:off x="311700" y="360549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Recommendation: Financial Package</a:t>
            </a:r>
            <a:endParaRPr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A9F4BF7-BD3D-A648-CA63-C4EBE052504E}"/>
              </a:ext>
            </a:extLst>
          </p:cNvPr>
          <p:cNvSpPr txBox="1"/>
          <p:nvPr/>
        </p:nvSpPr>
        <p:spPr>
          <a:xfrm>
            <a:off x="310115" y="863895"/>
            <a:ext cx="4642883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Times New Roman"/>
              </a:rPr>
              <a:t>Developed by the Joint Economic Committee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686676D-460D-D5B3-BCD4-E6DCEC757D9A}"/>
              </a:ext>
            </a:extLst>
          </p:cNvPr>
          <p:cNvSpPr txBox="1"/>
          <p:nvPr/>
        </p:nvSpPr>
        <p:spPr>
          <a:xfrm>
            <a:off x="1949302" y="1982529"/>
            <a:ext cx="4572000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rtl="0"/>
            <a:r>
              <a:rPr lang="en-US" sz="2200" dirty="0">
                <a:latin typeface="Times New Roman"/>
                <a:ea typeface="Arial"/>
                <a:cs typeface="Arial"/>
              </a:rPr>
              <a:t>​</a:t>
            </a:r>
          </a:p>
          <a:p>
            <a:pPr lvl="0" algn="ctr" rtl="0"/>
            <a:endParaRPr lang="en-US">
              <a:ea typeface="Arial"/>
              <a:cs typeface="Arial"/>
            </a:endParaRPr>
          </a:p>
        </p:txBody>
      </p:sp>
      <p:sp>
        <p:nvSpPr>
          <p:cNvPr id="10" name="Google Shape;62;p14">
            <a:extLst>
              <a:ext uri="{FF2B5EF4-FFF2-40B4-BE49-F238E27FC236}">
                <a16:creationId xmlns:a16="http://schemas.microsoft.com/office/drawing/2014/main" id="{7432C014-6011-0054-2FBD-53E256AE7FF8}"/>
              </a:ext>
            </a:extLst>
          </p:cNvPr>
          <p:cNvSpPr txBox="1">
            <a:spLocks/>
          </p:cNvSpPr>
          <p:nvPr/>
        </p:nvSpPr>
        <p:spPr>
          <a:xfrm>
            <a:off x="311701" y="648117"/>
            <a:ext cx="8290227" cy="23531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lnSpc>
                <a:spcPct val="100000"/>
              </a:lnSpc>
              <a:buFont typeface="Arial"/>
              <a:buNone/>
            </a:pPr>
            <a:endParaRPr lang="en" sz="2200" dirty="0">
              <a:solidFill>
                <a:schemeClr val="lt1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lnSpc>
                <a:spcPct val="200000"/>
              </a:lnSpc>
              <a:spcBef>
                <a:spcPts val="1200"/>
              </a:spcBef>
              <a:buClr>
                <a:schemeClr val="lt1"/>
              </a:buClr>
              <a:buFont typeface="Times New Roman"/>
              <a:buChar char="●"/>
            </a:pPr>
            <a:r>
              <a:rPr lang="en" sz="2200" dirty="0">
                <a:solidFill>
                  <a:schemeClr val="lt1"/>
                </a:solidFill>
                <a:latin typeface="Times New Roman"/>
                <a:cs typeface="Times New Roman"/>
              </a:rPr>
              <a:t>Step 1: Recommended parental leave is 12 weeks</a:t>
            </a:r>
          </a:p>
          <a:p>
            <a:pPr>
              <a:lnSpc>
                <a:spcPct val="200000"/>
              </a:lnSpc>
              <a:spcBef>
                <a:spcPts val="1200"/>
              </a:spcBef>
              <a:buClr>
                <a:schemeClr val="lt1"/>
              </a:buClr>
              <a:buFont typeface="Times New Roman"/>
              <a:buChar char="●"/>
            </a:pPr>
            <a:r>
              <a:rPr lang="en" sz="2200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rPr>
              <a:t>Step 2: Medicaid covers up to 1/3 of fertility treatment cost</a:t>
            </a:r>
          </a:p>
          <a:p>
            <a:pPr>
              <a:lnSpc>
                <a:spcPct val="200000"/>
              </a:lnSpc>
              <a:spcBef>
                <a:spcPts val="1200"/>
              </a:spcBef>
              <a:buClr>
                <a:schemeClr val="lt1"/>
              </a:buClr>
              <a:buFont typeface="Times New Roman"/>
              <a:buChar char="●"/>
            </a:pPr>
            <a:r>
              <a:rPr lang="en" sz="2200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rPr>
              <a:t>Step 3: Cap on cost of childcare at 8 percent of household income</a:t>
            </a:r>
          </a:p>
          <a:p>
            <a:pPr marL="114300" indent="0">
              <a:lnSpc>
                <a:spcPct val="200000"/>
              </a:lnSpc>
              <a:spcBef>
                <a:spcPts val="1200"/>
              </a:spcBef>
              <a:buClr>
                <a:schemeClr val="lt1"/>
              </a:buClr>
              <a:buNone/>
            </a:pPr>
            <a:endParaRPr lang="en" sz="1200" dirty="0">
              <a:solidFill>
                <a:srgbClr val="000000"/>
              </a:solidFill>
              <a:ea typeface="Times New Roman"/>
            </a:endParaRPr>
          </a:p>
          <a:p>
            <a:pPr marL="114300" indent="0">
              <a:lnSpc>
                <a:spcPct val="114999"/>
              </a:lnSpc>
              <a:spcBef>
                <a:spcPts val="1200"/>
              </a:spcBef>
              <a:buClr>
                <a:schemeClr val="lt1"/>
              </a:buClr>
              <a:buNone/>
            </a:pPr>
            <a:endParaRPr lang="en" dirty="0">
              <a:solidFill>
                <a:srgbClr val="FFFFFF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lnSpc>
                <a:spcPct val="114999"/>
              </a:lnSpc>
              <a:spcBef>
                <a:spcPts val="1200"/>
              </a:spcBef>
              <a:buClr>
                <a:schemeClr val="lt1"/>
              </a:buClr>
              <a:buFont typeface="Times New Roman"/>
              <a:buChar char="●"/>
            </a:pPr>
            <a:endParaRPr lang="en" dirty="0">
              <a:solidFill>
                <a:schemeClr val="lt1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lnSpc>
                <a:spcPct val="114999"/>
              </a:lnSpc>
              <a:spcBef>
                <a:spcPts val="1200"/>
              </a:spcBef>
              <a:buClr>
                <a:schemeClr val="lt1"/>
              </a:buClr>
              <a:buFont typeface="Times New Roman"/>
              <a:buChar char="●"/>
            </a:pPr>
            <a:endParaRPr lang="en" dirty="0">
              <a:solidFill>
                <a:schemeClr val="lt1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BD01872-180D-AEA3-4217-3A470FE5C9D4}"/>
              </a:ext>
            </a:extLst>
          </p:cNvPr>
          <p:cNvSpPr txBox="1"/>
          <p:nvPr/>
        </p:nvSpPr>
        <p:spPr>
          <a:xfrm>
            <a:off x="310117" y="3942907"/>
            <a:ext cx="8399720" cy="7354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" sz="2000" dirty="0">
                <a:solidFill>
                  <a:schemeClr val="lt1"/>
                </a:solidFill>
                <a:latin typeface="Times New Roman"/>
                <a:cs typeface="Times New Roman"/>
              </a:rPr>
              <a:t>Addresses major barriers to parenthood, increases participation in labor force, raises tax revenues over time to offset federal funding</a:t>
            </a:r>
            <a:endParaRPr lang="en-US" dirty="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191</Words>
  <Application>Microsoft Office PowerPoint</Application>
  <PresentationFormat>On-screen Show (16:9)</PresentationFormat>
  <Paragraphs>30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Times New Roman</vt:lpstr>
      <vt:lpstr>Simple Light</vt:lpstr>
      <vt:lpstr>Addressing Declining Birth Rates in the United States</vt:lpstr>
      <vt:lpstr>PowerPoint Presentation</vt:lpstr>
      <vt:lpstr>PowerPoint Presentation</vt:lpstr>
      <vt:lpstr>Recommendation: Financial Package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Fulton</dc:creator>
  <cp:lastModifiedBy>Fulton A</cp:lastModifiedBy>
  <cp:revision>301</cp:revision>
  <dcterms:modified xsi:type="dcterms:W3CDTF">2025-12-04T12:30:14Z</dcterms:modified>
</cp:coreProperties>
</file>