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rchivo Black" panose="020B0604020202020204" charset="0"/>
      <p:regular r:id="rId6"/>
    </p:embeddedFont>
    <p:embeddedFont>
      <p:font typeface="Garet" panose="020B0604020202020204" charset="0"/>
      <p:regular r:id="rId7"/>
    </p:embeddedFont>
    <p:embeddedFont>
      <p:font typeface="Garet Bold" panose="020B0604020202020204" charset="0"/>
      <p:regular r:id="rId8"/>
    </p:embeddedFont>
    <p:embeddedFont>
      <p:font typeface="Garet Light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08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840" r="-98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379298" y="8311463"/>
            <a:ext cx="1880002" cy="946837"/>
          </a:xfrm>
          <a:custGeom>
            <a:avLst/>
            <a:gdLst/>
            <a:ahLst/>
            <a:cxnLst/>
            <a:rect l="l" t="t" r="r" b="b"/>
            <a:pathLst>
              <a:path w="1880002" h="946837">
                <a:moveTo>
                  <a:pt x="0" y="0"/>
                </a:moveTo>
                <a:lnTo>
                  <a:pt x="1880002" y="0"/>
                </a:lnTo>
                <a:lnTo>
                  <a:pt x="1880002" y="946837"/>
                </a:lnTo>
                <a:lnTo>
                  <a:pt x="0" y="946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1028700"/>
            <a:ext cx="797433" cy="707541"/>
          </a:xfrm>
          <a:custGeom>
            <a:avLst/>
            <a:gdLst/>
            <a:ahLst/>
            <a:cxnLst/>
            <a:rect l="l" t="t" r="r" b="b"/>
            <a:pathLst>
              <a:path w="797433" h="707541">
                <a:moveTo>
                  <a:pt x="0" y="0"/>
                </a:moveTo>
                <a:lnTo>
                  <a:pt x="797433" y="0"/>
                </a:lnTo>
                <a:lnTo>
                  <a:pt x="797433" y="707541"/>
                </a:lnTo>
                <a:lnTo>
                  <a:pt x="0" y="7075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885470" y="6394076"/>
            <a:ext cx="9373830" cy="370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748"/>
              </a:lnSpc>
              <a:spcBef>
                <a:spcPct val="0"/>
              </a:spcBef>
            </a:pPr>
            <a:r>
              <a:rPr lang="en-US" sz="2748" spc="-217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Gabriella Gabel and Katelyn Kosloff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68701" y="1304925"/>
            <a:ext cx="43210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545454"/>
                </a:solidFill>
                <a:latin typeface="Garet Light"/>
                <a:ea typeface="Garet Light"/>
                <a:cs typeface="Garet Light"/>
                <a:sym typeface="Garet Light"/>
              </a:rPr>
              <a:t>For the National Security Council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85854" y="3788708"/>
            <a:ext cx="10773446" cy="219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527"/>
              </a:lnSpc>
              <a:spcBef>
                <a:spcPct val="0"/>
              </a:spcBef>
            </a:pPr>
            <a:r>
              <a:rPr lang="en-US" sz="7085" spc="-55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ADJUSTING U.S. </a:t>
            </a:r>
            <a:r>
              <a:rPr lang="en-US" sz="7085" u="none" spc="-55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POLICY TOWARD ISRAEL IN THE POST-NETANYAHU ERA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441072" y="3877283"/>
            <a:ext cx="7818228" cy="524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U.S.–Israel relations are entering a volatile period marked by political uncertainty in Israel, regional reactions to the 20-point peace plan, and rising domestic polarization in the United States. Our analysis shows that the status quo weakens U.S. leverage, risks regional escalation, and undermines American credibility. We recommend a calibrated strategy combining targeted conditionality, multilateral enforcement, and a shift toward treating Israel as a “normal ally” to protect U.S. interests and stabilize the region.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55907" y="2787569"/>
            <a:ext cx="7203393" cy="785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BLUF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38218" y="981075"/>
            <a:ext cx="432108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02/10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793115"/>
            <a:ext cx="8166225" cy="5728944"/>
            <a:chOff x="0" y="0"/>
            <a:chExt cx="10888299" cy="7638592"/>
          </a:xfrm>
        </p:grpSpPr>
        <p:sp>
          <p:nvSpPr>
            <p:cNvPr id="7" name="TextBox 7"/>
            <p:cNvSpPr txBox="1"/>
            <p:nvPr/>
          </p:nvSpPr>
          <p:spPr>
            <a:xfrm>
              <a:off x="1053100" y="-38100"/>
              <a:ext cx="6193203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199" b="1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Underlying Causes and Trends: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7899" y="-38100"/>
              <a:ext cx="623561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19725"/>
              <a:ext cx="10888299" cy="7018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just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Netanyahu’s weakening position and long-term radicalization within Israeli politics limit the impact of leadership transition.</a:t>
              </a:r>
            </a:p>
            <a:p>
              <a:pPr marL="431801" lvl="1" indent="-215900" algn="just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Regional actors support the 20-point peace plan only if the U.S. enforces it, making credibility contingent on follow-through.</a:t>
              </a:r>
            </a:p>
            <a:p>
              <a:pPr marL="431801" lvl="1" indent="-215900" algn="just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Domestic polarization on Israel and Middle East policy reduces bipartisan space for U.S. diplomacy.</a:t>
              </a:r>
            </a:p>
            <a:p>
              <a:pPr marL="431801" lvl="1" indent="-215900" algn="just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Structural drivers: U.S. military aid → significant but inconsistently used leverage; rising regional escalation risks; strained alliances after Israeli actions in Qatar.</a:t>
              </a:r>
            </a:p>
            <a:p>
              <a:pPr marL="431801" lvl="1" indent="-215900" algn="just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Global scrutiny: genocide findings + growing recognition of Palestinian statehood complicate U.S. alignment with Israel.</a:t>
              </a:r>
            </a:p>
            <a:p>
              <a:pPr marL="431801" lvl="1" indent="-215900" algn="just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Public fatigue with Middle East involvement narrows the Administration’s freedom of action.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7095661"/>
            <a:ext cx="8381503" cy="2941320"/>
            <a:chOff x="0" y="0"/>
            <a:chExt cx="11175338" cy="392176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623561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02885" y="-38100"/>
              <a:ext cx="8912497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199" b="1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Likely Outcomes Without Policy Adjustment: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62093"/>
              <a:ext cx="11175338" cy="3259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801" lvl="1" indent="-215900" algn="l">
                <a:lnSpc>
                  <a:spcPts val="28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Continued Israeli escalation with Iran, risking collapse of the peace plan.</a:t>
              </a:r>
            </a:p>
            <a:p>
              <a:pPr marL="431801" lvl="1" indent="-215900" algn="l">
                <a:lnSpc>
                  <a:spcPts val="28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Waning U.S. credibility with Arab and European partners.</a:t>
              </a:r>
            </a:p>
            <a:p>
              <a:pPr marL="431801" lvl="1" indent="-215900" algn="l">
                <a:lnSpc>
                  <a:spcPts val="28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Reduced influence over Israeli behavior post-Netanyahu.</a:t>
              </a:r>
            </a:p>
            <a:p>
              <a:pPr marL="431801" lvl="1" indent="-215900" algn="l">
                <a:lnSpc>
                  <a:spcPts val="28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Growing domestic costs for maintaining unconditional support.</a:t>
              </a:r>
            </a:p>
            <a:p>
              <a:pPr algn="l">
                <a:lnSpc>
                  <a:spcPts val="280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706637" y="1559650"/>
            <a:ext cx="9125543" cy="7167700"/>
          </a:xfrm>
          <a:custGeom>
            <a:avLst/>
            <a:gdLst/>
            <a:ahLst/>
            <a:cxnLst/>
            <a:rect l="l" t="t" r="r" b="b"/>
            <a:pathLst>
              <a:path w="9125543" h="7167700">
                <a:moveTo>
                  <a:pt x="0" y="0"/>
                </a:moveTo>
                <a:lnTo>
                  <a:pt x="9125544" y="0"/>
                </a:lnTo>
                <a:lnTo>
                  <a:pt x="9125544" y="7167700"/>
                </a:lnTo>
                <a:lnTo>
                  <a:pt x="0" y="7167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799313" y="0"/>
            <a:ext cx="3488687" cy="1198840"/>
          </a:xfrm>
          <a:custGeom>
            <a:avLst/>
            <a:gdLst/>
            <a:ahLst/>
            <a:cxnLst/>
            <a:rect l="l" t="t" r="r" b="b"/>
            <a:pathLst>
              <a:path w="3488687" h="1198840">
                <a:moveTo>
                  <a:pt x="0" y="0"/>
                </a:moveTo>
                <a:lnTo>
                  <a:pt x="3488687" y="0"/>
                </a:lnTo>
                <a:lnTo>
                  <a:pt x="3488687" y="1198840"/>
                </a:lnTo>
                <a:lnTo>
                  <a:pt x="0" y="11988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636847" y="1812607"/>
            <a:ext cx="4438576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Pros/Cons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60930" y="1512025"/>
            <a:ext cx="9198969" cy="8538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Option 1: Maintain Current Support</a:t>
            </a:r>
          </a:p>
          <a:p>
            <a:pPr algn="r">
              <a:lnSpc>
                <a:spcPts val="2940"/>
              </a:lnSpc>
            </a:pPr>
            <a:r>
              <a:rPr lang="en-US" sz="21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Pros</a:t>
            </a: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: Preserves stability and deterrence; avoids tensions.</a:t>
            </a:r>
          </a:p>
          <a:p>
            <a:pPr algn="r">
              <a:lnSpc>
                <a:spcPts val="2940"/>
              </a:lnSpc>
            </a:pPr>
            <a:r>
              <a:rPr lang="en-US" sz="21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Cons</a:t>
            </a: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: Undermines peace plan; signals unconditional alignment; weakens leverage.</a:t>
            </a:r>
          </a:p>
          <a:p>
            <a:pPr algn="r">
              <a:lnSpc>
                <a:spcPts val="2940"/>
              </a:lnSpc>
            </a:pPr>
            <a:r>
              <a:rPr lang="en-US" sz="21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Interagency</a:t>
            </a: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: Supported by DoD, some congressional Republicans; opposed by State Dept and allies.</a:t>
            </a:r>
          </a:p>
          <a:p>
            <a:pPr algn="r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Option 2: Targeted Conditionality on Military Aid</a:t>
            </a:r>
          </a:p>
          <a:p>
            <a:pPr algn="r">
              <a:lnSpc>
                <a:spcPts val="2940"/>
              </a:lnSpc>
            </a:pPr>
            <a:r>
              <a:rPr lang="en-US" sz="21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Pros</a:t>
            </a: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: Uses U.S. leverage; encourages compliance; aligns with U.S. public opinion.</a:t>
            </a:r>
          </a:p>
          <a:p>
            <a:pPr algn="r">
              <a:lnSpc>
                <a:spcPts val="2940"/>
              </a:lnSpc>
            </a:pPr>
            <a:r>
              <a:rPr lang="en-US" sz="21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Cons</a:t>
            </a: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: Israeli backlash; sensitivity regarding Iran deterrence.</a:t>
            </a:r>
          </a:p>
          <a:p>
            <a:pPr algn="r">
              <a:lnSpc>
                <a:spcPts val="2940"/>
              </a:lnSpc>
            </a:pPr>
            <a:r>
              <a:rPr lang="en-US" sz="21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Interagency</a:t>
            </a: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: Supported by State Dept; opposed by DoD; manageable with phased rollout.</a:t>
            </a:r>
          </a:p>
          <a:p>
            <a:pPr algn="r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Option 3: Multilateral Enforcement (UN + Gulf States)</a:t>
            </a:r>
          </a:p>
          <a:p>
            <a:pPr algn="r">
              <a:lnSpc>
                <a:spcPts val="2940"/>
              </a:lnSpc>
            </a:pPr>
            <a:r>
              <a:rPr lang="en-US" sz="21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Pros</a:t>
            </a: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: Burden-sharing; boosts credibility; reduces U.S. political exposure.</a:t>
            </a:r>
          </a:p>
          <a:p>
            <a:pPr algn="r">
              <a:lnSpc>
                <a:spcPts val="2940"/>
              </a:lnSpc>
            </a:pPr>
            <a:r>
              <a:rPr lang="en-US" sz="21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Cons</a:t>
            </a: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: Heavy coordination; Israel resists expanded UN role.</a:t>
            </a:r>
          </a:p>
          <a:p>
            <a:pPr algn="r">
              <a:lnSpc>
                <a:spcPts val="2940"/>
              </a:lnSpc>
            </a:pPr>
            <a:r>
              <a:rPr lang="en-US" sz="21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Interagency</a:t>
            </a: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: Supported by State/USAID; mixed DoD.</a:t>
            </a:r>
          </a:p>
          <a:p>
            <a:pPr algn="r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Option 4: Treat Israel as a “Normal Ally”</a:t>
            </a:r>
          </a:p>
          <a:p>
            <a:pPr algn="r">
              <a:lnSpc>
                <a:spcPts val="2940"/>
              </a:lnSpc>
            </a:pPr>
            <a:r>
              <a:rPr lang="en-US" sz="21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Pros</a:t>
            </a: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: Restores U.S. autonomy; reduces domestic political costs; addresses polarization.</a:t>
            </a:r>
          </a:p>
          <a:p>
            <a:pPr algn="r">
              <a:lnSpc>
                <a:spcPts val="2940"/>
              </a:lnSpc>
            </a:pPr>
            <a:r>
              <a:rPr lang="en-US" sz="21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Cons</a:t>
            </a: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: Politically sensitive in Congress; requires gradual shift.</a:t>
            </a:r>
          </a:p>
          <a:p>
            <a:pPr algn="r">
              <a:lnSpc>
                <a:spcPts val="2940"/>
              </a:lnSpc>
            </a:pPr>
            <a:r>
              <a:rPr lang="en-US" sz="21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Interagency</a:t>
            </a:r>
            <a:r>
              <a:rPr lang="en-US" sz="21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: Quiet support from some; opposed by congressional Israel advocates.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64" b="-3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456423" y="1883102"/>
            <a:ext cx="3802877" cy="1486579"/>
          </a:xfrm>
          <a:custGeom>
            <a:avLst/>
            <a:gdLst/>
            <a:ahLst/>
            <a:cxnLst/>
            <a:rect l="l" t="t" r="r" b="b"/>
            <a:pathLst>
              <a:path w="3802877" h="1486579">
                <a:moveTo>
                  <a:pt x="0" y="0"/>
                </a:moveTo>
                <a:lnTo>
                  <a:pt x="3802877" y="0"/>
                </a:lnTo>
                <a:lnTo>
                  <a:pt x="3802877" y="1486579"/>
                </a:lnTo>
                <a:lnTo>
                  <a:pt x="0" y="14865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055907" y="4218713"/>
            <a:ext cx="7203393" cy="152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808"/>
              </a:lnSpc>
              <a:spcBef>
                <a:spcPct val="0"/>
              </a:spcBef>
            </a:pPr>
            <a:r>
              <a:rPr lang="en-US" sz="5808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Final Recommendation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38218" y="981075"/>
            <a:ext cx="432108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39"/>
              </a:lnSpc>
            </a:pPr>
            <a:r>
              <a:rPr lang="en-US" sz="20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04/04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20233"/>
            <a:ext cx="9228238" cy="6968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8"/>
              </a:lnSpc>
            </a:pPr>
            <a:r>
              <a:rPr lang="en-US" sz="207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We recommend a hybrid approach combining:</a:t>
            </a:r>
          </a:p>
          <a:p>
            <a:pPr marL="446997" lvl="1" indent="-223499" algn="just">
              <a:lnSpc>
                <a:spcPts val="2898"/>
              </a:lnSpc>
              <a:buAutoNum type="arabicPeriod"/>
            </a:pPr>
            <a:r>
              <a:rPr lang="en-US" sz="207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Targeted conditionality on U.S. military assistance to ensure compliance with the 20-point peace plan.</a:t>
            </a:r>
          </a:p>
          <a:p>
            <a:pPr marL="446997" lvl="1" indent="-223499" algn="just">
              <a:lnSpc>
                <a:spcPts val="2898"/>
              </a:lnSpc>
              <a:buAutoNum type="arabicPeriod"/>
            </a:pPr>
            <a:r>
              <a:rPr lang="en-US" sz="207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Multilateral enforcement mechanisms coordinated with the UN, Qatar, Saudi Arabia, and the UAE.</a:t>
            </a:r>
          </a:p>
          <a:p>
            <a:pPr marL="446997" lvl="1" indent="-223499" algn="just">
              <a:lnSpc>
                <a:spcPts val="2898"/>
              </a:lnSpc>
              <a:buAutoNum type="arabicPeriod"/>
            </a:pPr>
            <a:r>
              <a:rPr lang="en-US" sz="207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 phased shift toward a “normal ally” framework to restore U.S. strategic autonomy and credibility.</a:t>
            </a:r>
          </a:p>
          <a:p>
            <a:pPr algn="just">
              <a:lnSpc>
                <a:spcPts val="2898"/>
              </a:lnSpc>
            </a:pPr>
            <a:endParaRPr lang="en-US" sz="207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2898"/>
              </a:lnSpc>
            </a:pPr>
            <a:r>
              <a:rPr lang="en-US" sz="207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Obstacles</a:t>
            </a:r>
          </a:p>
          <a:p>
            <a:pPr marL="446997" lvl="1" indent="-223499" algn="just">
              <a:lnSpc>
                <a:spcPts val="2898"/>
              </a:lnSpc>
              <a:buAutoNum type="arabicPeriod"/>
            </a:pPr>
            <a:r>
              <a:rPr lang="en-US" sz="207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Israeli political backlash</a:t>
            </a:r>
          </a:p>
          <a:p>
            <a:pPr marL="446997" lvl="1" indent="-223499" algn="just">
              <a:lnSpc>
                <a:spcPts val="2898"/>
              </a:lnSpc>
              <a:buAutoNum type="arabicPeriod"/>
            </a:pPr>
            <a:r>
              <a:rPr lang="en-US" sz="207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Congressional resistance from pro-Israel members</a:t>
            </a:r>
          </a:p>
          <a:p>
            <a:pPr marL="446997" lvl="1" indent="-223499" algn="just">
              <a:lnSpc>
                <a:spcPts val="2898"/>
              </a:lnSpc>
              <a:buAutoNum type="arabicPeriod"/>
            </a:pPr>
            <a:r>
              <a:rPr lang="en-US" sz="207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Regional sensitivity around UN involvement</a:t>
            </a:r>
          </a:p>
          <a:p>
            <a:pPr algn="just">
              <a:lnSpc>
                <a:spcPts val="2898"/>
              </a:lnSpc>
            </a:pPr>
            <a:endParaRPr lang="en-US" sz="207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2898"/>
              </a:lnSpc>
            </a:pPr>
            <a:r>
              <a:rPr lang="en-US" sz="207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How to Overcome Them</a:t>
            </a:r>
          </a:p>
          <a:p>
            <a:pPr marL="446997" lvl="1" indent="-223499" algn="just">
              <a:lnSpc>
                <a:spcPts val="2898"/>
              </a:lnSpc>
              <a:buAutoNum type="arabicPeriod"/>
            </a:pPr>
            <a:r>
              <a:rPr lang="en-US" sz="207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Implement conditionality gradually with clear security assurances</a:t>
            </a:r>
          </a:p>
          <a:p>
            <a:pPr marL="446997" lvl="1" indent="-223499" algn="just">
              <a:lnSpc>
                <a:spcPts val="2898"/>
              </a:lnSpc>
              <a:buAutoNum type="arabicPeriod"/>
            </a:pPr>
            <a:r>
              <a:rPr lang="en-US" sz="207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Conduct quiet congressional outreach before public rollout</a:t>
            </a:r>
          </a:p>
          <a:p>
            <a:pPr marL="446997" lvl="1" indent="-223499" algn="just">
              <a:lnSpc>
                <a:spcPts val="2898"/>
              </a:lnSpc>
              <a:spcBef>
                <a:spcPct val="0"/>
              </a:spcBef>
              <a:buAutoNum type="arabicPeriod"/>
            </a:pPr>
            <a:r>
              <a:rPr lang="en-US" sz="207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Coordinate closely with Gulf partners to distribute political and diplomatic costs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1012" y="7984087"/>
            <a:ext cx="16808288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Deputies Committee Ask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399" b="1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We request authorization to forward this strategy to the President as the recommended U.S. approach to managing Israel policy in the post-Netanyahu era.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399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Custom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Archivo Black</vt:lpstr>
      <vt:lpstr>Garet Bold</vt:lpstr>
      <vt:lpstr>Calibri</vt:lpstr>
      <vt:lpstr>Garet Light</vt:lpstr>
      <vt:lpstr>Arial</vt:lpstr>
      <vt:lpstr>Garet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IRP 402 Briefing Slides Gabel</dc:title>
  <dc:creator>Fulton</dc:creator>
  <cp:lastModifiedBy>Fulton A</cp:lastModifiedBy>
  <cp:revision>1</cp:revision>
  <dcterms:created xsi:type="dcterms:W3CDTF">2006-08-16T00:00:00Z</dcterms:created>
  <dcterms:modified xsi:type="dcterms:W3CDTF">2025-12-04T00:15:58Z</dcterms:modified>
  <dc:identifier>DAG6X3mZq6I</dc:identifier>
</cp:coreProperties>
</file>