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85B9A5-002D-AD4A-B512-78EAAD336E0D}" v="76" dt="2026-04-23T13:45:23.4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0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BA2E1-DA4C-32B4-6A18-A76DA569E5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2FD04D-5AFB-1BC5-D3F5-AC0BAC543A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7C8D8-7E75-9963-DEA0-E337AAA7E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F2767-D8CA-CE48-A33B-D0C99825CCF0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6E05B-38E4-13D0-2F27-84043DE0E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F8DE2-C1D9-F129-2027-92B13E12E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B41C2-E040-034A-9163-F4051DB19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456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D86B7-BEC6-0FC1-675D-57A0541DC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AF2267-E744-AC81-5026-3B8820D542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06E166-B81B-B0EA-5EC3-F07712141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F2767-D8CA-CE48-A33B-D0C99825CCF0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370658-344C-2CE0-4537-FA378281E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3A318-FBC6-75F2-7019-1312131F3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B41C2-E040-034A-9163-F4051DB19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810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4200D6-6B36-4E7C-9F3E-6884DCE715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6A8CF8-B4C7-1D0F-D39F-3594FA0B2D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F1178-D750-C9DB-A413-9B38854D9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F2767-D8CA-CE48-A33B-D0C99825CCF0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D0A8CE-D670-DC0E-8201-D8CCCB7F2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38D06-1094-3855-CF33-F450FC825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B41C2-E040-034A-9163-F4051DB19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375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0033D-2A44-2C3F-2224-AC0CC41A1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1F958-756E-7A69-A0B4-A95A9F6C1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15A13-E982-E98E-4FA2-84B52D230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F2767-D8CA-CE48-A33B-D0C99825CCF0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FE46D-353B-E95E-B0C7-14CDF70F8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516C17-088B-A3CA-4F76-D8F305EDE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B41C2-E040-034A-9163-F4051DB19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647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04E6D-2493-00A2-ED37-D77CEDD17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15849A-7F17-8773-241D-A15542F90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43AC5-251B-CE84-702B-A80052EE9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F2767-D8CA-CE48-A33B-D0C99825CCF0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FC3A5-7E03-7FC0-51CC-04141102C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3B82F-A8DB-6C15-9B91-436EEE0DE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B41C2-E040-034A-9163-F4051DB19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169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F027D-CAA9-0CB1-890B-65CDEF247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5006D-1BED-938A-BAC4-08A4D88E6A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D88EAC-84B6-9B34-FF37-A00F89A4D3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5D513-63C5-4EAA-E683-D0833CED9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F2767-D8CA-CE48-A33B-D0C99825CCF0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C667BE-A501-17BC-073D-78849612D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5EF9CF-07B7-A396-3ED3-3B115A4AD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B41C2-E040-034A-9163-F4051DB19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877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75CC6-6D3B-18A8-0F17-468EDC59C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6EEF7-EB5E-F6AC-E7D8-637FF6BEB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426F9D-6152-5EC1-29AC-F35DBF7C55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D44FF8-DB22-EC3A-C802-60CE05CD80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36AAF8-C5CE-CA16-9392-2FE009B9B8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BE94F0-B1C2-50F5-AD51-DBCFB5378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F2767-D8CA-CE48-A33B-D0C99825CCF0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0B3AD1-F30D-005F-E5C9-EB973187B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D287DC-9E3F-6C63-2C94-A31797DBA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B41C2-E040-034A-9163-F4051DB19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340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C40F2-F4AE-9E18-DC5A-32F786AC2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0F453E-7E99-AFA4-FB58-5DD036E3E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F2767-D8CA-CE48-A33B-D0C99825CCF0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8295C5-046D-C176-7B06-838BA7310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1A567E-3600-C4D3-74B4-B16BA350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B41C2-E040-034A-9163-F4051DB19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037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3376C2-F281-6591-CC45-226D65D84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F2767-D8CA-CE48-A33B-D0C99825CCF0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EA098E-3837-55B6-9D04-001CEEA65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9D4733-814C-CD5E-2567-554D7B229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B41C2-E040-034A-9163-F4051DB19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210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D7E0A-2ADD-6FC8-DBC5-26107293D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A0C44-FA3F-7136-7332-E08CC7AC3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41B639-73B5-6AA7-DA5E-0787F5E22E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6C625E-9BD6-E18C-9D85-01B0A3C1B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F2767-D8CA-CE48-A33B-D0C99825CCF0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ECB462-40BA-066F-0558-FCC1B2C0A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D4A4F7-5B53-6B49-2F86-700DB3EC4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B41C2-E040-034A-9163-F4051DB19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881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D9626-9103-8D94-11E0-DB489967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B3D6BD-9184-8041-F167-08A8F730F8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6AD214-4E06-E1DC-2356-1D5B8C572B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8AE448-A68A-D0C3-C006-F77CD889E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F2767-D8CA-CE48-A33B-D0C99825CCF0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839078-0D9F-F30C-2EAA-B1D094AD9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BAA9E7-6BEF-13DE-0E83-6B7F9336A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B41C2-E040-034A-9163-F4051DB19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852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DA54CB-9F7B-5603-789D-814402017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F3A726-DC58-6FFB-F3C4-A99F413BC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C93AF-D1C3-2834-4722-7675D684FD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6F2767-D8CA-CE48-A33B-D0C99825CCF0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C8CAC-597F-E9EA-6F3C-D846CC37BE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2AF6A-30C7-36FB-45E1-B38B3D8CD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1B41C2-E040-034A-9163-F4051DB19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72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6ADCD-DFF1-967C-5B07-3ACDC22196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>
                <a:latin typeface="Merriweather SemiBold 18pt" pitchFamily="2" charset="77"/>
                <a:ea typeface="Merriweather SemiBold 18pt" pitchFamily="2" charset="77"/>
                <a:cs typeface="Merriweather SemiBold 18pt" pitchFamily="2" charset="77"/>
              </a:rPr>
              <a:t>Energy Diversity for Security and Competitiveness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FBC977-52C8-B3BB-C00E-5C4512FC60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62201"/>
            <a:ext cx="9144000" cy="1655762"/>
          </a:xfrm>
        </p:spPr>
        <p:txBody>
          <a:bodyPr/>
          <a:lstStyle/>
          <a:p>
            <a:r>
              <a:rPr lang="en-US">
                <a:latin typeface="Merriweather Light 18pt" pitchFamily="2" charset="77"/>
                <a:ea typeface="Merriweather Light 18pt" pitchFamily="2" charset="77"/>
                <a:cs typeface="Merriweather Light 18pt" pitchFamily="2" charset="77"/>
              </a:rPr>
              <a:t>By Emmett Gallardo and John Maley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FFB85CB-E94F-E977-5FB1-E4FCD88F377E}"/>
              </a:ext>
            </a:extLst>
          </p:cNvPr>
          <p:cNvCxnSpPr>
            <a:cxnSpLocks/>
          </p:cNvCxnSpPr>
          <p:nvPr/>
        </p:nvCxnSpPr>
        <p:spPr>
          <a:xfrm>
            <a:off x="3260993" y="4021157"/>
            <a:ext cx="576182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3865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BB6D4-50BF-8E2F-3723-F1711D2F9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Merriweather Medium 18pt" pitchFamily="2" charset="77"/>
                <a:ea typeface="Merriweather Medium 18pt" pitchFamily="2" charset="77"/>
                <a:cs typeface="Merriweather Medium 18pt" pitchFamily="2" charset="77"/>
              </a:rPr>
              <a:t>BLUF</a:t>
            </a:r>
            <a:r>
              <a:rPr lang="en-US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A8832-A787-D740-9AAE-DE5674969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84595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>
                <a:latin typeface="Merriweather Light 18pt" pitchFamily="2" charset="77"/>
                <a:ea typeface="Merriweather Light 18pt" pitchFamily="2" charset="77"/>
                <a:cs typeface="Merriweather Light 18pt" pitchFamily="2" charset="77"/>
              </a:rPr>
              <a:t>The energy sector represents a pressure point for geopolitical shocks and a key source of leverage in the future</a:t>
            </a:r>
          </a:p>
          <a:p>
            <a:pPr>
              <a:lnSpc>
                <a:spcPct val="150000"/>
              </a:lnSpc>
            </a:pPr>
            <a:r>
              <a:rPr lang="en-US">
                <a:latin typeface="Merriweather Light 18pt" pitchFamily="2" charset="77"/>
                <a:ea typeface="Merriweather Light 18pt" pitchFamily="2" charset="77"/>
                <a:cs typeface="Merriweather Light 18pt" pitchFamily="2" charset="77"/>
              </a:rPr>
              <a:t>Diversifying energy sourcing presents a viable option for protecting against these shocks</a:t>
            </a:r>
          </a:p>
          <a:p>
            <a:pPr>
              <a:lnSpc>
                <a:spcPct val="150000"/>
              </a:lnSpc>
            </a:pPr>
            <a:r>
              <a:rPr lang="en-US">
                <a:latin typeface="Merriweather Light 18pt" pitchFamily="2" charset="77"/>
                <a:ea typeface="Merriweather Light 18pt" pitchFamily="2" charset="77"/>
                <a:cs typeface="Merriweather Light 18pt" pitchFamily="2" charset="77"/>
              </a:rPr>
              <a:t>Solutions found using global economic leverage and domestic industrial policy</a:t>
            </a:r>
          </a:p>
          <a:p>
            <a:endParaRPr lang="en-US">
              <a:latin typeface="Merriweather Light 18pt" pitchFamily="2" charset="77"/>
              <a:ea typeface="Merriweather Light 18pt" pitchFamily="2" charset="77"/>
              <a:cs typeface="Merriweather Light 18pt" pitchFamily="2" charset="77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F35500C-DD38-6D57-2866-B30B39C3760D}"/>
              </a:ext>
            </a:extLst>
          </p:cNvPr>
          <p:cNvCxnSpPr>
            <a:cxnSpLocks/>
          </p:cNvCxnSpPr>
          <p:nvPr/>
        </p:nvCxnSpPr>
        <p:spPr>
          <a:xfrm>
            <a:off x="838199" y="1690688"/>
            <a:ext cx="10515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3341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2CE56-5F60-C9E6-6AC3-C4C486C53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439" y="365124"/>
            <a:ext cx="3349127" cy="857748"/>
          </a:xfrm>
          <a:ln>
            <a:solidFill>
              <a:schemeClr val="tx1"/>
            </a:solidFill>
          </a:ln>
        </p:spPr>
        <p:txBody>
          <a:bodyPr anchor="t"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u="sng">
                <a:latin typeface="Merriweather Light 18pt" pitchFamily="2" charset="77"/>
                <a:ea typeface="Merriweather Light 18pt" pitchFamily="2" charset="77"/>
                <a:cs typeface="Merriweather Light 18pt" pitchFamily="2" charset="77"/>
              </a:rPr>
              <a:t>Option Class 1:</a:t>
            </a:r>
            <a:endParaRPr lang="en-US" sz="1800" u="sng">
              <a:latin typeface="Merriweather Light 18pt" pitchFamily="2" charset="77"/>
              <a:ea typeface="Merriweather Light 18pt" pitchFamily="2" charset="77"/>
              <a:cs typeface="Merriweather Light 18pt" pitchFamily="2" charset="7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6BF383-1A30-48B4-F695-9993FFD97252}"/>
              </a:ext>
            </a:extLst>
          </p:cNvPr>
          <p:cNvSpPr txBox="1"/>
          <p:nvPr/>
        </p:nvSpPr>
        <p:spPr>
          <a:xfrm>
            <a:off x="8194101" y="1240132"/>
            <a:ext cx="3383398" cy="832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800" u="sng">
                <a:latin typeface="Merriweather Light 18pt" pitchFamily="2" charset="77"/>
                <a:ea typeface="Merriweather Light 18pt" pitchFamily="2" charset="77"/>
                <a:cs typeface="Merriweather Light 18pt" pitchFamily="2" charset="77"/>
              </a:rPr>
              <a:t>Option Class 3: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46BB56-750D-8757-7D5F-BADBB11915B0}"/>
              </a:ext>
            </a:extLst>
          </p:cNvPr>
          <p:cNvSpPr txBox="1"/>
          <p:nvPr/>
        </p:nvSpPr>
        <p:spPr>
          <a:xfrm>
            <a:off x="286439" y="1432193"/>
            <a:ext cx="3349127" cy="26468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>
                <a:latin typeface="Merriweather Light 18pt" pitchFamily="2" charset="77"/>
                <a:ea typeface="Merriweather Light 18pt" pitchFamily="2" charset="77"/>
                <a:cs typeface="Merriweather Light 18pt" pitchFamily="2" charset="77"/>
              </a:rPr>
              <a:t>Foreign Trade Leverage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400">
                <a:latin typeface="Merriweather Light 18pt" pitchFamily="2" charset="77"/>
                <a:ea typeface="Merriweather Light 18pt" pitchFamily="2" charset="77"/>
                <a:cs typeface="Merriweather Light 18pt" pitchFamily="2" charset="77"/>
              </a:rPr>
              <a:t>Border Carbon Adjustment Mechanism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400">
                <a:latin typeface="Merriweather Light 18pt" pitchFamily="2" charset="77"/>
                <a:ea typeface="Merriweather Light 18pt" pitchFamily="2" charset="77"/>
                <a:cs typeface="Merriweather Light 18pt" pitchFamily="2" charset="77"/>
              </a:rPr>
              <a:t>Preferential Trade Agreements</a:t>
            </a:r>
          </a:p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29FB42-6A73-CC52-25B9-A231515C9C97}"/>
              </a:ext>
            </a:extLst>
          </p:cNvPr>
          <p:cNvSpPr txBox="1"/>
          <p:nvPr/>
        </p:nvSpPr>
        <p:spPr>
          <a:xfrm>
            <a:off x="4098275" y="2164026"/>
            <a:ext cx="3349127" cy="335476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 anchor="ctr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solidFill>
                <a:schemeClr val="bg2"/>
              </a:solidFill>
              <a:latin typeface="Merriweather Light 18pt" pitchFamily="2" charset="77"/>
              <a:ea typeface="Merriweather Light 18pt" pitchFamily="2" charset="77"/>
              <a:cs typeface="Merriweather Light 18pt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bg2"/>
                </a:solidFill>
                <a:latin typeface="Merriweather Light 18pt" pitchFamily="2" charset="77"/>
                <a:ea typeface="Merriweather Light 18pt" pitchFamily="2" charset="77"/>
                <a:cs typeface="Merriweather Light 18pt" pitchFamily="2" charset="77"/>
              </a:rPr>
              <a:t>Domestic Regulation and Support</a:t>
            </a:r>
          </a:p>
          <a:p>
            <a:pPr marL="800100" lvl="1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bg2"/>
                </a:solidFill>
                <a:latin typeface="Merriweather Light 18pt" pitchFamily="2" charset="77"/>
                <a:ea typeface="Merriweather Light 18pt" pitchFamily="2" charset="77"/>
                <a:cs typeface="Merriweather Light 18pt" pitchFamily="2" charset="77"/>
              </a:rPr>
              <a:t>Subsidies for Renewables and Nuclear Generation</a:t>
            </a:r>
          </a:p>
          <a:p>
            <a:pPr marL="800100" lvl="1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bg2"/>
                </a:solidFill>
                <a:latin typeface="Merriweather Light 18pt" pitchFamily="2" charset="77"/>
                <a:ea typeface="Merriweather Light 18pt" pitchFamily="2" charset="77"/>
                <a:cs typeface="Merriweather Light 18pt" pitchFamily="2" charset="77"/>
              </a:rPr>
              <a:t>Quotas for integration during transmission upgrading</a:t>
            </a:r>
          </a:p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8F4DCA-3797-443F-718F-1849BFB60161}"/>
              </a:ext>
            </a:extLst>
          </p:cNvPr>
          <p:cNvSpPr txBox="1"/>
          <p:nvPr/>
        </p:nvSpPr>
        <p:spPr>
          <a:xfrm>
            <a:off x="4064003" y="1016085"/>
            <a:ext cx="3383399" cy="83221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800" u="sng">
                <a:solidFill>
                  <a:schemeClr val="bg2"/>
                </a:solidFill>
                <a:latin typeface="Merriweather Light 18pt" pitchFamily="2" charset="77"/>
                <a:ea typeface="Merriweather Light 18pt" pitchFamily="2" charset="77"/>
                <a:cs typeface="Merriweather Light 18pt" pitchFamily="2" charset="77"/>
              </a:rPr>
              <a:t>Option Class 2: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82FFBCD-9791-E340-381F-773234280493}"/>
              </a:ext>
            </a:extLst>
          </p:cNvPr>
          <p:cNvSpPr txBox="1"/>
          <p:nvPr/>
        </p:nvSpPr>
        <p:spPr>
          <a:xfrm>
            <a:off x="8194102" y="2522863"/>
            <a:ext cx="3349127" cy="31706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latin typeface="Merriweather Light 18pt" pitchFamily="2" charset="77"/>
              <a:ea typeface="Merriweather Light 18pt" pitchFamily="2" charset="77"/>
              <a:cs typeface="Merriweather Light 18pt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latin typeface="Merriweather Light 18pt" pitchFamily="2" charset="77"/>
                <a:ea typeface="Merriweather Light 18pt" pitchFamily="2" charset="77"/>
                <a:cs typeface="Merriweather Light 18pt" pitchFamily="2" charset="77"/>
              </a:rPr>
              <a:t>Environmental Regulation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400">
                <a:latin typeface="Merriweather Light 18pt" pitchFamily="2" charset="77"/>
                <a:ea typeface="Merriweather Light 18pt" pitchFamily="2" charset="77"/>
                <a:cs typeface="Merriweather Light 18pt" pitchFamily="2" charset="77"/>
              </a:rPr>
              <a:t>Set Goal Temperature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400">
                <a:latin typeface="Merriweather Light 18pt" pitchFamily="2" charset="77"/>
                <a:ea typeface="Merriweather Light 18pt" pitchFamily="2" charset="77"/>
                <a:cs typeface="Merriweather Light 18pt" pitchFamily="2" charset="77"/>
              </a:rPr>
              <a:t>Fossil Fuel and Natural Gas consumption limitations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400">
                <a:latin typeface="Merriweather Light 18pt" pitchFamily="2" charset="77"/>
                <a:ea typeface="Merriweather Light 18pt" pitchFamily="2" charset="77"/>
                <a:cs typeface="Merriweather Light 18pt" pitchFamily="2" charset="77"/>
              </a:rPr>
              <a:t>Reinstate Greenhouse Gas Regulation</a:t>
            </a:r>
          </a:p>
          <a:p>
            <a:pPr lvl="1">
              <a:lnSpc>
                <a:spcPct val="200000"/>
              </a:lnSpc>
            </a:pPr>
            <a:endParaRPr lang="en-US" sz="1400">
              <a:latin typeface="Merriweather Light 18pt" pitchFamily="2" charset="77"/>
              <a:ea typeface="Merriweather Light 18pt" pitchFamily="2" charset="77"/>
              <a:cs typeface="Merriweather Light 18p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21539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BDBE4-6965-22B2-4B64-DF804B574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>
                <a:latin typeface="Merriweather 18pt" pitchFamily="2" charset="77"/>
                <a:ea typeface="Merriweather 18pt" pitchFamily="2" charset="77"/>
                <a:cs typeface="Merriweather 18pt" pitchFamily="2" charset="77"/>
              </a:rPr>
              <a:t>Multi-Step Recommendation</a:t>
            </a:r>
            <a:r>
              <a:rPr lang="en-US"/>
              <a:t>:</a:t>
            </a:r>
          </a:p>
        </p:txBody>
      </p:sp>
      <p:pic>
        <p:nvPicPr>
          <p:cNvPr id="40" name="Content Placeholder 39">
            <a:extLst>
              <a:ext uri="{FF2B5EF4-FFF2-40B4-BE49-F238E27FC236}">
                <a16:creationId xmlns:a16="http://schemas.microsoft.com/office/drawing/2014/main" id="{D29B62DB-9F24-B15A-33C1-C7838D30DC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052726"/>
            <a:ext cx="10363200" cy="5805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060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4278a402-1a9e-4eb9-8414-ffb55a5fcf1e}" enabled="0" method="" siteId="{4278a402-1a9e-4eb9-8414-ffb55a5fcf1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Merriweather 18pt</vt:lpstr>
      <vt:lpstr>Merriweather Light 18pt</vt:lpstr>
      <vt:lpstr>Merriweather Medium 18pt</vt:lpstr>
      <vt:lpstr>Merriweather SemiBold 18pt</vt:lpstr>
      <vt:lpstr>Aptos</vt:lpstr>
      <vt:lpstr>Aptos Display</vt:lpstr>
      <vt:lpstr>Arial</vt:lpstr>
      <vt:lpstr>Office Theme</vt:lpstr>
      <vt:lpstr>Energy Diversity for Security and Competitiveness</vt:lpstr>
      <vt:lpstr>BLUF:</vt:lpstr>
      <vt:lpstr>PowerPoint Presentation</vt:lpstr>
      <vt:lpstr>Multi-Step Recommendation: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Emmett Gallardo</dc:creator>
  <cp:lastModifiedBy>Fulton Armstrong</cp:lastModifiedBy>
  <cp:revision>1</cp:revision>
  <dcterms:created xsi:type="dcterms:W3CDTF">2026-04-21T13:13:36Z</dcterms:created>
  <dcterms:modified xsi:type="dcterms:W3CDTF">2026-04-23T13:47:49Z</dcterms:modified>
</cp:coreProperties>
</file>