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3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44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9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280160" y="3657600"/>
            <a:ext cx="2560320" cy="2560320"/>
          </a:xfrm>
          <a:prstGeom prst="ellipse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955280" y="-822960"/>
            <a:ext cx="1645920" cy="1645920"/>
          </a:xfrm>
          <a:prstGeom prst="ellipse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11480" y="502920"/>
            <a:ext cx="365760" cy="365760"/>
          </a:xfrm>
          <a:prstGeom prst="ellipse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005840"/>
            <a:ext cx="91440" cy="1828800"/>
          </a:xfrm>
          <a:prstGeom prst="rect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463040" y="1005840"/>
            <a:ext cx="6217920" cy="3108960"/>
          </a:xfrm>
          <a:prstGeom prst="rect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645920" y="1280160"/>
            <a:ext cx="5852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POLICY BRIEF  ·  APRIL 2026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1645920" y="1645920"/>
            <a:ext cx="457200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578464" y="2377442"/>
            <a:ext cx="5852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600" b="1" u="sng" kern="0" spc="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DPRK AND WMD:</a:t>
            </a:r>
            <a:endParaRPr lang="en-US" sz="4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578464" y="3108961"/>
            <a:ext cx="58521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kern="0" spc="300" dirty="0">
                <a:solidFill>
                  <a:srgbClr val="FFFFFF"/>
                </a:solidFill>
                <a:ea typeface="Bebas Neue" pitchFamily="34" charset="-122"/>
                <a:cs typeface="Bebas Neue" pitchFamily="34" charset="-120"/>
              </a:rPr>
              <a:t>ILLICIT FINANCE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463040" y="4343400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300" dirty="0">
                <a:solidFill>
                  <a:srgbClr val="ED1C27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TEAM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377440" y="4343400"/>
            <a:ext cx="5852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Filippo Donà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822960" y="-822960"/>
            <a:ext cx="1645920" cy="1645920"/>
          </a:xfrm>
          <a:prstGeom prst="ellipse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321040" y="4343400"/>
            <a:ext cx="1645920" cy="1645920"/>
          </a:xfrm>
          <a:prstGeom prst="ellipse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02920" y="274320"/>
            <a:ext cx="7955280" cy="594360"/>
          </a:xfrm>
          <a:prstGeom prst="rect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" y="274320"/>
            <a:ext cx="7955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kern="0" spc="400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BOTTOM LINE UP FRONT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502920" y="1097280"/>
            <a:ext cx="7955280" cy="1097280"/>
          </a:xfrm>
          <a:prstGeom prst="rect">
            <a:avLst/>
          </a:prstGeom>
          <a:solidFill>
            <a:srgbClr val="F4F4F4"/>
          </a:solidFill>
          <a:ln w="12700">
            <a:solidFill>
              <a:srgbClr val="F4F4F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02920" y="1097280"/>
            <a:ext cx="146304" cy="1097280"/>
          </a:xfrm>
          <a:prstGeom prst="rect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22960" y="1097280"/>
            <a:ext cx="7498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 Korea has built a sanctions-proof digital revenue system that directly funds its missile program. U.S. policy and International sanctions, both built for a physical-asset world, are reactive and fragmented. Closing the gap requires pressing global enforcement, additional domestic legislation in the near term, and a parallel diplomatic track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02920" y="2423160"/>
            <a:ext cx="7955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kern="0" spc="300" dirty="0">
                <a:solidFill>
                  <a:srgbClr val="024FA2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WHAT THE DATA SHOWS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02920" y="2715768"/>
            <a:ext cx="7955280" cy="0"/>
          </a:xfrm>
          <a:prstGeom prst="line">
            <a:avLst/>
          </a:prstGeom>
          <a:noFill/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" y="2834640"/>
            <a:ext cx="39319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700"/>
              </a:spcAft>
              <a:buSzPct val="100000"/>
              <a:buChar char="■"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$6.75B stolen via crypto to date, directly funding WMD</a:t>
            </a:r>
            <a:endParaRPr lang="en-US" sz="1050" dirty="0"/>
          </a:p>
          <a:p>
            <a:pPr marL="342900" indent="-342900" algn="l">
              <a:spcAft>
                <a:spcPts val="700"/>
              </a:spcAft>
              <a:buSzPct val="100000"/>
              <a:buChar char="■"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60,000+ North Korean workers placed abroad. +225% in Western Firms in 2025; 300+ U.S. companies, including S&amp;P 500 firms, unknowingly hired them.</a:t>
            </a:r>
          </a:p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Russia vetoed renewal of the UN monitoring body in April 2024; China actively shields North Korea at the UN Security Council</a:t>
            </a:r>
            <a:endParaRPr lang="en-US" sz="1050" dirty="0"/>
          </a:p>
          <a:p>
            <a:pPr marL="342900" indent="-342900">
              <a:spcAft>
                <a:spcPts val="700"/>
              </a:spcAft>
              <a:buSzPct val="100000"/>
              <a:buChar char="■"/>
            </a:pP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 19 Chinese banks are used to launder North Korean funds</a:t>
            </a:r>
            <a:endParaRPr lang="en-US" sz="1050" dirty="0"/>
          </a:p>
          <a:p>
            <a:pPr algn="l">
              <a:spcAft>
                <a:spcPts val="700"/>
              </a:spcAft>
              <a:buSzPct val="100000"/>
            </a:pPr>
            <a:endParaRPr lang="en-US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C10EF5-103F-54DB-FDE9-2FC3AF0C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61" y="2252054"/>
            <a:ext cx="3805159" cy="2536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822960" y="-822960"/>
            <a:ext cx="1645920" cy="1645920"/>
          </a:xfrm>
          <a:prstGeom prst="ellipse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321040" y="4343400"/>
            <a:ext cx="1645920" cy="1645920"/>
          </a:xfrm>
          <a:prstGeom prst="ellipse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8732520" y="274320"/>
            <a:ext cx="256032" cy="256032"/>
          </a:xfrm>
          <a:prstGeom prst="ellipse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02920" y="228600"/>
            <a:ext cx="7955280" cy="594360"/>
          </a:xfrm>
          <a:prstGeom prst="rect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228600"/>
            <a:ext cx="7955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kern="0" spc="400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PATH FORWARD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502920" y="868680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options to counter North Korea's digital sanctions evasion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74320" y="1234440"/>
            <a:ext cx="2743200" cy="3063240"/>
          </a:xfrm>
          <a:prstGeom prst="rect">
            <a:avLst/>
          </a:prstGeom>
          <a:solidFill>
            <a:srgbClr val="9E0200"/>
          </a:solidFill>
          <a:ln w="12700">
            <a:solidFill>
              <a:srgbClr val="ED1C27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38912" y="128016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01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438912" y="1691640"/>
            <a:ext cx="24140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FFFFFF"/>
                </a:solidFill>
                <a:latin typeface="Bebas Neue" pitchFamily="34" charset="0"/>
              </a:rPr>
              <a:t>ENFORCE Globally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438912" y="2090228"/>
            <a:ext cx="502920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38912" y="2217420"/>
            <a:ext cx="241401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Freeze wallets, and sanction foreign banks</a:t>
            </a:r>
          </a:p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Wingdings" pitchFamily="2" charset="2"/>
              </a:rPr>
              <a:t>Enhance resources and coordination of enforcement bodies (FBI, Treasury); Target i</a:t>
            </a: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 synchronized waves, not one at a time</a:t>
            </a:r>
          </a:p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access to U.S. dollar payments as leverage against foreign actors who do not cooperate in investigations</a:t>
            </a:r>
          </a:p>
        </p:txBody>
      </p:sp>
      <p:sp>
        <p:nvSpPr>
          <p:cNvPr id="13" name="Shape 11"/>
          <p:cNvSpPr/>
          <p:nvPr/>
        </p:nvSpPr>
        <p:spPr>
          <a:xfrm>
            <a:off x="274320" y="3931920"/>
            <a:ext cx="2743200" cy="3657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11480" y="393192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kern="0" spc="200" dirty="0">
                <a:solidFill>
                  <a:srgbClr val="ED1C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0–6 MONTHS</a:t>
            </a: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</a:t>
            </a:r>
            <a:r>
              <a:rPr lang="en-US" sz="95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new laws needed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3154680" y="1234440"/>
            <a:ext cx="2743200" cy="3063240"/>
          </a:xfrm>
          <a:prstGeom prst="rect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319272" y="128016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02</a:t>
            </a:r>
            <a:endParaRPr lang="en-US" sz="3000" dirty="0"/>
          </a:p>
        </p:txBody>
      </p:sp>
      <p:sp>
        <p:nvSpPr>
          <p:cNvPr id="17" name="Text 15"/>
          <p:cNvSpPr/>
          <p:nvPr/>
        </p:nvSpPr>
        <p:spPr>
          <a:xfrm>
            <a:off x="3319272" y="1691640"/>
            <a:ext cx="255117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FFFFFF"/>
                </a:solidFill>
                <a:latin typeface="Bebas Neue" pitchFamily="34" charset="0"/>
              </a:rPr>
              <a:t>LEGISLATE domestically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3291840" y="2090678"/>
            <a:ext cx="502920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291840" y="2217420"/>
            <a:ext cx="241401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500"/>
              </a:spcAft>
              <a:buSzPct val="100000"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 money-laundering rules beyond banks and large exchanges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Delegate verification to private sector, punish by exclusion from USD</a:t>
            </a:r>
          </a:p>
          <a:p>
            <a:pPr marL="342900" indent="-342900">
              <a:spcAft>
                <a:spcPts val="500"/>
              </a:spcAft>
              <a:buSzPct val="100000"/>
              <a:buFontTx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Enhanced verification for prospective workers. Require hiring and freelance platforms to verify worker identities</a:t>
            </a:r>
          </a:p>
        </p:txBody>
      </p:sp>
      <p:sp>
        <p:nvSpPr>
          <p:cNvPr id="20" name="Shape 18"/>
          <p:cNvSpPr/>
          <p:nvPr/>
        </p:nvSpPr>
        <p:spPr>
          <a:xfrm>
            <a:off x="3154680" y="3931920"/>
            <a:ext cx="2743200" cy="3657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3291840" y="393192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kern="0" spc="200" dirty="0">
                <a:solidFill>
                  <a:srgbClr val="024F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6–18 MONTHS</a:t>
            </a: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</a:t>
            </a:r>
            <a:r>
              <a:rPr lang="en-US" sz="95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Protects U.S. business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6035040" y="1234440"/>
            <a:ext cx="2743200" cy="3063240"/>
          </a:xfrm>
          <a:prstGeom prst="rect">
            <a:avLst/>
          </a:prstGeom>
          <a:solidFill>
            <a:srgbClr val="9E0200"/>
          </a:solidFill>
          <a:ln w="12700">
            <a:solidFill>
              <a:srgbClr val="ED1C27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199632" y="128016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03</a:t>
            </a:r>
            <a:endParaRPr lang="en-US" sz="3000" dirty="0"/>
          </a:p>
        </p:txBody>
      </p:sp>
      <p:sp>
        <p:nvSpPr>
          <p:cNvPr id="24" name="Text 22"/>
          <p:cNvSpPr/>
          <p:nvPr/>
        </p:nvSpPr>
        <p:spPr>
          <a:xfrm>
            <a:off x="6199632" y="1691640"/>
            <a:ext cx="24140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b="1" kern="0" spc="200" dirty="0">
                <a:solidFill>
                  <a:srgbClr val="FFFFFF"/>
                </a:solidFill>
                <a:latin typeface="Bebas Neue" pitchFamily="34" charset="0"/>
              </a:rPr>
              <a:t>TALK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6172200" y="2090228"/>
            <a:ext cx="502920" cy="0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199632" y="2223042"/>
            <a:ext cx="2414016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500"/>
              </a:spcAft>
              <a:buSzPct val="100000"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 Options 1 + 2 as conditions for a credible deal</a:t>
            </a:r>
            <a:endParaRPr lang="en-US" sz="1000" dirty="0"/>
          </a:p>
          <a:p>
            <a:pPr marL="342900" indent="-342900" algn="l">
              <a:spcAft>
                <a:spcPts val="500"/>
              </a:spcAft>
              <a:buSzPct val="100000"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 any sanctions relief to a verifiable stop of crypto theft. </a:t>
            </a:r>
          </a:p>
          <a:p>
            <a:pPr marL="342900" indent="-342900" algn="l">
              <a:spcAft>
                <a:spcPts val="500"/>
              </a:spcAft>
              <a:buSzPct val="100000"/>
              <a:buChar char="■"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Coordinate with PRC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6035040" y="3931920"/>
            <a:ext cx="2743200" cy="3657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6172200" y="393192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50" b="1" kern="0" spc="200" dirty="0">
                <a:solidFill>
                  <a:srgbClr val="ED1C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PARALLEL</a:t>
            </a:r>
            <a:r>
              <a:rPr lang="en-US" sz="10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</a:t>
            </a:r>
            <a:r>
              <a:rPr lang="en-US" sz="95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Condition-based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0" y="4407408"/>
            <a:ext cx="182880" cy="736092"/>
          </a:xfrm>
          <a:prstGeom prst="rect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365760" y="4407408"/>
            <a:ext cx="8595360" cy="736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300" dirty="0">
                <a:solidFill>
                  <a:srgbClr val="ED1C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Authorize Options 1 + 2 as an integrated package now. Run Option 3 in parallel as diplomatic framing.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822960" y="-822960"/>
            <a:ext cx="1645920" cy="1645920"/>
          </a:xfrm>
          <a:prstGeom prst="ellipse">
            <a:avLst/>
          </a:prstGeom>
          <a:solidFill>
            <a:srgbClr val="ED1C27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321040" y="4343400"/>
            <a:ext cx="1645920" cy="1645920"/>
          </a:xfrm>
          <a:prstGeom prst="ellipse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02920" y="274320"/>
            <a:ext cx="7955280" cy="594360"/>
          </a:xfrm>
          <a:prstGeom prst="rect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" y="274320"/>
            <a:ext cx="79552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kern="0" spc="400" dirty="0">
                <a:solidFill>
                  <a:srgbClr val="FFFFFF"/>
                </a:solidFill>
                <a:latin typeface="Bebas Neue" pitchFamily="34" charset="0"/>
              </a:rPr>
              <a:t>Recommendation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228600" y="1033272"/>
            <a:ext cx="2743200" cy="3977640"/>
          </a:xfrm>
          <a:prstGeom prst="rect">
            <a:avLst/>
          </a:prstGeom>
          <a:solidFill>
            <a:srgbClr val="F4F4F4"/>
          </a:solidFill>
          <a:ln w="12700">
            <a:solidFill>
              <a:srgbClr val="F4F4F4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52584" y="1040392"/>
            <a:ext cx="2743200" cy="797552"/>
          </a:xfrm>
          <a:prstGeom prst="rect">
            <a:avLst/>
          </a:prstGeom>
          <a:solidFill>
            <a:srgbClr val="9E0200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11480" y="1124712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01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822960" y="1124712"/>
            <a:ext cx="21488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200" dirty="0">
                <a:solidFill>
                  <a:srgbClr val="FFFFFF"/>
                </a:solidFill>
                <a:latin typeface="Bebas Neue" pitchFamily="34" charset="0"/>
              </a:rPr>
              <a:t>ENFORCE GLOBALLY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11480" y="187452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1A1A1A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0–6 MONTHS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11480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0F8A3A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+  PROS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10730" y="2442647"/>
            <a:ext cx="246888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Uses intelligence we already have</a:t>
            </a:r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Uses existing laws. Works immediately</a:t>
            </a:r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Increases cost and risk of theft</a:t>
            </a:r>
          </a:p>
          <a:p>
            <a:pPr marL="342900" indent="-342900">
              <a:spcAft>
                <a:spcPts val="400"/>
              </a:spcAft>
              <a:buSzPct val="100000"/>
              <a:buFontTx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USD and EUR clearing have global reach. US would lead intl. efforts</a:t>
            </a:r>
            <a:endParaRPr lang="en-US" sz="950" dirty="0"/>
          </a:p>
          <a:p>
            <a:pPr algn="l">
              <a:spcAft>
                <a:spcPts val="400"/>
              </a:spcAft>
              <a:buSzPct val="100000"/>
            </a:pP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400612" y="3503351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ED1C27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—  CONS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00612" y="3841679"/>
            <a:ext cx="2468880" cy="922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a commitment to sustained tempo</a:t>
            </a:r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cs typeface="Calibri" pitchFamily="34" charset="-120"/>
              </a:rPr>
              <a:t>Reactive, and DPRK reacts faster</a:t>
            </a:r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cs typeface="Calibri" pitchFamily="34" charset="-120"/>
              </a:rPr>
              <a:t>Cannot force foreign banks into compliance with existing laws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3154680" y="1051560"/>
            <a:ext cx="2743200" cy="3977640"/>
          </a:xfrm>
          <a:prstGeom prst="rect">
            <a:avLst/>
          </a:prstGeom>
          <a:solidFill>
            <a:srgbClr val="F4F4F4"/>
          </a:solidFill>
          <a:ln w="12700">
            <a:solidFill>
              <a:srgbClr val="F4F4F4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3154680" y="1051560"/>
            <a:ext cx="2743200" cy="777240"/>
          </a:xfrm>
          <a:prstGeom prst="rect">
            <a:avLst/>
          </a:prstGeom>
          <a:solidFill>
            <a:srgbClr val="024FA2"/>
          </a:solidFill>
          <a:ln w="12700">
            <a:solidFill>
              <a:srgbClr val="024F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291840" y="1124712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02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3681584" y="1124712"/>
            <a:ext cx="221629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200" dirty="0">
                <a:solidFill>
                  <a:srgbClr val="FFFFFF"/>
                </a:solidFill>
                <a:latin typeface="Bebas Neue" pitchFamily="34" charset="0"/>
              </a:rPr>
              <a:t>LEGISLATE DOMESTICALLY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291840" y="187452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1A1A1A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6–18 MONTHS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291840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0F8A3A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+  PROS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291840" y="2423160"/>
            <a:ext cx="246888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Shifts compliance cost from government to industry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FontTx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Extends rules to the platforms the DPRK actually uses</a:t>
            </a:r>
          </a:p>
          <a:p>
            <a:pPr marL="342900" indent="-342900">
              <a:spcAft>
                <a:spcPts val="400"/>
              </a:spcAft>
              <a:buSzPct val="100000"/>
              <a:buFontTx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Closes the system, so new bad actors are covered automatically</a:t>
            </a:r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endParaRPr lang="en-US" sz="950" dirty="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algn="l">
              <a:spcAft>
                <a:spcPts val="400"/>
              </a:spcAft>
              <a:buSzPct val="100000"/>
            </a:pP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3246120" y="3442116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ED1C27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—  CONS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3291840" y="3743868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Rulemaking can be a lengthy process</a:t>
            </a:r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Must be designed to be compatible with current deregulation regime</a:t>
            </a:r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endParaRPr lang="en-US" sz="950" dirty="0"/>
          </a:p>
        </p:txBody>
      </p:sp>
      <p:sp>
        <p:nvSpPr>
          <p:cNvPr id="24" name="Shape 22"/>
          <p:cNvSpPr/>
          <p:nvPr/>
        </p:nvSpPr>
        <p:spPr>
          <a:xfrm>
            <a:off x="6035040" y="1040392"/>
            <a:ext cx="2743200" cy="3977640"/>
          </a:xfrm>
          <a:prstGeom prst="rect">
            <a:avLst/>
          </a:prstGeom>
          <a:solidFill>
            <a:srgbClr val="F4F4F4"/>
          </a:solidFill>
          <a:ln w="12700">
            <a:solidFill>
              <a:srgbClr val="F4F4F4"/>
            </a:solidFill>
            <a:prstDash val="solid"/>
          </a:ln>
          <a:effectLst>
            <a:outerShdw blurRad="101600" dist="25400" dir="54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035040" y="1033272"/>
            <a:ext cx="2743200" cy="777240"/>
          </a:xfrm>
          <a:prstGeom prst="rect">
            <a:avLst/>
          </a:prstGeom>
          <a:solidFill>
            <a:srgbClr val="9E0200"/>
          </a:solidFill>
          <a:ln w="12700">
            <a:solidFill>
              <a:srgbClr val="ED1C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172200" y="1124712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03</a:t>
            </a:r>
            <a:endParaRPr lang="en-US" sz="3000" dirty="0"/>
          </a:p>
        </p:txBody>
      </p:sp>
      <p:sp>
        <p:nvSpPr>
          <p:cNvPr id="27" name="Text 25"/>
          <p:cNvSpPr/>
          <p:nvPr/>
        </p:nvSpPr>
        <p:spPr>
          <a:xfrm>
            <a:off x="6558196" y="1124712"/>
            <a:ext cx="208288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200" dirty="0">
                <a:solidFill>
                  <a:srgbClr val="FFFFFF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TALK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172200" y="187452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1A1A1A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PARALLEL TRACK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6172200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0F8A3A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+  PROS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6172200" y="2423160"/>
            <a:ext cx="246888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Converts enforcement into diplomatic leverage</a:t>
            </a:r>
            <a:endParaRPr lang="en-US" sz="950" dirty="0"/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Sets an achievable bar: cyber theft, not full denuclearization</a:t>
            </a:r>
            <a:endParaRPr lang="en-US" sz="950" dirty="0"/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cs typeface="Calibri" pitchFamily="34" charset="-120"/>
              </a:rPr>
              <a:t>Is easily reversible, but guarantees first steps toward normalization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6172200" y="3446913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ED1C27"/>
                </a:solidFill>
                <a:latin typeface="Bebas Neue" pitchFamily="34" charset="0"/>
                <a:ea typeface="Bebas Neue" pitchFamily="34" charset="-122"/>
                <a:cs typeface="Bebas Neue" pitchFamily="34" charset="-120"/>
              </a:rPr>
              <a:t>—  CONS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6172200" y="3712913"/>
            <a:ext cx="2468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Experts warn cyber theft is now strategically embedded in DPRK strategy</a:t>
            </a:r>
            <a:endParaRPr lang="en-US" sz="950" dirty="0"/>
          </a:p>
          <a:p>
            <a:pPr marL="342900" indent="-342900">
              <a:spcAft>
                <a:spcPts val="400"/>
              </a:spcAft>
              <a:buSzPct val="100000"/>
              <a:buFontTx/>
              <a:buChar char="■"/>
            </a:pPr>
            <a:r>
              <a:rPr lang="en-US" sz="9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Behavioral change not guaranteed, even with a deal. Deals historically degrade once relief is granted and supply chains adjust</a:t>
            </a:r>
          </a:p>
          <a:p>
            <a:pPr>
              <a:spcAft>
                <a:spcPts val="400"/>
              </a:spcAft>
              <a:buSzPct val="100000"/>
            </a:pPr>
            <a:endParaRPr lang="en-US" sz="950" dirty="0"/>
          </a:p>
          <a:p>
            <a:pPr marL="342900" indent="-342900" algn="l">
              <a:spcAft>
                <a:spcPts val="400"/>
              </a:spcAft>
              <a:buSzPct val="100000"/>
              <a:buChar char="■"/>
            </a:pPr>
            <a:endParaRPr lang="en-US" sz="950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9B1E163-C7BB-DF7C-6EB1-24770535DEE7}"/>
              </a:ext>
            </a:extLst>
          </p:cNvPr>
          <p:cNvSpPr/>
          <p:nvPr/>
        </p:nvSpPr>
        <p:spPr>
          <a:xfrm>
            <a:off x="1137237" y="2571750"/>
            <a:ext cx="3795913" cy="870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513</Words>
  <Application>Microsoft Office PowerPoint</Application>
  <PresentationFormat>On-screen Show (16:9)</PresentationFormat>
  <Paragraphs>70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Bebas Neue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DPRK Illicit Finance — Policy Brief</dc:title>
  <dc:subject>PptxGenJS Presentation</dc:subject>
  <dc:creator>Filippo Donà</dc:creator>
  <cp:lastModifiedBy>Fulton Armstrong</cp:lastModifiedBy>
  <cp:revision>5</cp:revision>
  <dcterms:created xsi:type="dcterms:W3CDTF">2026-04-23T04:10:19Z</dcterms:created>
  <dcterms:modified xsi:type="dcterms:W3CDTF">2026-04-23T13:42:56Z</dcterms:modified>
</cp:coreProperties>
</file>