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04DDCB-20AE-32AF-5198-265D1454E1B9}" v="24" dt="2026-04-22T02:22:01.540"/>
    <p1510:client id="{C9312C6A-F928-2C66-D429-6B17ACD4A143}" v="12" dt="2026-04-22T23:29:22.67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3" d="100"/>
          <a:sy n="123" d="100"/>
        </p:scale>
        <p:origin x="108" y="10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49953C-74BD-4F00-BDD0-4FA03770EBB3}" type="datetimeFigureOut">
              <a:t>4/22/2026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83E54-AAAB-4EBE-BDA9-168B2028C69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5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8B84B"/>
          </a:solidFill>
          <a:ln w="12700">
            <a:solidFill>
              <a:srgbClr val="E8B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905545"/>
            <a:ext cx="6858000" cy="192909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Adjusting U.S. Strategy Toward</a:t>
            </a:r>
            <a:endParaRPr lang="en-US" sz="3000" dirty="0"/>
          </a:p>
          <a:p>
            <a:pPr marL="0" indent="0" algn="l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China's Expanding Influence in Africa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411480" y="2380324"/>
            <a:ext cx="6858000" cy="102355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pPr marL="0" indent="0" algn="l">
              <a:buNone/>
            </a:pPr>
            <a:r>
              <a:rPr lang="en-US" sz="2400">
                <a:solidFill>
                  <a:srgbClr val="CADCFC"/>
                </a:solidFill>
                <a:latin typeface="Calibri"/>
                <a:ea typeface="Calibri"/>
                <a:cs typeface="Calibri"/>
              </a:rPr>
              <a:t>for the National Security Advisor</a:t>
            </a:r>
            <a:endParaRPr lang="en-US" sz="2400">
              <a:latin typeface="Calibri"/>
              <a:ea typeface="Calibri"/>
              <a:cs typeface="Calibri"/>
            </a:endParaRPr>
          </a:p>
        </p:txBody>
      </p:sp>
      <p:sp>
        <p:nvSpPr>
          <p:cNvPr id="5" name="Text 3"/>
          <p:cNvSpPr/>
          <p:nvPr/>
        </p:nvSpPr>
        <p:spPr>
          <a:xfrm>
            <a:off x="411480" y="3429000"/>
            <a:ext cx="6858000" cy="36576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ctr"/>
          <a:lstStyle/>
          <a:p>
            <a:r>
              <a:rPr lang="en-US" sz="2000" dirty="0">
                <a:solidFill>
                  <a:srgbClr val="A8B4C8"/>
                </a:solidFill>
                <a:latin typeface="Calibri"/>
                <a:ea typeface="Calibri"/>
                <a:cs typeface="Calibri"/>
              </a:rPr>
              <a:t>Kaiwen Liu &amp; Yvette Uwase</a:t>
            </a:r>
          </a:p>
        </p:txBody>
      </p:sp>
      <p:sp>
        <p:nvSpPr>
          <p:cNvPr id="6" name="Shape 4"/>
          <p:cNvSpPr/>
          <p:nvPr/>
        </p:nvSpPr>
        <p:spPr>
          <a:xfrm>
            <a:off x="411480" y="4297680"/>
            <a:ext cx="4572000" cy="54864"/>
          </a:xfrm>
          <a:prstGeom prst="rect">
            <a:avLst/>
          </a:prstGeom>
          <a:solidFill>
            <a:srgbClr val="E8B84B"/>
          </a:solidFill>
          <a:ln w="12700">
            <a:solidFill>
              <a:srgbClr val="E8B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U.S. Influence in Africa Is Falling Behind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463040"/>
            <a:ext cx="3931920" cy="320040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146304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China's Approach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2011680"/>
            <a:ext cx="3566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 and visible results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Infrastructure, jobs, and financing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Consistent long-term investment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Translates into political influence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resource access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Expanded into critical minerals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green technology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754880" y="1463040"/>
            <a:ext cx="393192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A"/>
            </a:solidFill>
            <a:prstDash val="solid"/>
          </a:ln>
          <a:effectLst>
            <a:outerShdw blurRad="101600" dist="381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54880" y="1463040"/>
            <a:ext cx="3931920" cy="502920"/>
          </a:xfrm>
          <a:prstGeom prst="rect">
            <a:avLst/>
          </a:prstGeom>
          <a:solidFill>
            <a:srgbClr val="D0D8EA"/>
          </a:solidFill>
          <a:ln w="12700">
            <a:solidFill>
              <a:srgbClr val="D0D8E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754880" y="1463040"/>
            <a:ext cx="3931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Current Approach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892040" y="2011680"/>
            <a:ext cx="3566160" cy="2468880"/>
          </a:xfrm>
          <a:prstGeom prst="rect">
            <a:avLst/>
          </a:prstGeom>
          <a:noFill/>
          <a:ln/>
        </p:spPr>
        <p:txBody>
          <a:bodyPr wrap="square" lIns="91440" tIns="45720" rIns="91440" bIns="4572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Governance, aid, institution-building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Slow delivery; rarely visible to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governments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Reducing engagement in key sectors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>
                <a:solidFill>
                  <a:srgbClr val="1A1A2E"/>
                </a:solidFill>
                <a:latin typeface="Calibri"/>
                <a:ea typeface="Calibri"/>
                <a:cs typeface="Calibri"/>
              </a:rPr>
              <a:t>Delivery gap, not a resource gap</a:t>
            </a:r>
            <a:endParaRPr lang="en-US" sz="1300">
              <a:latin typeface="Calibri"/>
              <a:ea typeface="Calibri"/>
              <a:cs typeface="Calibri"/>
            </a:endParaRPr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Programs like Power Africa exist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0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remain too small to compete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POLICY OPTIONS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85800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400" b="1" dirty="0">
                <a:solidFill>
                  <a:srgbClr val="1E2761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Three Paths Forward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74320" y="1371600"/>
            <a:ext cx="274320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A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274320" y="1371600"/>
            <a:ext cx="2743200" cy="6400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274320" y="13716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Stay the Course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365760" y="205740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RISK — LOW REWARD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84048" y="2423160"/>
            <a:ext cx="2523744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Maintain governance and aid focus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political risk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fix delivery gap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U.S. influence continues to decline</a:t>
            </a:r>
            <a:endParaRPr lang="en-US" sz="1150" dirty="0"/>
          </a:p>
        </p:txBody>
      </p:sp>
      <p:sp>
        <p:nvSpPr>
          <p:cNvPr id="10" name="Shape 8"/>
          <p:cNvSpPr/>
          <p:nvPr/>
        </p:nvSpPr>
        <p:spPr>
          <a:xfrm>
            <a:off x="3246120" y="1371600"/>
            <a:ext cx="274320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A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246120" y="1371600"/>
            <a:ext cx="2743200" cy="640080"/>
          </a:xfrm>
          <a:prstGeom prst="rect">
            <a:avLst/>
          </a:prstGeom>
          <a:solidFill>
            <a:srgbClr val="7F8C8D"/>
          </a:solidFill>
          <a:ln w="12700">
            <a:solidFill>
              <a:srgbClr val="7F8C8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246120" y="13716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Confrontational Strategy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37560" y="205740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7F8C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RISK — BACKFIRES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355848" y="2423160"/>
            <a:ext cx="2523744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Broad economic restrictions on China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Looks strong politically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Does not rebuild U.S. presence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Pushes Africa closer to Beijing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6217920" y="1371600"/>
            <a:ext cx="2743200" cy="347472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8EA"/>
            </a:solidFill>
            <a:prstDash val="solid"/>
          </a:ln>
          <a:effectLst>
            <a:outerShdw blurRad="762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6217920" y="1371600"/>
            <a:ext cx="2743200" cy="640080"/>
          </a:xfrm>
          <a:prstGeom prst="rect">
            <a:avLst/>
          </a:prstGeom>
          <a:solidFill>
            <a:srgbClr val="1E2761"/>
          </a:solidFill>
          <a:ln w="12700">
            <a:solidFill>
              <a:srgbClr val="1E276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217920" y="13716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Selective Competition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309360" y="2057400"/>
            <a:ext cx="25603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RECOMMENDED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327648" y="2423160"/>
            <a:ext cx="2523744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on infrastructure, energy,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minerals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on existing programs that work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 Africa as partner, not recipient</a:t>
            </a:r>
            <a:endParaRPr lang="en-US" sz="11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50" dirty="0">
                <a:solidFill>
                  <a:srgbClr val="1A1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Flexible, targeted, and scalable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E27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94360"/>
          </a:xfrm>
          <a:prstGeom prst="rect">
            <a:avLst/>
          </a:prstGeom>
          <a:solidFill>
            <a:srgbClr val="E8B84B"/>
          </a:solidFill>
          <a:ln w="12700">
            <a:solidFill>
              <a:srgbClr val="E8B84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kern="0" spc="300" dirty="0">
                <a:solidFill>
                  <a:srgbClr val="1E276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365760" y="68580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Authorize a Strategy of Selective Competition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329095"/>
            <a:ext cx="4023360" cy="3291840"/>
          </a:xfrm>
          <a:prstGeom prst="rect">
            <a:avLst/>
          </a:prstGeom>
          <a:solidFill>
            <a:srgbClr val="253580"/>
          </a:solidFill>
          <a:ln w="12700">
            <a:solidFill>
              <a:srgbClr val="2535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274320" y="146304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Concrete First Steps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11480" y="1965960"/>
            <a:ext cx="3749040" cy="2651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Expand DFC financing for large-scale</a:t>
            </a:r>
            <a:endParaRPr lang="en-US" sz="12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 projects</a:t>
            </a:r>
            <a:endParaRPr lang="en-US" sz="12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annual U.S.-Africa Investment</a:t>
            </a:r>
            <a:endParaRPr lang="en-US" sz="12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Forum as a standing platform</a:t>
            </a:r>
            <a:endParaRPr lang="en-US" sz="12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 embassy economic staffing</a:t>
            </a:r>
            <a:endParaRPr lang="en-US" sz="12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priority countries</a:t>
            </a:r>
            <a:endParaRPr lang="en-US" sz="12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Fast-track U.S. private sector</a:t>
            </a:r>
            <a:endParaRPr lang="en-US" sz="1250" dirty="0"/>
          </a:p>
          <a:p>
            <a:pPr marL="342900" indent="-342900">
              <a:spcAft>
                <a:spcPts val="700"/>
              </a:spcAft>
              <a:buSzPct val="100000"/>
              <a:buChar char="•"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approvals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663440" y="1463040"/>
            <a:ext cx="4114800" cy="3291840"/>
          </a:xfrm>
          <a:prstGeom prst="rect">
            <a:avLst/>
          </a:prstGeom>
          <a:solidFill>
            <a:srgbClr val="253580"/>
          </a:solidFill>
          <a:ln w="12700">
            <a:solidFill>
              <a:srgbClr val="25358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663440" y="1463040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E8B84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Mutual Benefits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768274" y="1685318"/>
            <a:ext cx="3818157" cy="63704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United States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796136" y="2086154"/>
            <a:ext cx="3762433" cy="1599307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Secures critical minerals for clean energy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 manufacturing supply chains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Opens new markets for U.S. businesses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Builds political ties in a region that is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growing in global trade and security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4786819" y="2717662"/>
            <a:ext cx="3804077" cy="13624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100" b="1" i="1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African Partners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789610" y="3519862"/>
            <a:ext cx="3777546" cy="1612369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Faster delivery of investment and projects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Greater say in project design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Balanced partner options, reducing</a:t>
            </a:r>
            <a:endParaRPr lang="en-US" sz="11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dependence on any single country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309</Words>
  <Application>Microsoft Office PowerPoint</Application>
  <PresentationFormat>On-screen Show (16:9)</PresentationFormat>
  <Paragraphs>70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U.S. Strategy Toward China's Influence in Africa</dc:title>
  <dc:subject>PptxGenJS Presentation</dc:subject>
  <dc:creator>PptxGenJS</dc:creator>
  <cp:lastModifiedBy>Fulton</cp:lastModifiedBy>
  <cp:revision>34</cp:revision>
  <dcterms:created xsi:type="dcterms:W3CDTF">2026-04-22T01:15:57Z</dcterms:created>
  <dcterms:modified xsi:type="dcterms:W3CDTF">2026-04-23T00:15:44Z</dcterms:modified>
</cp:coreProperties>
</file>