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ABeeZee" panose="020B0604020202020204" charset="0"/>
      <p:regular r:id="rId6"/>
    </p:embeddedFont>
    <p:embeddedFont>
      <p:font typeface="Archivo Black" panose="020B0604020202020204" charset="0"/>
      <p:regular r:id="rId7"/>
    </p:embeddedFon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Bold" panose="00000800000000000000" pitchFamily="2" charset="0"/>
      <p:regular r:id="rId12"/>
      <p:bold r:id="rId13"/>
    </p:embeddedFont>
    <p:embeddedFont>
      <p:font typeface="Montserrat Bold Italics" panose="020B0604020202020204" charset="0"/>
      <p:regular r:id="rId14"/>
    </p:embeddedFont>
    <p:embeddedFont>
      <p:font typeface="Montserrat Italics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2" d="100"/>
          <a:sy n="62" d="100"/>
        </p:scale>
        <p:origin x="108" y="9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10" Type="http://schemas.openxmlformats.org/officeDocument/2006/relationships/font" Target="fonts/font5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64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161551"/>
            <a:chOff x="0" y="0"/>
            <a:chExt cx="4816593" cy="5692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569297"/>
            </a:xfrm>
            <a:custGeom>
              <a:avLst/>
              <a:gdLst/>
              <a:ahLst/>
              <a:cxnLst/>
              <a:rect l="l" t="t" r="r" b="b"/>
              <a:pathLst>
                <a:path w="4816592" h="569297">
                  <a:moveTo>
                    <a:pt x="0" y="0"/>
                  </a:moveTo>
                  <a:lnTo>
                    <a:pt x="4816592" y="0"/>
                  </a:lnTo>
                  <a:lnTo>
                    <a:pt x="4816592" y="569297"/>
                  </a:lnTo>
                  <a:lnTo>
                    <a:pt x="0" y="569297"/>
                  </a:lnTo>
                  <a:close/>
                </a:path>
              </a:pathLst>
            </a:custGeom>
            <a:solidFill>
              <a:srgbClr val="2A4A6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6073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258300"/>
            <a:ext cx="18288000" cy="1181381"/>
            <a:chOff x="0" y="0"/>
            <a:chExt cx="4816593" cy="3111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11145"/>
            </a:xfrm>
            <a:custGeom>
              <a:avLst/>
              <a:gdLst/>
              <a:ahLst/>
              <a:cxnLst/>
              <a:rect l="l" t="t" r="r" b="b"/>
              <a:pathLst>
                <a:path w="4816592" h="311145">
                  <a:moveTo>
                    <a:pt x="0" y="0"/>
                  </a:moveTo>
                  <a:lnTo>
                    <a:pt x="4816592" y="0"/>
                  </a:lnTo>
                  <a:lnTo>
                    <a:pt x="4816592" y="311145"/>
                  </a:lnTo>
                  <a:lnTo>
                    <a:pt x="0" y="311145"/>
                  </a:lnTo>
                  <a:close/>
                </a:path>
              </a:pathLst>
            </a:custGeom>
            <a:solidFill>
              <a:srgbClr val="264F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349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399073" y="259384"/>
            <a:ext cx="3702825" cy="1795870"/>
          </a:xfrm>
          <a:custGeom>
            <a:avLst/>
            <a:gdLst/>
            <a:ahLst/>
            <a:cxnLst/>
            <a:rect l="l" t="t" r="r" b="b"/>
            <a:pathLst>
              <a:path w="3702825" h="1795870">
                <a:moveTo>
                  <a:pt x="0" y="0"/>
                </a:moveTo>
                <a:lnTo>
                  <a:pt x="3702825" y="0"/>
                </a:lnTo>
                <a:lnTo>
                  <a:pt x="3702825" y="1795870"/>
                </a:lnTo>
                <a:lnTo>
                  <a:pt x="0" y="1795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349946" y="0"/>
            <a:ext cx="2314638" cy="2314638"/>
          </a:xfrm>
          <a:custGeom>
            <a:avLst/>
            <a:gdLst/>
            <a:ahLst/>
            <a:cxnLst/>
            <a:rect l="l" t="t" r="r" b="b"/>
            <a:pathLst>
              <a:path w="2314638" h="2314638">
                <a:moveTo>
                  <a:pt x="0" y="0"/>
                </a:moveTo>
                <a:lnTo>
                  <a:pt x="2314638" y="0"/>
                </a:lnTo>
                <a:lnTo>
                  <a:pt x="2314638" y="2314638"/>
                </a:lnTo>
                <a:lnTo>
                  <a:pt x="0" y="23146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169267" y="259384"/>
            <a:ext cx="1648878" cy="1726574"/>
          </a:xfrm>
          <a:custGeom>
            <a:avLst/>
            <a:gdLst/>
            <a:ahLst/>
            <a:cxnLst/>
            <a:rect l="l" t="t" r="r" b="b"/>
            <a:pathLst>
              <a:path w="1648878" h="1726574">
                <a:moveTo>
                  <a:pt x="0" y="0"/>
                </a:moveTo>
                <a:lnTo>
                  <a:pt x="1648878" y="0"/>
                </a:lnTo>
                <a:lnTo>
                  <a:pt x="1648878" y="1726574"/>
                </a:lnTo>
                <a:lnTo>
                  <a:pt x="0" y="17265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8768" y="396344"/>
            <a:ext cx="4421005" cy="1445687"/>
          </a:xfrm>
          <a:custGeom>
            <a:avLst/>
            <a:gdLst/>
            <a:ahLst/>
            <a:cxnLst/>
            <a:rect l="l" t="t" r="r" b="b"/>
            <a:pathLst>
              <a:path w="4421005" h="1445687">
                <a:moveTo>
                  <a:pt x="0" y="0"/>
                </a:moveTo>
                <a:lnTo>
                  <a:pt x="4421005" y="0"/>
                </a:lnTo>
                <a:lnTo>
                  <a:pt x="4421005" y="1445687"/>
                </a:lnTo>
                <a:lnTo>
                  <a:pt x="0" y="14456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118852" y="396344"/>
            <a:ext cx="4140448" cy="1513820"/>
          </a:xfrm>
          <a:custGeom>
            <a:avLst/>
            <a:gdLst/>
            <a:ahLst/>
            <a:cxnLst/>
            <a:rect l="l" t="t" r="r" b="b"/>
            <a:pathLst>
              <a:path w="4140448" h="1513820">
                <a:moveTo>
                  <a:pt x="0" y="0"/>
                </a:moveTo>
                <a:lnTo>
                  <a:pt x="4140448" y="0"/>
                </a:lnTo>
                <a:lnTo>
                  <a:pt x="4140448" y="1513820"/>
                </a:lnTo>
                <a:lnTo>
                  <a:pt x="0" y="1513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4651" t="-61957" r="-25108" b="-684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2161551"/>
            <a:ext cx="18288000" cy="7096749"/>
          </a:xfrm>
          <a:custGeom>
            <a:avLst/>
            <a:gdLst/>
            <a:ahLst/>
            <a:cxnLst/>
            <a:rect l="l" t="t" r="r" b="b"/>
            <a:pathLst>
              <a:path w="18288000" h="7096749">
                <a:moveTo>
                  <a:pt x="0" y="0"/>
                </a:moveTo>
                <a:lnTo>
                  <a:pt x="18288000" y="0"/>
                </a:lnTo>
                <a:lnTo>
                  <a:pt x="18288000" y="7096749"/>
                </a:lnTo>
                <a:lnTo>
                  <a:pt x="0" y="70967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999"/>
            </a:blip>
            <a:stretch>
              <a:fillRect t="-21111" b="-438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05492" y="4426117"/>
            <a:ext cx="17077016" cy="145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7"/>
              </a:lnSpc>
            </a:pPr>
            <a:r>
              <a:rPr lang="en-US" sz="6239" b="1" spc="-199">
                <a:solidFill>
                  <a:srgbClr val="5693C8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CLIMATE SOVEREIGNTY FRAMEWORK</a:t>
            </a:r>
          </a:p>
          <a:p>
            <a:pPr algn="ctr">
              <a:lnSpc>
                <a:spcPts val="4209"/>
              </a:lnSpc>
            </a:pPr>
            <a:r>
              <a:rPr lang="en-US" sz="3629" b="1" spc="-116">
                <a:solidFill>
                  <a:srgbClr val="CDDBB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“IF YOU KNEW YOUR HOME WAS SINKING, WHAT WOULD YOU DO?”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57012" y="8401516"/>
            <a:ext cx="12173975" cy="45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5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PLAN FOR SMALL ISLAND DEVELOPING STATES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083350" y="9448800"/>
            <a:ext cx="8334270" cy="464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en-US" sz="2699" spc="-99">
                <a:solidFill>
                  <a:srgbClr val="CDDBB6"/>
                </a:solidFill>
                <a:latin typeface="ABeeZee"/>
                <a:ea typeface="ABeeZee"/>
                <a:cs typeface="ABeeZee"/>
                <a:sym typeface="ABeeZee"/>
              </a:rPr>
              <a:t>PREPARED BY MILES SCHERER AND KENNEDY KING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89415"/>
            <a:ext cx="18288000" cy="8797585"/>
            <a:chOff x="0" y="0"/>
            <a:chExt cx="4816593" cy="2317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17059"/>
            </a:xfrm>
            <a:custGeom>
              <a:avLst/>
              <a:gdLst/>
              <a:ahLst/>
              <a:cxnLst/>
              <a:rect l="l" t="t" r="r" b="b"/>
              <a:pathLst>
                <a:path w="4816592" h="2317059">
                  <a:moveTo>
                    <a:pt x="0" y="0"/>
                  </a:moveTo>
                  <a:lnTo>
                    <a:pt x="4816592" y="0"/>
                  </a:lnTo>
                  <a:lnTo>
                    <a:pt x="4816592" y="2317059"/>
                  </a:lnTo>
                  <a:lnTo>
                    <a:pt x="0" y="2317059"/>
                  </a:lnTo>
                  <a:close/>
                </a:path>
              </a:pathLst>
            </a:custGeom>
            <a:solidFill>
              <a:srgbClr val="3D4B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355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489415"/>
            <a:ext cx="18288000" cy="8797585"/>
          </a:xfrm>
          <a:custGeom>
            <a:avLst/>
            <a:gdLst/>
            <a:ahLst/>
            <a:cxnLst/>
            <a:rect l="l" t="t" r="r" b="b"/>
            <a:pathLst>
              <a:path w="18288000" h="8797585">
                <a:moveTo>
                  <a:pt x="0" y="0"/>
                </a:moveTo>
                <a:lnTo>
                  <a:pt x="18288000" y="0"/>
                </a:lnTo>
                <a:lnTo>
                  <a:pt x="18288000" y="8797585"/>
                </a:lnTo>
                <a:lnTo>
                  <a:pt x="0" y="8797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 t="-22476" b="-160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489415"/>
            <a:chOff x="0" y="0"/>
            <a:chExt cx="4816593" cy="392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92274"/>
            </a:xfrm>
            <a:custGeom>
              <a:avLst/>
              <a:gdLst/>
              <a:ahLst/>
              <a:cxnLst/>
              <a:rect l="l" t="t" r="r" b="b"/>
              <a:pathLst>
                <a:path w="4816592" h="392274">
                  <a:moveTo>
                    <a:pt x="0" y="0"/>
                  </a:moveTo>
                  <a:lnTo>
                    <a:pt x="4816592" y="0"/>
                  </a:lnTo>
                  <a:lnTo>
                    <a:pt x="4816592" y="392274"/>
                  </a:lnTo>
                  <a:lnTo>
                    <a:pt x="0" y="392274"/>
                  </a:lnTo>
                  <a:close/>
                </a:path>
              </a:pathLst>
            </a:custGeom>
            <a:solidFill>
              <a:srgbClr val="264F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430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9384140" y="1892577"/>
            <a:ext cx="7760860" cy="5748323"/>
          </a:xfrm>
          <a:custGeom>
            <a:avLst/>
            <a:gdLst/>
            <a:ahLst/>
            <a:cxnLst/>
            <a:rect l="l" t="t" r="r" b="b"/>
            <a:pathLst>
              <a:path w="7632674" h="5635941">
                <a:moveTo>
                  <a:pt x="0" y="0"/>
                </a:moveTo>
                <a:lnTo>
                  <a:pt x="7632674" y="0"/>
                </a:lnTo>
                <a:lnTo>
                  <a:pt x="7632674" y="5635940"/>
                </a:lnTo>
                <a:lnTo>
                  <a:pt x="0" y="56359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-426067" y="328196"/>
            <a:ext cx="4990721" cy="72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spc="-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CRISIS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68709" y="2227302"/>
            <a:ext cx="7029244" cy="1375320"/>
            <a:chOff x="0" y="0"/>
            <a:chExt cx="2137363" cy="4181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37363" cy="418190"/>
            </a:xfrm>
            <a:custGeom>
              <a:avLst/>
              <a:gdLst/>
              <a:ahLst/>
              <a:cxnLst/>
              <a:rect l="l" t="t" r="r" b="b"/>
              <a:pathLst>
                <a:path w="2137363" h="418190">
                  <a:moveTo>
                    <a:pt x="56171" y="0"/>
                  </a:moveTo>
                  <a:lnTo>
                    <a:pt x="2081192" y="0"/>
                  </a:lnTo>
                  <a:cubicBezTo>
                    <a:pt x="2096090" y="0"/>
                    <a:pt x="2110377" y="5918"/>
                    <a:pt x="2120911" y="16452"/>
                  </a:cubicBezTo>
                  <a:cubicBezTo>
                    <a:pt x="2131445" y="26986"/>
                    <a:pt x="2137363" y="41273"/>
                    <a:pt x="2137363" y="56171"/>
                  </a:cubicBezTo>
                  <a:lnTo>
                    <a:pt x="2137363" y="362019"/>
                  </a:lnTo>
                  <a:cubicBezTo>
                    <a:pt x="2137363" y="376916"/>
                    <a:pt x="2131445" y="391204"/>
                    <a:pt x="2120911" y="401738"/>
                  </a:cubicBezTo>
                  <a:cubicBezTo>
                    <a:pt x="2110377" y="412272"/>
                    <a:pt x="2096090" y="418190"/>
                    <a:pt x="2081192" y="418190"/>
                  </a:cubicBezTo>
                  <a:lnTo>
                    <a:pt x="56171" y="418190"/>
                  </a:lnTo>
                  <a:cubicBezTo>
                    <a:pt x="41273" y="418190"/>
                    <a:pt x="26986" y="412272"/>
                    <a:pt x="16452" y="401738"/>
                  </a:cubicBezTo>
                  <a:cubicBezTo>
                    <a:pt x="5918" y="391204"/>
                    <a:pt x="0" y="376916"/>
                    <a:pt x="0" y="362019"/>
                  </a:cubicBezTo>
                  <a:lnTo>
                    <a:pt x="0" y="56171"/>
                  </a:lnTo>
                  <a:cubicBezTo>
                    <a:pt x="0" y="41273"/>
                    <a:pt x="5918" y="26986"/>
                    <a:pt x="16452" y="16452"/>
                  </a:cubicBezTo>
                  <a:cubicBezTo>
                    <a:pt x="26986" y="5918"/>
                    <a:pt x="41273" y="0"/>
                    <a:pt x="56171" y="0"/>
                  </a:cubicBezTo>
                  <a:close/>
                </a:path>
              </a:pathLst>
            </a:custGeom>
            <a:solidFill>
              <a:srgbClr val="0080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37363" cy="456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21986" y="1948669"/>
            <a:ext cx="2400219" cy="1723505"/>
            <a:chOff x="-103534" y="-38100"/>
            <a:chExt cx="729828" cy="524061"/>
          </a:xfrm>
        </p:grpSpPr>
        <p:sp>
          <p:nvSpPr>
            <p:cNvPr id="15" name="Freeform 15"/>
            <p:cNvSpPr/>
            <p:nvPr/>
          </p:nvSpPr>
          <p:spPr>
            <a:xfrm>
              <a:off x="-103534" y="399"/>
              <a:ext cx="626294" cy="485562"/>
            </a:xfrm>
            <a:custGeom>
              <a:avLst/>
              <a:gdLst/>
              <a:ahLst/>
              <a:cxnLst/>
              <a:rect l="l" t="t" r="r" b="b"/>
              <a:pathLst>
                <a:path w="626294" h="485562">
                  <a:moveTo>
                    <a:pt x="191695" y="0"/>
                  </a:moveTo>
                  <a:lnTo>
                    <a:pt x="434599" y="0"/>
                  </a:lnTo>
                  <a:cubicBezTo>
                    <a:pt x="485440" y="0"/>
                    <a:pt x="534198" y="20196"/>
                    <a:pt x="570148" y="56146"/>
                  </a:cubicBezTo>
                  <a:cubicBezTo>
                    <a:pt x="606098" y="92096"/>
                    <a:pt x="626294" y="140854"/>
                    <a:pt x="626294" y="191695"/>
                  </a:cubicBezTo>
                  <a:lnTo>
                    <a:pt x="626294" y="293867"/>
                  </a:lnTo>
                  <a:cubicBezTo>
                    <a:pt x="626294" y="344708"/>
                    <a:pt x="606098" y="393466"/>
                    <a:pt x="570148" y="429416"/>
                  </a:cubicBezTo>
                  <a:cubicBezTo>
                    <a:pt x="534198" y="465366"/>
                    <a:pt x="485440" y="485562"/>
                    <a:pt x="434599" y="485562"/>
                  </a:cubicBezTo>
                  <a:lnTo>
                    <a:pt x="191695" y="485562"/>
                  </a:lnTo>
                  <a:cubicBezTo>
                    <a:pt x="140854" y="485562"/>
                    <a:pt x="92096" y="465366"/>
                    <a:pt x="56146" y="429416"/>
                  </a:cubicBezTo>
                  <a:cubicBezTo>
                    <a:pt x="20196" y="393466"/>
                    <a:pt x="0" y="344708"/>
                    <a:pt x="0" y="293867"/>
                  </a:cubicBezTo>
                  <a:lnTo>
                    <a:pt x="0" y="191695"/>
                  </a:lnTo>
                  <a:cubicBezTo>
                    <a:pt x="0" y="140854"/>
                    <a:pt x="20196" y="92096"/>
                    <a:pt x="56146" y="56146"/>
                  </a:cubicBezTo>
                  <a:cubicBezTo>
                    <a:pt x="92096" y="20196"/>
                    <a:pt x="140854" y="0"/>
                    <a:pt x="191695" y="0"/>
                  </a:cubicBezTo>
                  <a:close/>
                </a:path>
              </a:pathLst>
            </a:custGeom>
            <a:solidFill>
              <a:srgbClr val="0A28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26294" cy="523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15047" y="4123999"/>
            <a:ext cx="7029244" cy="1375320"/>
            <a:chOff x="0" y="0"/>
            <a:chExt cx="2137363" cy="4181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137363" cy="418190"/>
            </a:xfrm>
            <a:custGeom>
              <a:avLst/>
              <a:gdLst/>
              <a:ahLst/>
              <a:cxnLst/>
              <a:rect l="l" t="t" r="r" b="b"/>
              <a:pathLst>
                <a:path w="2137363" h="418190">
                  <a:moveTo>
                    <a:pt x="56171" y="0"/>
                  </a:moveTo>
                  <a:lnTo>
                    <a:pt x="2081192" y="0"/>
                  </a:lnTo>
                  <a:cubicBezTo>
                    <a:pt x="2096090" y="0"/>
                    <a:pt x="2110377" y="5918"/>
                    <a:pt x="2120911" y="16452"/>
                  </a:cubicBezTo>
                  <a:cubicBezTo>
                    <a:pt x="2131445" y="26986"/>
                    <a:pt x="2137363" y="41273"/>
                    <a:pt x="2137363" y="56171"/>
                  </a:cubicBezTo>
                  <a:lnTo>
                    <a:pt x="2137363" y="362019"/>
                  </a:lnTo>
                  <a:cubicBezTo>
                    <a:pt x="2137363" y="376916"/>
                    <a:pt x="2131445" y="391204"/>
                    <a:pt x="2120911" y="401738"/>
                  </a:cubicBezTo>
                  <a:cubicBezTo>
                    <a:pt x="2110377" y="412272"/>
                    <a:pt x="2096090" y="418190"/>
                    <a:pt x="2081192" y="418190"/>
                  </a:cubicBezTo>
                  <a:lnTo>
                    <a:pt x="56171" y="418190"/>
                  </a:lnTo>
                  <a:cubicBezTo>
                    <a:pt x="41273" y="418190"/>
                    <a:pt x="26986" y="412272"/>
                    <a:pt x="16452" y="401738"/>
                  </a:cubicBezTo>
                  <a:cubicBezTo>
                    <a:pt x="5918" y="391204"/>
                    <a:pt x="0" y="376916"/>
                    <a:pt x="0" y="362019"/>
                  </a:cubicBezTo>
                  <a:lnTo>
                    <a:pt x="0" y="56171"/>
                  </a:lnTo>
                  <a:cubicBezTo>
                    <a:pt x="0" y="41273"/>
                    <a:pt x="5918" y="26986"/>
                    <a:pt x="16452" y="16452"/>
                  </a:cubicBezTo>
                  <a:cubicBezTo>
                    <a:pt x="26986" y="5918"/>
                    <a:pt x="41273" y="0"/>
                    <a:pt x="56171" y="0"/>
                  </a:cubicBezTo>
                  <a:close/>
                </a:path>
              </a:pathLst>
            </a:custGeom>
            <a:solidFill>
              <a:srgbClr val="0080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137363" cy="456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7472" y="4038506"/>
            <a:ext cx="2059722" cy="1596891"/>
            <a:chOff x="0" y="0"/>
            <a:chExt cx="626294" cy="48556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26294" cy="485562"/>
            </a:xfrm>
            <a:custGeom>
              <a:avLst/>
              <a:gdLst/>
              <a:ahLst/>
              <a:cxnLst/>
              <a:rect l="l" t="t" r="r" b="b"/>
              <a:pathLst>
                <a:path w="626294" h="485562">
                  <a:moveTo>
                    <a:pt x="191695" y="0"/>
                  </a:moveTo>
                  <a:lnTo>
                    <a:pt x="434599" y="0"/>
                  </a:lnTo>
                  <a:cubicBezTo>
                    <a:pt x="485440" y="0"/>
                    <a:pt x="534198" y="20196"/>
                    <a:pt x="570148" y="56146"/>
                  </a:cubicBezTo>
                  <a:cubicBezTo>
                    <a:pt x="606098" y="92096"/>
                    <a:pt x="626294" y="140854"/>
                    <a:pt x="626294" y="191695"/>
                  </a:cubicBezTo>
                  <a:lnTo>
                    <a:pt x="626294" y="293867"/>
                  </a:lnTo>
                  <a:cubicBezTo>
                    <a:pt x="626294" y="344708"/>
                    <a:pt x="606098" y="393466"/>
                    <a:pt x="570148" y="429416"/>
                  </a:cubicBezTo>
                  <a:cubicBezTo>
                    <a:pt x="534198" y="465366"/>
                    <a:pt x="485440" y="485562"/>
                    <a:pt x="434599" y="485562"/>
                  </a:cubicBezTo>
                  <a:lnTo>
                    <a:pt x="191695" y="485562"/>
                  </a:lnTo>
                  <a:cubicBezTo>
                    <a:pt x="140854" y="485562"/>
                    <a:pt x="92096" y="465366"/>
                    <a:pt x="56146" y="429416"/>
                  </a:cubicBezTo>
                  <a:cubicBezTo>
                    <a:pt x="20196" y="393466"/>
                    <a:pt x="0" y="344708"/>
                    <a:pt x="0" y="293867"/>
                  </a:cubicBezTo>
                  <a:lnTo>
                    <a:pt x="0" y="191695"/>
                  </a:lnTo>
                  <a:cubicBezTo>
                    <a:pt x="0" y="140854"/>
                    <a:pt x="20196" y="92096"/>
                    <a:pt x="56146" y="56146"/>
                  </a:cubicBezTo>
                  <a:cubicBezTo>
                    <a:pt x="92096" y="20196"/>
                    <a:pt x="140854" y="0"/>
                    <a:pt x="191695" y="0"/>
                  </a:cubicBezTo>
                  <a:close/>
                </a:path>
              </a:pathLst>
            </a:custGeom>
            <a:solidFill>
              <a:srgbClr val="0A28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626294" cy="523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615047" y="6002615"/>
            <a:ext cx="7029244" cy="1375320"/>
            <a:chOff x="0" y="0"/>
            <a:chExt cx="2137363" cy="4181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137363" cy="418190"/>
            </a:xfrm>
            <a:custGeom>
              <a:avLst/>
              <a:gdLst/>
              <a:ahLst/>
              <a:cxnLst/>
              <a:rect l="l" t="t" r="r" b="b"/>
              <a:pathLst>
                <a:path w="2137363" h="418190">
                  <a:moveTo>
                    <a:pt x="56171" y="0"/>
                  </a:moveTo>
                  <a:lnTo>
                    <a:pt x="2081192" y="0"/>
                  </a:lnTo>
                  <a:cubicBezTo>
                    <a:pt x="2096090" y="0"/>
                    <a:pt x="2110377" y="5918"/>
                    <a:pt x="2120911" y="16452"/>
                  </a:cubicBezTo>
                  <a:cubicBezTo>
                    <a:pt x="2131445" y="26986"/>
                    <a:pt x="2137363" y="41273"/>
                    <a:pt x="2137363" y="56171"/>
                  </a:cubicBezTo>
                  <a:lnTo>
                    <a:pt x="2137363" y="362019"/>
                  </a:lnTo>
                  <a:cubicBezTo>
                    <a:pt x="2137363" y="376916"/>
                    <a:pt x="2131445" y="391204"/>
                    <a:pt x="2120911" y="401738"/>
                  </a:cubicBezTo>
                  <a:cubicBezTo>
                    <a:pt x="2110377" y="412272"/>
                    <a:pt x="2096090" y="418190"/>
                    <a:pt x="2081192" y="418190"/>
                  </a:cubicBezTo>
                  <a:lnTo>
                    <a:pt x="56171" y="418190"/>
                  </a:lnTo>
                  <a:cubicBezTo>
                    <a:pt x="41273" y="418190"/>
                    <a:pt x="26986" y="412272"/>
                    <a:pt x="16452" y="401738"/>
                  </a:cubicBezTo>
                  <a:cubicBezTo>
                    <a:pt x="5918" y="391204"/>
                    <a:pt x="0" y="376916"/>
                    <a:pt x="0" y="362019"/>
                  </a:cubicBezTo>
                  <a:lnTo>
                    <a:pt x="0" y="56171"/>
                  </a:lnTo>
                  <a:cubicBezTo>
                    <a:pt x="0" y="41273"/>
                    <a:pt x="5918" y="26986"/>
                    <a:pt x="16452" y="16452"/>
                  </a:cubicBezTo>
                  <a:cubicBezTo>
                    <a:pt x="26986" y="5918"/>
                    <a:pt x="41273" y="0"/>
                    <a:pt x="56171" y="0"/>
                  </a:cubicBezTo>
                  <a:close/>
                </a:path>
              </a:pathLst>
            </a:custGeom>
            <a:solidFill>
              <a:srgbClr val="0080C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2137363" cy="456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68410" y="5906345"/>
            <a:ext cx="2059722" cy="1596891"/>
            <a:chOff x="0" y="0"/>
            <a:chExt cx="626294" cy="48556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26294" cy="485562"/>
            </a:xfrm>
            <a:custGeom>
              <a:avLst/>
              <a:gdLst/>
              <a:ahLst/>
              <a:cxnLst/>
              <a:rect l="l" t="t" r="r" b="b"/>
              <a:pathLst>
                <a:path w="626294" h="485562">
                  <a:moveTo>
                    <a:pt x="191695" y="0"/>
                  </a:moveTo>
                  <a:lnTo>
                    <a:pt x="434599" y="0"/>
                  </a:lnTo>
                  <a:cubicBezTo>
                    <a:pt x="485440" y="0"/>
                    <a:pt x="534198" y="20196"/>
                    <a:pt x="570148" y="56146"/>
                  </a:cubicBezTo>
                  <a:cubicBezTo>
                    <a:pt x="606098" y="92096"/>
                    <a:pt x="626294" y="140854"/>
                    <a:pt x="626294" y="191695"/>
                  </a:cubicBezTo>
                  <a:lnTo>
                    <a:pt x="626294" y="293867"/>
                  </a:lnTo>
                  <a:cubicBezTo>
                    <a:pt x="626294" y="344708"/>
                    <a:pt x="606098" y="393466"/>
                    <a:pt x="570148" y="429416"/>
                  </a:cubicBezTo>
                  <a:cubicBezTo>
                    <a:pt x="534198" y="465366"/>
                    <a:pt x="485440" y="485562"/>
                    <a:pt x="434599" y="485562"/>
                  </a:cubicBezTo>
                  <a:lnTo>
                    <a:pt x="191695" y="485562"/>
                  </a:lnTo>
                  <a:cubicBezTo>
                    <a:pt x="140854" y="485562"/>
                    <a:pt x="92096" y="465366"/>
                    <a:pt x="56146" y="429416"/>
                  </a:cubicBezTo>
                  <a:cubicBezTo>
                    <a:pt x="20196" y="393466"/>
                    <a:pt x="0" y="344708"/>
                    <a:pt x="0" y="293867"/>
                  </a:cubicBezTo>
                  <a:lnTo>
                    <a:pt x="0" y="191695"/>
                  </a:lnTo>
                  <a:cubicBezTo>
                    <a:pt x="0" y="140854"/>
                    <a:pt x="20196" y="92096"/>
                    <a:pt x="56146" y="56146"/>
                  </a:cubicBezTo>
                  <a:cubicBezTo>
                    <a:pt x="92096" y="20196"/>
                    <a:pt x="140854" y="0"/>
                    <a:pt x="191695" y="0"/>
                  </a:cubicBezTo>
                  <a:close/>
                </a:path>
              </a:pathLst>
            </a:custGeom>
            <a:solidFill>
              <a:srgbClr val="0A28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626294" cy="523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368410" y="4376936"/>
            <a:ext cx="1937846" cy="744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53"/>
              </a:lnSpc>
              <a:spcBef>
                <a:spcPct val="0"/>
              </a:spcBef>
            </a:pPr>
            <a:r>
              <a:rPr lang="en-US" sz="4324" dirty="0">
                <a:solidFill>
                  <a:srgbClr val="FF914D"/>
                </a:solidFill>
                <a:latin typeface="Archivo Black"/>
                <a:ea typeface="Archivo Black"/>
                <a:cs typeface="Archivo Black"/>
                <a:sym typeface="Archivo Black"/>
              </a:rPr>
              <a:t>1951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65832" y="6255064"/>
            <a:ext cx="2171002" cy="80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1"/>
              </a:lnSpc>
              <a:spcBef>
                <a:spcPct val="0"/>
              </a:spcBef>
            </a:pPr>
            <a:r>
              <a:rPr lang="en-US" sz="4658" dirty="0">
                <a:solidFill>
                  <a:srgbClr val="FF914D"/>
                </a:solidFill>
                <a:latin typeface="Archivo Black"/>
                <a:ea typeface="Archivo Black"/>
                <a:cs typeface="Archivo Black"/>
                <a:sym typeface="Archivo Black"/>
              </a:rPr>
              <a:t>7MIL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873732" y="2411351"/>
            <a:ext cx="4430061" cy="95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1"/>
              </a:lnSpc>
              <a:spcBef>
                <a:spcPct val="0"/>
              </a:spcBef>
            </a:pPr>
            <a:r>
              <a:rPr lang="en-US" sz="1822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PACIFIC ISLAND NATIONS </a:t>
            </a:r>
            <a:r>
              <a:rPr lang="en-US" sz="18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FACE </a:t>
            </a:r>
            <a:r>
              <a:rPr lang="en-US" sz="1822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TOTAL SUBMERSION </a:t>
            </a:r>
            <a:r>
              <a:rPr lang="en-US" sz="1822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 THE NEXT </a:t>
            </a:r>
            <a:r>
              <a:rPr lang="en-US" sz="1822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15 YEARS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873732" y="4327037"/>
            <a:ext cx="4430061" cy="909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7"/>
              </a:lnSpc>
              <a:spcBef>
                <a:spcPct val="0"/>
              </a:spcBef>
            </a:pPr>
            <a:r>
              <a:rPr lang="en-US" sz="176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WAS THE LAST MAJOR UPDATE TO UN REFUGEE CONVENTION; </a:t>
            </a:r>
            <a:r>
              <a:rPr lang="en-US" sz="17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CLIMATE REFUGEES HAVE NO PROTECTIONS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873732" y="6057155"/>
            <a:ext cx="4430061" cy="12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77"/>
              </a:lnSpc>
              <a:spcBef>
                <a:spcPct val="0"/>
              </a:spcBef>
            </a:pPr>
            <a:r>
              <a:rPr lang="en-US" sz="176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PACIFIC ISLANDERS AFFECTED THUS FAR; </a:t>
            </a:r>
            <a:r>
              <a:rPr lang="en-US" sz="176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U.S. BASES IN THE REGION, MIGRATION TRENDS, AND CAPACITY ARE STRAINED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39433" y="7924904"/>
            <a:ext cx="9127257" cy="1971665"/>
            <a:chOff x="0" y="0"/>
            <a:chExt cx="2775300" cy="599519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2775300" cy="599519"/>
            </a:xfrm>
            <a:custGeom>
              <a:avLst/>
              <a:gdLst/>
              <a:ahLst/>
              <a:cxnLst/>
              <a:rect l="l" t="t" r="r" b="b"/>
              <a:pathLst>
                <a:path w="2775300" h="599519">
                  <a:moveTo>
                    <a:pt x="43259" y="0"/>
                  </a:moveTo>
                  <a:lnTo>
                    <a:pt x="2732041" y="0"/>
                  </a:lnTo>
                  <a:cubicBezTo>
                    <a:pt x="2755932" y="0"/>
                    <a:pt x="2775300" y="19368"/>
                    <a:pt x="2775300" y="43259"/>
                  </a:cubicBezTo>
                  <a:lnTo>
                    <a:pt x="2775300" y="556259"/>
                  </a:lnTo>
                  <a:cubicBezTo>
                    <a:pt x="2775300" y="567733"/>
                    <a:pt x="2770742" y="578736"/>
                    <a:pt x="2762630" y="586848"/>
                  </a:cubicBezTo>
                  <a:cubicBezTo>
                    <a:pt x="2754517" y="594961"/>
                    <a:pt x="2743514" y="599519"/>
                    <a:pt x="2732041" y="599519"/>
                  </a:cubicBezTo>
                  <a:lnTo>
                    <a:pt x="43259" y="599519"/>
                  </a:lnTo>
                  <a:cubicBezTo>
                    <a:pt x="31786" y="599519"/>
                    <a:pt x="20783" y="594961"/>
                    <a:pt x="12670" y="586848"/>
                  </a:cubicBezTo>
                  <a:cubicBezTo>
                    <a:pt x="4558" y="578736"/>
                    <a:pt x="0" y="567733"/>
                    <a:pt x="0" y="556259"/>
                  </a:cubicBezTo>
                  <a:lnTo>
                    <a:pt x="0" y="43259"/>
                  </a:lnTo>
                  <a:cubicBezTo>
                    <a:pt x="0" y="31786"/>
                    <a:pt x="4558" y="20783"/>
                    <a:pt x="12670" y="12670"/>
                  </a:cubicBezTo>
                  <a:cubicBezTo>
                    <a:pt x="20783" y="4558"/>
                    <a:pt x="31786" y="0"/>
                    <a:pt x="43259" y="0"/>
                  </a:cubicBezTo>
                  <a:close/>
                </a:path>
              </a:pathLst>
            </a:custGeom>
            <a:solidFill>
              <a:srgbClr val="0A28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2775300" cy="6376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039433" y="8096354"/>
            <a:ext cx="3343441" cy="490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4"/>
              </a:lnSpc>
              <a:spcBef>
                <a:spcPct val="0"/>
              </a:spcBef>
            </a:pPr>
            <a:r>
              <a:rPr lang="en-US" sz="2860" b="1" spc="-3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DRIVERS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21986" y="8704235"/>
            <a:ext cx="8662924" cy="908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75441" lvl="1" indent="-187720" algn="l">
              <a:lnSpc>
                <a:spcPts val="2434"/>
              </a:lnSpc>
              <a:buFont typeface="Arial"/>
              <a:buChar char="•"/>
            </a:pPr>
            <a:r>
              <a:rPr lang="en-US" sz="17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Rising sea levels from climate change </a:t>
            </a:r>
            <a:r>
              <a:rPr lang="en-US" sz="173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will </a:t>
            </a:r>
            <a:r>
              <a:rPr lang="en-US" sz="17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submerge </a:t>
            </a:r>
            <a:r>
              <a:rPr lang="en-US" sz="173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sovereign territory</a:t>
            </a:r>
          </a:p>
          <a:p>
            <a:pPr marL="375441" lvl="1" indent="-187720" algn="l">
              <a:lnSpc>
                <a:spcPts val="2434"/>
              </a:lnSpc>
              <a:buFont typeface="Arial"/>
              <a:buChar char="•"/>
            </a:pPr>
            <a:r>
              <a:rPr lang="en-US" sz="17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Bilateral agreements have been </a:t>
            </a:r>
            <a:r>
              <a:rPr lang="en-US" sz="1738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problematic</a:t>
            </a:r>
            <a:r>
              <a:rPr lang="en-US" sz="17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(Falepili, etc.)</a:t>
            </a:r>
          </a:p>
          <a:p>
            <a:pPr marL="375441" lvl="1" indent="-187720" algn="l">
              <a:lnSpc>
                <a:spcPts val="2434"/>
              </a:lnSpc>
              <a:buFont typeface="Arial"/>
              <a:buChar char="•"/>
            </a:pPr>
            <a:r>
              <a:rPr lang="en-US" sz="173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Culture and governance is tied to land.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89AE7B3-1E58-D9ED-393C-EE571AB8708D}"/>
              </a:ext>
            </a:extLst>
          </p:cNvPr>
          <p:cNvSpPr txBox="1"/>
          <p:nvPr/>
        </p:nvSpPr>
        <p:spPr>
          <a:xfrm>
            <a:off x="1224429" y="2093835"/>
            <a:ext cx="2372044" cy="1559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1662"/>
              </a:lnSpc>
              <a:spcBef>
                <a:spcPct val="0"/>
              </a:spcBef>
            </a:pPr>
            <a:r>
              <a:rPr lang="en-US" sz="9600" dirty="0">
                <a:solidFill>
                  <a:srgbClr val="FF914D"/>
                </a:solidFill>
                <a:latin typeface="Archivo Black"/>
                <a:ea typeface="Archivo Black"/>
                <a:cs typeface="Archivo Black"/>
                <a:sym typeface="Archivo Black"/>
              </a:rPr>
              <a:t>3+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489415"/>
            <a:ext cx="18288000" cy="8797585"/>
            <a:chOff x="0" y="0"/>
            <a:chExt cx="4816593" cy="23170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17059"/>
            </a:xfrm>
            <a:custGeom>
              <a:avLst/>
              <a:gdLst/>
              <a:ahLst/>
              <a:cxnLst/>
              <a:rect l="l" t="t" r="r" b="b"/>
              <a:pathLst>
                <a:path w="4816592" h="2317059">
                  <a:moveTo>
                    <a:pt x="0" y="0"/>
                  </a:moveTo>
                  <a:lnTo>
                    <a:pt x="4816592" y="0"/>
                  </a:lnTo>
                  <a:lnTo>
                    <a:pt x="4816592" y="2317059"/>
                  </a:lnTo>
                  <a:lnTo>
                    <a:pt x="0" y="2317059"/>
                  </a:lnTo>
                  <a:close/>
                </a:path>
              </a:pathLst>
            </a:custGeom>
            <a:solidFill>
              <a:srgbClr val="3D4B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3551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1489415"/>
            <a:ext cx="18288000" cy="8797585"/>
          </a:xfrm>
          <a:custGeom>
            <a:avLst/>
            <a:gdLst/>
            <a:ahLst/>
            <a:cxnLst/>
            <a:rect l="l" t="t" r="r" b="b"/>
            <a:pathLst>
              <a:path w="18288000" h="8797585">
                <a:moveTo>
                  <a:pt x="0" y="0"/>
                </a:moveTo>
                <a:lnTo>
                  <a:pt x="18288000" y="0"/>
                </a:lnTo>
                <a:lnTo>
                  <a:pt x="18288000" y="8797585"/>
                </a:lnTo>
                <a:lnTo>
                  <a:pt x="0" y="87975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 t="-31181" b="-2472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18288000" cy="1489415"/>
            <a:chOff x="0" y="0"/>
            <a:chExt cx="4816593" cy="3922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392274"/>
            </a:xfrm>
            <a:custGeom>
              <a:avLst/>
              <a:gdLst/>
              <a:ahLst/>
              <a:cxnLst/>
              <a:rect l="l" t="t" r="r" b="b"/>
              <a:pathLst>
                <a:path w="4816592" h="392274">
                  <a:moveTo>
                    <a:pt x="0" y="0"/>
                  </a:moveTo>
                  <a:lnTo>
                    <a:pt x="4816592" y="0"/>
                  </a:lnTo>
                  <a:lnTo>
                    <a:pt x="4816592" y="392274"/>
                  </a:lnTo>
                  <a:lnTo>
                    <a:pt x="0" y="392274"/>
                  </a:lnTo>
                  <a:close/>
                </a:path>
              </a:pathLst>
            </a:custGeom>
            <a:solidFill>
              <a:srgbClr val="264F7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4303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738915" y="6646291"/>
            <a:ext cx="9188664" cy="4995292"/>
          </a:xfrm>
          <a:custGeom>
            <a:avLst/>
            <a:gdLst/>
            <a:ahLst/>
            <a:cxnLst/>
            <a:rect l="l" t="t" r="r" b="b"/>
            <a:pathLst>
              <a:path w="9188664" h="4995292">
                <a:moveTo>
                  <a:pt x="0" y="0"/>
                </a:moveTo>
                <a:lnTo>
                  <a:pt x="9188664" y="0"/>
                </a:lnTo>
                <a:lnTo>
                  <a:pt x="9188664" y="4995291"/>
                </a:lnTo>
                <a:lnTo>
                  <a:pt x="0" y="499529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5479013" y="3719161"/>
            <a:ext cx="1011709" cy="101170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9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569536" y="3719161"/>
            <a:ext cx="1011709" cy="101170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009C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1687686">
            <a:off x="15499217" y="9130868"/>
            <a:ext cx="1929749" cy="1204485"/>
          </a:xfrm>
          <a:custGeom>
            <a:avLst/>
            <a:gdLst/>
            <a:ahLst/>
            <a:cxnLst/>
            <a:rect l="l" t="t" r="r" b="b"/>
            <a:pathLst>
              <a:path w="1929749" h="1204485">
                <a:moveTo>
                  <a:pt x="0" y="0"/>
                </a:moveTo>
                <a:lnTo>
                  <a:pt x="1929749" y="0"/>
                </a:lnTo>
                <a:lnTo>
                  <a:pt x="1929749" y="1204485"/>
                </a:lnTo>
                <a:lnTo>
                  <a:pt x="0" y="12044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1223462">
            <a:off x="13245608" y="9329605"/>
            <a:ext cx="1292941" cy="807011"/>
          </a:xfrm>
          <a:custGeom>
            <a:avLst/>
            <a:gdLst/>
            <a:ahLst/>
            <a:cxnLst/>
            <a:rect l="l" t="t" r="r" b="b"/>
            <a:pathLst>
              <a:path w="1292941" h="807011">
                <a:moveTo>
                  <a:pt x="0" y="0"/>
                </a:moveTo>
                <a:lnTo>
                  <a:pt x="1292942" y="0"/>
                </a:lnTo>
                <a:lnTo>
                  <a:pt x="1292942" y="807011"/>
                </a:lnTo>
                <a:lnTo>
                  <a:pt x="0" y="80701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781756" y="7470371"/>
            <a:ext cx="1680653" cy="1787929"/>
          </a:xfrm>
          <a:custGeom>
            <a:avLst/>
            <a:gdLst/>
            <a:ahLst/>
            <a:cxnLst/>
            <a:rect l="l" t="t" r="r" b="b"/>
            <a:pathLst>
              <a:path w="1680653" h="1787929">
                <a:moveTo>
                  <a:pt x="0" y="0"/>
                </a:moveTo>
                <a:lnTo>
                  <a:pt x="1680653" y="0"/>
                </a:lnTo>
                <a:lnTo>
                  <a:pt x="1680653" y="1787929"/>
                </a:lnTo>
                <a:lnTo>
                  <a:pt x="0" y="17879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592655" y="1731726"/>
            <a:ext cx="4743937" cy="4438315"/>
            <a:chOff x="0" y="0"/>
            <a:chExt cx="6325250" cy="5917753"/>
          </a:xfrm>
        </p:grpSpPr>
        <p:grpSp>
          <p:nvGrpSpPr>
            <p:cNvPr id="20" name="Group 20"/>
            <p:cNvGrpSpPr/>
            <p:nvPr/>
          </p:nvGrpSpPr>
          <p:grpSpPr>
            <a:xfrm>
              <a:off x="582706" y="1265265"/>
              <a:ext cx="5159837" cy="4652487"/>
              <a:chOff x="0" y="0"/>
              <a:chExt cx="1078485" cy="972441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078485" cy="972441"/>
              </a:xfrm>
              <a:custGeom>
                <a:avLst/>
                <a:gdLst/>
                <a:ahLst/>
                <a:cxnLst/>
                <a:rect l="l" t="t" r="r" b="b"/>
                <a:pathLst>
                  <a:path w="1078485" h="972441">
                    <a:moveTo>
                      <a:pt x="0" y="0"/>
                    </a:moveTo>
                    <a:lnTo>
                      <a:pt x="1078485" y="0"/>
                    </a:lnTo>
                    <a:lnTo>
                      <a:pt x="1078485" y="972441"/>
                    </a:lnTo>
                    <a:lnTo>
                      <a:pt x="0" y="972441"/>
                    </a:lnTo>
                    <a:close/>
                  </a:path>
                </a:pathLst>
              </a:custGeom>
              <a:solidFill>
                <a:srgbClr val="B6CD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1078485" cy="1010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0" y="0"/>
              <a:ext cx="6325250" cy="1265265"/>
              <a:chOff x="0" y="0"/>
              <a:chExt cx="1526342" cy="30532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526342" cy="305320"/>
              </a:xfrm>
              <a:custGeom>
                <a:avLst/>
                <a:gdLst/>
                <a:ahLst/>
                <a:cxnLst/>
                <a:rect l="l" t="t" r="r" b="b"/>
                <a:pathLst>
                  <a:path w="1526342" h="305320">
                    <a:moveTo>
                      <a:pt x="83230" y="0"/>
                    </a:moveTo>
                    <a:lnTo>
                      <a:pt x="1443112" y="0"/>
                    </a:lnTo>
                    <a:cubicBezTo>
                      <a:pt x="1489078" y="0"/>
                      <a:pt x="1526342" y="37263"/>
                      <a:pt x="1526342" y="83230"/>
                    </a:cubicBezTo>
                    <a:lnTo>
                      <a:pt x="1526342" y="222090"/>
                    </a:lnTo>
                    <a:cubicBezTo>
                      <a:pt x="1526342" y="268057"/>
                      <a:pt x="1489078" y="305320"/>
                      <a:pt x="1443112" y="305320"/>
                    </a:cubicBezTo>
                    <a:lnTo>
                      <a:pt x="83230" y="305320"/>
                    </a:lnTo>
                    <a:cubicBezTo>
                      <a:pt x="37263" y="305320"/>
                      <a:pt x="0" y="268057"/>
                      <a:pt x="0" y="222090"/>
                    </a:cubicBezTo>
                    <a:lnTo>
                      <a:pt x="0" y="83230"/>
                    </a:lnTo>
                    <a:cubicBezTo>
                      <a:pt x="0" y="37263"/>
                      <a:pt x="37263" y="0"/>
                      <a:pt x="83230" y="0"/>
                    </a:cubicBezTo>
                    <a:close/>
                  </a:path>
                </a:pathLst>
              </a:custGeom>
              <a:solidFill>
                <a:srgbClr val="0A284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38100"/>
                <a:ext cx="1526342" cy="3434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26"/>
            <p:cNvGrpSpPr/>
            <p:nvPr/>
          </p:nvGrpSpPr>
          <p:grpSpPr>
            <a:xfrm>
              <a:off x="260373" y="192035"/>
              <a:ext cx="5781479" cy="881195"/>
              <a:chOff x="0" y="0"/>
              <a:chExt cx="1395125" cy="212641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1395125" cy="212641"/>
              </a:xfrm>
              <a:custGeom>
                <a:avLst/>
                <a:gdLst/>
                <a:ahLst/>
                <a:cxnLst/>
                <a:rect l="l" t="t" r="r" b="b"/>
                <a:pathLst>
                  <a:path w="1395125" h="212641">
                    <a:moveTo>
                      <a:pt x="91058" y="0"/>
                    </a:moveTo>
                    <a:lnTo>
                      <a:pt x="1304067" y="0"/>
                    </a:lnTo>
                    <a:cubicBezTo>
                      <a:pt x="1328217" y="0"/>
                      <a:pt x="1351378" y="9594"/>
                      <a:pt x="1368455" y="26670"/>
                    </a:cubicBezTo>
                    <a:cubicBezTo>
                      <a:pt x="1385531" y="43747"/>
                      <a:pt x="1395125" y="66908"/>
                      <a:pt x="1395125" y="91058"/>
                    </a:cubicBezTo>
                    <a:lnTo>
                      <a:pt x="1395125" y="121583"/>
                    </a:lnTo>
                    <a:cubicBezTo>
                      <a:pt x="1395125" y="171873"/>
                      <a:pt x="1354357" y="212641"/>
                      <a:pt x="1304067" y="212641"/>
                    </a:cubicBezTo>
                    <a:lnTo>
                      <a:pt x="91058" y="212641"/>
                    </a:lnTo>
                    <a:cubicBezTo>
                      <a:pt x="40768" y="212641"/>
                      <a:pt x="0" y="171873"/>
                      <a:pt x="0" y="121583"/>
                    </a:cubicBezTo>
                    <a:lnTo>
                      <a:pt x="0" y="91058"/>
                    </a:lnTo>
                    <a:cubicBezTo>
                      <a:pt x="0" y="40768"/>
                      <a:pt x="40768" y="0"/>
                      <a:pt x="91058" y="0"/>
                    </a:cubicBezTo>
                    <a:close/>
                  </a:path>
                </a:pathLst>
              </a:custGeom>
              <a:solidFill>
                <a:srgbClr val="B6CD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1395125" cy="250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913882" y="1537247"/>
              <a:ext cx="4497486" cy="420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1"/>
                </a:lnSpc>
              </a:pPr>
              <a:r>
                <a:rPr lang="en-US" sz="1915" b="1" dirty="0">
                  <a:solidFill>
                    <a:srgbClr val="2D696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BILATERAL AGREEMENTS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56136" y="311976"/>
              <a:ext cx="4212977" cy="59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4"/>
                </a:lnSpc>
                <a:spcBef>
                  <a:spcPct val="0"/>
                </a:spcBef>
              </a:pPr>
              <a:r>
                <a:rPr lang="en-US" sz="2703" b="1" spc="-29">
                  <a:solidFill>
                    <a:srgbClr val="0D398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1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056136" y="2091108"/>
              <a:ext cx="4469609" cy="30550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54812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Agreements focused between </a:t>
              </a:r>
              <a:r>
                <a:rPr lang="en-US" sz="1643" b="1" dirty="0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host countries</a:t>
              </a: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and </a:t>
              </a:r>
              <a:r>
                <a:rPr lang="en-US" sz="1643" b="1" dirty="0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affected countries</a:t>
              </a:r>
            </a:p>
            <a:p>
              <a:pPr marL="354812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Focus on </a:t>
              </a:r>
              <a:r>
                <a:rPr lang="en-US" sz="1643" b="1" dirty="0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cultural </a:t>
              </a: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</a:t>
              </a:r>
              <a:r>
                <a:rPr lang="en-US" sz="1643" b="1" dirty="0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governance </a:t>
              </a: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preservation</a:t>
              </a:r>
            </a:p>
            <a:p>
              <a:pPr marL="354812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 b="1" dirty="0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AUS, NZ, </a:t>
              </a: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and </a:t>
              </a:r>
              <a:r>
                <a:rPr lang="en-US" sz="1643" b="1" dirty="0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SIDS </a:t>
              </a:r>
              <a:r>
                <a:rPr lang="en-US" sz="1643" dirty="0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are the foundation of these agreements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625704" y="1731726"/>
            <a:ext cx="4743937" cy="4438315"/>
            <a:chOff x="0" y="0"/>
            <a:chExt cx="6325250" cy="5917753"/>
          </a:xfrm>
        </p:grpSpPr>
        <p:grpSp>
          <p:nvGrpSpPr>
            <p:cNvPr id="33" name="Group 33"/>
            <p:cNvGrpSpPr/>
            <p:nvPr/>
          </p:nvGrpSpPr>
          <p:grpSpPr>
            <a:xfrm>
              <a:off x="582706" y="1265265"/>
              <a:ext cx="5159837" cy="4652487"/>
              <a:chOff x="0" y="0"/>
              <a:chExt cx="1078485" cy="972441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078485" cy="972441"/>
              </a:xfrm>
              <a:custGeom>
                <a:avLst/>
                <a:gdLst/>
                <a:ahLst/>
                <a:cxnLst/>
                <a:rect l="l" t="t" r="r" b="b"/>
                <a:pathLst>
                  <a:path w="1078485" h="972441">
                    <a:moveTo>
                      <a:pt x="0" y="0"/>
                    </a:moveTo>
                    <a:lnTo>
                      <a:pt x="1078485" y="0"/>
                    </a:lnTo>
                    <a:lnTo>
                      <a:pt x="1078485" y="972441"/>
                    </a:lnTo>
                    <a:lnTo>
                      <a:pt x="0" y="972441"/>
                    </a:lnTo>
                    <a:close/>
                  </a:path>
                </a:pathLst>
              </a:custGeom>
              <a:solidFill>
                <a:srgbClr val="B6CD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078485" cy="1010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0"/>
              <a:ext cx="6325250" cy="1265265"/>
              <a:chOff x="0" y="0"/>
              <a:chExt cx="1526342" cy="30532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526342" cy="305320"/>
              </a:xfrm>
              <a:custGeom>
                <a:avLst/>
                <a:gdLst/>
                <a:ahLst/>
                <a:cxnLst/>
                <a:rect l="l" t="t" r="r" b="b"/>
                <a:pathLst>
                  <a:path w="1526342" h="305320">
                    <a:moveTo>
                      <a:pt x="83230" y="0"/>
                    </a:moveTo>
                    <a:lnTo>
                      <a:pt x="1443112" y="0"/>
                    </a:lnTo>
                    <a:cubicBezTo>
                      <a:pt x="1489078" y="0"/>
                      <a:pt x="1526342" y="37263"/>
                      <a:pt x="1526342" y="83230"/>
                    </a:cubicBezTo>
                    <a:lnTo>
                      <a:pt x="1526342" y="222090"/>
                    </a:lnTo>
                    <a:cubicBezTo>
                      <a:pt x="1526342" y="268057"/>
                      <a:pt x="1489078" y="305320"/>
                      <a:pt x="1443112" y="305320"/>
                    </a:cubicBezTo>
                    <a:lnTo>
                      <a:pt x="83230" y="305320"/>
                    </a:lnTo>
                    <a:cubicBezTo>
                      <a:pt x="37263" y="305320"/>
                      <a:pt x="0" y="268057"/>
                      <a:pt x="0" y="222090"/>
                    </a:cubicBezTo>
                    <a:lnTo>
                      <a:pt x="0" y="83230"/>
                    </a:lnTo>
                    <a:cubicBezTo>
                      <a:pt x="0" y="37263"/>
                      <a:pt x="37263" y="0"/>
                      <a:pt x="83230" y="0"/>
                    </a:cubicBezTo>
                    <a:close/>
                  </a:path>
                </a:pathLst>
              </a:custGeom>
              <a:solidFill>
                <a:srgbClr val="0A284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1526342" cy="3434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260373" y="192035"/>
              <a:ext cx="5781479" cy="881195"/>
              <a:chOff x="0" y="0"/>
              <a:chExt cx="1395125" cy="212641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395125" cy="212641"/>
              </a:xfrm>
              <a:custGeom>
                <a:avLst/>
                <a:gdLst/>
                <a:ahLst/>
                <a:cxnLst/>
                <a:rect l="l" t="t" r="r" b="b"/>
                <a:pathLst>
                  <a:path w="1395125" h="212641">
                    <a:moveTo>
                      <a:pt x="91058" y="0"/>
                    </a:moveTo>
                    <a:lnTo>
                      <a:pt x="1304067" y="0"/>
                    </a:lnTo>
                    <a:cubicBezTo>
                      <a:pt x="1328217" y="0"/>
                      <a:pt x="1351378" y="9594"/>
                      <a:pt x="1368455" y="26670"/>
                    </a:cubicBezTo>
                    <a:cubicBezTo>
                      <a:pt x="1385531" y="43747"/>
                      <a:pt x="1395125" y="66908"/>
                      <a:pt x="1395125" y="91058"/>
                    </a:cubicBezTo>
                    <a:lnTo>
                      <a:pt x="1395125" y="121583"/>
                    </a:lnTo>
                    <a:cubicBezTo>
                      <a:pt x="1395125" y="171873"/>
                      <a:pt x="1354357" y="212641"/>
                      <a:pt x="1304067" y="212641"/>
                    </a:cubicBezTo>
                    <a:lnTo>
                      <a:pt x="91058" y="212641"/>
                    </a:lnTo>
                    <a:cubicBezTo>
                      <a:pt x="40768" y="212641"/>
                      <a:pt x="0" y="171873"/>
                      <a:pt x="0" y="121583"/>
                    </a:cubicBezTo>
                    <a:lnTo>
                      <a:pt x="0" y="91058"/>
                    </a:lnTo>
                    <a:cubicBezTo>
                      <a:pt x="0" y="40768"/>
                      <a:pt x="40768" y="0"/>
                      <a:pt x="91058" y="0"/>
                    </a:cubicBezTo>
                    <a:close/>
                  </a:path>
                </a:pathLst>
              </a:custGeom>
              <a:solidFill>
                <a:srgbClr val="B6CD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1395125" cy="250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941759" y="2091108"/>
              <a:ext cx="4469609" cy="34576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54811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Utilize and study the viability of</a:t>
              </a:r>
              <a:r>
                <a:rPr lang="en-US" sz="1643" b="1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Exclusive Economic Zones</a:t>
              </a:r>
              <a:r>
                <a:rPr lang="en-US" sz="1643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(EEZs)</a:t>
              </a:r>
            </a:p>
            <a:p>
              <a:pPr marL="354811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The idea is for states to fund their activities in host countries from the profits of EEZs</a:t>
              </a:r>
            </a:p>
            <a:p>
              <a:pPr marL="354811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 b="1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Reframe climate action </a:t>
              </a:r>
              <a:r>
                <a:rPr lang="en-US" sz="1643" b="1" i="1">
                  <a:solidFill>
                    <a:srgbClr val="264F7A"/>
                  </a:solidFill>
                  <a:latin typeface="Montserrat Bold Italics"/>
                  <a:ea typeface="Montserrat Bold Italics"/>
                  <a:cs typeface="Montserrat Bold Italics"/>
                  <a:sym typeface="Montserrat Bold Italics"/>
                </a:rPr>
                <a:t>as </a:t>
              </a:r>
              <a:r>
                <a:rPr lang="en-US" sz="1643" b="1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economic opportunity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056136" y="311976"/>
              <a:ext cx="4212977" cy="59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4"/>
                </a:lnSpc>
                <a:spcBef>
                  <a:spcPct val="0"/>
                </a:spcBef>
              </a:pPr>
              <a:r>
                <a:rPr lang="en-US" sz="2703" b="1" spc="-29">
                  <a:solidFill>
                    <a:srgbClr val="0D398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2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913882" y="1537247"/>
              <a:ext cx="4497486" cy="420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1"/>
                </a:lnSpc>
              </a:pPr>
              <a:r>
                <a:rPr lang="en-US" sz="1915" b="1">
                  <a:solidFill>
                    <a:srgbClr val="2D696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ECONOMIC SOLUTIONS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2854997" y="1731726"/>
            <a:ext cx="4743937" cy="4438315"/>
            <a:chOff x="0" y="0"/>
            <a:chExt cx="6325250" cy="5917753"/>
          </a:xfrm>
        </p:grpSpPr>
        <p:grpSp>
          <p:nvGrpSpPr>
            <p:cNvPr id="46" name="Group 46"/>
            <p:cNvGrpSpPr/>
            <p:nvPr/>
          </p:nvGrpSpPr>
          <p:grpSpPr>
            <a:xfrm>
              <a:off x="582706" y="1265265"/>
              <a:ext cx="5159837" cy="4652487"/>
              <a:chOff x="0" y="0"/>
              <a:chExt cx="1078485" cy="972441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1078485" cy="972441"/>
              </a:xfrm>
              <a:custGeom>
                <a:avLst/>
                <a:gdLst/>
                <a:ahLst/>
                <a:cxnLst/>
                <a:rect l="l" t="t" r="r" b="b"/>
                <a:pathLst>
                  <a:path w="1078485" h="972441">
                    <a:moveTo>
                      <a:pt x="0" y="0"/>
                    </a:moveTo>
                    <a:lnTo>
                      <a:pt x="1078485" y="0"/>
                    </a:lnTo>
                    <a:lnTo>
                      <a:pt x="1078485" y="972441"/>
                    </a:lnTo>
                    <a:lnTo>
                      <a:pt x="0" y="972441"/>
                    </a:lnTo>
                    <a:close/>
                  </a:path>
                </a:pathLst>
              </a:custGeom>
              <a:solidFill>
                <a:srgbClr val="B6CD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38100"/>
                <a:ext cx="1078485" cy="10105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49" name="Group 49"/>
            <p:cNvGrpSpPr/>
            <p:nvPr/>
          </p:nvGrpSpPr>
          <p:grpSpPr>
            <a:xfrm>
              <a:off x="0" y="0"/>
              <a:ext cx="6325250" cy="1265265"/>
              <a:chOff x="0" y="0"/>
              <a:chExt cx="1526342" cy="30532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1526342" cy="305320"/>
              </a:xfrm>
              <a:custGeom>
                <a:avLst/>
                <a:gdLst/>
                <a:ahLst/>
                <a:cxnLst/>
                <a:rect l="l" t="t" r="r" b="b"/>
                <a:pathLst>
                  <a:path w="1526342" h="305320">
                    <a:moveTo>
                      <a:pt x="83230" y="0"/>
                    </a:moveTo>
                    <a:lnTo>
                      <a:pt x="1443112" y="0"/>
                    </a:lnTo>
                    <a:cubicBezTo>
                      <a:pt x="1489078" y="0"/>
                      <a:pt x="1526342" y="37263"/>
                      <a:pt x="1526342" y="83230"/>
                    </a:cubicBezTo>
                    <a:lnTo>
                      <a:pt x="1526342" y="222090"/>
                    </a:lnTo>
                    <a:cubicBezTo>
                      <a:pt x="1526342" y="268057"/>
                      <a:pt x="1489078" y="305320"/>
                      <a:pt x="1443112" y="305320"/>
                    </a:cubicBezTo>
                    <a:lnTo>
                      <a:pt x="83230" y="305320"/>
                    </a:lnTo>
                    <a:cubicBezTo>
                      <a:pt x="37263" y="305320"/>
                      <a:pt x="0" y="268057"/>
                      <a:pt x="0" y="222090"/>
                    </a:cubicBezTo>
                    <a:lnTo>
                      <a:pt x="0" y="83230"/>
                    </a:lnTo>
                    <a:cubicBezTo>
                      <a:pt x="0" y="37263"/>
                      <a:pt x="37263" y="0"/>
                      <a:pt x="83230" y="0"/>
                    </a:cubicBezTo>
                    <a:close/>
                  </a:path>
                </a:pathLst>
              </a:custGeom>
              <a:solidFill>
                <a:srgbClr val="0A284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38100"/>
                <a:ext cx="1526342" cy="3434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260373" y="192035"/>
              <a:ext cx="5781479" cy="881195"/>
              <a:chOff x="0" y="0"/>
              <a:chExt cx="1395125" cy="212641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395125" cy="212641"/>
              </a:xfrm>
              <a:custGeom>
                <a:avLst/>
                <a:gdLst/>
                <a:ahLst/>
                <a:cxnLst/>
                <a:rect l="l" t="t" r="r" b="b"/>
                <a:pathLst>
                  <a:path w="1395125" h="212641">
                    <a:moveTo>
                      <a:pt x="91058" y="0"/>
                    </a:moveTo>
                    <a:lnTo>
                      <a:pt x="1304067" y="0"/>
                    </a:lnTo>
                    <a:cubicBezTo>
                      <a:pt x="1328217" y="0"/>
                      <a:pt x="1351378" y="9594"/>
                      <a:pt x="1368455" y="26670"/>
                    </a:cubicBezTo>
                    <a:cubicBezTo>
                      <a:pt x="1385531" y="43747"/>
                      <a:pt x="1395125" y="66908"/>
                      <a:pt x="1395125" y="91058"/>
                    </a:cubicBezTo>
                    <a:lnTo>
                      <a:pt x="1395125" y="121583"/>
                    </a:lnTo>
                    <a:cubicBezTo>
                      <a:pt x="1395125" y="171873"/>
                      <a:pt x="1354357" y="212641"/>
                      <a:pt x="1304067" y="212641"/>
                    </a:cubicBezTo>
                    <a:lnTo>
                      <a:pt x="91058" y="212641"/>
                    </a:lnTo>
                    <a:cubicBezTo>
                      <a:pt x="40768" y="212641"/>
                      <a:pt x="0" y="171873"/>
                      <a:pt x="0" y="121583"/>
                    </a:cubicBezTo>
                    <a:lnTo>
                      <a:pt x="0" y="91058"/>
                    </a:lnTo>
                    <a:cubicBezTo>
                      <a:pt x="0" y="40768"/>
                      <a:pt x="40768" y="0"/>
                      <a:pt x="91058" y="0"/>
                    </a:cubicBezTo>
                    <a:close/>
                  </a:path>
                </a:pathLst>
              </a:custGeom>
              <a:solidFill>
                <a:srgbClr val="B6CDD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38100"/>
                <a:ext cx="1395125" cy="2507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1056136" y="311976"/>
              <a:ext cx="4212977" cy="5936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84"/>
                </a:lnSpc>
                <a:spcBef>
                  <a:spcPct val="0"/>
                </a:spcBef>
              </a:pPr>
              <a:r>
                <a:rPr lang="en-US" sz="2703" b="1" spc="-29">
                  <a:solidFill>
                    <a:srgbClr val="0D3982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PHASE 3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902370" y="1537247"/>
              <a:ext cx="4497486" cy="420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1"/>
                </a:lnSpc>
              </a:pPr>
              <a:r>
                <a:rPr lang="en-US" sz="1915" b="1">
                  <a:solidFill>
                    <a:srgbClr val="2D6968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LEGAL RECOGNITION</a:t>
              </a:r>
            </a:p>
          </p:txBody>
        </p:sp>
        <p:sp>
          <p:nvSpPr>
            <p:cNvPr id="57" name="TextBox 57"/>
            <p:cNvSpPr txBox="1"/>
            <p:nvPr/>
          </p:nvSpPr>
          <p:spPr>
            <a:xfrm>
              <a:off x="1056136" y="2226667"/>
              <a:ext cx="4469609" cy="26853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54811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Codify “</a:t>
              </a:r>
              <a:r>
                <a:rPr lang="en-US" sz="1643" b="1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climate refugee</a:t>
              </a:r>
              <a:r>
                <a:rPr lang="en-US" sz="1643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” status under international law through a new UN resolution.</a:t>
              </a:r>
            </a:p>
            <a:p>
              <a:pPr marL="354811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>
                  <a:solidFill>
                    <a:srgbClr val="264F7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Durable legal recognition is the key </a:t>
              </a:r>
            </a:p>
            <a:p>
              <a:pPr marL="354811" lvl="1" indent="-177406" algn="l">
                <a:lnSpc>
                  <a:spcPts val="2300"/>
                </a:lnSpc>
                <a:buFont typeface="Arial"/>
                <a:buChar char="•"/>
              </a:pPr>
              <a:r>
                <a:rPr lang="en-US" sz="1643" b="1">
                  <a:solidFill>
                    <a:srgbClr val="264F7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Must build on prior phases </a:t>
              </a:r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-426067" y="9301000"/>
            <a:ext cx="11795708" cy="3086100"/>
            <a:chOff x="0" y="0"/>
            <a:chExt cx="3106688" cy="8128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3106688" cy="812800"/>
            </a:xfrm>
            <a:custGeom>
              <a:avLst/>
              <a:gdLst/>
              <a:ahLst/>
              <a:cxnLst/>
              <a:rect l="l" t="t" r="r" b="b"/>
              <a:pathLst>
                <a:path w="3106688" h="812800">
                  <a:moveTo>
                    <a:pt x="0" y="0"/>
                  </a:moveTo>
                  <a:lnTo>
                    <a:pt x="3106688" y="0"/>
                  </a:lnTo>
                  <a:lnTo>
                    <a:pt x="310668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EDE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0" y="-38100"/>
              <a:ext cx="3106688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284771" y="6721015"/>
            <a:ext cx="13523179" cy="4198121"/>
            <a:chOff x="0" y="-167068"/>
            <a:chExt cx="17622901" cy="5597495"/>
          </a:xfrm>
        </p:grpSpPr>
        <p:grpSp>
          <p:nvGrpSpPr>
            <p:cNvPr id="62" name="Group 62"/>
            <p:cNvGrpSpPr/>
            <p:nvPr/>
          </p:nvGrpSpPr>
          <p:grpSpPr>
            <a:xfrm>
              <a:off x="0" y="-167068"/>
              <a:ext cx="17622901" cy="5597495"/>
              <a:chOff x="0" y="-38100"/>
              <a:chExt cx="4018910" cy="1276511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4018910" cy="1238411"/>
              </a:xfrm>
              <a:custGeom>
                <a:avLst/>
                <a:gdLst/>
                <a:ahLst/>
                <a:cxnLst/>
                <a:rect l="l" t="t" r="r" b="b"/>
                <a:pathLst>
                  <a:path w="3983758" h="1238411">
                    <a:moveTo>
                      <a:pt x="30137" y="0"/>
                    </a:moveTo>
                    <a:lnTo>
                      <a:pt x="3953622" y="0"/>
                    </a:lnTo>
                    <a:cubicBezTo>
                      <a:pt x="3961614" y="0"/>
                      <a:pt x="3969280" y="3175"/>
                      <a:pt x="3974931" y="8827"/>
                    </a:cubicBezTo>
                    <a:cubicBezTo>
                      <a:pt x="3980583" y="14479"/>
                      <a:pt x="3983758" y="22144"/>
                      <a:pt x="3983758" y="30137"/>
                    </a:cubicBezTo>
                    <a:lnTo>
                      <a:pt x="3983758" y="1208274"/>
                    </a:lnTo>
                    <a:cubicBezTo>
                      <a:pt x="3983758" y="1216267"/>
                      <a:pt x="3980583" y="1223933"/>
                      <a:pt x="3974931" y="1229584"/>
                    </a:cubicBezTo>
                    <a:cubicBezTo>
                      <a:pt x="3969280" y="1235236"/>
                      <a:pt x="3961614" y="1238411"/>
                      <a:pt x="3953622" y="1238411"/>
                    </a:cubicBezTo>
                    <a:lnTo>
                      <a:pt x="30137" y="1238411"/>
                    </a:lnTo>
                    <a:cubicBezTo>
                      <a:pt x="22144" y="1238411"/>
                      <a:pt x="14479" y="1235236"/>
                      <a:pt x="8827" y="1229584"/>
                    </a:cubicBezTo>
                    <a:cubicBezTo>
                      <a:pt x="3175" y="1223933"/>
                      <a:pt x="0" y="1216267"/>
                      <a:pt x="0" y="1208274"/>
                    </a:cubicBezTo>
                    <a:lnTo>
                      <a:pt x="0" y="30137"/>
                    </a:lnTo>
                    <a:cubicBezTo>
                      <a:pt x="0" y="22144"/>
                      <a:pt x="3175" y="14479"/>
                      <a:pt x="8827" y="8827"/>
                    </a:cubicBezTo>
                    <a:cubicBezTo>
                      <a:pt x="14479" y="3175"/>
                      <a:pt x="22144" y="0"/>
                      <a:pt x="30137" y="0"/>
                    </a:cubicBezTo>
                    <a:close/>
                  </a:path>
                </a:pathLst>
              </a:custGeom>
              <a:solidFill>
                <a:srgbClr val="0A2847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64" name="TextBox 64"/>
              <p:cNvSpPr txBox="1"/>
              <p:nvPr/>
            </p:nvSpPr>
            <p:spPr>
              <a:xfrm>
                <a:off x="0" y="-38100"/>
                <a:ext cx="3983758" cy="127651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5" name="Freeform 65"/>
            <p:cNvSpPr/>
            <p:nvPr/>
          </p:nvSpPr>
          <p:spPr>
            <a:xfrm>
              <a:off x="681318" y="1290470"/>
              <a:ext cx="1715465" cy="1142928"/>
            </a:xfrm>
            <a:custGeom>
              <a:avLst/>
              <a:gdLst/>
              <a:ahLst/>
              <a:cxnLst/>
              <a:rect l="l" t="t" r="r" b="b"/>
              <a:pathLst>
                <a:path w="1715465" h="1142928">
                  <a:moveTo>
                    <a:pt x="0" y="0"/>
                  </a:moveTo>
                  <a:lnTo>
                    <a:pt x="1715464" y="0"/>
                  </a:lnTo>
                  <a:lnTo>
                    <a:pt x="1715464" y="1142928"/>
                  </a:lnTo>
                  <a:lnTo>
                    <a:pt x="0" y="1142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4930178" y="1276645"/>
              <a:ext cx="1821400" cy="1142928"/>
            </a:xfrm>
            <a:custGeom>
              <a:avLst/>
              <a:gdLst/>
              <a:ahLst/>
              <a:cxnLst/>
              <a:rect l="l" t="t" r="r" b="b"/>
              <a:pathLst>
                <a:path w="1821400" h="1142928">
                  <a:moveTo>
                    <a:pt x="0" y="0"/>
                  </a:moveTo>
                  <a:lnTo>
                    <a:pt x="1821400" y="0"/>
                  </a:lnTo>
                  <a:lnTo>
                    <a:pt x="1821400" y="1142929"/>
                  </a:lnTo>
                  <a:lnTo>
                    <a:pt x="0" y="11429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681318" y="2886300"/>
              <a:ext cx="2043269" cy="1192758"/>
            </a:xfrm>
            <a:custGeom>
              <a:avLst/>
              <a:gdLst/>
              <a:ahLst/>
              <a:cxnLst/>
              <a:rect l="l" t="t" r="r" b="b"/>
              <a:pathLst>
                <a:path w="2043269" h="1192758">
                  <a:moveTo>
                    <a:pt x="0" y="0"/>
                  </a:moveTo>
                  <a:lnTo>
                    <a:pt x="2043269" y="0"/>
                  </a:lnTo>
                  <a:lnTo>
                    <a:pt x="2043269" y="1192758"/>
                  </a:lnTo>
                  <a:lnTo>
                    <a:pt x="0" y="1192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10285741" y="1162011"/>
              <a:ext cx="1821400" cy="1325068"/>
            </a:xfrm>
            <a:custGeom>
              <a:avLst/>
              <a:gdLst/>
              <a:ahLst/>
              <a:cxnLst/>
              <a:rect l="l" t="t" r="r" b="b"/>
              <a:pathLst>
                <a:path w="1821400" h="1325068">
                  <a:moveTo>
                    <a:pt x="0" y="0"/>
                  </a:moveTo>
                  <a:lnTo>
                    <a:pt x="1821400" y="0"/>
                  </a:lnTo>
                  <a:lnTo>
                    <a:pt x="1821400" y="1325068"/>
                  </a:lnTo>
                  <a:lnTo>
                    <a:pt x="0" y="13250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681318" y="361950"/>
              <a:ext cx="9764616" cy="634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04"/>
                </a:lnSpc>
                <a:spcBef>
                  <a:spcPct val="0"/>
                </a:spcBef>
              </a:pPr>
              <a:r>
                <a:rPr lang="en-US" sz="2860" b="1" spc="-3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WHERE HAVE EEZ’S BEEN UTILIZED?</a:t>
              </a:r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2396782" y="1261895"/>
              <a:ext cx="1592303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JAPAN</a:t>
              </a:r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2383791" y="1659041"/>
              <a:ext cx="2273895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Wind Farms</a:t>
              </a:r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6895758" y="1261895"/>
              <a:ext cx="1592303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PALAU</a:t>
              </a:r>
            </a:p>
          </p:txBody>
        </p:sp>
        <p:sp>
          <p:nvSpPr>
            <p:cNvPr id="73" name="TextBox 73"/>
            <p:cNvSpPr txBox="1"/>
            <p:nvPr/>
          </p:nvSpPr>
          <p:spPr>
            <a:xfrm>
              <a:off x="7120299" y="1659041"/>
              <a:ext cx="2273895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Blue Economy</a:t>
              </a: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7120299" y="2060043"/>
              <a:ext cx="3025742" cy="375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3"/>
                </a:lnSpc>
              </a:pPr>
              <a:r>
                <a:rPr lang="en-US" sz="1766" i="1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80% EEZ economy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2724587" y="2871276"/>
              <a:ext cx="3546486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NAURU AGREEMENT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2852138" y="3270712"/>
              <a:ext cx="7436158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8 SIDS // sell fishing rights instead of open access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2984959" y="3703909"/>
              <a:ext cx="8492508" cy="375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3"/>
                </a:lnSpc>
              </a:pPr>
              <a:r>
                <a:rPr lang="en-US" sz="1766" i="1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Fishing industry went from $60M ⟶ $500M annually</a:t>
              </a:r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12294157" y="1188935"/>
              <a:ext cx="1592303" cy="3772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73"/>
                </a:lnSpc>
              </a:pPr>
              <a:r>
                <a:rPr lang="en-US" sz="1766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NORWAY</a:t>
              </a:r>
            </a:p>
          </p:txBody>
        </p:sp>
        <p:sp>
          <p:nvSpPr>
            <p:cNvPr id="79" name="TextBox 79"/>
            <p:cNvSpPr txBox="1"/>
            <p:nvPr/>
          </p:nvSpPr>
          <p:spPr>
            <a:xfrm>
              <a:off x="12294157" y="1622682"/>
              <a:ext cx="4426800" cy="375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3"/>
                </a:lnSpc>
              </a:pPr>
              <a:r>
                <a:rPr lang="en-US" sz="176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Energy &amp; Sovereign Wealth</a:t>
              </a:r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12294157" y="2019544"/>
              <a:ext cx="5174603" cy="3751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73"/>
                </a:lnSpc>
              </a:pPr>
              <a:r>
                <a:rPr lang="en-US" sz="1766" i="1">
                  <a:solidFill>
                    <a:srgbClr val="FFFFFF"/>
                  </a:solidFill>
                  <a:latin typeface="Montserrat Italics"/>
                  <a:ea typeface="Montserrat Italics"/>
                  <a:cs typeface="Montserrat Italics"/>
                  <a:sym typeface="Montserrat Italics"/>
                </a:rPr>
                <a:t>$1.4 trillion based in offshore EEZ</a:t>
              </a:r>
            </a:p>
          </p:txBody>
        </p:sp>
      </p:grpSp>
      <p:sp>
        <p:nvSpPr>
          <p:cNvPr id="81" name="Freeform 81"/>
          <p:cNvSpPr/>
          <p:nvPr/>
        </p:nvSpPr>
        <p:spPr>
          <a:xfrm rot="1687686">
            <a:off x="10950560" y="9184829"/>
            <a:ext cx="1929749" cy="1204485"/>
          </a:xfrm>
          <a:custGeom>
            <a:avLst/>
            <a:gdLst/>
            <a:ahLst/>
            <a:cxnLst/>
            <a:rect l="l" t="t" r="r" b="b"/>
            <a:pathLst>
              <a:path w="1929749" h="1204485">
                <a:moveTo>
                  <a:pt x="0" y="0"/>
                </a:moveTo>
                <a:lnTo>
                  <a:pt x="1929749" y="0"/>
                </a:lnTo>
                <a:lnTo>
                  <a:pt x="1929749" y="1204485"/>
                </a:lnTo>
                <a:lnTo>
                  <a:pt x="0" y="120448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2" name="Freeform 82"/>
          <p:cNvSpPr/>
          <p:nvPr/>
        </p:nvSpPr>
        <p:spPr>
          <a:xfrm rot="1687686">
            <a:off x="9946902" y="8698757"/>
            <a:ext cx="1929749" cy="1204485"/>
          </a:xfrm>
          <a:custGeom>
            <a:avLst/>
            <a:gdLst/>
            <a:ahLst/>
            <a:cxnLst/>
            <a:rect l="l" t="t" r="r" b="b"/>
            <a:pathLst>
              <a:path w="1929749" h="1204485">
                <a:moveTo>
                  <a:pt x="0" y="0"/>
                </a:moveTo>
                <a:lnTo>
                  <a:pt x="1929749" y="0"/>
                </a:lnTo>
                <a:lnTo>
                  <a:pt x="1929749" y="1204486"/>
                </a:lnTo>
                <a:lnTo>
                  <a:pt x="0" y="120448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3" name="TextBox 83"/>
          <p:cNvSpPr txBox="1"/>
          <p:nvPr/>
        </p:nvSpPr>
        <p:spPr>
          <a:xfrm>
            <a:off x="-426067" y="328196"/>
            <a:ext cx="8279642" cy="723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7"/>
              </a:lnSpc>
              <a:spcBef>
                <a:spcPct val="0"/>
              </a:spcBef>
            </a:pPr>
            <a:r>
              <a:rPr lang="en-US" sz="4269" b="1" spc="-4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FRAMEWORK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84615"/>
            <a:chOff x="0" y="0"/>
            <a:chExt cx="4816593" cy="3119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11997"/>
            </a:xfrm>
            <a:custGeom>
              <a:avLst/>
              <a:gdLst/>
              <a:ahLst/>
              <a:cxnLst/>
              <a:rect l="l" t="t" r="r" b="b"/>
              <a:pathLst>
                <a:path w="4816592" h="311997">
                  <a:moveTo>
                    <a:pt x="0" y="0"/>
                  </a:moveTo>
                  <a:lnTo>
                    <a:pt x="4816592" y="0"/>
                  </a:lnTo>
                  <a:lnTo>
                    <a:pt x="4816592" y="311997"/>
                  </a:lnTo>
                  <a:lnTo>
                    <a:pt x="0" y="311997"/>
                  </a:lnTo>
                  <a:close/>
                </a:path>
              </a:pathLst>
            </a:custGeom>
            <a:solidFill>
              <a:srgbClr val="3235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3500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184615"/>
            <a:ext cx="18288000" cy="9102385"/>
            <a:chOff x="0" y="0"/>
            <a:chExt cx="4816593" cy="23973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397336"/>
            </a:xfrm>
            <a:custGeom>
              <a:avLst/>
              <a:gdLst/>
              <a:ahLst/>
              <a:cxnLst/>
              <a:rect l="l" t="t" r="r" b="b"/>
              <a:pathLst>
                <a:path w="4816592" h="2397336">
                  <a:moveTo>
                    <a:pt x="0" y="0"/>
                  </a:moveTo>
                  <a:lnTo>
                    <a:pt x="4816592" y="0"/>
                  </a:lnTo>
                  <a:lnTo>
                    <a:pt x="4816592" y="2397336"/>
                  </a:lnTo>
                  <a:lnTo>
                    <a:pt x="0" y="2397336"/>
                  </a:lnTo>
                  <a:close/>
                </a:path>
              </a:pathLst>
            </a:custGeom>
            <a:solidFill>
              <a:srgbClr val="3D4B5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24354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1184615"/>
            <a:ext cx="18288000" cy="9102385"/>
          </a:xfrm>
          <a:custGeom>
            <a:avLst/>
            <a:gdLst/>
            <a:ahLst/>
            <a:cxnLst/>
            <a:rect l="l" t="t" r="r" b="b"/>
            <a:pathLst>
              <a:path w="18288000" h="9102385">
                <a:moveTo>
                  <a:pt x="0" y="0"/>
                </a:moveTo>
                <a:lnTo>
                  <a:pt x="18288000" y="0"/>
                </a:lnTo>
                <a:lnTo>
                  <a:pt x="18288000" y="9102385"/>
                </a:lnTo>
                <a:lnTo>
                  <a:pt x="0" y="91023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</a:blip>
            <a:stretch>
              <a:fillRect t="-21826" b="-1223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07245" y="190938"/>
            <a:ext cx="7788296" cy="812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52"/>
              </a:lnSpc>
              <a:spcBef>
                <a:spcPct val="0"/>
              </a:spcBef>
            </a:pPr>
            <a:r>
              <a:rPr lang="en-US" sz="4751" b="1" spc="-7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RECOMMENDATION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73282" y="3443163"/>
            <a:ext cx="2391973" cy="774407"/>
            <a:chOff x="0" y="0"/>
            <a:chExt cx="460640" cy="1491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0640" cy="149133"/>
            </a:xfrm>
            <a:custGeom>
              <a:avLst/>
              <a:gdLst/>
              <a:ahLst/>
              <a:cxnLst/>
              <a:rect l="l" t="t" r="r" b="b"/>
              <a:pathLst>
                <a:path w="460640" h="149133">
                  <a:moveTo>
                    <a:pt x="0" y="0"/>
                  </a:moveTo>
                  <a:lnTo>
                    <a:pt x="460640" y="0"/>
                  </a:lnTo>
                  <a:lnTo>
                    <a:pt x="460640" y="149133"/>
                  </a:lnTo>
                  <a:lnTo>
                    <a:pt x="0" y="149133"/>
                  </a:lnTo>
                  <a:close/>
                </a:path>
              </a:pathLst>
            </a:custGeom>
            <a:solidFill>
              <a:srgbClr val="569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60640" cy="187233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73685" y="2314140"/>
            <a:ext cx="6606325" cy="709923"/>
            <a:chOff x="0" y="0"/>
            <a:chExt cx="1017861" cy="1093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17861" cy="109380"/>
            </a:xfrm>
            <a:custGeom>
              <a:avLst/>
              <a:gdLst/>
              <a:ahLst/>
              <a:cxnLst/>
              <a:rect l="l" t="t" r="r" b="b"/>
              <a:pathLst>
                <a:path w="1017861" h="109380">
                  <a:moveTo>
                    <a:pt x="54690" y="0"/>
                  </a:moveTo>
                  <a:lnTo>
                    <a:pt x="963170" y="0"/>
                  </a:lnTo>
                  <a:cubicBezTo>
                    <a:pt x="993375" y="0"/>
                    <a:pt x="1017861" y="24486"/>
                    <a:pt x="1017861" y="54690"/>
                  </a:cubicBezTo>
                  <a:lnTo>
                    <a:pt x="1017861" y="54690"/>
                  </a:lnTo>
                  <a:cubicBezTo>
                    <a:pt x="1017861" y="84895"/>
                    <a:pt x="993375" y="109380"/>
                    <a:pt x="963170" y="109380"/>
                  </a:cubicBezTo>
                  <a:lnTo>
                    <a:pt x="54690" y="109380"/>
                  </a:lnTo>
                  <a:cubicBezTo>
                    <a:pt x="24486" y="109380"/>
                    <a:pt x="0" y="84895"/>
                    <a:pt x="0" y="54690"/>
                  </a:cubicBezTo>
                  <a:lnTo>
                    <a:pt x="0" y="54690"/>
                  </a:lnTo>
                  <a:cubicBezTo>
                    <a:pt x="0" y="24486"/>
                    <a:pt x="24486" y="0"/>
                    <a:pt x="54690" y="0"/>
                  </a:cubicBezTo>
                  <a:close/>
                </a:path>
              </a:pathLst>
            </a:custGeom>
            <a:solidFill>
              <a:srgbClr val="5693C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017861" cy="147480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39925" y="2356154"/>
            <a:ext cx="6762253" cy="56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5"/>
              </a:lnSpc>
              <a:spcBef>
                <a:spcPct val="0"/>
              </a:spcBef>
            </a:pPr>
            <a:r>
              <a:rPr lang="en-US" sz="3418" b="1" spc="-5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SEQUENCING &amp; EXECUTION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03450" y="3385134"/>
            <a:ext cx="4117383" cy="80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7"/>
              </a:lnSpc>
              <a:spcBef>
                <a:spcPct val="0"/>
              </a:spcBef>
            </a:pPr>
            <a:r>
              <a:rPr lang="en-US" sz="4762" b="1" spc="-7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NOW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73282" y="4230146"/>
            <a:ext cx="5566419" cy="2350095"/>
            <a:chOff x="0" y="0"/>
            <a:chExt cx="1071966" cy="4525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71966" cy="452575"/>
            </a:xfrm>
            <a:custGeom>
              <a:avLst/>
              <a:gdLst/>
              <a:ahLst/>
              <a:cxnLst/>
              <a:rect l="l" t="t" r="r" b="b"/>
              <a:pathLst>
                <a:path w="1071966" h="452575">
                  <a:moveTo>
                    <a:pt x="0" y="0"/>
                  </a:moveTo>
                  <a:lnTo>
                    <a:pt x="1071966" y="0"/>
                  </a:lnTo>
                  <a:lnTo>
                    <a:pt x="1071966" y="452575"/>
                  </a:lnTo>
                  <a:lnTo>
                    <a:pt x="0" y="452575"/>
                  </a:lnTo>
                  <a:close/>
                </a:path>
              </a:pathLst>
            </a:custGeom>
            <a:solidFill>
              <a:srgbClr val="B6CD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071966" cy="490675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573685" y="4182521"/>
            <a:ext cx="5365614" cy="19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6"/>
              </a:lnSpc>
            </a:pPr>
            <a:endParaRPr/>
          </a:p>
          <a:p>
            <a:pPr marL="483700" lvl="1" indent="-241850" algn="l">
              <a:lnSpc>
                <a:spcPts val="3136"/>
              </a:lnSpc>
              <a:buFont typeface="Arial"/>
              <a:buChar char="•"/>
            </a:pPr>
            <a:r>
              <a:rPr lang="en-US" sz="224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0" b="1">
                <a:solidFill>
                  <a:srgbClr val="132B5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Organize a regional summit</a:t>
            </a:r>
            <a:r>
              <a:rPr lang="en-US" sz="224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 to include SIDS and major players</a:t>
            </a:r>
          </a:p>
          <a:p>
            <a:pPr marL="483700" lvl="1" indent="-241850" algn="l">
              <a:lnSpc>
                <a:spcPts val="3136"/>
              </a:lnSpc>
              <a:spcBef>
                <a:spcPct val="0"/>
              </a:spcBef>
              <a:buFont typeface="Arial"/>
              <a:buChar char="•"/>
            </a:pPr>
            <a:r>
              <a:rPr lang="en-US" sz="224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240" b="1">
                <a:solidFill>
                  <a:srgbClr val="132B5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Promote bilateral discussions</a:t>
            </a:r>
            <a:r>
              <a:rPr lang="en-US" sz="224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 to execute treaties at the summit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429534" y="3443163"/>
            <a:ext cx="2391973" cy="774407"/>
            <a:chOff x="0" y="0"/>
            <a:chExt cx="460640" cy="14913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60640" cy="149133"/>
            </a:xfrm>
            <a:custGeom>
              <a:avLst/>
              <a:gdLst/>
              <a:ahLst/>
              <a:cxnLst/>
              <a:rect l="l" t="t" r="r" b="b"/>
              <a:pathLst>
                <a:path w="460640" h="149133">
                  <a:moveTo>
                    <a:pt x="0" y="0"/>
                  </a:moveTo>
                  <a:lnTo>
                    <a:pt x="460640" y="0"/>
                  </a:lnTo>
                  <a:lnTo>
                    <a:pt x="460640" y="149133"/>
                  </a:lnTo>
                  <a:lnTo>
                    <a:pt x="0" y="149133"/>
                  </a:lnTo>
                  <a:close/>
                </a:path>
              </a:pathLst>
            </a:custGeom>
            <a:solidFill>
              <a:srgbClr val="0263B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60640" cy="187233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559702" y="3385134"/>
            <a:ext cx="4117383" cy="80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7"/>
              </a:lnSpc>
              <a:spcBef>
                <a:spcPct val="0"/>
              </a:spcBef>
            </a:pPr>
            <a:r>
              <a:rPr lang="en-US" sz="4762" b="1" spc="-7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 YRS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6429534" y="4230146"/>
            <a:ext cx="5566419" cy="2350095"/>
            <a:chOff x="0" y="0"/>
            <a:chExt cx="1071966" cy="4525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071966" cy="452575"/>
            </a:xfrm>
            <a:custGeom>
              <a:avLst/>
              <a:gdLst/>
              <a:ahLst/>
              <a:cxnLst/>
              <a:rect l="l" t="t" r="r" b="b"/>
              <a:pathLst>
                <a:path w="1071966" h="452575">
                  <a:moveTo>
                    <a:pt x="0" y="0"/>
                  </a:moveTo>
                  <a:lnTo>
                    <a:pt x="1071966" y="0"/>
                  </a:lnTo>
                  <a:lnTo>
                    <a:pt x="1071966" y="452575"/>
                  </a:lnTo>
                  <a:lnTo>
                    <a:pt x="0" y="452575"/>
                  </a:lnTo>
                  <a:close/>
                </a:path>
              </a:pathLst>
            </a:custGeom>
            <a:solidFill>
              <a:srgbClr val="B6CD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1071966" cy="490675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591676" y="4069378"/>
            <a:ext cx="5105056" cy="228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endParaRPr/>
          </a:p>
          <a:p>
            <a:pPr marL="466395" lvl="1" indent="-233198" algn="l">
              <a:lnSpc>
                <a:spcPts val="3024"/>
              </a:lnSpc>
              <a:buFont typeface="Arial"/>
              <a:buChar char="•"/>
            </a:pPr>
            <a:r>
              <a:rPr lang="en-US" sz="216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Conduct a six-month </a:t>
            </a:r>
            <a:r>
              <a:rPr lang="en-US" sz="2160" b="1">
                <a:solidFill>
                  <a:srgbClr val="132B5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feasibility study on EEZ revenue possibilities</a:t>
            </a:r>
            <a:r>
              <a:rPr lang="en-US" sz="216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 for at-risk states</a:t>
            </a:r>
          </a:p>
          <a:p>
            <a:pPr marL="466395" lvl="1" indent="-233198" algn="l">
              <a:lnSpc>
                <a:spcPts val="3024"/>
              </a:lnSpc>
              <a:spcBef>
                <a:spcPct val="0"/>
              </a:spcBef>
              <a:buFont typeface="Arial"/>
              <a:buChar char="•"/>
            </a:pPr>
            <a:r>
              <a:rPr lang="en-US" sz="2160">
                <a:solidFill>
                  <a:srgbClr val="132B53"/>
                </a:solidFill>
                <a:latin typeface="Montserrat"/>
                <a:ea typeface="Montserrat"/>
                <a:cs typeface="Montserrat"/>
                <a:sym typeface="Montserrat"/>
              </a:rPr>
              <a:t>Present findings at the UN Summit on Sea Level Rise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12388669" y="3443163"/>
            <a:ext cx="2391973" cy="774407"/>
            <a:chOff x="0" y="0"/>
            <a:chExt cx="460640" cy="149133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460640" cy="149133"/>
            </a:xfrm>
            <a:custGeom>
              <a:avLst/>
              <a:gdLst/>
              <a:ahLst/>
              <a:cxnLst/>
              <a:rect l="l" t="t" r="r" b="b"/>
              <a:pathLst>
                <a:path w="460640" h="149133">
                  <a:moveTo>
                    <a:pt x="0" y="0"/>
                  </a:moveTo>
                  <a:lnTo>
                    <a:pt x="460640" y="0"/>
                  </a:lnTo>
                  <a:lnTo>
                    <a:pt x="460640" y="149133"/>
                  </a:lnTo>
                  <a:lnTo>
                    <a:pt x="0" y="149133"/>
                  </a:lnTo>
                  <a:close/>
                </a:path>
              </a:pathLst>
            </a:custGeom>
            <a:solidFill>
              <a:srgbClr val="2D696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460640" cy="187233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518837" y="3385134"/>
            <a:ext cx="4117383" cy="80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667"/>
              </a:lnSpc>
              <a:spcBef>
                <a:spcPct val="0"/>
              </a:spcBef>
            </a:pPr>
            <a:r>
              <a:rPr lang="en-US" sz="4762" b="1" spc="-7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 YRS</a:t>
            </a:r>
          </a:p>
        </p:txBody>
      </p:sp>
      <p:grpSp>
        <p:nvGrpSpPr>
          <p:cNvPr id="34" name="Group 34"/>
          <p:cNvGrpSpPr/>
          <p:nvPr/>
        </p:nvGrpSpPr>
        <p:grpSpPr>
          <a:xfrm>
            <a:off x="12388669" y="4230146"/>
            <a:ext cx="5566419" cy="2350095"/>
            <a:chOff x="0" y="0"/>
            <a:chExt cx="1071966" cy="4525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071966" cy="452575"/>
            </a:xfrm>
            <a:custGeom>
              <a:avLst/>
              <a:gdLst/>
              <a:ahLst/>
              <a:cxnLst/>
              <a:rect l="l" t="t" r="r" b="b"/>
              <a:pathLst>
                <a:path w="1071966" h="452575">
                  <a:moveTo>
                    <a:pt x="0" y="0"/>
                  </a:moveTo>
                  <a:lnTo>
                    <a:pt x="1071966" y="0"/>
                  </a:lnTo>
                  <a:lnTo>
                    <a:pt x="1071966" y="452575"/>
                  </a:lnTo>
                  <a:lnTo>
                    <a:pt x="0" y="452575"/>
                  </a:lnTo>
                  <a:close/>
                </a:path>
              </a:pathLst>
            </a:custGeom>
            <a:solidFill>
              <a:srgbClr val="B6CD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38100"/>
              <a:ext cx="1071966" cy="490675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550811" y="4069378"/>
            <a:ext cx="5242136" cy="228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4"/>
              </a:lnSpc>
            </a:pPr>
            <a:endParaRPr/>
          </a:p>
          <a:p>
            <a:pPr marL="466395" lvl="1" indent="-233198" algn="l">
              <a:lnSpc>
                <a:spcPts val="3024"/>
              </a:lnSpc>
              <a:spcBef>
                <a:spcPct val="0"/>
              </a:spcBef>
              <a:buFont typeface="Arial"/>
              <a:buChar char="•"/>
            </a:pPr>
            <a:r>
              <a:rPr lang="en-US" sz="2160" b="1">
                <a:solidFill>
                  <a:srgbClr val="3235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Draft and present a new UN resolution</a:t>
            </a:r>
            <a:r>
              <a:rPr lang="en-US" sz="2160">
                <a:solidFill>
                  <a:srgbClr val="323566"/>
                </a:solidFill>
                <a:latin typeface="Montserrat"/>
                <a:ea typeface="Montserrat"/>
                <a:cs typeface="Montserrat"/>
                <a:sym typeface="Montserrat"/>
              </a:rPr>
              <a:t> that secures binding relocation quotas, asylum pathways, and work rights for </a:t>
            </a:r>
            <a:r>
              <a:rPr lang="en-US" sz="2160" b="1">
                <a:solidFill>
                  <a:srgbClr val="32356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climate refugees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0" y="8666175"/>
            <a:ext cx="18288000" cy="1620825"/>
            <a:chOff x="0" y="0"/>
            <a:chExt cx="4816593" cy="426884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4816592" cy="426884"/>
            </a:xfrm>
            <a:custGeom>
              <a:avLst/>
              <a:gdLst/>
              <a:ahLst/>
              <a:cxnLst/>
              <a:rect l="l" t="t" r="r" b="b"/>
              <a:pathLst>
                <a:path w="4816592" h="426884">
                  <a:moveTo>
                    <a:pt x="0" y="0"/>
                  </a:moveTo>
                  <a:lnTo>
                    <a:pt x="4816592" y="0"/>
                  </a:lnTo>
                  <a:lnTo>
                    <a:pt x="4816592" y="426884"/>
                  </a:lnTo>
                  <a:lnTo>
                    <a:pt x="0" y="426884"/>
                  </a:lnTo>
                  <a:close/>
                </a:path>
              </a:pathLst>
            </a:custGeom>
            <a:solidFill>
              <a:srgbClr val="3235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38100"/>
              <a:ext cx="4816593" cy="46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473282" y="9030758"/>
            <a:ext cx="8915221" cy="85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55223" lvl="1" indent="-177611" algn="l">
              <a:lnSpc>
                <a:spcPts val="2303"/>
              </a:lnSpc>
              <a:buFont typeface="Arial"/>
              <a:buChar char="•"/>
            </a:pPr>
            <a:r>
              <a:rPr lang="en-US" sz="16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UN Framework must have committed state partners</a:t>
            </a:r>
          </a:p>
          <a:p>
            <a:pPr marL="355223" lvl="1" indent="-177611" algn="l">
              <a:lnSpc>
                <a:spcPts val="2303"/>
              </a:lnSpc>
              <a:buFont typeface="Arial"/>
              <a:buChar char="•"/>
            </a:pPr>
            <a:r>
              <a:rPr lang="en-US" sz="16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Bilateral agreements are the most realistic pathway in the near future</a:t>
            </a:r>
          </a:p>
          <a:p>
            <a:pPr marL="355223" lvl="1" indent="-177611" algn="l">
              <a:lnSpc>
                <a:spcPts val="2303"/>
              </a:lnSpc>
              <a:spcBef>
                <a:spcPct val="0"/>
              </a:spcBef>
              <a:buFont typeface="Arial"/>
              <a:buChar char="•"/>
            </a:pPr>
            <a:r>
              <a:rPr lang="en-US" sz="1645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legal definition of a “climate refugee” is not a starting point, it is the end goal.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40942" y="9008463"/>
            <a:ext cx="7898138" cy="837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4641" lvl="1" indent="-172320" algn="l">
              <a:lnSpc>
                <a:spcPts val="2234"/>
              </a:lnSpc>
              <a:buFont typeface="Arial"/>
              <a:buChar char="•"/>
            </a:pPr>
            <a:r>
              <a:rPr lang="en-US" sz="1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EEZ-based funding is a viable model </a:t>
            </a:r>
          </a:p>
          <a:p>
            <a:pPr marL="344641" lvl="1" indent="-172320" algn="l">
              <a:lnSpc>
                <a:spcPts val="2234"/>
              </a:lnSpc>
              <a:buFont typeface="Arial"/>
              <a:buChar char="•"/>
            </a:pPr>
            <a:r>
              <a:rPr lang="en-US" sz="1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Many larger states will only act after displacement has already happened</a:t>
            </a:r>
          </a:p>
          <a:p>
            <a:pPr marL="344641" lvl="1" indent="-172320" algn="l">
              <a:lnSpc>
                <a:spcPts val="2234"/>
              </a:lnSpc>
              <a:buFont typeface="Arial"/>
              <a:buChar char="•"/>
            </a:pPr>
            <a:r>
              <a:rPr lang="en-US" sz="159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That is why leadership by the United Nations is key. We must be proactive. 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9607891" y="8885104"/>
            <a:ext cx="49556" cy="1112412"/>
            <a:chOff x="0" y="0"/>
            <a:chExt cx="9819" cy="220411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9819" cy="220411"/>
            </a:xfrm>
            <a:custGeom>
              <a:avLst/>
              <a:gdLst/>
              <a:ahLst/>
              <a:cxnLst/>
              <a:rect l="l" t="t" r="r" b="b"/>
              <a:pathLst>
                <a:path w="9819" h="220411">
                  <a:moveTo>
                    <a:pt x="0" y="0"/>
                  </a:moveTo>
                  <a:lnTo>
                    <a:pt x="9819" y="0"/>
                  </a:lnTo>
                  <a:lnTo>
                    <a:pt x="9819" y="220411"/>
                  </a:lnTo>
                  <a:lnTo>
                    <a:pt x="0" y="220411"/>
                  </a:lnTo>
                  <a:close/>
                </a:path>
              </a:pathLst>
            </a:custGeom>
            <a:solidFill>
              <a:srgbClr val="B6CD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38100"/>
              <a:ext cx="9819" cy="258511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0" y="8183733"/>
            <a:ext cx="10198088" cy="466661"/>
            <a:chOff x="0" y="0"/>
            <a:chExt cx="2020629" cy="92463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2020629" cy="92463"/>
            </a:xfrm>
            <a:custGeom>
              <a:avLst/>
              <a:gdLst/>
              <a:ahLst/>
              <a:cxnLst/>
              <a:rect l="l" t="t" r="r" b="b"/>
              <a:pathLst>
                <a:path w="2020629" h="92463">
                  <a:moveTo>
                    <a:pt x="0" y="0"/>
                  </a:moveTo>
                  <a:lnTo>
                    <a:pt x="2020629" y="0"/>
                  </a:lnTo>
                  <a:lnTo>
                    <a:pt x="2020629" y="92463"/>
                  </a:lnTo>
                  <a:lnTo>
                    <a:pt x="0" y="92463"/>
                  </a:lnTo>
                  <a:close/>
                </a:path>
              </a:pathLst>
            </a:custGeom>
            <a:solidFill>
              <a:srgbClr val="2D6D6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38100"/>
              <a:ext cx="2020629" cy="130563"/>
            </a:xfrm>
            <a:prstGeom prst="rect">
              <a:avLst/>
            </a:prstGeom>
          </p:spPr>
          <p:txBody>
            <a:bodyPr lIns="56547" tIns="56547" rIns="56547" bIns="56547" rtlCol="0" anchor="ctr"/>
            <a:lstStyle/>
            <a:p>
              <a:pPr algn="just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194459" y="8236406"/>
            <a:ext cx="1019808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FINAL INSIGHTS FROM CLIMATE DISPLACEMENT AND REFUGEE EXPERTS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423</Words>
  <Application>Microsoft Office PowerPoint</Application>
  <PresentationFormat>Custom</PresentationFormat>
  <Paragraphs>63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Montserrat Bold Italics</vt:lpstr>
      <vt:lpstr>Montserrat Bold</vt:lpstr>
      <vt:lpstr>Montserrat</vt:lpstr>
      <vt:lpstr>ABeeZee</vt:lpstr>
      <vt:lpstr>Archivo Black</vt:lpstr>
      <vt:lpstr>Calibri</vt:lpstr>
      <vt:lpstr>Montserrat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CSF SLIDES</dc:title>
  <cp:lastModifiedBy>Fulton</cp:lastModifiedBy>
  <cp:revision>2</cp:revision>
  <dcterms:created xsi:type="dcterms:W3CDTF">2006-08-16T00:00:00Z</dcterms:created>
  <dcterms:modified xsi:type="dcterms:W3CDTF">2026-04-23T00:14:35Z</dcterms:modified>
  <dc:identifier>DAHHcTdXRUE</dc:identifier>
</cp:coreProperties>
</file>