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10CCA6-4575-4B40-386F-B6074E2E4963}" v="37" dt="2026-04-22T01:39:53.853"/>
    <p1510:client id="{D564DA60-E006-F667-C396-5393C7C3B85E}" v="528" dt="2026-04-22T01:35:14.3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84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8300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090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42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8562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619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7731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269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680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05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902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678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681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78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229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628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757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19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1107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60363"/>
            <a:ext cx="9133561" cy="3076533"/>
          </a:xfrm>
        </p:spPr>
        <p:txBody>
          <a:bodyPr>
            <a:normAutofit fontScale="90000"/>
          </a:bodyPr>
          <a:lstStyle/>
          <a:p>
            <a:r>
              <a:rPr lang="en-US">
                <a:ea typeface="+mj-lt"/>
                <a:cs typeface="+mj-lt"/>
              </a:rPr>
              <a:t>US-Iran Conflict: Converting Military Leverage into a Durable Nuclear and Regional Security Settlement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By: Michael Fisher and Eli Brand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7E0AB-662F-F222-AC1D-A922515FD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Analysis (BLUF + bullets)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01276-650A-D800-C106-284FEB920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BLUF: The U.S holds leverage over Iran now, but that advantage will fade without a diplomatic endgame. We recommend negotiating from strength while sustaining military pressure.</a:t>
            </a:r>
            <a:endParaRPr lang="en-US">
              <a:solidFill>
                <a:schemeClr val="tx1"/>
              </a:solidFill>
            </a:endParaRPr>
          </a:p>
          <a:p>
            <a:pPr lvl="1">
              <a:buFont typeface="Courier New" panose="020B0604020202020204" pitchFamily="34" charset="0"/>
              <a:buChar char="o"/>
            </a:pP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lvl="1">
              <a:buClr>
                <a:srgbClr val="FFFFFF"/>
              </a:buClr>
              <a:buFont typeface="Courier New" panose="020B0604020202020204" pitchFamily="34" charset="0"/>
              <a:buChar char="o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Iran remains weakened but durable ; military force alone cannot resolve the nuclear issue</a:t>
            </a:r>
            <a:endParaRPr lang="en-US">
              <a:solidFill>
                <a:schemeClr val="tx1"/>
              </a:solidFill>
            </a:endParaRPr>
          </a:p>
          <a:p>
            <a:pPr lvl="1">
              <a:buFont typeface="Courier New" panose="020B0604020202020204" pitchFamily="34" charset="0"/>
              <a:buChar char="o"/>
            </a:pP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U.S. leverage is strongest now, but will erode as costs, fatigue, and allied friction grow.</a:t>
            </a:r>
            <a:endParaRPr lang="en-US">
              <a:solidFill>
                <a:schemeClr val="tx1"/>
              </a:solidFill>
            </a:endParaRPr>
          </a:p>
          <a:p>
            <a:pPr lvl="1">
              <a:buFont typeface="Courier New" panose="020B0604020202020204" pitchFamily="34" charset="0"/>
              <a:buChar char="o"/>
            </a:pPr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Negotiating from strength offers the best chance for a durable regional and nuclear outcome.</a:t>
            </a:r>
            <a:endParaRPr lang="en-US">
              <a:solidFill>
                <a:schemeClr val="tx1"/>
              </a:solidFill>
            </a:endParaRPr>
          </a:p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933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F76B2-8AE8-3A68-8D86-43D66F20E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Options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40E74-480B-5EAD-2D5F-2A1FA7018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0121030" cy="413718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Option 1: Sustain Current Campaign</a:t>
            </a:r>
            <a:endParaRPr lang="en-US">
              <a:solidFill>
                <a:schemeClr val="tx1"/>
              </a:solidFill>
            </a:endParaRPr>
          </a:p>
          <a:p>
            <a:pPr lvl="1">
              <a:buClr>
                <a:prstClr val="white"/>
              </a:buClr>
              <a:buFont typeface="Courier New" panose="020B0604020202020204" pitchFamily="34" charset="0"/>
              <a:buChar char="o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Pro: Maintains pressure; supports deterrence </a:t>
            </a:r>
            <a:endParaRPr lang="en-US">
              <a:solidFill>
                <a:schemeClr val="tx1"/>
              </a:solidFill>
            </a:endParaRPr>
          </a:p>
          <a:p>
            <a:pPr lvl="1">
              <a:buClr>
                <a:prstClr val="white"/>
              </a:buClr>
              <a:buFont typeface="Courier New" panose="020B0604020202020204" pitchFamily="34" charset="0"/>
              <a:buChar char="o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Con: No end state; Rising costs; </a:t>
            </a:r>
            <a:r>
              <a:rPr lang="en-US" err="1">
                <a:solidFill>
                  <a:schemeClr val="tx1"/>
                </a:solidFill>
                <a:ea typeface="+mn-lt"/>
                <a:cs typeface="+mn-lt"/>
              </a:rPr>
              <a:t>Strateg</a:t>
            </a: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ic drift </a:t>
            </a:r>
            <a:endParaRPr lang="en-US">
              <a:solidFill>
                <a:schemeClr val="tx1"/>
              </a:solidFill>
            </a:endParaRPr>
          </a:p>
          <a:p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Option 2: Escalate Further</a:t>
            </a:r>
            <a:endParaRPr lang="en-US">
              <a:solidFill>
                <a:schemeClr val="tx1"/>
              </a:solidFill>
            </a:endParaRPr>
          </a:p>
          <a:p>
            <a:pPr lvl="1">
              <a:buClr>
                <a:prstClr val="white"/>
              </a:buClr>
              <a:buFont typeface="Courier New" panose="020B0604020202020204" pitchFamily="34" charset="0"/>
              <a:buChar char="o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Pro: Greater damage to Iranian capabilities </a:t>
            </a:r>
            <a:endParaRPr lang="en-US">
              <a:solidFill>
                <a:schemeClr val="tx1"/>
              </a:solidFill>
            </a:endParaRPr>
          </a:p>
          <a:p>
            <a:pPr lvl="1">
              <a:buClr>
                <a:prstClr val="white"/>
              </a:buClr>
              <a:buFont typeface="Courier New" panose="020B0604020202020204" pitchFamily="34" charset="0"/>
              <a:buChar char="o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Con: Regional war risk; higher costs; limited durability </a:t>
            </a:r>
            <a:endParaRPr lang="en-US">
              <a:solidFill>
                <a:schemeClr val="tx1"/>
              </a:solidFill>
            </a:endParaRPr>
          </a:p>
          <a:p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Option 3: Peace and Nuclear Deal While Maintaining Military Pressure</a:t>
            </a:r>
            <a:endParaRPr lang="en-US">
              <a:solidFill>
                <a:schemeClr val="tx1"/>
              </a:solidFill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Pro: Converts leverage into lasting gains; lower war risk </a:t>
            </a:r>
            <a:endParaRPr lang="en-US">
              <a:solidFill>
                <a:schemeClr val="tx1"/>
              </a:solidFill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Con: Risk of stalling; requires strict enforcement </a:t>
            </a:r>
            <a:endParaRPr lang="en-US">
              <a:solidFill>
                <a:schemeClr val="tx1"/>
              </a:solidFill>
            </a:endParaRPr>
          </a:p>
          <a:p>
            <a:pPr marL="457200" lvl="1" indent="0">
              <a:buClr>
                <a:srgbClr val="FFFFFF"/>
              </a:buClr>
              <a:buNone/>
            </a:pPr>
            <a:endParaRPr lang="en-US">
              <a:solidFill>
                <a:schemeClr val="tx1"/>
              </a:solidFill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2334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C6778-0DE3-BF47-F91A-FEB3B9A9E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Recommendation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A1269-5971-C556-5B9D-A401D912C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Open diplomatic back channel through Oman within 30 days for a peace and nuclear deal with verified limits on uranium enrichment in exchange for phased sanctions relief</a:t>
            </a:r>
          </a:p>
          <a:p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>
              <a:buClr>
                <a:srgbClr val="FFFFFF"/>
              </a:buClr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Gulf states including Saudi Arabia engaged as regional partners to add pressure</a:t>
            </a:r>
            <a:endParaRPr lang="en-US">
              <a:solidFill>
                <a:schemeClr val="tx1"/>
              </a:solidFill>
            </a:endParaRPr>
          </a:p>
          <a:p>
            <a:endParaRPr lang="en-US">
              <a:solidFill>
                <a:schemeClr val="tx1"/>
              </a:solidFill>
              <a:ea typeface="+mn-lt"/>
              <a:cs typeface="+mn-lt"/>
            </a:endParaRPr>
          </a:p>
          <a:p>
            <a:pPr>
              <a:buClr>
                <a:srgbClr val="FFFFFF"/>
              </a:buClr>
            </a:pP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Failure means a full naval blockade of Iranian ports cutting off all remaining oil exports</a:t>
            </a:r>
          </a:p>
          <a:p>
            <a:pPr marL="0" indent="0">
              <a:buNone/>
            </a:pP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349707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244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Century Gothic</vt:lpstr>
      <vt:lpstr>Courier New</vt:lpstr>
      <vt:lpstr>Wingdings 3</vt:lpstr>
      <vt:lpstr>Slice</vt:lpstr>
      <vt:lpstr>US-Iran Conflict: Converting Military Leverage into a Durable Nuclear and Regional Security Settlement</vt:lpstr>
      <vt:lpstr>Analysis (BLUF + bullets)</vt:lpstr>
      <vt:lpstr>Options</vt:lpstr>
      <vt:lpstr>Recommendation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Fulton</dc:creator>
  <cp:lastModifiedBy>Fulton</cp:lastModifiedBy>
  <cp:revision>3</cp:revision>
  <dcterms:created xsi:type="dcterms:W3CDTF">2026-04-21T01:56:47Z</dcterms:created>
  <dcterms:modified xsi:type="dcterms:W3CDTF">2026-04-23T00:12:51Z</dcterms:modified>
</cp:coreProperties>
</file>