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879547-A93F-CAA1-46ED-1B61F12EC458}" v="29" dt="2026-04-22T21:05:48.831"/>
    <p1510:client id="{ACC2EDB1-6809-2962-1F08-EE80F2317776}" v="41" dt="2026-04-22T20:28:22.067"/>
    <p1510:client id="{B533E667-9C12-70F8-8825-E14C9CD25EE8}" v="122" dt="2026-04-22T20:25:47.484"/>
    <p1510:client id="{E0ECE309-B5E2-0133-D6B1-4A925CBE433E}" v="7" dt="2026-04-21T16:30:50.9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84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48778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Times New Roman"/>
                <a:cs typeface="Times New Roman"/>
              </a:rPr>
              <a:t>Reducing Transportation Emissions in Global Supply Chains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91100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By Diego Biel and </a:t>
            </a:r>
            <a:r>
              <a:rPr lang="en-US" err="1"/>
              <a:t>Molisa</a:t>
            </a:r>
            <a:r>
              <a:rPr lang="en-US"/>
              <a:t> Xiao</a:t>
            </a:r>
          </a:p>
          <a:p>
            <a:r>
              <a:rPr lang="en-US">
                <a:ea typeface="+mn-lt"/>
                <a:cs typeface="+mn-lt"/>
              </a:rPr>
              <a:t>NSC Deputies Committee Briefing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D307F-96D6-A371-230A-0FAB19EC1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97" y="170907"/>
            <a:ext cx="10515600" cy="154781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>
                <a:ea typeface="+mj-lt"/>
                <a:cs typeface="+mj-lt"/>
              </a:rPr>
              <a:t>Analysis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AC5D5-926D-34AD-237B-CBDBECB63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497" y="1716646"/>
            <a:ext cx="10811933" cy="46688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sz="3000">
                <a:ea typeface="+mn-lt"/>
                <a:cs typeface="+mn-lt"/>
              </a:rPr>
              <a:t>U.S. lacks policy for global shipping emissions</a:t>
            </a:r>
            <a:endParaRPr lang="en-US" sz="3000">
              <a:latin typeface="Aptos"/>
            </a:endParaRPr>
          </a:p>
          <a:p>
            <a:pPr>
              <a:lnSpc>
                <a:spcPct val="150000"/>
              </a:lnSpc>
            </a:pPr>
            <a:r>
              <a:rPr lang="en-US" sz="3000">
                <a:ea typeface="+mn-lt"/>
                <a:cs typeface="+mn-lt"/>
              </a:rPr>
              <a:t> High-cost, outdated Infrastructure </a:t>
            </a:r>
          </a:p>
          <a:p>
            <a:pPr>
              <a:lnSpc>
                <a:spcPct val="150000"/>
              </a:lnSpc>
            </a:pPr>
            <a:r>
              <a:rPr lang="en-US" sz="3000">
                <a:ea typeface="+mn-lt"/>
                <a:cs typeface="+mn-lt"/>
              </a:rPr>
              <a:t> Fragmented governance</a:t>
            </a:r>
            <a:endParaRPr lang="en-US" sz="3000"/>
          </a:p>
          <a:p>
            <a:pPr>
              <a:lnSpc>
                <a:spcPct val="150000"/>
              </a:lnSpc>
            </a:pPr>
            <a:r>
              <a:rPr lang="en-US" sz="3000">
                <a:ea typeface="+mn-lt"/>
                <a:cs typeface="+mn-lt"/>
              </a:rPr>
              <a:t> Market incentives</a:t>
            </a:r>
            <a:endParaRPr lang="en-US" sz="3000"/>
          </a:p>
          <a:p>
            <a:pPr>
              <a:lnSpc>
                <a:spcPct val="150000"/>
              </a:lnSpc>
            </a:pPr>
            <a:r>
              <a:rPr lang="en-US" sz="3000">
                <a:ea typeface="+mn-lt"/>
                <a:cs typeface="+mn-lt"/>
              </a:rPr>
              <a:t> Insufficient industry readiness</a:t>
            </a:r>
            <a:endParaRPr lang="en-US" sz="3000"/>
          </a:p>
          <a:p>
            <a:pPr marL="0" indent="0">
              <a:lnSpc>
                <a:spcPct val="150000"/>
              </a:lnSpc>
              <a:buNone/>
            </a:pPr>
            <a:endParaRPr lang="en-US" sz="2500"/>
          </a:p>
          <a:p>
            <a:pPr>
              <a:lnSpc>
                <a:spcPct val="150000"/>
              </a:lnSpc>
            </a:pPr>
            <a:endParaRPr lang="en-US"/>
          </a:p>
          <a:p>
            <a:pPr>
              <a:lnSpc>
                <a:spcPct val="15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23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00014-6FFF-35AA-979D-0BEA58EB5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3651D-3D26-CB2A-6DF1-A5E2A05D8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227" y="2141409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000" dirty="0">
                <a:ea typeface="+mn-lt"/>
                <a:cs typeface="+mn-lt"/>
              </a:rPr>
              <a:t>Option 1: Maintain Current Domestic Focus</a:t>
            </a:r>
            <a:endParaRPr lang="en-US" sz="3000" dirty="0"/>
          </a:p>
          <a:p>
            <a:pPr>
              <a:lnSpc>
                <a:spcPct val="150000"/>
              </a:lnSpc>
            </a:pPr>
            <a:r>
              <a:rPr lang="en-US" sz="3000" dirty="0">
                <a:ea typeface="+mn-lt"/>
                <a:cs typeface="+mn-lt"/>
              </a:rPr>
              <a:t>Option 2: Expand International Regulatory Engagement </a:t>
            </a:r>
          </a:p>
          <a:p>
            <a:pPr>
              <a:lnSpc>
                <a:spcPct val="150000"/>
              </a:lnSpc>
            </a:pPr>
            <a:r>
              <a:rPr lang="en-US" sz="3000" dirty="0">
                <a:ea typeface="+mn-lt"/>
                <a:cs typeface="+mn-lt"/>
              </a:rPr>
              <a:t>Option 3: Invest in Clean Shipping Infrastructure </a:t>
            </a:r>
            <a:r>
              <a:rPr lang="en-US" sz="3000">
                <a:ea typeface="+mn-lt"/>
                <a:cs typeface="+mn-lt"/>
              </a:rPr>
              <a:t>and        Incentives </a:t>
            </a:r>
            <a:r>
              <a:rPr lang="en-US" sz="3000" dirty="0">
                <a:ea typeface="+mn-lt"/>
                <a:cs typeface="+mn-lt"/>
              </a:rPr>
              <a:t>for Businesses</a:t>
            </a:r>
          </a:p>
          <a:p>
            <a:pPr lvl="1"/>
            <a:endParaRPr lang="en-US" sz="3000" dirty="0">
              <a:ea typeface="+mn-lt"/>
              <a:cs typeface="+mn-lt"/>
            </a:endParaRPr>
          </a:p>
          <a:p>
            <a:pPr marL="457200" lvl="1" indent="0">
              <a:buNone/>
            </a:pPr>
            <a:endParaRPr lang="en-US" sz="30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280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4D6A6-D59F-012F-6772-932B0BFD7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F1A74-62E4-9ADD-112B-12744E326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89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000">
                <a:ea typeface="+mn-lt"/>
                <a:cs typeface="+mn-lt"/>
              </a:rPr>
              <a:t>That you use option 2 and option 3, authorizing NSC Staff to expand U.S. engagement in international shipping emissions efforts</a:t>
            </a:r>
          </a:p>
          <a:p>
            <a:pPr>
              <a:lnSpc>
                <a:spcPct val="150000"/>
              </a:lnSpc>
            </a:pPr>
            <a:r>
              <a:rPr lang="en-US" sz="3000">
                <a:ea typeface="+mn-lt"/>
                <a:cs typeface="+mn-lt"/>
              </a:rPr>
              <a:t>Support domestic industry through investment and incentives for cleaner shipping infrastructure</a:t>
            </a:r>
            <a:endParaRPr lang="en-US" sz="3000"/>
          </a:p>
        </p:txBody>
      </p:sp>
    </p:spTree>
    <p:extLst>
      <p:ext uri="{BB962C8B-B14F-4D97-AF65-F5344CB8AC3E}">
        <p14:creationId xmlns:p14="http://schemas.microsoft.com/office/powerpoint/2010/main" val="4008309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106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 theme</vt:lpstr>
      <vt:lpstr>Reducing Transportation Emissions in Global Supply Chains</vt:lpstr>
      <vt:lpstr>Analysis </vt:lpstr>
      <vt:lpstr>Options</vt:lpstr>
      <vt:lpstr>Recommendation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Fulton</cp:lastModifiedBy>
  <cp:revision>4</cp:revision>
  <dcterms:created xsi:type="dcterms:W3CDTF">2026-04-18T22:10:56Z</dcterms:created>
  <dcterms:modified xsi:type="dcterms:W3CDTF">2026-04-23T00:13:31Z</dcterms:modified>
</cp:coreProperties>
</file>